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8" r:id="rId3"/>
    <p:sldId id="354" r:id="rId4"/>
    <p:sldId id="367" r:id="rId5"/>
    <p:sldId id="371" r:id="rId6"/>
    <p:sldId id="381" r:id="rId7"/>
    <p:sldId id="370" r:id="rId8"/>
    <p:sldId id="373" r:id="rId9"/>
    <p:sldId id="369" r:id="rId10"/>
    <p:sldId id="378" r:id="rId11"/>
    <p:sldId id="380" r:id="rId12"/>
    <p:sldId id="379" r:id="rId13"/>
    <p:sldId id="374" r:id="rId14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pos="336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CE5"/>
    <a:srgbClr val="5CA1FB"/>
    <a:srgbClr val="3C4F82"/>
    <a:srgbClr val="777777"/>
    <a:srgbClr val="8BADE5"/>
    <a:srgbClr val="B3C2D7"/>
    <a:srgbClr val="33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2102" autoAdjust="0"/>
  </p:normalViewPr>
  <p:slideViewPr>
    <p:cSldViewPr>
      <p:cViewPr varScale="1">
        <p:scale>
          <a:sx n="70" d="100"/>
          <a:sy n="70" d="100"/>
        </p:scale>
        <p:origin x="1080" y="33"/>
      </p:cViewPr>
      <p:guideLst>
        <p:guide orient="horz" pos="288"/>
        <p:guide orient="horz" pos="3744"/>
        <p:guide orient="horz" pos="960"/>
        <p:guide orient="horz" pos="720"/>
        <p:guide pos="336"/>
        <p:guide pos="54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02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5080" y="8732160"/>
            <a:ext cx="2157046" cy="46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69" tIns="0" rIns="19069" bIns="0" anchor="b"/>
          <a:lstStyle/>
          <a:p>
            <a:pPr algn="r" defTabSz="957489">
              <a:lnSpc>
                <a:spcPct val="89000"/>
              </a:lnSpc>
              <a:spcBef>
                <a:spcPct val="40000"/>
              </a:spcBef>
            </a:pPr>
            <a:r>
              <a:rPr lang="en-US" sz="900" b="0"/>
              <a:t>© 2014 Carnegie Mellon University</a:t>
            </a:r>
          </a:p>
          <a:p>
            <a:pPr algn="l" defTabSz="957489">
              <a:lnSpc>
                <a:spcPct val="89000"/>
              </a:lnSpc>
              <a:spcBef>
                <a:spcPct val="40000"/>
              </a:spcBef>
            </a:pPr>
            <a:r>
              <a:rPr lang="en-US" sz="800" b="0" i="1">
                <a:latin typeface="Times New Roman" pitchFamily="18" charset="0"/>
              </a:rPr>
              <a:t>  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6518331" y="8874420"/>
            <a:ext cx="338953" cy="22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985" tIns="44491" rIns="88985" bIns="44491">
            <a:spAutoFit/>
          </a:bodyPr>
          <a:lstStyle/>
          <a:p>
            <a:pPr defTabSz="909455" eaLnBrk="0" hangingPunct="0">
              <a:lnSpc>
                <a:spcPct val="90000"/>
              </a:lnSpc>
              <a:spcBef>
                <a:spcPct val="0"/>
              </a:spcBef>
            </a:pPr>
            <a:fld id="{AC363E17-291A-4AC6-942A-2CC827AAF43E}" type="slidenum">
              <a:rPr lang="en-US" sz="1000"/>
              <a:pPr defTabSz="909455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31113" y="8759332"/>
            <a:ext cx="6548176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226" tIns="46113" rIns="92226" bIns="46113" anchor="ctr">
            <a:spAutoFit/>
          </a:bodyPr>
          <a:lstStyle/>
          <a:p>
            <a:endParaRPr lang="en-US"/>
          </a:p>
        </p:txBody>
      </p:sp>
      <p:pic>
        <p:nvPicPr>
          <p:cNvPr id="46103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212" y="8871835"/>
            <a:ext cx="3768411" cy="190582"/>
          </a:xfrm>
          <a:prstGeom prst="rect">
            <a:avLst/>
          </a:prstGeom>
          <a:noFill/>
        </p:spPr>
      </p:pic>
      <p:sp>
        <p:nvSpPr>
          <p:cNvPr id="46104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9387" y="298907"/>
            <a:ext cx="2733220" cy="46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7489">
              <a:lnSpc>
                <a:spcPct val="90000"/>
              </a:lnSpc>
              <a:defRPr sz="900"/>
            </a:lvl1pPr>
          </a:lstStyle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/>
          </a:p>
        </p:txBody>
      </p:sp>
      <p:sp>
        <p:nvSpPr>
          <p:cNvPr id="46105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74833" y="298907"/>
            <a:ext cx="2733221" cy="46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69" tIns="0" rIns="19069" bIns="0" numCol="1" anchor="t" anchorCtr="0" compatLnSpc="1">
            <a:prstTxWarp prst="textNoShape">
              <a:avLst/>
            </a:prstTxWarp>
          </a:bodyPr>
          <a:lstStyle>
            <a:lvl1pPr algn="r" defTabSz="957489" eaLnBrk="0" hangingPunct="0">
              <a:spcBef>
                <a:spcPct val="0"/>
              </a:spcBef>
              <a:defRPr sz="1000" b="0"/>
            </a:lvl1pPr>
          </a:lstStyle>
          <a:p>
            <a:fld id="{CAB69371-DCFD-464A-8AB5-7F64F0E06424}" type="datetime1">
              <a:rPr lang="en-US"/>
              <a:pPr/>
              <a:t>1/24/2016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5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078" y="4416429"/>
            <a:ext cx="5142244" cy="41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115080" y="8732160"/>
            <a:ext cx="2157046" cy="46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69" tIns="0" rIns="19069" bIns="0" anchor="b"/>
          <a:lstStyle/>
          <a:p>
            <a:pPr algn="r" defTabSz="957489">
              <a:lnSpc>
                <a:spcPct val="89000"/>
              </a:lnSpc>
              <a:spcBef>
                <a:spcPct val="40000"/>
              </a:spcBef>
            </a:pPr>
            <a:r>
              <a:rPr lang="en-US" sz="900" b="0"/>
              <a:t>© </a:t>
            </a:r>
            <a:r>
              <a:rPr lang="en-US" sz="900" b="0" smtClean="0"/>
              <a:t>2014 Carnegie </a:t>
            </a:r>
            <a:r>
              <a:rPr lang="en-US" sz="900" b="0"/>
              <a:t>Mellon University</a:t>
            </a:r>
          </a:p>
          <a:p>
            <a:pPr algn="l" defTabSz="957489">
              <a:lnSpc>
                <a:spcPct val="89000"/>
              </a:lnSpc>
              <a:spcBef>
                <a:spcPct val="40000"/>
              </a:spcBef>
            </a:pPr>
            <a:r>
              <a:rPr lang="en-US" sz="800" b="0" i="1">
                <a:latin typeface="Times New Roman" pitchFamily="18" charset="0"/>
              </a:rPr>
              <a:t>  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6518331" y="8874420"/>
            <a:ext cx="338953" cy="22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985" tIns="44491" rIns="88985" bIns="44491">
            <a:spAutoFit/>
          </a:bodyPr>
          <a:lstStyle/>
          <a:p>
            <a:pPr defTabSz="909455" eaLnBrk="0" hangingPunct="0">
              <a:lnSpc>
                <a:spcPct val="90000"/>
              </a:lnSpc>
              <a:spcBef>
                <a:spcPct val="0"/>
              </a:spcBef>
            </a:pPr>
            <a:fld id="{96682DAF-BC0D-4CE6-B4F0-24EEC6997256}" type="slidenum">
              <a:rPr lang="en-US" sz="1000"/>
              <a:pPr defTabSz="909455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231113" y="8759332"/>
            <a:ext cx="6548176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226" tIns="46113" rIns="92226" bIns="46113" anchor="ctr">
            <a:spAutoFit/>
          </a:bodyPr>
          <a:lstStyle/>
          <a:p>
            <a:endParaRPr lang="en-US"/>
          </a:p>
        </p:txBody>
      </p:sp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212" y="8871835"/>
            <a:ext cx="3768411" cy="190582"/>
          </a:xfrm>
          <a:prstGeom prst="rect">
            <a:avLst/>
          </a:prstGeom>
          <a:noFill/>
        </p:spPr>
      </p:pic>
      <p:sp>
        <p:nvSpPr>
          <p:cNvPr id="7192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9387" y="298907"/>
            <a:ext cx="2733220" cy="46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7489">
              <a:lnSpc>
                <a:spcPct val="90000"/>
              </a:lnSpc>
              <a:defRPr sz="900"/>
            </a:lvl1pPr>
          </a:lstStyle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74833" y="298907"/>
            <a:ext cx="2733221" cy="46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69" tIns="0" rIns="19069" bIns="0" numCol="1" anchor="t" anchorCtr="0" compatLnSpc="1">
            <a:prstTxWarp prst="textNoShape">
              <a:avLst/>
            </a:prstTxWarp>
          </a:bodyPr>
          <a:lstStyle>
            <a:lvl1pPr algn="r" defTabSz="957489" eaLnBrk="0" hangingPunct="0">
              <a:spcBef>
                <a:spcPct val="0"/>
              </a:spcBef>
              <a:defRPr sz="1000" b="0"/>
            </a:lvl1pPr>
          </a:lstStyle>
          <a:p>
            <a:fld id="{454AB770-A45E-4881-B684-B36680350C26}" type="datetime1">
              <a:rPr lang="en-US"/>
              <a:pPr/>
              <a:t>1/24/2016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554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3429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6350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914400" algn="l" rtl="0" fontAlgn="base">
      <a:spcBef>
        <a:spcPct val="30000"/>
      </a:spcBef>
      <a:spcAft>
        <a:spcPct val="0"/>
      </a:spcAft>
      <a:buChar char="•"/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Author</a:t>
            </a:r>
            <a:endParaRPr lang="en-US"/>
          </a:p>
          <a:p>
            <a:r>
              <a:rPr lang="en-US" smtClean="0"/>
              <a:t>Software Engineering Institute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F348F5-97A1-4309-ADC6-A00DD72A5AB8}" type="datetime1">
              <a:rPr lang="en-US"/>
              <a:pPr/>
              <a:t>1/24/2016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0566" indent="-230566"/>
            <a:r>
              <a:rPr lang="en-US" b="1"/>
              <a:t>Title Slide</a:t>
            </a:r>
          </a:p>
          <a:p>
            <a:pPr marL="691698" lvl="1" indent="-345849"/>
            <a:r>
              <a:rPr lang="en-US"/>
              <a:t>Title and Subtitle text blocks should not be moved from their position if at all possible.</a:t>
            </a:r>
          </a:p>
          <a:p>
            <a:pPr marL="230566" indent="-230566"/>
            <a:endParaRPr lang="en-US"/>
          </a:p>
          <a:p>
            <a:pPr marL="230566" indent="-230566"/>
            <a:endParaRPr lang="en-US"/>
          </a:p>
          <a:p>
            <a:pPr marL="230566" indent="-230566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smtClean="0">
              <a:cs typeface="Times New Roman" pitchFamily="18" charset="0"/>
            </a:endParaRPr>
          </a:p>
          <a:p>
            <a:r>
              <a:rPr lang="en-US" smtClean="0">
                <a:cs typeface="Times New Roman" pitchFamily="18" charset="0"/>
              </a:rPr>
              <a:t>Slide Content Description:</a:t>
            </a:r>
          </a:p>
          <a:p>
            <a:endParaRPr lang="en-US" smtClean="0">
              <a:cs typeface="Times New Roman" pitchFamily="18" charset="0"/>
            </a:endParaRPr>
          </a:p>
          <a:p>
            <a:r>
              <a:rPr lang="en-US" smtClean="0"/>
              <a:t>Presentation Script:  We address the following subjects in this section</a:t>
            </a:r>
          </a:p>
          <a:p>
            <a:r>
              <a:rPr lang="en-US" smtClean="0"/>
              <a:t>  Modeling and embedded systems engineering</a:t>
            </a:r>
          </a:p>
          <a:p>
            <a:r>
              <a:rPr lang="en-US" smtClean="0"/>
              <a:t>  What is modeling?</a:t>
            </a:r>
          </a:p>
          <a:p>
            <a:r>
              <a:rPr lang="en-US" smtClean="0"/>
              <a:t>  What is Software Architecture?</a:t>
            </a:r>
          </a:p>
          <a:p>
            <a:r>
              <a:rPr lang="en-US" smtClean="0"/>
              <a:t>  Model * Engineering </a:t>
            </a:r>
          </a:p>
          <a:p>
            <a:r>
              <a:rPr lang="en-US" smtClean="0"/>
              <a:t>      Definition of terms – putting them in perspective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Motivation for model-based engineering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The AADL Language – We discuss: </a:t>
            </a:r>
          </a:p>
          <a:p>
            <a:r>
              <a:rPr lang="en-US" smtClean="0"/>
              <a:t>  That it is </a:t>
            </a:r>
            <a:r>
              <a:rPr lang="en-US" err="1" smtClean="0"/>
              <a:t>aStandard</a:t>
            </a:r>
            <a:endParaRPr lang="en-US" smtClean="0"/>
          </a:p>
          <a:p>
            <a:r>
              <a:rPr lang="en-US" smtClean="0"/>
              <a:t>  Overview of the Language</a:t>
            </a:r>
          </a:p>
          <a:p>
            <a:r>
              <a:rPr lang="en-US" smtClean="0"/>
              <a:t>  Insight into how the language came to be – development pattern -New WG activities</a:t>
            </a:r>
          </a:p>
          <a:p>
            <a:r>
              <a:rPr lang="en-US" smtClean="0"/>
              <a:t>   We are presenting Version 2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Model-based Embedded systems engineering and the role of </a:t>
            </a:r>
            <a:r>
              <a:rPr lang="en-US" err="1" smtClean="0"/>
              <a:t>aadl</a:t>
            </a:r>
            <a:r>
              <a:rPr lang="en-US" smtClean="0"/>
              <a:t> (MBSE role of </a:t>
            </a:r>
            <a:r>
              <a:rPr lang="en-US" err="1" smtClean="0"/>
              <a:t>aadl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Software and Systems Engineering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Focus of the SAE AADL</a:t>
            </a:r>
          </a:p>
          <a:p>
            <a:r>
              <a:rPr lang="en-US" smtClean="0"/>
              <a:t>33-38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Definition and History of </a:t>
            </a:r>
            <a:r>
              <a:rPr lang="en-US" err="1" smtClean="0"/>
              <a:t>aadl</a:t>
            </a:r>
            <a:endParaRPr lang="en-US" smtClean="0"/>
          </a:p>
          <a:p>
            <a:r>
              <a:rPr lang="en-US" smtClean="0"/>
              <a:t>42 -43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AADL Language Overview</a:t>
            </a:r>
          </a:p>
          <a:p>
            <a:r>
              <a:rPr lang="en-US" smtClean="0"/>
              <a:t>The grammar, syntax, and semantics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AADL tools</a:t>
            </a:r>
          </a:p>
          <a:p>
            <a:r>
              <a:rPr lang="en-US" smtClean="0"/>
              <a:t>Extensions to the language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63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smtClean="0">
              <a:cs typeface="Times New Roman" pitchFamily="18" charset="0"/>
            </a:endParaRPr>
          </a:p>
          <a:p>
            <a:r>
              <a:rPr lang="en-US" smtClean="0">
                <a:cs typeface="Times New Roman" pitchFamily="18" charset="0"/>
              </a:rPr>
              <a:t>Slide Content Description:</a:t>
            </a:r>
          </a:p>
          <a:p>
            <a:endParaRPr lang="en-US" smtClean="0">
              <a:cs typeface="Times New Roman" pitchFamily="18" charset="0"/>
            </a:endParaRPr>
          </a:p>
          <a:p>
            <a:r>
              <a:rPr lang="en-US" smtClean="0"/>
              <a:t>Presentation Script:  We address the following subjects in this section</a:t>
            </a:r>
          </a:p>
          <a:p>
            <a:r>
              <a:rPr lang="en-US" smtClean="0"/>
              <a:t>  Modeling and embedded systems engineering</a:t>
            </a:r>
          </a:p>
          <a:p>
            <a:r>
              <a:rPr lang="en-US" smtClean="0"/>
              <a:t>  What is modeling?</a:t>
            </a:r>
          </a:p>
          <a:p>
            <a:r>
              <a:rPr lang="en-US" smtClean="0"/>
              <a:t>  What is Software Architecture?</a:t>
            </a:r>
          </a:p>
          <a:p>
            <a:r>
              <a:rPr lang="en-US" smtClean="0"/>
              <a:t>  Model * Engineering </a:t>
            </a:r>
          </a:p>
          <a:p>
            <a:r>
              <a:rPr lang="en-US" smtClean="0"/>
              <a:t>      Definition of terms – putting them in perspective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Motivation for model-based engineering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The AADL Language – We discuss: </a:t>
            </a:r>
          </a:p>
          <a:p>
            <a:r>
              <a:rPr lang="en-US" smtClean="0"/>
              <a:t>  That it is </a:t>
            </a:r>
            <a:r>
              <a:rPr lang="en-US" err="1" smtClean="0"/>
              <a:t>aStandard</a:t>
            </a:r>
            <a:endParaRPr lang="en-US" smtClean="0"/>
          </a:p>
          <a:p>
            <a:r>
              <a:rPr lang="en-US" smtClean="0"/>
              <a:t>  Overview of the Language</a:t>
            </a:r>
          </a:p>
          <a:p>
            <a:r>
              <a:rPr lang="en-US" smtClean="0"/>
              <a:t>  Insight into how the language came to be – development pattern -New WG activities</a:t>
            </a:r>
          </a:p>
          <a:p>
            <a:r>
              <a:rPr lang="en-US" smtClean="0"/>
              <a:t>   We are presenting Version 2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Model-based Embedded systems engineering and the role of </a:t>
            </a:r>
            <a:r>
              <a:rPr lang="en-US" err="1" smtClean="0"/>
              <a:t>aadl</a:t>
            </a:r>
            <a:r>
              <a:rPr lang="en-US" smtClean="0"/>
              <a:t> (MBSE role of </a:t>
            </a:r>
            <a:r>
              <a:rPr lang="en-US" err="1" smtClean="0"/>
              <a:t>aadl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Software and Systems Engineering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Focus of the SAE AADL</a:t>
            </a:r>
          </a:p>
          <a:p>
            <a:r>
              <a:rPr lang="en-US" smtClean="0"/>
              <a:t>33-38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Definition and History of </a:t>
            </a:r>
            <a:r>
              <a:rPr lang="en-US" err="1" smtClean="0"/>
              <a:t>aadl</a:t>
            </a:r>
            <a:endParaRPr lang="en-US" smtClean="0"/>
          </a:p>
          <a:p>
            <a:r>
              <a:rPr lang="en-US" smtClean="0"/>
              <a:t>42 -43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AADL Language Overview</a:t>
            </a:r>
          </a:p>
          <a:p>
            <a:r>
              <a:rPr lang="en-US" smtClean="0"/>
              <a:t>The grammar, syntax, and semantics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AADL tools</a:t>
            </a:r>
          </a:p>
          <a:p>
            <a:r>
              <a:rPr lang="en-US" smtClean="0"/>
              <a:t>Extensions to the language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340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28" tIns="45714" rIns="91428" bIns="45714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1012"/>
          </a:xfrm>
        </p:spPr>
        <p:txBody>
          <a:bodyPr lIns="91428" tIns="45714" rIns="91428" bIns="45714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white">
          <a:xfrm>
            <a:off x="7210425" y="6408738"/>
            <a:ext cx="1665288" cy="2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1428" bIns="45714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</a:pPr>
            <a:r>
              <a:rPr lang="en-US" sz="700" dirty="0">
                <a:solidFill>
                  <a:schemeClr val="bg1"/>
                </a:solidFill>
              </a:rPr>
              <a:t>© </a:t>
            </a:r>
            <a:r>
              <a:rPr lang="en-US" sz="700" dirty="0" smtClean="0">
                <a:solidFill>
                  <a:schemeClr val="bg1"/>
                </a:solidFill>
              </a:rPr>
              <a:t>2016 </a:t>
            </a:r>
            <a:r>
              <a:rPr lang="en-US" sz="700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3121" name="Group 49"/>
          <p:cNvGrpSpPr>
            <a:grpSpLocks/>
          </p:cNvGrpSpPr>
          <p:nvPr userDrawn="1"/>
        </p:nvGrpSpPr>
        <p:grpSpPr bwMode="auto">
          <a:xfrm>
            <a:off x="26988" y="23813"/>
            <a:ext cx="4057650" cy="6094412"/>
            <a:chOff x="17" y="15"/>
            <a:chExt cx="2728" cy="3839"/>
          </a:xfrm>
        </p:grpSpPr>
        <p:sp>
          <p:nvSpPr>
            <p:cNvPr id="3110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22" name="Picture 5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" y="6368896"/>
            <a:ext cx="5581650" cy="286058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383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22275"/>
            <a:ext cx="59626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4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9988"/>
            <a:ext cx="1905000" cy="4556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22275"/>
            <a:ext cx="815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172200" y="6316517"/>
            <a:ext cx="2286000" cy="39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dirty="0" smtClean="0">
                <a:solidFill>
                  <a:schemeClr val="bg1"/>
                </a:solidFill>
              </a:rPr>
              <a:t>Binding Configurations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2016 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" y="6368896"/>
            <a:ext cx="5581650" cy="28605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938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rgbClr val="72727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/>
        </p:nvSpPr>
        <p:spPr bwMode="auto">
          <a:xfrm>
            <a:off x="4181475" y="5726113"/>
            <a:ext cx="1841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67200" y="2293938"/>
            <a:ext cx="4267200" cy="769429"/>
          </a:xfrm>
        </p:spPr>
        <p:txBody>
          <a:bodyPr/>
          <a:lstStyle/>
          <a:p>
            <a:r>
              <a:rPr lang="en-US" dirty="0" smtClean="0"/>
              <a:t>Bindings &amp; Mappings between Two System Hierarchies</a:t>
            </a:r>
            <a:endParaRPr lang="en-US" dirty="0"/>
          </a:p>
        </p:txBody>
      </p:sp>
      <p:sp>
        <p:nvSpPr>
          <p:cNvPr id="87552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Feiler</a:t>
            </a:r>
            <a:endParaRPr lang="en-US" dirty="0"/>
          </a:p>
          <a:p>
            <a:r>
              <a:rPr lang="en-US" dirty="0" smtClean="0"/>
              <a:t>Jan 2016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on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Properties on bindings</a:t>
            </a:r>
          </a:p>
          <a:p>
            <a:pPr lvl="1"/>
            <a:r>
              <a:rPr lang="en-US" dirty="0" smtClean="0"/>
              <a:t>On binding point</a:t>
            </a:r>
          </a:p>
          <a:p>
            <a:pPr lvl="1"/>
            <a:r>
              <a:rPr lang="en-US" dirty="0" smtClean="0"/>
              <a:t>On binding</a:t>
            </a:r>
          </a:p>
          <a:p>
            <a:pPr lvl="2"/>
            <a:r>
              <a:rPr lang="en-US" dirty="0" smtClean="0"/>
              <a:t>Should bindings have names like connections?</a:t>
            </a:r>
          </a:p>
        </p:txBody>
      </p:sp>
    </p:spTree>
    <p:extLst>
      <p:ext uri="{BB962C8B-B14F-4D97-AF65-F5344CB8AC3E}">
        <p14:creationId xmlns:p14="http://schemas.microsoft.com/office/powerpoint/2010/main" val="2073259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and EMV2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In EMV2 binding related propagation points are identified by </a:t>
            </a:r>
          </a:p>
          <a:p>
            <a:pPr lvl="1"/>
            <a:r>
              <a:rPr lang="en-US" dirty="0" smtClean="0"/>
              <a:t>Special keywords (V2)</a:t>
            </a:r>
          </a:p>
          <a:p>
            <a:pPr lvl="2"/>
            <a:r>
              <a:rPr lang="en-US" dirty="0" smtClean="0"/>
              <a:t>For sources: processor, memory, connection, binding, </a:t>
            </a:r>
          </a:p>
          <a:p>
            <a:pPr lvl="2"/>
            <a:r>
              <a:rPr lang="en-US" dirty="0" smtClean="0"/>
              <a:t>For targets: bindings (</a:t>
            </a:r>
            <a:r>
              <a:rPr lang="en-US" smtClean="0"/>
              <a:t>all bindings </a:t>
            </a:r>
            <a:r>
              <a:rPr lang="en-US" dirty="0" smtClean="0"/>
              <a:t>with component as target)</a:t>
            </a:r>
          </a:p>
          <a:p>
            <a:pPr lvl="1"/>
            <a:r>
              <a:rPr lang="en-US" dirty="0" smtClean="0"/>
              <a:t>the binding type name (V3)</a:t>
            </a:r>
          </a:p>
          <a:p>
            <a:pPr lvl="2"/>
            <a:r>
              <a:rPr lang="en-US" dirty="0" smtClean="0"/>
              <a:t>In/out indicates direction of propagation: could be from source to target or vice versa</a:t>
            </a:r>
          </a:p>
          <a:p>
            <a:pPr lvl="2"/>
            <a:r>
              <a:rPr lang="en-US" dirty="0" smtClean="0"/>
              <a:t>Components involved as source in one binding and destination in another binding of same type</a:t>
            </a:r>
          </a:p>
          <a:p>
            <a:pPr lvl="3"/>
            <a:r>
              <a:rPr lang="en-US" dirty="0" smtClean="0"/>
              <a:t>Virtual processor is both source and target of processor binding</a:t>
            </a:r>
          </a:p>
          <a:p>
            <a:pPr lvl="3"/>
            <a:r>
              <a:rPr lang="en-US" dirty="0" smtClean="0"/>
              <a:t>As source and as target it can be on the outgoing and incoming end of propagations</a:t>
            </a:r>
          </a:p>
        </p:txBody>
      </p:sp>
    </p:spTree>
    <p:extLst>
      <p:ext uri="{BB962C8B-B14F-4D97-AF65-F5344CB8AC3E}">
        <p14:creationId xmlns:p14="http://schemas.microsoft.com/office/powerpoint/2010/main" val="1495448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Binding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Names on binding instances to be able to associate property values with each instance</a:t>
            </a:r>
          </a:p>
          <a:p>
            <a:pPr lvl="1"/>
            <a:endParaRPr lang="en-US" dirty="0"/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AS.deploymentconfig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AS.systemconfig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similar to connection declarations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PB1: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ProcessorBinding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Appsys.sub.proc.thread1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platform.node.cpu1;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PB2: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ProcessorBinding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Appsys.sub.proc.thread2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platform.node.cpu2;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377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Binding Point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Explicit in features section: </a:t>
            </a:r>
          </a:p>
          <a:p>
            <a:pPr lvl="1"/>
            <a:r>
              <a:rPr lang="en-US" dirty="0" smtClean="0"/>
              <a:t>Identifies source or target of binding</a:t>
            </a:r>
          </a:p>
          <a:p>
            <a:pPr lvl="1"/>
            <a:r>
              <a:rPr lang="en-US" dirty="0" smtClean="0"/>
              <a:t>optional classifier(s) restrict the type of target</a:t>
            </a:r>
            <a:endParaRPr lang="en-US" dirty="0"/>
          </a:p>
          <a:p>
            <a:pPr marL="115888" lvl="1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 bus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888" lvl="1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888" lvl="1" indent="0">
              <a:buSzPct val="70000"/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RequiredProtocols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Requires binding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ProtocolBinding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VBOrBusClassifier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5888" lvl="1" indent="0">
              <a:buSzPct val="70000"/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ProvidedService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Provides binding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ProtocolBinding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VBOrBusClassifier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638" lvl="1" indent="-285750">
              <a:buSzPct val="70000"/>
            </a:pPr>
            <a:endParaRPr lang="en-US" dirty="0" smtClean="0"/>
          </a:p>
          <a:p>
            <a:pPr marL="401638" lvl="1" indent="-285750">
              <a:buSzPct val="70000"/>
            </a:pPr>
            <a:r>
              <a:rPr lang="en-US" dirty="0" smtClean="0"/>
              <a:t>Binding related properties</a:t>
            </a:r>
          </a:p>
          <a:p>
            <a:pPr marL="693738" lvl="2" indent="-285750">
              <a:buSzPct val="70000"/>
            </a:pPr>
            <a:r>
              <a:rPr lang="en-US" sz="1600" dirty="0" smtClean="0"/>
              <a:t>Properties are currently on the component being bound or the target</a:t>
            </a:r>
          </a:p>
          <a:p>
            <a:pPr marL="976313" lvl="3" indent="-285750">
              <a:buSzPct val="70000"/>
            </a:pPr>
            <a:r>
              <a:rPr lang="en-US" sz="1600" dirty="0" smtClean="0"/>
              <a:t>Separate properties for each of the binding types</a:t>
            </a:r>
          </a:p>
          <a:p>
            <a:pPr marL="693738" lvl="2" indent="-285750">
              <a:buSzPct val="70000"/>
            </a:pPr>
            <a:r>
              <a:rPr lang="en-US" sz="1600" dirty="0" smtClean="0"/>
              <a:t>Properties on binding points</a:t>
            </a:r>
          </a:p>
          <a:p>
            <a:pPr marL="976313" lvl="3" indent="-285750">
              <a:buSzPct val="70000"/>
            </a:pPr>
            <a:r>
              <a:rPr lang="en-US" sz="1600" dirty="0" smtClean="0"/>
              <a:t>Number of acceptable binding sources</a:t>
            </a:r>
          </a:p>
          <a:p>
            <a:pPr marL="976313" lvl="3" indent="-285750">
              <a:buSzPct val="70000"/>
            </a:pPr>
            <a:r>
              <a:rPr lang="en-US" sz="1600" dirty="0" smtClean="0"/>
              <a:t>Subset of resource capacity available through binding point</a:t>
            </a:r>
            <a:endParaRPr lang="en-US" sz="1600" dirty="0"/>
          </a:p>
          <a:p>
            <a:pPr marL="401638" lvl="1" indent="-285750">
              <a:buSzPct val="70000"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3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11" y="152400"/>
            <a:ext cx="8235950" cy="387798"/>
          </a:xfrm>
        </p:spPr>
        <p:txBody>
          <a:bodyPr/>
          <a:lstStyle/>
          <a:p>
            <a:r>
              <a:rPr lang="en-US" dirty="0" smtClean="0"/>
              <a:t>Bindings between System Hierarchies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7932738" cy="4419600"/>
          </a:xfrm>
        </p:spPr>
        <p:txBody>
          <a:bodyPr/>
          <a:lstStyle/>
          <a:p>
            <a:r>
              <a:rPr lang="en-US" dirty="0" smtClean="0"/>
              <a:t>AADL supports a (primary) containment hierarchy</a:t>
            </a:r>
          </a:p>
          <a:p>
            <a:r>
              <a:rPr lang="en-US" dirty="0" smtClean="0"/>
              <a:t>Semantic connections represent flow between and within subtrees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Managed interaction complexity by requiring connections up and down the hierarchy to restrict arbitrary connectivity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Note: for subprogram calls we offer both a connection and a mapping specification</a:t>
            </a:r>
          </a:p>
          <a:p>
            <a:r>
              <a:rPr lang="en-US" dirty="0" smtClean="0"/>
              <a:t>Deployment bindings are a mapping from elements of one subtree to elements of another subtree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subtrees represent different system layers in a layered architecture with the lower layer typically representing resources to the higher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Bindings represent resource allocation</a:t>
            </a:r>
          </a:p>
          <a:p>
            <a:endParaRPr lang="en-US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91742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Bindings are currently expressed by properties</a:t>
            </a:r>
          </a:p>
          <a:p>
            <a:r>
              <a:rPr lang="en-US" dirty="0" smtClean="0"/>
              <a:t>Binding related properties are not distinguishable from others</a:t>
            </a:r>
          </a:p>
          <a:p>
            <a:pPr lvl="1"/>
            <a:r>
              <a:rPr lang="en-US" dirty="0" smtClean="0"/>
              <a:t>Properties that express bindings</a:t>
            </a:r>
          </a:p>
          <a:p>
            <a:pPr lvl="1"/>
            <a:r>
              <a:rPr lang="en-US" dirty="0" smtClean="0"/>
              <a:t>Properties that relate to bindings</a:t>
            </a:r>
          </a:p>
          <a:p>
            <a:r>
              <a:rPr lang="en-US" dirty="0" smtClean="0"/>
              <a:t>EMV2 propagation paths are derived from bindings and binding points currently are identified by special keyword</a:t>
            </a:r>
          </a:p>
          <a:p>
            <a:r>
              <a:rPr lang="en-US" dirty="0" smtClean="0"/>
              <a:t>Binding properties reach down the instance containment hierarchy</a:t>
            </a:r>
          </a:p>
          <a:p>
            <a:pPr lvl="1"/>
            <a:r>
              <a:rPr lang="en-US" dirty="0" smtClean="0"/>
              <a:t>A primary driver for introducing contained property associations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86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Specification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User-definable binding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Introduce name and source/target model elements</a:t>
            </a:r>
          </a:p>
          <a:p>
            <a:r>
              <a:rPr lang="en-US" dirty="0" smtClean="0"/>
              <a:t>Binding instances</a:t>
            </a:r>
            <a:endParaRPr lang="en-US" dirty="0"/>
          </a:p>
          <a:p>
            <a:pPr marL="342900" lvl="1" indent="-342900">
              <a:buSzPct val="7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+mn-ea"/>
                <a:cs typeface="+mn-cs"/>
              </a:rPr>
              <a:t>Deployment </a:t>
            </a:r>
            <a:r>
              <a:rPr lang="en-US" sz="2000" dirty="0" smtClean="0">
                <a:solidFill>
                  <a:schemeClr val="tx1"/>
                </a:solidFill>
                <a:ea typeface="+mn-ea"/>
                <a:cs typeface="+mn-cs"/>
              </a:rPr>
              <a:t>configuration</a:t>
            </a:r>
          </a:p>
          <a:p>
            <a:r>
              <a:rPr lang="en-US" dirty="0"/>
              <a:t>Binding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Binding constraints, </a:t>
            </a:r>
            <a:r>
              <a:rPr lang="en-US" dirty="0" smtClean="0"/>
              <a:t>properties, propagation paths</a:t>
            </a:r>
          </a:p>
        </p:txBody>
      </p:sp>
    </p:spTree>
    <p:extLst>
      <p:ext uri="{BB962C8B-B14F-4D97-AF65-F5344CB8AC3E}">
        <p14:creationId xmlns:p14="http://schemas.microsoft.com/office/powerpoint/2010/main" val="4192838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Define binding type</a:t>
            </a:r>
          </a:p>
          <a:p>
            <a:pPr lvl="1"/>
            <a:r>
              <a:rPr lang="en-US" dirty="0" smtClean="0"/>
              <a:t>User defined name, sets of source and target categories</a:t>
            </a:r>
          </a:p>
          <a:p>
            <a:pPr marL="114300" lvl="1" indent="0">
              <a:buSzPct val="7000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ProcessorBinding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thread_group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process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-&gt; {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processor, virtual processor, system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1-to-n </a:t>
            </a:r>
            <a:r>
              <a:rPr lang="en-US" dirty="0" smtClean="0"/>
              <a:t>binding Alternatives </a:t>
            </a:r>
            <a:r>
              <a:rPr lang="en-US" dirty="0"/>
              <a:t>(*): </a:t>
            </a:r>
            <a:endParaRPr lang="en-US" dirty="0" smtClean="0"/>
          </a:p>
          <a:p>
            <a:pPr lvl="1"/>
            <a:r>
              <a:rPr lang="en-US" dirty="0" smtClean="0"/>
              <a:t>example </a:t>
            </a:r>
            <a:r>
              <a:rPr lang="en-US" dirty="0"/>
              <a:t>– multiple cores</a:t>
            </a:r>
          </a:p>
          <a:p>
            <a:pPr marL="0" lvl="1" indent="0">
              <a:buSzPct val="7000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MultiCoreBinding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thread,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system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1-to-n </a:t>
            </a:r>
            <a:r>
              <a:rPr lang="en-US" dirty="0" smtClean="0"/>
              <a:t>binding Sequence </a:t>
            </a:r>
            <a:r>
              <a:rPr lang="en-US" dirty="0"/>
              <a:t>(+): </a:t>
            </a:r>
            <a:endParaRPr lang="en-US" dirty="0" smtClean="0"/>
          </a:p>
          <a:p>
            <a:pPr lvl="1"/>
            <a:r>
              <a:rPr lang="en-US" dirty="0" smtClean="0"/>
              <a:t>example </a:t>
            </a:r>
            <a:r>
              <a:rPr lang="en-US" dirty="0"/>
              <a:t>– connection </a:t>
            </a:r>
            <a:r>
              <a:rPr lang="en-US" dirty="0" smtClean="0"/>
              <a:t>binding</a:t>
            </a:r>
          </a:p>
          <a:p>
            <a:pPr lvl="1"/>
            <a:r>
              <a:rPr lang="en-US" dirty="0"/>
              <a:t>Binding to </a:t>
            </a:r>
            <a:r>
              <a:rPr lang="en-US" dirty="0" smtClean="0"/>
              <a:t>flows in the target architecture represents sequences</a:t>
            </a:r>
          </a:p>
          <a:p>
            <a:pPr lvl="1"/>
            <a:r>
              <a:rPr lang="en-US" dirty="0" smtClean="0"/>
              <a:t>Do we still need sequences here?</a:t>
            </a:r>
            <a:endParaRPr lang="en-US" dirty="0"/>
          </a:p>
          <a:p>
            <a:pPr marL="0" lvl="1" indent="0">
              <a:buSzPct val="70000"/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ProtocolBinding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port_connection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virtual_bus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-&gt;+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bus,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virtual_bus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SzPct val="70000"/>
              <a:buNone/>
            </a:pPr>
            <a:r>
              <a:rPr lang="en-US" sz="2000" dirty="0" smtClean="0">
                <a:solidFill>
                  <a:schemeClr val="tx1"/>
                </a:solidFill>
                <a:ea typeface="+mn-ea"/>
                <a:cs typeface="+mn-cs"/>
              </a:rPr>
              <a:t>Definitions placed in a container similar to property types in property sets</a:t>
            </a:r>
            <a:endParaRPr lang="en-US" sz="2000" dirty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497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52211" y="152400"/>
            <a:ext cx="8235950" cy="387798"/>
          </a:xfrm>
        </p:spPr>
        <p:txBody>
          <a:bodyPr/>
          <a:lstStyle/>
          <a:p>
            <a:r>
              <a:rPr lang="en-US" dirty="0" smtClean="0"/>
              <a:t>Flows </a:t>
            </a:r>
            <a:r>
              <a:rPr lang="en-US" dirty="0" smtClean="0"/>
              <a:t>and Bindings</a:t>
            </a:r>
            <a:endParaRPr lang="en-US" dirty="0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865" y="762000"/>
            <a:ext cx="8153400" cy="4419600"/>
          </a:xfrm>
        </p:spPr>
        <p:txBody>
          <a:bodyPr/>
          <a:lstStyle/>
          <a:p>
            <a:r>
              <a:rPr lang="en-US" dirty="0" smtClean="0"/>
              <a:t>End-to-end </a:t>
            </a:r>
            <a:r>
              <a:rPr lang="en-US" dirty="0" smtClean="0"/>
              <a:t>flow &amp; flow implementation </a:t>
            </a:r>
            <a:r>
              <a:rPr lang="en-US" dirty="0" smtClean="0"/>
              <a:t>across </a:t>
            </a:r>
            <a:r>
              <a:rPr lang="en-US" dirty="0" smtClean="0"/>
              <a:t>virtual and hardware </a:t>
            </a:r>
            <a:r>
              <a:rPr lang="en-US" dirty="0" smtClean="0"/>
              <a:t>platform elements</a:t>
            </a:r>
          </a:p>
          <a:p>
            <a:pPr lvl="1"/>
            <a:r>
              <a:rPr lang="en-US" dirty="0" smtClean="0"/>
              <a:t>Expressed by end to end flow declaration</a:t>
            </a:r>
          </a:p>
          <a:p>
            <a:r>
              <a:rPr lang="en-US" dirty="0" smtClean="0"/>
              <a:t>Layered </a:t>
            </a:r>
            <a:r>
              <a:rPr lang="en-US" dirty="0" smtClean="0"/>
              <a:t>virtual buses</a:t>
            </a:r>
          </a:p>
          <a:p>
            <a:pPr lvl="1"/>
            <a:r>
              <a:rPr lang="en-US" dirty="0" smtClean="0"/>
              <a:t>Access connections between virtual buses (interconnected virtual channels)</a:t>
            </a:r>
          </a:p>
          <a:p>
            <a:pPr lvl="1"/>
            <a:r>
              <a:rPr lang="en-US" dirty="0" smtClean="0"/>
              <a:t>Flows across interconnected virtual buses</a:t>
            </a:r>
          </a:p>
          <a:p>
            <a:pPr lvl="1"/>
            <a:r>
              <a:rPr lang="en-US" dirty="0" smtClean="0"/>
              <a:t>Binding of connections to flows</a:t>
            </a:r>
            <a:endParaRPr lang="en-US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11184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Instances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pPr lvl="1">
              <a:buSzPct val="70000"/>
            </a:pPr>
            <a:r>
              <a:rPr lang="en-US" dirty="0" smtClean="0"/>
              <a:t>Binding of unchangeable source and target hierarchies</a:t>
            </a:r>
          </a:p>
          <a:p>
            <a:pPr lvl="1">
              <a:buSzPct val="70000"/>
            </a:pPr>
            <a:r>
              <a:rPr lang="en-US" dirty="0" smtClean="0"/>
              <a:t>Declared as a configuration section</a:t>
            </a:r>
          </a:p>
          <a:p>
            <a:pPr lvl="1">
              <a:buSzPct val="70000"/>
            </a:pPr>
            <a:r>
              <a:rPr lang="en-US" dirty="0" smtClean="0"/>
              <a:t>Associated with component that contains both source and target subtrees</a:t>
            </a:r>
          </a:p>
          <a:p>
            <a:pPr lvl="1">
              <a:buSzPct val="70000"/>
            </a:pPr>
            <a:r>
              <a:rPr lang="en-US" dirty="0" smtClean="0"/>
              <a:t>Can be applied to implementations and configurations</a:t>
            </a:r>
            <a:endParaRPr lang="en-US" dirty="0"/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AS.deploymentconfig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AS.systemconfig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Bindings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single binding target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ProcessorBinding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Appsys.sub.proc.thread1 -&gt; platform.node.cpu1;</a:t>
            </a:r>
          </a:p>
          <a:p>
            <a:pPr marL="407988" lvl="2" indent="0">
              <a:buSzPct val="7000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ProcessorBinding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Appsys.sub.proc.thread2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platform.node.cpu2;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multiple alternatives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ProtocolBinding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Appsys.sub.proc.conn1 -&gt; (platform.proto1, platform.proto2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sequence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ProtocolBinding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Appsys.sub.proc.conn1 -&gt; (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platform.network.bus1 + platform.network.bus2);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07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and Nested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Partial binding configurations</a:t>
            </a:r>
          </a:p>
          <a:p>
            <a:pPr lvl="1"/>
            <a:r>
              <a:rPr lang="en-US" dirty="0" smtClean="0"/>
              <a:t>Partially configured source and target system</a:t>
            </a:r>
          </a:p>
          <a:p>
            <a:pPr lvl="2"/>
            <a:r>
              <a:rPr lang="en-US" dirty="0" smtClean="0"/>
              <a:t>Only for those elements that have been configured</a:t>
            </a:r>
          </a:p>
          <a:p>
            <a:pPr lvl="1"/>
            <a:r>
              <a:rPr lang="en-US" dirty="0" smtClean="0"/>
              <a:t>Subset </a:t>
            </a:r>
            <a:r>
              <a:rPr lang="en-US" dirty="0"/>
              <a:t>of elements </a:t>
            </a:r>
            <a:r>
              <a:rPr lang="en-US" dirty="0" smtClean="0"/>
              <a:t>are bound</a:t>
            </a:r>
          </a:p>
          <a:p>
            <a:pPr lvl="2"/>
            <a:r>
              <a:rPr lang="en-US" dirty="0" smtClean="0"/>
              <a:t>Bindings cannot be overridden</a:t>
            </a:r>
          </a:p>
          <a:p>
            <a:r>
              <a:rPr lang="en-US" dirty="0" smtClean="0"/>
              <a:t>Nested binding configurations</a:t>
            </a:r>
          </a:p>
          <a:p>
            <a:pPr lvl="1"/>
            <a:r>
              <a:rPr lang="en-US" dirty="0" smtClean="0"/>
              <a:t>Subsystem may be internally fully bound</a:t>
            </a:r>
          </a:p>
          <a:p>
            <a:pPr lvl="1"/>
            <a:r>
              <a:rPr lang="en-US" dirty="0" smtClean="0"/>
              <a:t>Configuration that includes binding has been configured in</a:t>
            </a:r>
          </a:p>
          <a:p>
            <a:r>
              <a:rPr lang="en-US" dirty="0" smtClean="0"/>
              <a:t>Visibility of subcomponent hierarchy</a:t>
            </a:r>
          </a:p>
          <a:p>
            <a:pPr lvl="1"/>
            <a:r>
              <a:rPr lang="en-US" dirty="0" smtClean="0"/>
              <a:t>Configurable subsystems use prototype to hide internal hierarchy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0243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Endpoints of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Source and target of bindings are components</a:t>
            </a:r>
          </a:p>
          <a:p>
            <a:pPr lvl="1"/>
            <a:r>
              <a:rPr lang="en-US" dirty="0" smtClean="0"/>
              <a:t>They act as implicit binding points</a:t>
            </a:r>
          </a:p>
          <a:p>
            <a:pPr lvl="1"/>
            <a:r>
              <a:rPr lang="en-US" dirty="0" smtClean="0"/>
              <a:t>Binding type definition tells us which component categories require binding declarations</a:t>
            </a:r>
          </a:p>
          <a:p>
            <a:r>
              <a:rPr lang="en-US" dirty="0"/>
              <a:t>Constraints on bindings</a:t>
            </a:r>
          </a:p>
          <a:p>
            <a:pPr lvl="1"/>
            <a:r>
              <a:rPr lang="en-US" dirty="0"/>
              <a:t>In V2: </a:t>
            </a:r>
            <a:r>
              <a:rPr lang="en-US" dirty="0" err="1"/>
              <a:t>Allowed_xxx_Binding_Class</a:t>
            </a:r>
            <a:r>
              <a:rPr lang="en-US" dirty="0"/>
              <a:t> and </a:t>
            </a:r>
            <a:r>
              <a:rPr lang="en-US" dirty="0" err="1"/>
              <a:t>Allowed_xxx_Binding</a:t>
            </a:r>
            <a:r>
              <a:rPr lang="en-US" dirty="0"/>
              <a:t> on source of binding</a:t>
            </a:r>
          </a:p>
          <a:p>
            <a:pPr lvl="1"/>
            <a:r>
              <a:rPr lang="en-US" dirty="0"/>
              <a:t>V3 options</a:t>
            </a:r>
          </a:p>
          <a:p>
            <a:pPr lvl="2"/>
            <a:r>
              <a:rPr lang="en-US" sz="1600" dirty="0"/>
              <a:t>Property: </a:t>
            </a:r>
            <a:r>
              <a:rPr lang="en-US" sz="1600" dirty="0" err="1"/>
              <a:t>Allowed_binding_Class</a:t>
            </a:r>
            <a:r>
              <a:rPr lang="en-US" sz="1600" dirty="0"/>
              <a:t> =&gt; xxx applies to &lt;component&gt;.&lt;</a:t>
            </a:r>
            <a:r>
              <a:rPr lang="en-US" sz="1600" dirty="0" err="1"/>
              <a:t>bindingtype</a:t>
            </a:r>
            <a:r>
              <a:rPr lang="en-US" sz="1600" dirty="0"/>
              <a:t>&gt;</a:t>
            </a:r>
          </a:p>
          <a:p>
            <a:pPr lvl="3"/>
            <a:r>
              <a:rPr lang="en-US" sz="1600" dirty="0"/>
              <a:t>Implicit binding point </a:t>
            </a:r>
            <a:r>
              <a:rPr lang="en-US" sz="1600" dirty="0" smtClean="0"/>
              <a:t>via binding type</a:t>
            </a:r>
          </a:p>
          <a:p>
            <a:pPr lvl="3"/>
            <a:r>
              <a:rPr lang="en-US" sz="1600" dirty="0" smtClean="0"/>
              <a:t>Property applies to source of binding</a:t>
            </a:r>
          </a:p>
          <a:p>
            <a:pPr lvl="3"/>
            <a:r>
              <a:rPr lang="en-US" sz="1600" dirty="0" smtClean="0"/>
              <a:t>How to express property on target of binding?</a:t>
            </a:r>
            <a:endParaRPr lang="en-US" sz="1600" dirty="0"/>
          </a:p>
          <a:p>
            <a:pPr lvl="2"/>
            <a:r>
              <a:rPr lang="en-US" dirty="0" smtClean="0"/>
              <a:t>Via binding types that limit endpoints to specific component classifiers</a:t>
            </a:r>
          </a:p>
          <a:p>
            <a:pPr lvl="2"/>
            <a:r>
              <a:rPr lang="en-US" dirty="0" smtClean="0"/>
              <a:t>Via </a:t>
            </a:r>
            <a:r>
              <a:rPr lang="en-US" dirty="0"/>
              <a:t>constraint language</a:t>
            </a:r>
          </a:p>
        </p:txBody>
      </p:sp>
    </p:spTree>
    <p:extLst>
      <p:ext uri="{BB962C8B-B14F-4D97-AF65-F5344CB8AC3E}">
        <p14:creationId xmlns:p14="http://schemas.microsoft.com/office/powerpoint/2010/main" val="3898314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full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8A2DE7"/>
      </a:accent6>
      <a:hlink>
        <a:srgbClr val="3C4F82"/>
      </a:hlink>
      <a:folHlink>
        <a:srgbClr val="33CC3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17B50F0-A7A2-4F08-B7B0-7BD53C084C56}" vid="{8913C94E-9336-4C7E-A817-69736CA8537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presentation-fullcolor</Template>
  <TotalTime>1850</TotalTime>
  <Words>942</Words>
  <Application>Microsoft Office PowerPoint</Application>
  <PresentationFormat>On-screen Show (4:3)</PresentationFormat>
  <Paragraphs>196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Courier New</vt:lpstr>
      <vt:lpstr>Times</vt:lpstr>
      <vt:lpstr>Times New Roman</vt:lpstr>
      <vt:lpstr>presentation-fullcolor</vt:lpstr>
      <vt:lpstr>Bindings &amp; Mappings between Two System Hierarchies</vt:lpstr>
      <vt:lpstr>Bindings between System Hierarchies</vt:lpstr>
      <vt:lpstr>Binding Issues</vt:lpstr>
      <vt:lpstr>Binding Specification Proposal</vt:lpstr>
      <vt:lpstr>Binding Type</vt:lpstr>
      <vt:lpstr>Flows and Bindings</vt:lpstr>
      <vt:lpstr>Binding Instances</vt:lpstr>
      <vt:lpstr>Partial and Nested Bindings</vt:lpstr>
      <vt:lpstr>Endpoints of Bindings</vt:lpstr>
      <vt:lpstr>Properties on Bindings</vt:lpstr>
      <vt:lpstr>Bindings and EMV2</vt:lpstr>
      <vt:lpstr>Named Binding Instances</vt:lpstr>
      <vt:lpstr>Explicit Binding Point Definition</vt:lpstr>
    </vt:vector>
  </TitlesOfParts>
  <Company>Software Engineering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AADL v2.1 errata AADL meeting April 2014</dc:title>
  <dc:creator>Julien Delange</dc:creator>
  <cp:lastModifiedBy>Peter Feiler</cp:lastModifiedBy>
  <cp:revision>207</cp:revision>
  <cp:lastPrinted>2015-06-12T14:58:09Z</cp:lastPrinted>
  <dcterms:created xsi:type="dcterms:W3CDTF">2014-04-08T17:22:23Z</dcterms:created>
  <dcterms:modified xsi:type="dcterms:W3CDTF">2016-01-24T15:23:03Z</dcterms:modified>
</cp:coreProperties>
</file>