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8" r:id="rId3"/>
    <p:sldId id="354" r:id="rId4"/>
    <p:sldId id="375" r:id="rId5"/>
    <p:sldId id="366" r:id="rId6"/>
    <p:sldId id="374" r:id="rId7"/>
    <p:sldId id="376" r:id="rId8"/>
    <p:sldId id="367" r:id="rId9"/>
    <p:sldId id="377" r:id="rId10"/>
    <p:sldId id="368" r:id="rId11"/>
    <p:sldId id="379" r:id="rId12"/>
    <p:sldId id="380" r:id="rId13"/>
    <p:sldId id="381" r:id="rId14"/>
    <p:sldId id="382" r:id="rId15"/>
    <p:sldId id="385" r:id="rId16"/>
    <p:sldId id="383" r:id="rId17"/>
    <p:sldId id="358" r:id="rId18"/>
    <p:sldId id="386" r:id="rId19"/>
    <p:sldId id="365" r:id="rId20"/>
    <p:sldId id="390" r:id="rId21"/>
    <p:sldId id="394" r:id="rId22"/>
    <p:sldId id="391" r:id="rId23"/>
    <p:sldId id="393" r:id="rId24"/>
    <p:sldId id="388" r:id="rId25"/>
    <p:sldId id="389" r:id="rId26"/>
    <p:sldId id="387" r:id="rId27"/>
    <p:sldId id="370" r:id="rId28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744">
          <p15:clr>
            <a:srgbClr val="A4A3A4"/>
          </p15:clr>
        </p15:guide>
        <p15:guide id="3" orient="horz" pos="960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336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CE5"/>
    <a:srgbClr val="5CA1FB"/>
    <a:srgbClr val="3C4F82"/>
    <a:srgbClr val="777777"/>
    <a:srgbClr val="8BADE5"/>
    <a:srgbClr val="B3C2D7"/>
    <a:srgbClr val="3333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2102" autoAdjust="0"/>
  </p:normalViewPr>
  <p:slideViewPr>
    <p:cSldViewPr>
      <p:cViewPr varScale="1">
        <p:scale>
          <a:sx n="70" d="100"/>
          <a:sy n="70" d="100"/>
        </p:scale>
        <p:origin x="1080" y="33"/>
      </p:cViewPr>
      <p:guideLst>
        <p:guide orient="horz" pos="288"/>
        <p:guide orient="horz" pos="3744"/>
        <p:guide orient="horz" pos="960"/>
        <p:guide orient="horz" pos="720"/>
        <p:guide pos="336"/>
        <p:guide pos="547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6360"/>
    </p:cViewPr>
  </p:sorterViewPr>
  <p:notesViewPr>
    <p:cSldViewPr>
      <p:cViewPr varScale="1">
        <p:scale>
          <a:sx n="66" d="100"/>
          <a:sy n="66" d="100"/>
        </p:scale>
        <p:origin x="-2802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5080" y="8732160"/>
            <a:ext cx="2157046" cy="4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69" tIns="0" rIns="19069" bIns="0" anchor="b"/>
          <a:lstStyle/>
          <a:p>
            <a:pPr algn="r" defTabSz="957489">
              <a:lnSpc>
                <a:spcPct val="89000"/>
              </a:lnSpc>
              <a:spcBef>
                <a:spcPct val="40000"/>
              </a:spcBef>
            </a:pPr>
            <a:r>
              <a:rPr lang="en-US" sz="900" b="0"/>
              <a:t>© 2014 Carnegie Mellon University</a:t>
            </a:r>
          </a:p>
          <a:p>
            <a:pPr algn="l" defTabSz="957489">
              <a:lnSpc>
                <a:spcPct val="89000"/>
              </a:lnSpc>
              <a:spcBef>
                <a:spcPct val="40000"/>
              </a:spcBef>
            </a:pPr>
            <a:r>
              <a:rPr lang="en-US" sz="800" b="0" i="1">
                <a:latin typeface="Times New Roman" pitchFamily="18" charset="0"/>
              </a:rPr>
              <a:t>  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6518331" y="8874420"/>
            <a:ext cx="338953" cy="22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85" tIns="44491" rIns="88985" bIns="44491">
            <a:spAutoFit/>
          </a:bodyPr>
          <a:lstStyle/>
          <a:p>
            <a:pPr defTabSz="909455" eaLnBrk="0" hangingPunct="0">
              <a:lnSpc>
                <a:spcPct val="90000"/>
              </a:lnSpc>
              <a:spcBef>
                <a:spcPct val="0"/>
              </a:spcBef>
            </a:pPr>
            <a:fld id="{AC363E17-291A-4AC6-942A-2CC827AAF43E}" type="slidenum">
              <a:rPr lang="en-US" sz="1000"/>
              <a:pPr defTabSz="909455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31113" y="8759332"/>
            <a:ext cx="6548176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226" tIns="46113" rIns="92226" bIns="46113" anchor="ctr">
            <a:spAutoFit/>
          </a:bodyPr>
          <a:lstStyle/>
          <a:p>
            <a:endParaRPr lang="en-US"/>
          </a:p>
        </p:txBody>
      </p:sp>
      <p:pic>
        <p:nvPicPr>
          <p:cNvPr id="46103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2" y="8871835"/>
            <a:ext cx="3768411" cy="190582"/>
          </a:xfrm>
          <a:prstGeom prst="rect">
            <a:avLst/>
          </a:prstGeom>
          <a:noFill/>
        </p:spPr>
      </p:pic>
      <p:sp>
        <p:nvSpPr>
          <p:cNvPr id="46104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9387" y="298907"/>
            <a:ext cx="2733220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7489">
              <a:lnSpc>
                <a:spcPct val="90000"/>
              </a:lnSpc>
              <a:defRPr sz="900"/>
            </a:lvl1pPr>
          </a:lstStyle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/>
          </a:p>
        </p:txBody>
      </p:sp>
      <p:sp>
        <p:nvSpPr>
          <p:cNvPr id="46105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74833" y="298907"/>
            <a:ext cx="2733221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69" tIns="0" rIns="19069" bIns="0" numCol="1" anchor="t" anchorCtr="0" compatLnSpc="1">
            <a:prstTxWarp prst="textNoShape">
              <a:avLst/>
            </a:prstTxWarp>
          </a:bodyPr>
          <a:lstStyle>
            <a:lvl1pPr algn="r" defTabSz="957489" eaLnBrk="0" hangingPunct="0">
              <a:spcBef>
                <a:spcPct val="0"/>
              </a:spcBef>
              <a:defRPr sz="1000" b="0"/>
            </a:lvl1pPr>
          </a:lstStyle>
          <a:p>
            <a:fld id="{CAB69371-DCFD-464A-8AB5-7F64F0E06424}" type="datetime1">
              <a:rPr lang="en-US"/>
              <a:pPr/>
              <a:t>1/25/2016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5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078" y="4416429"/>
            <a:ext cx="5142244" cy="41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03" tIns="46551" rIns="93103" bIns="46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4115080" y="8732160"/>
            <a:ext cx="2157046" cy="46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69" tIns="0" rIns="19069" bIns="0" anchor="b"/>
          <a:lstStyle/>
          <a:p>
            <a:pPr algn="r" defTabSz="957489">
              <a:lnSpc>
                <a:spcPct val="89000"/>
              </a:lnSpc>
              <a:spcBef>
                <a:spcPct val="40000"/>
              </a:spcBef>
            </a:pPr>
            <a:r>
              <a:rPr lang="en-US" sz="900" b="0"/>
              <a:t>© </a:t>
            </a:r>
            <a:r>
              <a:rPr lang="en-US" sz="900" b="0" smtClean="0"/>
              <a:t>2014 Carnegie </a:t>
            </a:r>
            <a:r>
              <a:rPr lang="en-US" sz="900" b="0"/>
              <a:t>Mellon University</a:t>
            </a:r>
          </a:p>
          <a:p>
            <a:pPr algn="l" defTabSz="957489">
              <a:lnSpc>
                <a:spcPct val="89000"/>
              </a:lnSpc>
              <a:spcBef>
                <a:spcPct val="40000"/>
              </a:spcBef>
            </a:pPr>
            <a:r>
              <a:rPr lang="en-US" sz="800" b="0" i="1">
                <a:latin typeface="Times New Roman" pitchFamily="18" charset="0"/>
              </a:rPr>
              <a:t>  </a:t>
            </a:r>
          </a:p>
        </p:txBody>
      </p:sp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6518331" y="8874420"/>
            <a:ext cx="338953" cy="22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985" tIns="44491" rIns="88985" bIns="44491">
            <a:spAutoFit/>
          </a:bodyPr>
          <a:lstStyle/>
          <a:p>
            <a:pPr defTabSz="909455" eaLnBrk="0" hangingPunct="0">
              <a:lnSpc>
                <a:spcPct val="90000"/>
              </a:lnSpc>
              <a:spcBef>
                <a:spcPct val="0"/>
              </a:spcBef>
            </a:pPr>
            <a:fld id="{96682DAF-BC0D-4CE6-B4F0-24EEC6997256}" type="slidenum">
              <a:rPr lang="en-US" sz="1000"/>
              <a:pPr defTabSz="909455" eaLnBrk="0" hangingPunct="0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0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231113" y="8759332"/>
            <a:ext cx="6548176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226" tIns="46113" rIns="92226" bIns="46113" anchor="ctr">
            <a:spAutoFit/>
          </a:bodyPr>
          <a:lstStyle/>
          <a:p>
            <a:endParaRPr lang="en-US"/>
          </a:p>
        </p:txBody>
      </p:sp>
      <p:pic>
        <p:nvPicPr>
          <p:cNvPr id="7191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212" y="8871835"/>
            <a:ext cx="3768411" cy="190582"/>
          </a:xfrm>
          <a:prstGeom prst="rect">
            <a:avLst/>
          </a:prstGeom>
          <a:noFill/>
        </p:spPr>
      </p:pic>
      <p:sp>
        <p:nvSpPr>
          <p:cNvPr id="7192" name="Rectangle 2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79387" y="298907"/>
            <a:ext cx="2733220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57489">
              <a:lnSpc>
                <a:spcPct val="90000"/>
              </a:lnSpc>
              <a:defRPr sz="900"/>
            </a:lvl1pPr>
          </a:lstStyle>
          <a:p>
            <a:r>
              <a:rPr lang="en-US" smtClean="0"/>
              <a:t>Author</a:t>
            </a:r>
          </a:p>
          <a:p>
            <a:r>
              <a:rPr lang="en-US" smtClean="0"/>
              <a:t>Program</a:t>
            </a:r>
            <a:endParaRPr 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dt" idx="1"/>
          </p:nvPr>
        </p:nvSpPr>
        <p:spPr bwMode="auto">
          <a:xfrm>
            <a:off x="3774833" y="298907"/>
            <a:ext cx="2733221" cy="46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69" tIns="0" rIns="19069" bIns="0" numCol="1" anchor="t" anchorCtr="0" compatLnSpc="1">
            <a:prstTxWarp prst="textNoShape">
              <a:avLst/>
            </a:prstTxWarp>
          </a:bodyPr>
          <a:lstStyle>
            <a:lvl1pPr algn="r" defTabSz="957489" eaLnBrk="0" hangingPunct="0">
              <a:spcBef>
                <a:spcPct val="0"/>
              </a:spcBef>
              <a:defRPr sz="1000" b="0"/>
            </a:lvl1pPr>
          </a:lstStyle>
          <a:p>
            <a:fld id="{454AB770-A45E-4881-B684-B36680350C26}" type="datetime1">
              <a:rPr lang="en-US"/>
              <a:pPr/>
              <a:t>1/25/2016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6554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3429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6350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914400" algn="l" rtl="0" fontAlgn="base">
      <a:spcBef>
        <a:spcPct val="30000"/>
      </a:spcBef>
      <a:spcAft>
        <a:spcPct val="0"/>
      </a:spcAft>
      <a:buChar char="•"/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tabLst>
        <a:tab pos="292100" algn="l"/>
        <a:tab pos="571500" algn="l"/>
      </a:tabLst>
      <a:defRPr sz="10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smtClean="0"/>
              <a:t>Author</a:t>
            </a:r>
            <a:endParaRPr lang="en-US"/>
          </a:p>
          <a:p>
            <a:r>
              <a:rPr lang="en-US" smtClean="0"/>
              <a:t>Software Engineering Institute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F348F5-97A1-4309-ADC6-A00DD72A5AB8}" type="datetime1">
              <a:rPr lang="en-US"/>
              <a:pPr/>
              <a:t>1/25/2016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0566" indent="-230566"/>
            <a:r>
              <a:rPr lang="en-US" b="1"/>
              <a:t>Title Slide</a:t>
            </a:r>
          </a:p>
          <a:p>
            <a:pPr marL="691698" lvl="1" indent="-345849"/>
            <a:r>
              <a:rPr lang="en-US"/>
              <a:t>Title and Subtitle text blocks should not be moved from their position if at all possible.</a:t>
            </a:r>
          </a:p>
          <a:p>
            <a:pPr marL="230566" indent="-230566"/>
            <a:endParaRPr lang="en-US"/>
          </a:p>
          <a:p>
            <a:pPr marL="230566" indent="-230566"/>
            <a:endParaRPr lang="en-US"/>
          </a:p>
          <a:p>
            <a:pPr marL="230566" indent="-230566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Slide Content Description: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/>
              <a:t>Presentation Script:  We address the following subjects in this section</a:t>
            </a:r>
          </a:p>
          <a:p>
            <a:r>
              <a:rPr lang="en-US" smtClean="0"/>
              <a:t>  Modeling and embedded systems engineering</a:t>
            </a:r>
          </a:p>
          <a:p>
            <a:r>
              <a:rPr lang="en-US" smtClean="0"/>
              <a:t>  What is modeling?</a:t>
            </a:r>
          </a:p>
          <a:p>
            <a:r>
              <a:rPr lang="en-US" smtClean="0"/>
              <a:t>  What is Software Architecture?</a:t>
            </a:r>
          </a:p>
          <a:p>
            <a:r>
              <a:rPr lang="en-US" smtClean="0"/>
              <a:t>  Model * Engineering </a:t>
            </a:r>
          </a:p>
          <a:p>
            <a:r>
              <a:rPr lang="en-US" smtClean="0"/>
              <a:t>      Definition of terms – putting them in perspective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Motivation for model-based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The AADL Language – We discuss: </a:t>
            </a:r>
          </a:p>
          <a:p>
            <a:r>
              <a:rPr lang="en-US" smtClean="0"/>
              <a:t>  That it is </a:t>
            </a:r>
            <a:r>
              <a:rPr lang="en-US" err="1" smtClean="0"/>
              <a:t>aStandard</a:t>
            </a:r>
            <a:endParaRPr lang="en-US" smtClean="0"/>
          </a:p>
          <a:p>
            <a:r>
              <a:rPr lang="en-US" smtClean="0"/>
              <a:t>  Overview of the Language</a:t>
            </a:r>
          </a:p>
          <a:p>
            <a:r>
              <a:rPr lang="en-US" smtClean="0"/>
              <a:t>  Insight into how the language came to be – development pattern -New WG activities</a:t>
            </a:r>
          </a:p>
          <a:p>
            <a:r>
              <a:rPr lang="en-US" smtClean="0"/>
              <a:t>   We are presenting Version 2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Model-based Embedded systems engineering and the role of </a:t>
            </a:r>
            <a:r>
              <a:rPr lang="en-US" err="1" smtClean="0"/>
              <a:t>aadl</a:t>
            </a:r>
            <a:r>
              <a:rPr lang="en-US" smtClean="0"/>
              <a:t> (MBSE role of </a:t>
            </a:r>
            <a:r>
              <a:rPr lang="en-US" err="1" smtClean="0"/>
              <a:t>aadl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Software and Systems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Focus of the SAE AADL</a:t>
            </a:r>
          </a:p>
          <a:p>
            <a:r>
              <a:rPr lang="en-US" smtClean="0"/>
              <a:t>33-38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Definition and History of </a:t>
            </a:r>
            <a:r>
              <a:rPr lang="en-US" err="1" smtClean="0"/>
              <a:t>aadl</a:t>
            </a:r>
            <a:endParaRPr lang="en-US" smtClean="0"/>
          </a:p>
          <a:p>
            <a:r>
              <a:rPr lang="en-US" smtClean="0"/>
              <a:t>42 -43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Language Overview</a:t>
            </a:r>
          </a:p>
          <a:p>
            <a:r>
              <a:rPr lang="en-US" smtClean="0"/>
              <a:t>The grammar, syntax, and semantics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tools</a:t>
            </a:r>
          </a:p>
          <a:p>
            <a:r>
              <a:rPr lang="en-US" smtClean="0"/>
              <a:t>Extensions to the language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4633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Key points (Objectives of the Slide): What is covered in this section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>
                <a:cs typeface="Times New Roman" pitchFamily="18" charset="0"/>
              </a:rPr>
              <a:t>Slide Content Description:</a:t>
            </a:r>
          </a:p>
          <a:p>
            <a:endParaRPr lang="en-US" smtClean="0">
              <a:cs typeface="Times New Roman" pitchFamily="18" charset="0"/>
            </a:endParaRPr>
          </a:p>
          <a:p>
            <a:r>
              <a:rPr lang="en-US" smtClean="0"/>
              <a:t>Presentation Script:  We address the following subjects in this section</a:t>
            </a:r>
          </a:p>
          <a:p>
            <a:r>
              <a:rPr lang="en-US" smtClean="0"/>
              <a:t>  Modeling and embedded systems engineering</a:t>
            </a:r>
          </a:p>
          <a:p>
            <a:r>
              <a:rPr lang="en-US" smtClean="0"/>
              <a:t>  What is modeling?</a:t>
            </a:r>
          </a:p>
          <a:p>
            <a:r>
              <a:rPr lang="en-US" smtClean="0"/>
              <a:t>  What is Software Architecture?</a:t>
            </a:r>
          </a:p>
          <a:p>
            <a:r>
              <a:rPr lang="en-US" smtClean="0"/>
              <a:t>  Model * Engineering </a:t>
            </a:r>
          </a:p>
          <a:p>
            <a:r>
              <a:rPr lang="en-US" smtClean="0"/>
              <a:t>      Definition of terms – putting them in perspective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Motivation for model-based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The AADL Language – We discuss: </a:t>
            </a:r>
          </a:p>
          <a:p>
            <a:r>
              <a:rPr lang="en-US" smtClean="0"/>
              <a:t>  That it is </a:t>
            </a:r>
            <a:r>
              <a:rPr lang="en-US" err="1" smtClean="0"/>
              <a:t>aStandard</a:t>
            </a:r>
            <a:endParaRPr lang="en-US" smtClean="0"/>
          </a:p>
          <a:p>
            <a:r>
              <a:rPr lang="en-US" smtClean="0"/>
              <a:t>  Overview of the Language</a:t>
            </a:r>
          </a:p>
          <a:p>
            <a:r>
              <a:rPr lang="en-US" smtClean="0"/>
              <a:t>  Insight into how the language came to be – development pattern -New WG activities</a:t>
            </a:r>
          </a:p>
          <a:p>
            <a:r>
              <a:rPr lang="en-US" smtClean="0"/>
              <a:t>   We are presenting Version 2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Model-based Embedded systems engineering and the role of </a:t>
            </a:r>
            <a:r>
              <a:rPr lang="en-US" err="1" smtClean="0"/>
              <a:t>aadl</a:t>
            </a:r>
            <a:r>
              <a:rPr lang="en-US" smtClean="0"/>
              <a:t> (MBSE role of </a:t>
            </a:r>
            <a:r>
              <a:rPr lang="en-US" err="1" smtClean="0"/>
              <a:t>aadl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mtClean="0"/>
              <a:t>Software and Systems Engineering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Focus of the SAE AADL</a:t>
            </a:r>
          </a:p>
          <a:p>
            <a:r>
              <a:rPr lang="en-US" smtClean="0"/>
              <a:t>33-38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Definition and History of </a:t>
            </a:r>
            <a:r>
              <a:rPr lang="en-US" err="1" smtClean="0"/>
              <a:t>aadl</a:t>
            </a:r>
            <a:endParaRPr lang="en-US" smtClean="0"/>
          </a:p>
          <a:p>
            <a:r>
              <a:rPr lang="en-US" smtClean="0"/>
              <a:t>42 -43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Language Overview</a:t>
            </a:r>
          </a:p>
          <a:p>
            <a:r>
              <a:rPr lang="en-US" smtClean="0"/>
              <a:t>The grammar, syntax, and semantics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AADL tools</a:t>
            </a:r>
          </a:p>
          <a:p>
            <a:r>
              <a:rPr lang="en-US" smtClean="0"/>
              <a:t>Extensions to the language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473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rgbClr val="3C4F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 userDrawn="1"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4267200" y="2293938"/>
            <a:ext cx="4267200" cy="1143000"/>
          </a:xfrm>
        </p:spPr>
        <p:txBody>
          <a:bodyPr lIns="91428" tIns="45714" rIns="91428" bIns="45714"/>
          <a:lstStyle>
            <a:lvl1pPr>
              <a:lnSpc>
                <a:spcPct val="1000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267200" y="3894138"/>
            <a:ext cx="4267200" cy="1751012"/>
          </a:xfrm>
        </p:spPr>
        <p:txBody>
          <a:bodyPr lIns="91428" tIns="45714" rIns="91428" bIns="45714"/>
          <a:lstStyle>
            <a:lvl1pPr>
              <a:spcAft>
                <a:spcPct val="0"/>
              </a:spcAft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 userDrawn="1"/>
        </p:nvSpPr>
        <p:spPr bwMode="white">
          <a:xfrm>
            <a:off x="7210425" y="6408738"/>
            <a:ext cx="1665288" cy="21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91428" bIns="45714">
            <a:spAutoFit/>
          </a:bodyPr>
          <a:lstStyle/>
          <a:p>
            <a:pPr algn="l" eaLnBrk="0" hangingPunct="0">
              <a:lnSpc>
                <a:spcPts val="1300"/>
              </a:lnSpc>
              <a:spcBef>
                <a:spcPct val="0"/>
              </a:spcBef>
            </a:pPr>
            <a:r>
              <a:rPr lang="en-US" sz="700" dirty="0">
                <a:solidFill>
                  <a:schemeClr val="bg1"/>
                </a:solidFill>
              </a:rPr>
              <a:t>© </a:t>
            </a:r>
            <a:r>
              <a:rPr lang="en-US" sz="700" dirty="0" smtClean="0">
                <a:solidFill>
                  <a:schemeClr val="bg1"/>
                </a:solidFill>
              </a:rPr>
              <a:t>2016 </a:t>
            </a:r>
            <a:r>
              <a:rPr lang="en-US" sz="700" dirty="0">
                <a:solidFill>
                  <a:schemeClr val="bg1"/>
                </a:solidFill>
              </a:rPr>
              <a:t>Carnegie Mellon University</a:t>
            </a:r>
          </a:p>
        </p:txBody>
      </p:sp>
      <p:grpSp>
        <p:nvGrpSpPr>
          <p:cNvPr id="3121" name="Group 49"/>
          <p:cNvGrpSpPr>
            <a:grpSpLocks/>
          </p:cNvGrpSpPr>
          <p:nvPr userDrawn="1"/>
        </p:nvGrpSpPr>
        <p:grpSpPr bwMode="auto">
          <a:xfrm>
            <a:off x="26988" y="23813"/>
            <a:ext cx="4057650" cy="6094412"/>
            <a:chOff x="17" y="15"/>
            <a:chExt cx="2728" cy="3839"/>
          </a:xfrm>
        </p:grpSpPr>
        <p:sp>
          <p:nvSpPr>
            <p:cNvPr id="3110" name="Freeform 38"/>
            <p:cNvSpPr>
              <a:spLocks/>
            </p:cNvSpPr>
            <p:nvPr userDrawn="1"/>
          </p:nvSpPr>
          <p:spPr bwMode="auto">
            <a:xfrm>
              <a:off x="17" y="2179"/>
              <a:ext cx="1004" cy="98"/>
            </a:xfrm>
            <a:custGeom>
              <a:avLst/>
              <a:gdLst/>
              <a:ahLst/>
              <a:cxnLst>
                <a:cxn ang="0">
                  <a:pos x="1004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906" y="98"/>
                </a:cxn>
                <a:cxn ang="0">
                  <a:pos x="1004" y="0"/>
                </a:cxn>
              </a:cxnLst>
              <a:rect l="0" t="0" r="r" b="b"/>
              <a:pathLst>
                <a:path w="1004" h="98">
                  <a:moveTo>
                    <a:pt x="1004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906" y="98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39"/>
            <p:cNvSpPr>
              <a:spLocks/>
            </p:cNvSpPr>
            <p:nvPr userDrawn="1"/>
          </p:nvSpPr>
          <p:spPr bwMode="auto">
            <a:xfrm>
              <a:off x="17" y="1011"/>
              <a:ext cx="409" cy="98"/>
            </a:xfrm>
            <a:custGeom>
              <a:avLst/>
              <a:gdLst/>
              <a:ahLst/>
              <a:cxnLst>
                <a:cxn ang="0">
                  <a:pos x="311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409" y="98"/>
                </a:cxn>
                <a:cxn ang="0">
                  <a:pos x="311" y="0"/>
                </a:cxn>
              </a:cxnLst>
              <a:rect l="0" t="0" r="r" b="b"/>
              <a:pathLst>
                <a:path w="409" h="98">
                  <a:moveTo>
                    <a:pt x="31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409" y="98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40"/>
            <p:cNvSpPr>
              <a:spLocks/>
            </p:cNvSpPr>
            <p:nvPr userDrawn="1"/>
          </p:nvSpPr>
          <p:spPr bwMode="auto">
            <a:xfrm>
              <a:off x="17" y="2775"/>
              <a:ext cx="418" cy="107"/>
            </a:xfrm>
            <a:custGeom>
              <a:avLst/>
              <a:gdLst/>
              <a:ahLst/>
              <a:cxnLst>
                <a:cxn ang="0">
                  <a:pos x="418" y="0"/>
                </a:cxn>
                <a:cxn ang="0">
                  <a:pos x="0" y="0"/>
                </a:cxn>
                <a:cxn ang="0">
                  <a:pos x="0" y="107"/>
                </a:cxn>
                <a:cxn ang="0">
                  <a:pos x="311" y="107"/>
                </a:cxn>
                <a:cxn ang="0">
                  <a:pos x="418" y="0"/>
                </a:cxn>
              </a:cxnLst>
              <a:rect l="0" t="0" r="r" b="b"/>
              <a:pathLst>
                <a:path w="418" h="107">
                  <a:moveTo>
                    <a:pt x="418" y="0"/>
                  </a:moveTo>
                  <a:lnTo>
                    <a:pt x="0" y="0"/>
                  </a:lnTo>
                  <a:lnTo>
                    <a:pt x="0" y="107"/>
                  </a:lnTo>
                  <a:lnTo>
                    <a:pt x="311" y="107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41"/>
            <p:cNvSpPr>
              <a:spLocks/>
            </p:cNvSpPr>
            <p:nvPr userDrawn="1"/>
          </p:nvSpPr>
          <p:spPr bwMode="auto">
            <a:xfrm>
              <a:off x="17" y="1591"/>
              <a:ext cx="1004" cy="9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0" y="0"/>
                </a:cxn>
                <a:cxn ang="0">
                  <a:pos x="0" y="98"/>
                </a:cxn>
                <a:cxn ang="0">
                  <a:pos x="1004" y="98"/>
                </a:cxn>
                <a:cxn ang="0">
                  <a:pos x="906" y="0"/>
                </a:cxn>
              </a:cxnLst>
              <a:rect l="0" t="0" r="r" b="b"/>
              <a:pathLst>
                <a:path w="1004" h="98">
                  <a:moveTo>
                    <a:pt x="906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1004" y="98"/>
                  </a:lnTo>
                  <a:lnTo>
                    <a:pt x="90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42"/>
            <p:cNvSpPr>
              <a:spLocks/>
            </p:cNvSpPr>
            <p:nvPr userDrawn="1"/>
          </p:nvSpPr>
          <p:spPr bwMode="auto">
            <a:xfrm>
              <a:off x="17" y="1216"/>
              <a:ext cx="2266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2266" y="285"/>
                </a:cxn>
                <a:cxn ang="0">
                  <a:pos x="1982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66" h="285">
                  <a:moveTo>
                    <a:pt x="0" y="285"/>
                  </a:moveTo>
                  <a:lnTo>
                    <a:pt x="2266" y="285"/>
                  </a:lnTo>
                  <a:lnTo>
                    <a:pt x="1982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5" name="Freeform 43"/>
            <p:cNvSpPr>
              <a:spLocks/>
            </p:cNvSpPr>
            <p:nvPr userDrawn="1"/>
          </p:nvSpPr>
          <p:spPr bwMode="auto">
            <a:xfrm>
              <a:off x="17" y="2383"/>
              <a:ext cx="2275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991" y="285"/>
                </a:cxn>
                <a:cxn ang="0">
                  <a:pos x="227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2275" h="285">
                  <a:moveTo>
                    <a:pt x="0" y="285"/>
                  </a:moveTo>
                  <a:lnTo>
                    <a:pt x="1991" y="285"/>
                  </a:lnTo>
                  <a:lnTo>
                    <a:pt x="227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44"/>
            <p:cNvSpPr>
              <a:spLocks/>
            </p:cNvSpPr>
            <p:nvPr userDrawn="1"/>
          </p:nvSpPr>
          <p:spPr bwMode="auto">
            <a:xfrm>
              <a:off x="17" y="1796"/>
              <a:ext cx="2728" cy="285"/>
            </a:xfrm>
            <a:custGeom>
              <a:avLst/>
              <a:gdLst/>
              <a:ahLst/>
              <a:cxnLst>
                <a:cxn ang="0">
                  <a:pos x="2586" y="0"/>
                </a:cxn>
                <a:cxn ang="0">
                  <a:pos x="0" y="0"/>
                </a:cxn>
                <a:cxn ang="0">
                  <a:pos x="0" y="285"/>
                </a:cxn>
                <a:cxn ang="0">
                  <a:pos x="2586" y="285"/>
                </a:cxn>
                <a:cxn ang="0">
                  <a:pos x="2728" y="142"/>
                </a:cxn>
                <a:cxn ang="0">
                  <a:pos x="2586" y="0"/>
                </a:cxn>
              </a:cxnLst>
              <a:rect l="0" t="0" r="r" b="b"/>
              <a:pathLst>
                <a:path w="2728" h="285">
                  <a:moveTo>
                    <a:pt x="2586" y="0"/>
                  </a:moveTo>
                  <a:lnTo>
                    <a:pt x="0" y="0"/>
                  </a:lnTo>
                  <a:lnTo>
                    <a:pt x="0" y="285"/>
                  </a:lnTo>
                  <a:lnTo>
                    <a:pt x="2586" y="285"/>
                  </a:lnTo>
                  <a:lnTo>
                    <a:pt x="2728" y="142"/>
                  </a:lnTo>
                  <a:lnTo>
                    <a:pt x="2586" y="0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45"/>
            <p:cNvSpPr>
              <a:spLocks/>
            </p:cNvSpPr>
            <p:nvPr userDrawn="1"/>
          </p:nvSpPr>
          <p:spPr bwMode="auto">
            <a:xfrm>
              <a:off x="17" y="2979"/>
              <a:ext cx="1671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386" y="285"/>
                </a:cxn>
                <a:cxn ang="0">
                  <a:pos x="1671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71" h="285">
                  <a:moveTo>
                    <a:pt x="0" y="285"/>
                  </a:moveTo>
                  <a:lnTo>
                    <a:pt x="1386" y="285"/>
                  </a:lnTo>
                  <a:lnTo>
                    <a:pt x="1671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46"/>
            <p:cNvSpPr>
              <a:spLocks/>
            </p:cNvSpPr>
            <p:nvPr userDrawn="1"/>
          </p:nvSpPr>
          <p:spPr bwMode="auto">
            <a:xfrm>
              <a:off x="17" y="3570"/>
              <a:ext cx="1066" cy="284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782" y="284"/>
                </a:cxn>
                <a:cxn ang="0">
                  <a:pos x="1066" y="0"/>
                </a:cxn>
                <a:cxn ang="0">
                  <a:pos x="0" y="0"/>
                </a:cxn>
                <a:cxn ang="0">
                  <a:pos x="0" y="284"/>
                </a:cxn>
              </a:cxnLst>
              <a:rect l="0" t="0" r="r" b="b"/>
              <a:pathLst>
                <a:path w="1066" h="284">
                  <a:moveTo>
                    <a:pt x="0" y="284"/>
                  </a:moveTo>
                  <a:lnTo>
                    <a:pt x="782" y="284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47"/>
            <p:cNvSpPr>
              <a:spLocks/>
            </p:cNvSpPr>
            <p:nvPr userDrawn="1"/>
          </p:nvSpPr>
          <p:spPr bwMode="auto">
            <a:xfrm>
              <a:off x="17" y="15"/>
              <a:ext cx="1084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084" y="285"/>
                </a:cxn>
                <a:cxn ang="0">
                  <a:pos x="800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084" h="285">
                  <a:moveTo>
                    <a:pt x="0" y="285"/>
                  </a:moveTo>
                  <a:lnTo>
                    <a:pt x="1084" y="285"/>
                  </a:lnTo>
                  <a:lnTo>
                    <a:pt x="800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48"/>
            <p:cNvSpPr>
              <a:spLocks/>
            </p:cNvSpPr>
            <p:nvPr userDrawn="1"/>
          </p:nvSpPr>
          <p:spPr bwMode="auto">
            <a:xfrm>
              <a:off x="17" y="611"/>
              <a:ext cx="1680" cy="285"/>
            </a:xfrm>
            <a:custGeom>
              <a:avLst/>
              <a:gdLst/>
              <a:ahLst/>
              <a:cxnLst>
                <a:cxn ang="0">
                  <a:pos x="0" y="285"/>
                </a:cxn>
                <a:cxn ang="0">
                  <a:pos x="1680" y="285"/>
                </a:cxn>
                <a:cxn ang="0">
                  <a:pos x="1395" y="0"/>
                </a:cxn>
                <a:cxn ang="0">
                  <a:pos x="0" y="0"/>
                </a:cxn>
                <a:cxn ang="0">
                  <a:pos x="0" y="285"/>
                </a:cxn>
              </a:cxnLst>
              <a:rect l="0" t="0" r="r" b="b"/>
              <a:pathLst>
                <a:path w="1680" h="285">
                  <a:moveTo>
                    <a:pt x="0" y="285"/>
                  </a:moveTo>
                  <a:lnTo>
                    <a:pt x="1680" y="285"/>
                  </a:lnTo>
                  <a:lnTo>
                    <a:pt x="1395" y="0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solidFill>
              <a:srgbClr val="506697"/>
            </a:solidFill>
            <a:ln w="14351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122" name="Picture 5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422275"/>
            <a:ext cx="2038350" cy="5673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22275"/>
            <a:ext cx="5962650" cy="5673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2275"/>
            <a:ext cx="8153400" cy="384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9988"/>
            <a:ext cx="1905000" cy="4556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95400"/>
            <a:ext cx="40005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9988"/>
            <a:ext cx="1905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300" b="0">
                <a:latin typeface="Times" pitchFamily="1" charset="0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151563"/>
            <a:ext cx="9144000" cy="7064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22275"/>
            <a:ext cx="8153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ltGray">
          <a:xfrm>
            <a:off x="7823200" y="6430963"/>
            <a:ext cx="838200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r" eaLnBrk="0" hangingPunct="0">
              <a:lnSpc>
                <a:spcPts val="1300"/>
              </a:lnSpc>
              <a:spcBef>
                <a:spcPct val="0"/>
              </a:spcBef>
            </a:pPr>
            <a:fld id="{5AA1AC9C-678F-4F94-BEAA-24498E25E435}" type="slidenum">
              <a:rPr lang="en-US" sz="800">
                <a:solidFill>
                  <a:schemeClr val="bg1"/>
                </a:solidFill>
              </a:rPr>
              <a:pPr algn="r" eaLnBrk="0" hangingPunct="0">
                <a:lnSpc>
                  <a:spcPts val="1300"/>
                </a:lnSpc>
                <a:spcBef>
                  <a:spcPct val="0"/>
                </a:spcBef>
              </a:pPr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097" name="Rectangle 73"/>
          <p:cNvSpPr>
            <a:spLocks noChangeArrowheads="1"/>
          </p:cNvSpPr>
          <p:nvPr/>
        </p:nvSpPr>
        <p:spPr bwMode="ltGray">
          <a:xfrm>
            <a:off x="6172200" y="6316517"/>
            <a:ext cx="2286000" cy="39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14" tIns="45714" rIns="45714" bIns="45714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sz="900" dirty="0" smtClean="0">
                <a:solidFill>
                  <a:schemeClr val="bg1"/>
                </a:solidFill>
              </a:rPr>
              <a:t>Configuration Specifications</a:t>
            </a:r>
            <a:endParaRPr lang="en-US" sz="700" dirty="0" smtClean="0">
              <a:solidFill>
                <a:schemeClr val="bg1"/>
              </a:solidFill>
            </a:endParaRPr>
          </a:p>
          <a:p>
            <a:pPr algn="l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700" b="1" spc="0" dirty="0" smtClean="0">
                <a:solidFill>
                  <a:schemeClr val="bg1"/>
                </a:solidFill>
              </a:rPr>
              <a:t>©</a:t>
            </a:r>
            <a:r>
              <a:rPr lang="en-US" sz="700" b="1" spc="0" baseline="0" dirty="0" smtClean="0">
                <a:solidFill>
                  <a:schemeClr val="bg1"/>
                </a:solidFill>
              </a:rPr>
              <a:t> 2016 Carnegie Mellon University</a:t>
            </a:r>
            <a:endParaRPr lang="en-US" sz="700" b="0" spc="0" dirty="0">
              <a:solidFill>
                <a:schemeClr val="bg1"/>
              </a:solidFill>
            </a:endParaRPr>
          </a:p>
        </p:txBody>
      </p:sp>
      <p:pic>
        <p:nvPicPr>
          <p:cNvPr id="1099" name="Picture 7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50" y="6368896"/>
            <a:ext cx="5581650" cy="28605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SzPct val="7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284163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•"/>
        <a:defRPr>
          <a:solidFill>
            <a:srgbClr val="3C4F82"/>
          </a:solidFill>
          <a:latin typeface="+mn-lt"/>
        </a:defRPr>
      </a:lvl2pPr>
      <a:lvl3pPr marL="576263" indent="-179388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3C4F82"/>
          </a:solidFill>
          <a:latin typeface="+mn-lt"/>
        </a:defRPr>
      </a:lvl3pPr>
      <a:lvl4pPr marL="858838" indent="-16827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>
          <a:solidFill>
            <a:srgbClr val="727272"/>
          </a:solidFill>
          <a:latin typeface="+mn-lt"/>
        </a:defRPr>
      </a:lvl4pPr>
      <a:lvl5pPr marL="11430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5pPr>
      <a:lvl6pPr marL="16002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6pPr>
      <a:lvl7pPr marL="20574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7pPr>
      <a:lvl8pPr marL="25146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8pPr>
      <a:lvl9pPr marL="2971800" indent="-169863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Font typeface="Times" pitchFamily="1" charset="0"/>
        <a:buChar char="–"/>
        <a:defRPr>
          <a:solidFill>
            <a:srgbClr val="72727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ChangeArrowheads="1"/>
          </p:cNvSpPr>
          <p:nvPr/>
        </p:nvSpPr>
        <p:spPr bwMode="auto">
          <a:xfrm>
            <a:off x="4181475" y="5726113"/>
            <a:ext cx="184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b="0"/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67200" y="2293938"/>
            <a:ext cx="4267200" cy="769429"/>
          </a:xfrm>
        </p:spPr>
        <p:txBody>
          <a:bodyPr/>
          <a:lstStyle/>
          <a:p>
            <a:r>
              <a:rPr lang="en-US" smtClean="0"/>
              <a:t>Configuration of Variability Points</a:t>
            </a:r>
            <a:endParaRPr lang="en-US"/>
          </a:p>
        </p:txBody>
      </p:sp>
      <p:sp>
        <p:nvSpPr>
          <p:cNvPr id="875524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Feiler</a:t>
            </a:r>
            <a:endParaRPr lang="en-US" dirty="0"/>
          </a:p>
          <a:p>
            <a:r>
              <a:rPr lang="en-US" dirty="0" smtClean="0"/>
              <a:t>Jan 2016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an Open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627"/>
            <a:ext cx="8153400" cy="4800600"/>
          </a:xfrm>
        </p:spPr>
        <p:txBody>
          <a:bodyPr/>
          <a:lstStyle/>
          <a:p>
            <a:r>
              <a:rPr lang="en-US" dirty="0" smtClean="0"/>
              <a:t>We are responsible for several levels of the component hierarchy</a:t>
            </a:r>
          </a:p>
          <a:p>
            <a:pPr lvl="1"/>
            <a:r>
              <a:rPr lang="en-US" dirty="0" smtClean="0"/>
              <a:t>We have visibility into the realization of component implementations</a:t>
            </a:r>
          </a:p>
          <a:p>
            <a:pPr lvl="1"/>
            <a:r>
              <a:rPr lang="en-US" dirty="0" smtClean="0"/>
              <a:t>We configure subcomponents without identified implementation</a:t>
            </a:r>
          </a:p>
          <a:p>
            <a:pPr lvl="2"/>
            <a:r>
              <a:rPr lang="en-US" dirty="0" smtClean="0"/>
              <a:t>No replacement of a present implementation</a:t>
            </a:r>
          </a:p>
          <a:p>
            <a:pPr lvl="1"/>
            <a:r>
              <a:rPr lang="en-US" dirty="0" smtClean="0"/>
              <a:t>Selections may be configurable themselves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top.config1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Sub1.subsub1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subsubsys.i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(subsub1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subsubsys.i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1638" lvl="1" indent="-285750">
              <a:buSzPct val="70000"/>
            </a:pPr>
            <a:r>
              <a:rPr lang="en-US" dirty="0" smtClean="0"/>
              <a:t>Configurations may be partial, i.e., require additional selections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top.partconfig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 =&gt;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top.fullconfig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partconfig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Sub1.subsub1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subsubsys.i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04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8305800" cy="775597"/>
          </a:xfrm>
        </p:spPr>
        <p:txBody>
          <a:bodyPr/>
          <a:lstStyle/>
          <a:p>
            <a:r>
              <a:rPr lang="en-US" dirty="0" smtClean="0"/>
              <a:t>Configuration of an Partially Closed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dirty="0" smtClean="0"/>
              <a:t>We have no visibility into the realization of some subsystems</a:t>
            </a:r>
          </a:p>
          <a:p>
            <a:pPr lvl="1"/>
            <a:r>
              <a:rPr lang="en-US" dirty="0" smtClean="0"/>
              <a:t>A closed subsystem can be at any level in the hierarchy</a:t>
            </a:r>
          </a:p>
          <a:p>
            <a:pPr lvl="1"/>
            <a:r>
              <a:rPr lang="en-US" dirty="0" smtClean="0"/>
              <a:t>Variability points must be specified as part of the visible specification</a:t>
            </a:r>
          </a:p>
          <a:p>
            <a:pPr lvl="2"/>
            <a:r>
              <a:rPr lang="en-US" dirty="0" smtClean="0"/>
              <a:t>All classifier variability points are expressed as prototype</a:t>
            </a:r>
          </a:p>
          <a:p>
            <a:pPr marL="407988" lvl="2" indent="0">
              <a:buSzPct val="700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29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8305800" cy="775597"/>
          </a:xfrm>
        </p:spPr>
        <p:txBody>
          <a:bodyPr/>
          <a:lstStyle/>
          <a:p>
            <a:r>
              <a:rPr lang="en-US" dirty="0" smtClean="0"/>
              <a:t>Configuration of an Partially Closed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dirty="0" smtClean="0"/>
              <a:t>Powertrain is a closed subsystem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car.basic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EntertainmentSystem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EntertainmentSystem.basic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car.basic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variant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PowerTrain.gas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Powertrain.design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Prototypes  -- public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gasengine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implementation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Powertrain.design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Subcomponents 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 private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PowerTrain.gas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car.basic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PowerTrain.gas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gasengine.V4 );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PowerTrain.gas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PowerTrain.engineselection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gasengine.V4;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72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8305800" cy="387798"/>
          </a:xfrm>
        </p:spPr>
        <p:txBody>
          <a:bodyPr/>
          <a:lstStyle/>
          <a:p>
            <a:r>
              <a:rPr lang="en-US" dirty="0" smtClean="0"/>
              <a:t>Nested Closed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dirty="0" smtClean="0"/>
              <a:t>Sound system inside the entertainment system is closed</a:t>
            </a:r>
            <a:endParaRPr lang="en-US" dirty="0"/>
          </a:p>
          <a:p>
            <a:pPr lvl="1"/>
            <a:r>
              <a:rPr lang="en-US" dirty="0" smtClean="0"/>
              <a:t>Speaker selection as variability point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EntertainmentSystem.basic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Subcomponents  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tuner: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Tuner.Alpine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soundsystem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MySoundSystem.selectablespeakers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EntertainmentSystem.basic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MySoundSystem.Selectablespeakers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Prototypes -- public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speakers;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Subcomponents -- private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amplifier: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Amplifier.Kenwood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speakers: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speakers;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MySoundSystem.Selectablespeakers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97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8305800" cy="387798"/>
          </a:xfrm>
        </p:spPr>
        <p:txBody>
          <a:bodyPr/>
          <a:lstStyle/>
          <a:p>
            <a:r>
              <a:rPr lang="en-US" dirty="0" smtClean="0"/>
              <a:t>Nested Closed Subsystems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dirty="0" smtClean="0"/>
              <a:t>All variability points as top level prototypes</a:t>
            </a:r>
            <a:endParaRPr lang="en-US" dirty="0"/>
          </a:p>
          <a:p>
            <a:pPr lvl="1"/>
            <a:r>
              <a:rPr lang="en-US" dirty="0" smtClean="0"/>
              <a:t>Prototypes are mapped across multiple levels (speaker selection)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car.configurable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Prototypes  -- public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gasengine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speakers;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 -- private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PowerTrain.gas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EntertainmentSystem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EntertainmentSystem.basic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EntertainmentSystem.soundsystem.speakerselection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refined to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EntertainmentSystem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EntertainmentSystem.basic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soundsystem.speakerselection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car.configurable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car.configurable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engine.V4 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Speakers.Bose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9969" y="1828800"/>
            <a:ext cx="3676831" cy="107263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Making car closed in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the design space.</a:t>
            </a:r>
            <a:b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All variability points as prototypes.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aseline="0" dirty="0" smtClean="0"/>
              <a:t>Note:</a:t>
            </a:r>
            <a:r>
              <a:rPr lang="en-US" sz="1400" dirty="0" smtClean="0"/>
              <a:t> V2 allows a mix of variability point via prototype and open.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039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8305800" cy="387798"/>
          </a:xfrm>
        </p:spPr>
        <p:txBody>
          <a:bodyPr/>
          <a:lstStyle/>
          <a:p>
            <a:r>
              <a:rPr lang="en-US" dirty="0" smtClean="0"/>
              <a:t>Partial Configuration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dirty="0" smtClean="0"/>
              <a:t>Remaining variability points </a:t>
            </a:r>
          </a:p>
          <a:p>
            <a:pPr lvl="1"/>
            <a:r>
              <a:rPr lang="en-US" dirty="0" smtClean="0"/>
              <a:t>Remaining unbound prototypes (V2 prototype rules)</a:t>
            </a:r>
          </a:p>
          <a:p>
            <a:pPr lvl="1"/>
            <a:r>
              <a:rPr lang="en-US" dirty="0" smtClean="0"/>
              <a:t>For open architecture: subcomponent classifier</a:t>
            </a:r>
          </a:p>
          <a:p>
            <a:pPr lvl="2"/>
            <a:r>
              <a:rPr lang="en-US" dirty="0" smtClean="0"/>
              <a:t>Refined to can replace implementations (V2)</a:t>
            </a:r>
          </a:p>
          <a:p>
            <a:pPr lvl="2"/>
            <a:r>
              <a:rPr lang="en-US" dirty="0" smtClean="0"/>
              <a:t>Configuration selection cannot be overridden (V3)</a:t>
            </a:r>
            <a:endParaRPr lang="en-US" dirty="0"/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car.V4config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car.configurable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engine.V4 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car.myconfig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configures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car.v4config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Speakers.Bose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9091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22275"/>
            <a:ext cx="8305800" cy="387798"/>
          </a:xfrm>
        </p:spPr>
        <p:txBody>
          <a:bodyPr/>
          <a:lstStyle/>
          <a:p>
            <a:r>
              <a:rPr lang="en-US" dirty="0" smtClean="0"/>
              <a:t>Prototypes for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53400" cy="4800600"/>
          </a:xfrm>
        </p:spPr>
        <p:txBody>
          <a:bodyPr/>
          <a:lstStyle/>
          <a:p>
            <a:r>
              <a:rPr lang="en-US" dirty="0" smtClean="0"/>
              <a:t>Partial configuration that users can fully configure</a:t>
            </a:r>
            <a:endParaRPr lang="en-US" dirty="0"/>
          </a:p>
          <a:p>
            <a:pPr lvl="1"/>
            <a:r>
              <a:rPr lang="en-US" dirty="0" smtClean="0"/>
              <a:t>Making a design closed as configuration declaration</a:t>
            </a:r>
          </a:p>
          <a:p>
            <a:pPr lvl="1"/>
            <a:r>
              <a:rPr lang="en-US" dirty="0" smtClean="0"/>
              <a:t>Remaining variability points a prototypes</a:t>
            </a:r>
          </a:p>
          <a:p>
            <a:pPr lvl="1"/>
            <a:r>
              <a:rPr lang="en-US" dirty="0" smtClean="0"/>
              <a:t>Selection partially exposes hierarchy</a:t>
            </a:r>
            <a:endParaRPr lang="en-US" dirty="0"/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car.configurable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configures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car.basic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Prototypes  -- public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gasengine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speakers;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 private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PowerTrain.gas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EntertainmentSystem.soundsystem.speakerselection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car.configurable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car.config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car.configurable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engineselection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engine.V4 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speakerselection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Speakers.Bose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31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Allow Reconfiguration?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/>
              <a:t>What is the purpose of being able to change an implementation?</a:t>
            </a:r>
          </a:p>
          <a:p>
            <a:pPr lvl="1"/>
            <a:r>
              <a:rPr lang="en-US" dirty="0"/>
              <a:t>Alexey: value in allowing change to a preconfigured system, e.g., a box in which some boards in some slots can be </a:t>
            </a:r>
            <a:r>
              <a:rPr lang="en-US" dirty="0" smtClean="0"/>
              <a:t>changed.</a:t>
            </a:r>
          </a:p>
          <a:p>
            <a:pPr lvl="1"/>
            <a:r>
              <a:rPr lang="en-US" dirty="0" smtClean="0"/>
              <a:t>Default implementation (e.g., Simulink configurable subsystem block)</a:t>
            </a:r>
          </a:p>
          <a:p>
            <a:pPr marL="114300" lvl="1" indent="0">
              <a:buSzPct val="70000"/>
              <a:buNone/>
            </a:pPr>
            <a:r>
              <a:rPr lang="en-US" sz="2000" dirty="0" smtClean="0">
                <a:solidFill>
                  <a:schemeClr val="tx1"/>
                </a:solidFill>
                <a:ea typeface="+mn-ea"/>
                <a:cs typeface="+mn-cs"/>
              </a:rPr>
              <a:t>In architecture design</a:t>
            </a:r>
          </a:p>
          <a:p>
            <a:pPr lvl="1">
              <a:buSzPct val="70000"/>
            </a:pPr>
            <a:r>
              <a:rPr lang="en-US" dirty="0" smtClean="0"/>
              <a:t>Current substitution rules allow implementation replacement</a:t>
            </a:r>
          </a:p>
          <a:p>
            <a:pPr lvl="2">
              <a:buSzPct val="70000"/>
            </a:pPr>
            <a:r>
              <a:rPr lang="en-US" dirty="0" smtClean="0"/>
              <a:t>Result is different set of subcomponents</a:t>
            </a:r>
          </a:p>
          <a:p>
            <a:pPr lvl="2">
              <a:buSzPct val="70000"/>
            </a:pPr>
            <a:r>
              <a:rPr lang="en-US" dirty="0" smtClean="0"/>
              <a:t>Refined to of subcomponents with implementations</a:t>
            </a:r>
          </a:p>
          <a:p>
            <a:pPr lvl="2">
              <a:buSzPct val="70000"/>
            </a:pPr>
            <a:r>
              <a:rPr lang="en-US" dirty="0" smtClean="0"/>
              <a:t>If an implementation was declared in prototype declarations</a:t>
            </a:r>
          </a:p>
          <a:p>
            <a:pPr lvl="3">
              <a:buSzPct val="70000"/>
            </a:pPr>
            <a:r>
              <a:rPr lang="en-US" dirty="0" smtClean="0"/>
              <a:t>But no overriding of prototype actuals</a:t>
            </a:r>
          </a:p>
          <a:p>
            <a:pPr lvl="1">
              <a:buSzPct val="70000"/>
            </a:pPr>
            <a:r>
              <a:rPr lang="en-US" dirty="0" smtClean="0"/>
              <a:t>Replacement by type extension or signature match</a:t>
            </a:r>
          </a:p>
          <a:p>
            <a:pPr lvl="2">
              <a:buSzPct val="70000"/>
            </a:pPr>
            <a:r>
              <a:rPr lang="en-US" dirty="0" smtClean="0"/>
              <a:t>may result additional features requiring connection declarations</a:t>
            </a:r>
          </a:p>
          <a:p>
            <a:r>
              <a:rPr lang="en-US" dirty="0" smtClean="0"/>
              <a:t>In configuration</a:t>
            </a:r>
          </a:p>
          <a:p>
            <a:pPr lvl="1"/>
            <a:r>
              <a:rPr lang="en-US" dirty="0" smtClean="0"/>
              <a:t>Selections cannot be changed (V3)</a:t>
            </a:r>
            <a:endParaRPr lang="en-US" dirty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2974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Option 1: Take different point of view</a:t>
            </a:r>
          </a:p>
          <a:p>
            <a:pPr lvl="1"/>
            <a:r>
              <a:rPr lang="en-US" dirty="0" smtClean="0"/>
              <a:t>We are specifying a delta/diff</a:t>
            </a:r>
          </a:p>
          <a:p>
            <a:pPr lvl="1"/>
            <a:r>
              <a:rPr lang="en-US" dirty="0" smtClean="0"/>
              <a:t>We should view both implementation configurations as configured/refined from a common architecture (type only)</a:t>
            </a:r>
          </a:p>
          <a:p>
            <a:r>
              <a:rPr lang="en-US" dirty="0" smtClean="0"/>
              <a:t>Option 2: ok in design, not for configurations</a:t>
            </a:r>
          </a:p>
          <a:p>
            <a:pPr lvl="1"/>
            <a:r>
              <a:rPr lang="en-US" dirty="0" smtClean="0"/>
              <a:t>Supported by current rules (mostly)</a:t>
            </a:r>
          </a:p>
          <a:p>
            <a:pPr lvl="1"/>
            <a:r>
              <a:rPr lang="en-US" dirty="0" smtClean="0"/>
              <a:t>Need to allow prototype actual override</a:t>
            </a:r>
          </a:p>
          <a:p>
            <a:r>
              <a:rPr lang="en-US" dirty="0" smtClean="0"/>
              <a:t>Option 3: support concept of default implementation</a:t>
            </a:r>
          </a:p>
          <a:p>
            <a:pPr lvl="1"/>
            <a:r>
              <a:rPr lang="en-US" dirty="0" smtClean="0"/>
              <a:t>Explicit indicator if replacement is allowed (</a:t>
            </a:r>
            <a:r>
              <a:rPr lang="en-US" b="1" dirty="0" smtClean="0"/>
              <a:t>default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Explicit indicator if replacement is not allowed (</a:t>
            </a:r>
            <a:r>
              <a:rPr lang="en-US" b="1" dirty="0" smtClean="0"/>
              <a:t>final</a:t>
            </a:r>
            <a:r>
              <a:rPr lang="en-US" dirty="0" smtClean="0"/>
              <a:t>)</a:t>
            </a:r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8371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Feature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Ports take data classifiers</a:t>
            </a:r>
          </a:p>
          <a:p>
            <a:r>
              <a:rPr lang="en-US" dirty="0" smtClean="0"/>
              <a:t>Access features take data, bus, subprogram (group) classifiers</a:t>
            </a:r>
          </a:p>
          <a:p>
            <a:r>
              <a:rPr lang="en-US" dirty="0" smtClean="0"/>
              <a:t>Objective:</a:t>
            </a:r>
          </a:p>
          <a:p>
            <a:pPr lvl="1"/>
            <a:r>
              <a:rPr lang="en-US" dirty="0" smtClean="0"/>
              <a:t>Supply data type/bus type</a:t>
            </a:r>
          </a:p>
          <a:p>
            <a:r>
              <a:rPr lang="en-US" dirty="0" smtClean="0"/>
              <a:t>V2 support</a:t>
            </a:r>
          </a:p>
          <a:p>
            <a:pPr lvl="1"/>
            <a:r>
              <a:rPr lang="en-US" dirty="0" smtClean="0"/>
              <a:t>Refined to: no classifier -&gt; classifier, classifier substitution</a:t>
            </a:r>
          </a:p>
          <a:p>
            <a:pPr lvl="1"/>
            <a:r>
              <a:rPr lang="en-US" dirty="0" smtClean="0"/>
              <a:t>Prototype: category -&gt; classifier, one level reference to prototype</a:t>
            </a:r>
          </a:p>
          <a:p>
            <a:r>
              <a:rPr lang="en-US" dirty="0" smtClean="0"/>
              <a:t>V3 support</a:t>
            </a:r>
          </a:p>
          <a:p>
            <a:pPr lvl="1"/>
            <a:r>
              <a:rPr lang="en-US" dirty="0" smtClean="0"/>
              <a:t>As for subcomponent configuration</a:t>
            </a:r>
          </a:p>
          <a:p>
            <a:pPr lvl="1"/>
            <a:r>
              <a:rPr lang="en-US" dirty="0" smtClean="0"/>
              <a:t>Reach down configuration selection for subcomponent features/prototypes</a:t>
            </a:r>
          </a:p>
          <a:p>
            <a:pPr marL="1143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85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35950" cy="387798"/>
          </a:xfrm>
        </p:spPr>
        <p:txBody>
          <a:bodyPr/>
          <a:lstStyle/>
          <a:p>
            <a:r>
              <a:rPr lang="en-US" smtClean="0"/>
              <a:t>Variability Points</a:t>
            </a:r>
            <a:endParaRPr lang="en-US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762000"/>
            <a:ext cx="7932738" cy="4419600"/>
          </a:xfrm>
        </p:spPr>
        <p:txBody>
          <a:bodyPr/>
          <a:lstStyle/>
          <a:p>
            <a:pPr marL="0" lvl="1" indent="0">
              <a:buSzPct val="70000"/>
              <a:buNone/>
            </a:pPr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Configuration of architecture structure</a:t>
            </a:r>
          </a:p>
          <a:p>
            <a:pPr lvl="1"/>
            <a:r>
              <a:rPr lang="en-US" dirty="0" smtClean="0"/>
              <a:t>Subcomponent </a:t>
            </a:r>
            <a:r>
              <a:rPr lang="en-US" dirty="0"/>
              <a:t>type -&gt; implementation</a:t>
            </a:r>
          </a:p>
          <a:p>
            <a:r>
              <a:rPr lang="en-US" dirty="0" smtClean="0"/>
              <a:t>Feature classifiers</a:t>
            </a:r>
          </a:p>
          <a:p>
            <a:pPr lvl="1"/>
            <a:r>
              <a:rPr lang="en-US" dirty="0" smtClean="0"/>
              <a:t>Port data types</a:t>
            </a:r>
          </a:p>
          <a:p>
            <a:pPr lvl="1"/>
            <a:r>
              <a:rPr lang="en-US" dirty="0" smtClean="0"/>
              <a:t>Access types</a:t>
            </a:r>
          </a:p>
          <a:p>
            <a:r>
              <a:rPr lang="en-US" dirty="0" smtClean="0"/>
              <a:t>Array sizes</a:t>
            </a:r>
            <a:endParaRPr lang="en-US" dirty="0"/>
          </a:p>
          <a:p>
            <a:r>
              <a:rPr lang="en-US" dirty="0" smtClean="0"/>
              <a:t>Property values</a:t>
            </a:r>
          </a:p>
          <a:p>
            <a:r>
              <a:rPr lang="en-US" dirty="0" smtClean="0"/>
              <a:t>Resource bindings</a:t>
            </a:r>
          </a:p>
          <a:p>
            <a:pPr lvl="1"/>
            <a:r>
              <a:rPr lang="en-US" dirty="0" smtClean="0"/>
              <a:t>Processor, memory, network, function</a:t>
            </a:r>
          </a:p>
          <a:p>
            <a:r>
              <a:rPr lang="en-US" dirty="0" smtClean="0"/>
              <a:t>In modes configurations</a:t>
            </a:r>
          </a:p>
          <a:p>
            <a:endParaRPr lang="en-US" sz="1600" dirty="0" smtClean="0"/>
          </a:p>
        </p:txBody>
      </p:sp>
      <p:sp>
        <p:nvSpPr>
          <p:cNvPr id="2" name="Right Arrow 1"/>
          <p:cNvSpPr/>
          <p:nvPr/>
        </p:nvSpPr>
        <p:spPr bwMode="auto">
          <a:xfrm>
            <a:off x="76200" y="771832"/>
            <a:ext cx="381000" cy="304800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742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Support for Feature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requires bus access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SRefined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Ethernet)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refined to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data 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SRefined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Ethernet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Sub2: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Ethernet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6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V2 Support for Feature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data port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requires bus access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SRefined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Ethernet)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refined to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data 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SRefined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top.design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Ethernet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Sub2: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SRefined.basic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subsys.design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05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Feature Classifiers (V3)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V3 support</a:t>
            </a:r>
          </a:p>
          <a:p>
            <a:pPr lvl="1"/>
            <a:r>
              <a:rPr lang="en-US" dirty="0" smtClean="0"/>
              <a:t>As for subcomponent configuration</a:t>
            </a:r>
          </a:p>
          <a:p>
            <a:pPr lvl="1"/>
            <a:r>
              <a:rPr lang="en-US" dirty="0" smtClean="0"/>
              <a:t>Reach down configuration selection for subcomponent features/prototypes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Replacement of existing classifier</a:t>
            </a:r>
          </a:p>
          <a:p>
            <a:pPr lvl="1"/>
            <a:r>
              <a:rPr lang="en-US" dirty="0" smtClean="0"/>
              <a:t>Scoped multiple level configuration/replacement</a:t>
            </a:r>
          </a:p>
          <a:p>
            <a:pPr lvl="2"/>
            <a:r>
              <a:rPr lang="en-US" dirty="0" smtClean="0"/>
              <a:t>Within component type, package, component hierarchy</a:t>
            </a:r>
          </a:p>
          <a:p>
            <a:pPr lvl="2"/>
            <a:r>
              <a:rPr lang="en-US" dirty="0" smtClean="0"/>
              <a:t>Along connections </a:t>
            </a:r>
          </a:p>
          <a:p>
            <a:pPr marL="1143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33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Support for Feature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implementation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subsys.basic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top.design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refined to system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Ethernet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7988" lvl="2" indent="0">
              <a:buSzPct val="7000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Sub1.p1 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refined to data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Sub2: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bustype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Ethernet);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subsys.design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top.config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Sub1.p1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DT;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Sub2 =&gt;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Srefined.basic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5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35950" cy="387798"/>
          </a:xfrm>
        </p:spPr>
        <p:txBody>
          <a:bodyPr/>
          <a:lstStyle/>
          <a:p>
            <a:r>
              <a:rPr lang="en-US" smtClean="0"/>
              <a:t>Variability Points</a:t>
            </a:r>
            <a:endParaRPr lang="en-US"/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2" y="762000"/>
            <a:ext cx="7932738" cy="4419600"/>
          </a:xfrm>
        </p:spPr>
        <p:txBody>
          <a:bodyPr/>
          <a:lstStyle/>
          <a:p>
            <a:pPr marL="0" lvl="1" indent="0">
              <a:buSzPct val="70000"/>
              <a:buNone/>
            </a:pPr>
            <a:r>
              <a:rPr lang="en-US" sz="2000" dirty="0">
                <a:solidFill>
                  <a:schemeClr val="tx1"/>
                </a:solidFill>
                <a:ea typeface="+mn-ea"/>
                <a:cs typeface="+mn-cs"/>
              </a:rPr>
              <a:t>Configuration of architecture structure</a:t>
            </a:r>
          </a:p>
          <a:p>
            <a:r>
              <a:rPr lang="en-US" dirty="0" smtClean="0"/>
              <a:t>Feature classifiers</a:t>
            </a:r>
          </a:p>
          <a:p>
            <a:r>
              <a:rPr lang="en-US" dirty="0" smtClean="0"/>
              <a:t>Array sizes</a:t>
            </a:r>
          </a:p>
          <a:p>
            <a:r>
              <a:rPr lang="en-US" dirty="0" smtClean="0"/>
              <a:t>Property values: configuration of data sets</a:t>
            </a:r>
          </a:p>
          <a:p>
            <a:r>
              <a:rPr lang="en-US" dirty="0" smtClean="0"/>
              <a:t>Resource bindings: bindings proposal</a:t>
            </a:r>
          </a:p>
          <a:p>
            <a:r>
              <a:rPr lang="en-US" dirty="0" smtClean="0"/>
              <a:t>In modes configurations: part of architecture design (extends/refined to)</a:t>
            </a:r>
          </a:p>
          <a:p>
            <a:endParaRPr lang="en-US" sz="1600" dirty="0" smtClean="0"/>
          </a:p>
        </p:txBody>
      </p:sp>
      <p:sp>
        <p:nvSpPr>
          <p:cNvPr id="2" name="Right Arrow 1"/>
          <p:cNvSpPr/>
          <p:nvPr/>
        </p:nvSpPr>
        <p:spPr bwMode="auto">
          <a:xfrm>
            <a:off x="38100" y="1447800"/>
            <a:ext cx="381000" cy="304800"/>
          </a:xfrm>
          <a:prstGeom prst="rightArrow">
            <a:avLst/>
          </a:prstGeom>
          <a:solidFill>
            <a:srgbClr val="5CA1F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3761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V2 support</a:t>
            </a:r>
          </a:p>
          <a:p>
            <a:pPr lvl="1"/>
            <a:r>
              <a:rPr lang="en-US" dirty="0" smtClean="0"/>
              <a:t>Refined to of subcomponent/feature</a:t>
            </a:r>
          </a:p>
          <a:p>
            <a:pPr lvl="1"/>
            <a:r>
              <a:rPr lang="en-US" dirty="0" smtClean="0"/>
              <a:t>Use of property constants</a:t>
            </a:r>
          </a:p>
          <a:p>
            <a:pPr lvl="2"/>
            <a:r>
              <a:rPr lang="en-US" dirty="0" smtClean="0"/>
              <a:t>Property constants are global within </a:t>
            </a:r>
            <a:r>
              <a:rPr lang="en-US" dirty="0" smtClean="0"/>
              <a:t>workspace</a:t>
            </a:r>
          </a:p>
          <a:p>
            <a:pPr lvl="1"/>
            <a:r>
              <a:rPr lang="en-US" dirty="0" smtClean="0"/>
              <a:t>Scoped “constants” aka. Prototypes for </a:t>
            </a:r>
            <a:r>
              <a:rPr lang="en-US" smtClean="0"/>
              <a:t>array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01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Specification Proposal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pPr lvl="1"/>
            <a:r>
              <a:rPr lang="en-US" smtClean="0"/>
              <a:t>Additional uses of </a:t>
            </a:r>
            <a:r>
              <a:rPr lang="en-US" b="1" smtClean="0"/>
              <a:t>refined to </a:t>
            </a:r>
          </a:p>
          <a:p>
            <a:pPr lvl="2"/>
            <a:r>
              <a:rPr lang="en-US" smtClean="0"/>
              <a:t>Add or replace property values with inline property associations {}</a:t>
            </a:r>
          </a:p>
          <a:p>
            <a:pPr lvl="3"/>
            <a:r>
              <a:rPr lang="en-US" sz="1600" smtClean="0"/>
              <a:t>the properties subclause lets us specify sets (configurations) of property values (recursively) for subcomponents and other model elements through contained property associations</a:t>
            </a:r>
          </a:p>
          <a:p>
            <a:pPr lvl="2"/>
            <a:r>
              <a:rPr lang="en-US" smtClean="0"/>
              <a:t>Add dimension size to arrays (no replacement)</a:t>
            </a:r>
          </a:p>
          <a:p>
            <a:pPr lvl="2"/>
            <a:r>
              <a:rPr lang="en-US" smtClean="0"/>
              <a:t>Add or replace in modes configuration to existing (direct) subcomponents</a:t>
            </a:r>
            <a:endParaRPr lang="en-US"/>
          </a:p>
          <a:p>
            <a:pPr lvl="3"/>
            <a:r>
              <a:rPr lang="en-US" sz="1600" smtClean="0"/>
              <a:t>In modes only in subcomponent and in configuration section?</a:t>
            </a:r>
          </a:p>
          <a:p>
            <a:pPr lvl="3"/>
            <a:r>
              <a:rPr lang="en-US" sz="1600" smtClean="0"/>
              <a:t>Do we want to have replacement?</a:t>
            </a:r>
          </a:p>
          <a:p>
            <a:pPr lvl="3"/>
            <a:r>
              <a:rPr lang="en-US" sz="1600" smtClean="0"/>
              <a:t>Do we want to be able to specify multiple in modes configurations via refinement?</a:t>
            </a:r>
          </a:p>
          <a:p>
            <a:pPr lvl="3"/>
            <a:r>
              <a:rPr lang="en-US" sz="1600" smtClean="0"/>
              <a:t>Option 1: in modes only in original subcomponent declaration</a:t>
            </a:r>
          </a:p>
          <a:p>
            <a:pPr lvl="3"/>
            <a:r>
              <a:rPr lang="en-US" sz="1600" smtClean="0"/>
              <a:t>Option 2: in modes only in configuration section </a:t>
            </a:r>
            <a:endParaRPr lang="en-US" sz="1600"/>
          </a:p>
          <a:p>
            <a:pPr marL="114300" lvl="1" indent="0">
              <a:buNone/>
            </a:pPr>
            <a:endParaRPr lang="en-US"/>
          </a:p>
          <a:p>
            <a:pPr marL="1143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8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Candidates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pPr marL="114300" lvl="1" indent="0">
              <a:buSzPct val="70000"/>
              <a:buNone/>
            </a:pPr>
            <a:r>
              <a:rPr lang="en-US" sz="2000" dirty="0" smtClean="0"/>
              <a:t>Need for refined to of prototypes?</a:t>
            </a:r>
          </a:p>
          <a:p>
            <a:pPr marL="457200" lvl="1" indent="-342900">
              <a:buSzPct val="70000"/>
            </a:pPr>
            <a:r>
              <a:rPr lang="en-US" sz="2000" dirty="0" smtClean="0"/>
              <a:t>Restrict to a subtype</a:t>
            </a:r>
          </a:p>
          <a:p>
            <a:pPr marL="749300" lvl="2" indent="-342900">
              <a:buSzPct val="70000"/>
            </a:pPr>
            <a:r>
              <a:rPr lang="en-US" sz="2000" dirty="0" smtClean="0"/>
              <a:t>Implementation extension introduces own prototypes</a:t>
            </a:r>
          </a:p>
          <a:p>
            <a:pPr marL="749300" lvl="2" indent="-342900">
              <a:buSzPct val="70000"/>
            </a:pPr>
            <a:r>
              <a:rPr lang="en-US" sz="2000" dirty="0" smtClean="0"/>
              <a:t>Implementation extension may assign actuals to prototypes</a:t>
            </a:r>
          </a:p>
          <a:p>
            <a:pPr marL="457200" lvl="1" indent="-342900">
              <a:buSzPct val="70000"/>
            </a:pPr>
            <a:r>
              <a:rPr lang="en-US" sz="2000" dirty="0" smtClean="0"/>
              <a:t>Restrict to implementation, which in the design can be changed</a:t>
            </a:r>
          </a:p>
          <a:p>
            <a:pPr marL="114300" lvl="1" indent="0">
              <a:buSzPct val="70000"/>
              <a:buNone/>
            </a:pPr>
            <a:endParaRPr lang="en-US" sz="2000" dirty="0" smtClean="0"/>
          </a:p>
          <a:p>
            <a:pPr marL="114300" lvl="1" indent="0">
              <a:buSzPct val="70000"/>
              <a:buNone/>
            </a:pPr>
            <a:r>
              <a:rPr lang="en-US" sz="2000" dirty="0" smtClean="0"/>
              <a:t>Reduce </a:t>
            </a:r>
            <a:r>
              <a:rPr lang="en-US" sz="2000" dirty="0"/>
              <a:t>wordiness of </a:t>
            </a:r>
            <a:r>
              <a:rPr lang="en-US" sz="2000" dirty="0" smtClean="0"/>
              <a:t>syntax</a:t>
            </a:r>
          </a:p>
          <a:p>
            <a:pPr marL="457200" lvl="1" indent="-342900">
              <a:buSzPct val="70000"/>
            </a:pPr>
            <a:r>
              <a:rPr lang="en-US" sz="2000" dirty="0" smtClean="0">
                <a:solidFill>
                  <a:schemeClr val="tx1"/>
                </a:solidFill>
                <a:ea typeface="+mn-ea"/>
                <a:cs typeface="+mn-cs"/>
              </a:rPr>
              <a:t>Do we require the category when specifying the prototype actual or refined to?</a:t>
            </a:r>
          </a:p>
          <a:p>
            <a:pPr marL="457200" lvl="1" indent="-342900">
              <a:buSzPct val="70000"/>
            </a:pPr>
            <a:r>
              <a:rPr lang="en-US" sz="2000" dirty="0" smtClean="0">
                <a:solidFill>
                  <a:schemeClr val="tx1"/>
                </a:solidFill>
                <a:ea typeface="+mn-ea"/>
                <a:cs typeface="+mn-cs"/>
              </a:rPr>
              <a:t>Do we requirement category indicator for connections?</a:t>
            </a:r>
          </a:p>
          <a:p>
            <a:pPr marL="457200" lvl="1" indent="-342900">
              <a:buSzPct val="70000"/>
            </a:pPr>
            <a:endParaRPr lang="en-US" sz="2000" dirty="0" smtClean="0">
              <a:solidFill>
                <a:schemeClr val="tx1"/>
              </a:solidFill>
              <a:ea typeface="+mn-ea"/>
              <a:cs typeface="+mn-cs"/>
            </a:endParaRPr>
          </a:p>
          <a:p>
            <a:pPr marL="114300" lvl="1" indent="0">
              <a:buSzPct val="70000"/>
              <a:buNone/>
            </a:pPr>
            <a:endParaRPr lang="en-US" sz="2000" dirty="0">
              <a:solidFill>
                <a:schemeClr val="tx1"/>
              </a:solidFill>
              <a:ea typeface="+mn-ea"/>
              <a:cs typeface="+mn-cs"/>
            </a:endParaRPr>
          </a:p>
          <a:p>
            <a:pPr marL="114300" lvl="1" indent="0">
              <a:buSzPct val="70000"/>
              <a:buNone/>
            </a:pPr>
            <a:endParaRPr lang="en-US" sz="2000" dirty="0" smtClean="0">
              <a:solidFill>
                <a:schemeClr val="tx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785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 &amp;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Architecture design via extends, refines, prototype to evolve design space</a:t>
            </a:r>
          </a:p>
          <a:p>
            <a:pPr lvl="1"/>
            <a:r>
              <a:rPr lang="en-US" dirty="0" smtClean="0"/>
              <a:t>Expand and restrict design choices in terms of architectural structure and other characteristics</a:t>
            </a:r>
          </a:p>
          <a:p>
            <a:r>
              <a:rPr lang="en-US" dirty="0" smtClean="0"/>
              <a:t>System configuration to make selections for variability points of a chosen architecture design</a:t>
            </a:r>
          </a:p>
          <a:p>
            <a:pPr lvl="1"/>
            <a:r>
              <a:rPr lang="en-US" dirty="0" smtClean="0"/>
              <a:t>Finalize a selection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286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Architecture design via extends and refines (V2)</a:t>
            </a:r>
          </a:p>
          <a:p>
            <a:pPr lvl="1"/>
            <a:r>
              <a:rPr lang="en-US" dirty="0" smtClean="0"/>
              <a:t>Addition of new and refinement of existing model elements</a:t>
            </a:r>
          </a:p>
          <a:p>
            <a:pPr lvl="1"/>
            <a:r>
              <a:rPr lang="en-US" dirty="0" smtClean="0"/>
              <a:t>In component types</a:t>
            </a:r>
          </a:p>
          <a:p>
            <a:pPr lvl="2"/>
            <a:r>
              <a:rPr lang="en-US" dirty="0" smtClean="0"/>
              <a:t>Extend interface through addition of features, modes, flows, properties, modes</a:t>
            </a:r>
          </a:p>
          <a:p>
            <a:pPr lvl="2"/>
            <a:r>
              <a:rPr lang="en-US" dirty="0" smtClean="0"/>
              <a:t>Refine interface features by identifying types on ports and access features</a:t>
            </a:r>
          </a:p>
          <a:p>
            <a:pPr lvl="2"/>
            <a:r>
              <a:rPr lang="en-US" dirty="0" smtClean="0"/>
              <a:t>Override property values</a:t>
            </a:r>
          </a:p>
          <a:p>
            <a:pPr lvl="1"/>
            <a:r>
              <a:rPr lang="en-US" dirty="0" smtClean="0"/>
              <a:t>Component implementations </a:t>
            </a:r>
          </a:p>
          <a:p>
            <a:pPr lvl="2"/>
            <a:r>
              <a:rPr lang="en-US" dirty="0" smtClean="0"/>
              <a:t>Extend implementation through addition of subcomponents, connections, flow implementations, modes, property values</a:t>
            </a:r>
          </a:p>
          <a:p>
            <a:pPr lvl="2"/>
            <a:r>
              <a:rPr lang="en-US" dirty="0" smtClean="0"/>
              <a:t>Override property values including binding specifications</a:t>
            </a:r>
          </a:p>
          <a:p>
            <a:pPr lvl="3"/>
            <a:r>
              <a:rPr lang="en-US" dirty="0" smtClean="0"/>
              <a:t>Own and contained component property values</a:t>
            </a:r>
          </a:p>
          <a:p>
            <a:pPr lvl="2"/>
            <a:r>
              <a:rPr lang="en-US" dirty="0" smtClean="0"/>
              <a:t>Refine subcomponents by identifying implementation for type</a:t>
            </a:r>
          </a:p>
          <a:p>
            <a:pPr lvl="3"/>
            <a:r>
              <a:rPr lang="en-US" dirty="0" smtClean="0"/>
              <a:t>Direct subcomponents only (V2)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3810000" y="5651024"/>
            <a:ext cx="3676831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Lower level refinement results in an up-proliferation of classifier extensions</a:t>
            </a:r>
          </a:p>
        </p:txBody>
      </p:sp>
    </p:spTree>
    <p:extLst>
      <p:ext uri="{BB962C8B-B14F-4D97-AF65-F5344CB8AC3E}">
        <p14:creationId xmlns:p14="http://schemas.microsoft.com/office/powerpoint/2010/main" val="2364219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refined to (V2)</a:t>
            </a:r>
          </a:p>
          <a:p>
            <a:pPr lvl="1" hangingPunct="0"/>
            <a:r>
              <a:rPr lang="en-US" sz="1600" dirty="0" smtClean="0"/>
              <a:t>Always: no classifier -&gt; classifier of specified category.</a:t>
            </a:r>
          </a:p>
          <a:p>
            <a:pPr lvl="1" hangingPunct="0"/>
            <a:r>
              <a:rPr lang="en-US" sz="1600" dirty="0" err="1" smtClean="0"/>
              <a:t>Classifier_Match</a:t>
            </a:r>
            <a:r>
              <a:rPr lang="en-US" sz="1600" dirty="0"/>
              <a:t>: The component type of the refinement must be identical to the component type of the classifier being refined. </a:t>
            </a:r>
            <a:r>
              <a:rPr lang="en-US" sz="1600" dirty="0" smtClean="0"/>
              <a:t>Allows for replacement of one implementation by another of the same type. [Nothing changes in the interfaces]</a:t>
            </a:r>
          </a:p>
          <a:p>
            <a:pPr lvl="1" hangingPunct="0"/>
            <a:r>
              <a:rPr lang="en-US" sz="1600" dirty="0" err="1" smtClean="0"/>
              <a:t>Type_Extension</a:t>
            </a:r>
            <a:r>
              <a:rPr lang="en-US" sz="1600" dirty="0"/>
              <a:t>: Any component classifier whose component type is an extension of the component type of the classifier in the subcomponent being refined is an acceptable substitute. </a:t>
            </a:r>
            <a:r>
              <a:rPr lang="en-US" sz="1600" dirty="0" smtClean="0"/>
              <a:t>[Potential expansion of features within extends hierarchy]</a:t>
            </a:r>
            <a:endParaRPr lang="en-US" sz="1600" dirty="0"/>
          </a:p>
          <a:p>
            <a:pPr lvl="1" hangingPunct="0"/>
            <a:r>
              <a:rPr lang="en-US" sz="1600" dirty="0" err="1"/>
              <a:t>Signature_Match</a:t>
            </a:r>
            <a:r>
              <a:rPr lang="en-US" sz="1600" dirty="0"/>
              <a:t>: The component type of the refinement must match the signature of the component type of the classifier being refined. </a:t>
            </a:r>
            <a:r>
              <a:rPr lang="en-US" sz="1600" dirty="0" smtClean="0"/>
              <a:t>Signature match is name </a:t>
            </a:r>
            <a:r>
              <a:rPr lang="en-US" sz="1600" dirty="0" err="1" smtClean="0"/>
              <a:t>mached</a:t>
            </a:r>
            <a:r>
              <a:rPr lang="en-US" sz="1600" dirty="0" smtClean="0"/>
              <a:t> subset of features with identical category and direction  “Classifier_Match”-</a:t>
            </a:r>
            <a:r>
              <a:rPr lang="en-US" sz="1600" dirty="0" err="1" smtClean="0"/>
              <a:t>ed</a:t>
            </a:r>
            <a:r>
              <a:rPr lang="en-US" sz="1600" dirty="0" smtClean="0"/>
              <a:t> classifiers. [Potential expansion of features]</a:t>
            </a:r>
          </a:p>
          <a:p>
            <a:pPr lvl="1" hangingPunct="0"/>
            <a:endParaRPr lang="en-US" sz="1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8592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1159"/>
            <a:ext cx="8153400" cy="4800600"/>
          </a:xfrm>
        </p:spPr>
        <p:txBody>
          <a:bodyPr/>
          <a:lstStyle/>
          <a:p>
            <a:r>
              <a:rPr lang="en-US" dirty="0" smtClean="0"/>
              <a:t>Architecture design via extends and prototypes (V2)</a:t>
            </a:r>
          </a:p>
          <a:p>
            <a:pPr lvl="1"/>
            <a:r>
              <a:rPr lang="en-US" dirty="0" smtClean="0"/>
              <a:t>Substitution of actual selection for classifier variability point</a:t>
            </a:r>
          </a:p>
          <a:p>
            <a:pPr lvl="2"/>
            <a:r>
              <a:rPr lang="en-US" dirty="0" smtClean="0"/>
              <a:t>Prototype specification: category and classifier constrained</a:t>
            </a:r>
          </a:p>
          <a:p>
            <a:pPr lvl="3"/>
            <a:r>
              <a:rPr lang="en-US" dirty="0" smtClean="0"/>
              <a:t>Usage by reference to prototype ID</a:t>
            </a:r>
          </a:p>
          <a:p>
            <a:pPr lvl="3"/>
            <a:r>
              <a:rPr lang="en-US" dirty="0" smtClean="0"/>
              <a:t>Multiple uses of same classifier (constraint)</a:t>
            </a:r>
          </a:p>
          <a:p>
            <a:pPr lvl="2"/>
            <a:r>
              <a:rPr lang="en-US" dirty="0" smtClean="0"/>
              <a:t>Prototype actual assignment</a:t>
            </a:r>
          </a:p>
          <a:p>
            <a:pPr lvl="3"/>
            <a:r>
              <a:rPr lang="en-US" dirty="0" smtClean="0"/>
              <a:t>As part of extends, e.g.,  A extends B (proto1 =&gt; system X)</a:t>
            </a:r>
          </a:p>
          <a:p>
            <a:pPr lvl="3"/>
            <a:r>
              <a:rPr lang="en-US" dirty="0" smtClean="0"/>
              <a:t>As part of </a:t>
            </a:r>
            <a:r>
              <a:rPr lang="en-US" dirty="0" smtClean="0"/>
              <a:t>subcomponent declaration or </a:t>
            </a:r>
            <a:r>
              <a:rPr lang="en-US" dirty="0" smtClean="0"/>
              <a:t>refined </a:t>
            </a:r>
            <a:r>
              <a:rPr lang="en-US" dirty="0" smtClean="0"/>
              <a:t>to, e.g., sub: refined to </a:t>
            </a:r>
            <a:r>
              <a:rPr lang="en-US" dirty="0"/>
              <a:t>system B (proto1 =&gt; system X</a:t>
            </a:r>
            <a:r>
              <a:rPr lang="en-US" dirty="0" smtClean="0"/>
              <a:t>)</a:t>
            </a:r>
          </a:p>
          <a:p>
            <a:pPr lvl="4"/>
            <a:r>
              <a:rPr lang="en-US" dirty="0" smtClean="0"/>
              <a:t>Actual can be prototype ID of enclosing component</a:t>
            </a:r>
            <a:endParaRPr lang="en-US" dirty="0"/>
          </a:p>
          <a:p>
            <a:pPr lvl="1"/>
            <a:r>
              <a:rPr lang="en-US" dirty="0" smtClean="0"/>
              <a:t>In component types</a:t>
            </a:r>
          </a:p>
          <a:p>
            <a:pPr lvl="2"/>
            <a:r>
              <a:rPr lang="en-US" dirty="0" smtClean="0"/>
              <a:t>Choice of classifier on ports and access points</a:t>
            </a:r>
          </a:p>
          <a:p>
            <a:pPr lvl="2"/>
            <a:r>
              <a:rPr lang="en-US" dirty="0" smtClean="0"/>
              <a:t>Substitution rules see next slide</a:t>
            </a:r>
          </a:p>
          <a:p>
            <a:pPr lvl="1"/>
            <a:r>
              <a:rPr lang="en-US" dirty="0" smtClean="0"/>
              <a:t>Component implementations </a:t>
            </a:r>
          </a:p>
          <a:p>
            <a:pPr lvl="2"/>
            <a:r>
              <a:rPr lang="en-US" dirty="0" smtClean="0"/>
              <a:t>Choice of classifier for direct subcomponents</a:t>
            </a:r>
          </a:p>
          <a:p>
            <a:pPr lvl="2"/>
            <a:r>
              <a:rPr lang="en-US" dirty="0"/>
              <a:t>Substitution rules see next slide</a:t>
            </a:r>
          </a:p>
          <a:p>
            <a:pPr lvl="2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5453917" y="5701759"/>
            <a:ext cx="3676831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Lower level prototype results in an up-accumulation of prototypes</a:t>
            </a:r>
          </a:p>
        </p:txBody>
      </p:sp>
    </p:spTree>
    <p:extLst>
      <p:ext uri="{BB962C8B-B14F-4D97-AF65-F5344CB8AC3E}">
        <p14:creationId xmlns:p14="http://schemas.microsoft.com/office/powerpoint/2010/main" val="2022582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prototypes – same as for classifier refinement (V2)</a:t>
            </a:r>
          </a:p>
          <a:p>
            <a:pPr lvl="1" hangingPunct="0"/>
            <a:r>
              <a:rPr lang="en-US" sz="1600" dirty="0" smtClean="0"/>
              <a:t>Always: no classifier -&gt; classifier of specified category.</a:t>
            </a:r>
          </a:p>
          <a:p>
            <a:pPr lvl="1" hangingPunct="0"/>
            <a:r>
              <a:rPr lang="en-US" sz="1600" dirty="0" err="1" smtClean="0"/>
              <a:t>Classifier_Match</a:t>
            </a:r>
            <a:r>
              <a:rPr lang="en-US" sz="1600" dirty="0"/>
              <a:t>: The component type of the refinement must be identical to the component type of the classifier being refined. </a:t>
            </a:r>
            <a:r>
              <a:rPr lang="en-US" sz="1600" dirty="0" smtClean="0"/>
              <a:t>Allows for replacement of one implementation by another of the same type. [Nothing changes in the interfaces]</a:t>
            </a:r>
          </a:p>
          <a:p>
            <a:pPr lvl="1" hangingPunct="0"/>
            <a:r>
              <a:rPr lang="en-US" sz="1600" dirty="0" err="1" smtClean="0"/>
              <a:t>Type_Extension</a:t>
            </a:r>
            <a:r>
              <a:rPr lang="en-US" sz="1600" dirty="0"/>
              <a:t>: Any component classifier whose component type is an extension of the component type of the classifier in the subcomponent being refined is an acceptable substitute. </a:t>
            </a:r>
            <a:r>
              <a:rPr lang="en-US" sz="1600" dirty="0" smtClean="0"/>
              <a:t>[Potential expansion of features within extends hierarchy]</a:t>
            </a:r>
            <a:endParaRPr lang="en-US" sz="1600" dirty="0"/>
          </a:p>
          <a:p>
            <a:pPr lvl="1" hangingPunct="0"/>
            <a:r>
              <a:rPr lang="en-US" sz="1600" dirty="0" err="1"/>
              <a:t>Signature_Match</a:t>
            </a:r>
            <a:r>
              <a:rPr lang="en-US" sz="1600" dirty="0"/>
              <a:t>: The component type of the refinement must match the signature of the component type of the classifier being refined. </a:t>
            </a:r>
            <a:r>
              <a:rPr lang="en-US" sz="1600" dirty="0" smtClean="0"/>
              <a:t>Signature match is name </a:t>
            </a:r>
            <a:r>
              <a:rPr lang="en-US" sz="1600" dirty="0" err="1" smtClean="0"/>
              <a:t>mached</a:t>
            </a:r>
            <a:r>
              <a:rPr lang="en-US" sz="1600" dirty="0" smtClean="0"/>
              <a:t> subset of features with identical category and direction  “Classifier_Match”-</a:t>
            </a:r>
            <a:r>
              <a:rPr lang="en-US" sz="1600" dirty="0" err="1" smtClean="0"/>
              <a:t>ed</a:t>
            </a:r>
            <a:r>
              <a:rPr lang="en-US" sz="1600" dirty="0" smtClean="0"/>
              <a:t> classifiers. [Potential expansion of features]</a:t>
            </a:r>
          </a:p>
          <a:p>
            <a:pPr lvl="1" hangingPunct="0"/>
            <a:endParaRPr lang="en-US" sz="1600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32476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V3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/>
              <a:t>Ability to make selection multiple levels down in architecture design</a:t>
            </a:r>
          </a:p>
          <a:p>
            <a:pPr lvl="1"/>
            <a:r>
              <a:rPr lang="en-US" dirty="0"/>
              <a:t>As part of refined to</a:t>
            </a:r>
          </a:p>
          <a:p>
            <a:pPr marL="1143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Sub1.sub11.sub112 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refined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system.Implementationx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dirty="0"/>
              <a:t>As part of prototype actual assignment</a:t>
            </a:r>
          </a:p>
          <a:p>
            <a:r>
              <a:rPr lang="en-US" dirty="0" smtClean="0"/>
              <a:t>Separate construct to specify configurations</a:t>
            </a:r>
          </a:p>
          <a:p>
            <a:pPr lvl="1">
              <a:buSzPct val="70000"/>
            </a:pPr>
            <a:r>
              <a:rPr lang="en-US" dirty="0" smtClean="0"/>
              <a:t>Clear indication that we configure an architecture rather than expand the design space</a:t>
            </a:r>
          </a:p>
          <a:p>
            <a:pPr lvl="1">
              <a:buSzPct val="70000"/>
            </a:pPr>
            <a:r>
              <a:rPr lang="en-US" dirty="0" smtClean="0"/>
              <a:t>We can only complete selections for variability points, not change a previously made selection</a:t>
            </a:r>
            <a:endParaRPr lang="en-US" dirty="0"/>
          </a:p>
          <a:p>
            <a:pPr lvl="1">
              <a:buSzPct val="70000"/>
            </a:pPr>
            <a:r>
              <a:rPr lang="en-US" dirty="0" smtClean="0"/>
              <a:t>Can be referenced in lieu of a component type or implementation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top.config1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configures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selections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Sub1.sub11 =&gt;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Component.Implementationy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marL="407988" lvl="2" indent="0">
              <a:buSzPct val="7000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4505547" y="5181600"/>
            <a:ext cx="3676831" cy="476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Uses prototype actual like syntax.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We could use</a:t>
            </a:r>
            <a:r>
              <a:rPr kumimoji="0" 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</a:t>
            </a:r>
            <a:r>
              <a:rPr kumimoji="0" lang="en-US" sz="1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refined to</a:t>
            </a:r>
            <a:r>
              <a:rPr kumimoji="0" lang="en-US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syntax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283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 of Architecture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53400" cy="4800600"/>
          </a:xfrm>
        </p:spPr>
        <p:txBody>
          <a:bodyPr/>
          <a:lstStyle/>
          <a:p>
            <a:r>
              <a:rPr lang="en-US" dirty="0" smtClean="0"/>
              <a:t>Ability to refine across multiple architecture levels</a:t>
            </a:r>
          </a:p>
          <a:p>
            <a:pPr lvl="1"/>
            <a:r>
              <a:rPr lang="en-US" dirty="0" smtClean="0"/>
              <a:t>Reduces need for classifier extensions of intermediate levels</a:t>
            </a:r>
          </a:p>
          <a:p>
            <a:pPr lvl="1"/>
            <a:r>
              <a:rPr lang="en-US" dirty="0" smtClean="0"/>
              <a:t>Selections may be configurable themselves</a:t>
            </a:r>
            <a:endParaRPr lang="en-US" dirty="0"/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Sub1: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Sub2: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othersys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subsys.basic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</a:p>
          <a:p>
            <a:pPr marL="407988" lvl="2" indent="0">
              <a:buSzPct val="7000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Subsub1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subsub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subsys.basic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System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top.refined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top.basic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subcomponents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Sub1 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refined to 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Subsys.i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Sub1.subsub1 :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refined to system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subsubsys.i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7988" lvl="2" indent="0">
              <a:buSzPct val="70000"/>
              <a:buNone/>
            </a:pPr>
            <a:endParaRPr lang="en-US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18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-full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66FF"/>
      </a:accent1>
      <a:accent2>
        <a:srgbClr val="9933FF"/>
      </a:accent2>
      <a:accent3>
        <a:srgbClr val="FFFFFF"/>
      </a:accent3>
      <a:accent4>
        <a:srgbClr val="000000"/>
      </a:accent4>
      <a:accent5>
        <a:srgbClr val="AAB8FF"/>
      </a:accent5>
      <a:accent6>
        <a:srgbClr val="8A2DE7"/>
      </a:accent6>
      <a:hlink>
        <a:srgbClr val="3C4F82"/>
      </a:hlink>
      <a:folHlink>
        <a:srgbClr val="33CC33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5CA1FB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66FF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C4F82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B17B50F0-A7A2-4F08-B7B0-7BD53C084C56}" vid="{8913C94E-9336-4C7E-A817-69736CA8537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presentation-fullcolor</Template>
  <TotalTime>2195</TotalTime>
  <Words>2224</Words>
  <Application>Microsoft Office PowerPoint</Application>
  <PresentationFormat>On-screen Show (4:3)</PresentationFormat>
  <Paragraphs>425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Courier New</vt:lpstr>
      <vt:lpstr>Times</vt:lpstr>
      <vt:lpstr>Times New Roman</vt:lpstr>
      <vt:lpstr>presentation-fullcolor</vt:lpstr>
      <vt:lpstr>Configuration of Variability Points</vt:lpstr>
      <vt:lpstr>Variability Points</vt:lpstr>
      <vt:lpstr>Architecture Design &amp; Configuration</vt:lpstr>
      <vt:lpstr>Architecture Design</vt:lpstr>
      <vt:lpstr>Refinement Rules</vt:lpstr>
      <vt:lpstr>Architecture Design</vt:lpstr>
      <vt:lpstr>Refinement Rules</vt:lpstr>
      <vt:lpstr>V3 Proposal</vt:lpstr>
      <vt:lpstr>Refinement of Architecture Design</vt:lpstr>
      <vt:lpstr>Configuration of an Open Architecture</vt:lpstr>
      <vt:lpstr>Configuration of an Partially Closed Architecture</vt:lpstr>
      <vt:lpstr>Configuration of an Partially Closed Architecture</vt:lpstr>
      <vt:lpstr>Nested Closed Subsystems</vt:lpstr>
      <vt:lpstr>Nested Closed Subsystems</vt:lpstr>
      <vt:lpstr>Partial Configuration </vt:lpstr>
      <vt:lpstr>Prototypes for Configurations</vt:lpstr>
      <vt:lpstr>Should We Allow Reconfiguration?</vt:lpstr>
      <vt:lpstr>Reconfiguration Options</vt:lpstr>
      <vt:lpstr>Configuration of Feature Classifiers</vt:lpstr>
      <vt:lpstr>V2 Support for Feature Classifiers</vt:lpstr>
      <vt:lpstr>V2 Support for Feature Classifiers</vt:lpstr>
      <vt:lpstr>Configuration of Feature Classifiers (V3)</vt:lpstr>
      <vt:lpstr>V3 Support for Feature Classifiers</vt:lpstr>
      <vt:lpstr>Variability Points</vt:lpstr>
      <vt:lpstr>Array Sizes</vt:lpstr>
      <vt:lpstr>Configuration Specification Proposal</vt:lpstr>
      <vt:lpstr>Improvement Candidates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AADL v2.1 errata AADL meeting April 2014</dc:title>
  <dc:creator>Julien Delange</dc:creator>
  <cp:lastModifiedBy>Peter Feiler</cp:lastModifiedBy>
  <cp:revision>231</cp:revision>
  <cp:lastPrinted>2015-06-12T14:58:09Z</cp:lastPrinted>
  <dcterms:created xsi:type="dcterms:W3CDTF">2014-04-08T17:22:23Z</dcterms:created>
  <dcterms:modified xsi:type="dcterms:W3CDTF">2016-01-25T14:54:10Z</dcterms:modified>
</cp:coreProperties>
</file>