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xlsx" ContentType="application/vnd.openxmlformats-officedocument.spreadsheetml.sheet"/>
  <Default Extension="sldx" ContentType="application/vnd.openxmlformats-officedocument.presentationml.slide"/>
  <Default Extension="vml" ContentType="application/vnd.openxmlformats-officedocument.vmlDrawin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57" r:id="rId5"/>
    <p:sldId id="303" r:id="rId6"/>
    <p:sldId id="298" r:id="rId7"/>
    <p:sldId id="291" r:id="rId8"/>
    <p:sldId id="269" r:id="rId9"/>
    <p:sldId id="282" r:id="rId10"/>
    <p:sldId id="276" r:id="rId11"/>
    <p:sldId id="277" r:id="rId12"/>
    <p:sldId id="278" r:id="rId13"/>
    <p:sldId id="270" r:id="rId14"/>
    <p:sldId id="287" r:id="rId15"/>
    <p:sldId id="288" r:id="rId16"/>
    <p:sldId id="289" r:id="rId17"/>
    <p:sldId id="290" r:id="rId18"/>
    <p:sldId id="271" r:id="rId19"/>
    <p:sldId id="272" r:id="rId20"/>
    <p:sldId id="284" r:id="rId21"/>
    <p:sldId id="285" r:id="rId22"/>
    <p:sldId id="273" r:id="rId23"/>
    <p:sldId id="281" r:id="rId24"/>
    <p:sldId id="260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D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06" autoAdjust="0"/>
    <p:restoredTop sz="96305" autoAdjust="0"/>
  </p:normalViewPr>
  <p:slideViewPr>
    <p:cSldViewPr snapToGrid="0">
      <p:cViewPr varScale="1">
        <p:scale>
          <a:sx n="100" d="100"/>
          <a:sy n="100" d="100"/>
        </p:scale>
        <p:origin x="-104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31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ED1CB-8CE7-44B6-B71E-C33CDB8FB88C}" type="datetimeFigureOut">
              <a:rPr lang="fr-FR" smtClean="0"/>
              <a:t>25/01/16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C1539-58F1-4908-A4CC-0C4A542D8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398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68142-3801-4AE3-892A-D5BFF44C599F}" type="datetimeFigureOut">
              <a:rPr lang="fr-FR" smtClean="0"/>
              <a:pPr/>
              <a:t>25/01/16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13DF5-F8CA-4B43-903E-8F00B9144E1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17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" y="0"/>
            <a:ext cx="9142984" cy="6858000"/>
          </a:xfrm>
          <a:prstGeom prst="rect">
            <a:avLst/>
          </a:prstGeom>
        </p:spPr>
      </p:pic>
      <p:sp>
        <p:nvSpPr>
          <p:cNvPr id="14" name="Titre 13"/>
          <p:cNvSpPr>
            <a:spLocks noGrp="1"/>
          </p:cNvSpPr>
          <p:nvPr>
            <p:ph type="title"/>
          </p:nvPr>
        </p:nvSpPr>
        <p:spPr>
          <a:xfrm>
            <a:off x="628650" y="3272440"/>
            <a:ext cx="7886700" cy="902199"/>
          </a:xfrm>
        </p:spPr>
        <p:txBody>
          <a:bodyPr/>
          <a:lstStyle>
            <a:lvl1pPr algn="ctr">
              <a:defRPr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2468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7282832" y="137565"/>
            <a:ext cx="1715511" cy="671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251" y="61618"/>
            <a:ext cx="1637477" cy="819432"/>
          </a:xfrm>
          <a:prstGeom prst="rect">
            <a:avLst/>
          </a:prstGeom>
          <a:ln>
            <a:noFill/>
          </a:ln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110"/>
            <a:ext cx="4631820" cy="115784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193" y="2973466"/>
            <a:ext cx="6402151" cy="6402151"/>
          </a:xfrm>
          <a:prstGeom prst="rect">
            <a:avLst/>
          </a:prstGeom>
        </p:spPr>
      </p:pic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CAD400"/>
                </a:solidFill>
              </a:defRPr>
            </a:lvl1pPr>
          </a:lstStyle>
          <a:p>
            <a:r>
              <a:rPr lang="fr-FR" dirty="0" smtClean="0"/>
              <a:t>29/01/2016</a:t>
            </a:r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1"/>
          </p:nvPr>
        </p:nvSpPr>
        <p:spPr>
          <a:xfrm rot="16200000">
            <a:off x="-1631952" y="4860923"/>
            <a:ext cx="3629029" cy="365125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CAD400"/>
                </a:solidFill>
              </a:defRPr>
            </a:lvl1pPr>
          </a:lstStyle>
          <a:p>
            <a:r>
              <a:rPr lang="en-US" dirty="0" smtClean="0"/>
              <a:t>© IRT AESE “Saint Exupéry” - All rights reserved Confidential and proprietary document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CAD400"/>
                </a:solidFill>
              </a:defRPr>
            </a:lvl1pPr>
          </a:lstStyle>
          <a:p>
            <a:fld id="{E40F3E47-BF2E-403B-8848-A995719FF1A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7" name="Titre 16"/>
          <p:cNvSpPr>
            <a:spLocks noGrp="1"/>
          </p:cNvSpPr>
          <p:nvPr>
            <p:ph type="title"/>
          </p:nvPr>
        </p:nvSpPr>
        <p:spPr>
          <a:xfrm>
            <a:off x="77568" y="325794"/>
            <a:ext cx="4221716" cy="59187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3"/>
          </p:nvPr>
        </p:nvSpPr>
        <p:spPr>
          <a:xfrm>
            <a:off x="707357" y="2160147"/>
            <a:ext cx="7729286" cy="368192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0879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251" y="61618"/>
            <a:ext cx="1637477" cy="819432"/>
          </a:xfrm>
          <a:prstGeom prst="rect">
            <a:avLst/>
          </a:prstGeom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34"/>
            <a:ext cx="4631820" cy="1157841"/>
          </a:xfrm>
          <a:prstGeom prst="rect">
            <a:avLst/>
          </a:prstGeom>
        </p:spPr>
      </p:pic>
      <p:sp>
        <p:nvSpPr>
          <p:cNvPr id="12" name="Espace réservé de la date 1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CAD400"/>
                </a:solidFill>
              </a:defRPr>
            </a:lvl1pPr>
          </a:lstStyle>
          <a:p>
            <a:r>
              <a:rPr lang="fr-FR" dirty="0" smtClean="0"/>
              <a:t>29/01/2016</a:t>
            </a:r>
            <a:endParaRPr lang="fr-FR" dirty="0"/>
          </a:p>
        </p:txBody>
      </p:sp>
      <p:sp>
        <p:nvSpPr>
          <p:cNvPr id="13" name="Espace réservé du pied de page 14"/>
          <p:cNvSpPr>
            <a:spLocks noGrp="1"/>
          </p:cNvSpPr>
          <p:nvPr>
            <p:ph type="ftr" sz="quarter" idx="11"/>
          </p:nvPr>
        </p:nvSpPr>
        <p:spPr>
          <a:xfrm rot="16200000">
            <a:off x="-1631952" y="4860923"/>
            <a:ext cx="3629029" cy="365125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CAD400"/>
                </a:solidFill>
              </a:defRPr>
            </a:lvl1pPr>
          </a:lstStyle>
          <a:p>
            <a:r>
              <a:rPr lang="en-US" dirty="0" smtClean="0"/>
              <a:t>© IRT AESE “Saint Exupéry” - All rights reserved Confidential and proprietary document</a:t>
            </a:r>
            <a:endParaRPr lang="fr-FR" dirty="0"/>
          </a:p>
        </p:txBody>
      </p:sp>
      <p:sp>
        <p:nvSpPr>
          <p:cNvPr id="14" name="Espace réservé du numéro de diapositive 1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CAD400"/>
                </a:solidFill>
              </a:defRPr>
            </a:lvl1pPr>
          </a:lstStyle>
          <a:p>
            <a:fld id="{E40F3E47-BF2E-403B-8848-A995719FF1A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5" name="Titre 16"/>
          <p:cNvSpPr>
            <a:spLocks noGrp="1"/>
          </p:cNvSpPr>
          <p:nvPr>
            <p:ph type="title"/>
          </p:nvPr>
        </p:nvSpPr>
        <p:spPr>
          <a:xfrm>
            <a:off x="77568" y="224194"/>
            <a:ext cx="4221716" cy="59187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6" name="Espace réservé du contenu 18"/>
          <p:cNvSpPr>
            <a:spLocks noGrp="1"/>
          </p:cNvSpPr>
          <p:nvPr>
            <p:ph sz="quarter" idx="13"/>
          </p:nvPr>
        </p:nvSpPr>
        <p:spPr>
          <a:xfrm>
            <a:off x="707357" y="2160147"/>
            <a:ext cx="7729286" cy="368192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066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297864"/>
            <a:ext cx="9144000" cy="1474678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7282832" y="137565"/>
            <a:ext cx="1715511" cy="671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251" y="61618"/>
            <a:ext cx="1637477" cy="819432"/>
          </a:xfrm>
          <a:prstGeom prst="rect">
            <a:avLst/>
          </a:prstGeom>
          <a:ln>
            <a:noFill/>
          </a:ln>
        </p:spPr>
      </p:pic>
      <p:sp>
        <p:nvSpPr>
          <p:cNvPr id="14" name="Titre 13"/>
          <p:cNvSpPr>
            <a:spLocks noGrp="1"/>
          </p:cNvSpPr>
          <p:nvPr>
            <p:ph type="title"/>
          </p:nvPr>
        </p:nvSpPr>
        <p:spPr>
          <a:xfrm>
            <a:off x="628649" y="2426675"/>
            <a:ext cx="7886700" cy="1325563"/>
          </a:xfrm>
        </p:spPr>
        <p:txBody>
          <a:bodyPr/>
          <a:lstStyle>
            <a:lvl1pPr algn="ctr">
              <a:defRPr>
                <a:solidFill>
                  <a:srgbClr val="CAD400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9814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411700" y="188550"/>
            <a:ext cx="6500950" cy="7201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400">
                <a:latin typeface="Calibri" panose="020F0502020204030204" pitchFamily="34" charset="0"/>
              </a:defRPr>
            </a:lvl1pPr>
          </a:lstStyle>
          <a:p>
            <a:pPr algn="ctr"/>
            <a:endParaRPr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467430" y="980660"/>
            <a:ext cx="8425170" cy="5400675"/>
          </a:xfrm>
        </p:spPr>
        <p:txBody>
          <a:bodyPr/>
          <a:lstStyle>
            <a:lvl1pPr>
              <a:spcAft>
                <a:spcPts val="500"/>
              </a:spcAft>
              <a:defRPr sz="2000" b="1">
                <a:latin typeface="Calibri" panose="020F0502020204030204" pitchFamily="34" charset="0"/>
              </a:defRPr>
            </a:lvl1pPr>
            <a:lvl2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latin typeface="Calibri" panose="020F0502020204030204" pitchFamily="34" charset="0"/>
              </a:defRPr>
            </a:lvl2pPr>
            <a:lvl3pPr marL="5400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latin typeface="Calibri" panose="020F0502020204030204" pitchFamily="34" charset="0"/>
              </a:defRPr>
            </a:lvl3pPr>
            <a:lvl4pPr marL="72000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600">
                <a:latin typeface="Calibri" panose="020F0502020204030204" pitchFamily="34" charset="0"/>
              </a:defRPr>
            </a:lvl4pPr>
            <a:lvl5pPr marL="90000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400">
                <a:latin typeface="Calibri" panose="020F0502020204030204" pitchFamily="34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7614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63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Feuille_Microsoft_Excel1.xlsx"/><Relationship Id="rId5" Type="http://schemas.openxmlformats.org/officeDocument/2006/relationships/image" Target="../media/image1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package" Target="../embeddings/Diapositive_Microsoft_PowerPoint22.sldx"/><Relationship Id="rId5" Type="http://schemas.openxmlformats.org/officeDocument/2006/relationships/image" Target="../media/image1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19641" y="2963753"/>
            <a:ext cx="9357645" cy="1866900"/>
          </a:xfrm>
        </p:spPr>
        <p:txBody>
          <a:bodyPr>
            <a:noAutofit/>
          </a:bodyPr>
          <a:lstStyle/>
          <a:p>
            <a:r>
              <a:rPr lang="en-US" sz="3600" b="1" dirty="0"/>
              <a:t>Model Driven Engineering with Capella and </a:t>
            </a:r>
            <a:r>
              <a:rPr lang="en-US" sz="3600" b="1" dirty="0" smtClean="0"/>
              <a:t>AADL</a:t>
            </a:r>
            <a:r>
              <a:rPr lang="fr-FR" sz="3600" b="1" dirty="0"/>
              <a:t/>
            </a:r>
            <a:br>
              <a:rPr lang="fr-FR" sz="3600" b="1" dirty="0"/>
            </a:br>
            <a:r>
              <a:rPr lang="fr-FR" sz="3600" dirty="0"/>
              <a:t> </a:t>
            </a:r>
            <a:r>
              <a:rPr lang="fr-FR" sz="2000" b="1" dirty="0"/>
              <a:t>Bassem </a:t>
            </a:r>
            <a:r>
              <a:rPr lang="fr-FR" sz="2000" b="1" dirty="0" smtClean="0"/>
              <a:t>Ouni, </a:t>
            </a:r>
            <a:r>
              <a:rPr lang="fr-FR" sz="2000" b="1" dirty="0"/>
              <a:t>Pierre </a:t>
            </a:r>
            <a:r>
              <a:rPr lang="fr-FR" sz="2000" b="1" dirty="0" smtClean="0"/>
              <a:t>Gaufillet, </a:t>
            </a:r>
            <a:r>
              <a:rPr lang="fr-FR" sz="2000" b="1" dirty="0"/>
              <a:t>Eric </a:t>
            </a:r>
            <a:r>
              <a:rPr lang="fr-FR" sz="2000" b="1" dirty="0" smtClean="0"/>
              <a:t>Jenn, Jérôme Hugues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en-GB" sz="3600" dirty="0"/>
              <a:t/>
            </a:r>
            <a:br>
              <a:rPr lang="en-GB" sz="3600" dirty="0"/>
            </a:b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1622"/>
            <a:ext cx="9144000" cy="47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87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29/01/2016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 rot="16200000">
            <a:off x="-1622750" y="4860923"/>
            <a:ext cx="3629029" cy="365125"/>
          </a:xfrm>
        </p:spPr>
        <p:txBody>
          <a:bodyPr/>
          <a:lstStyle/>
          <a:p>
            <a:r>
              <a:rPr lang="en-US" dirty="0" smtClean="0"/>
              <a:t>© IRT AESE “Saint Exupéry” - All rights reserved Confidential and proprietary document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3E47-BF2E-403B-8848-A995719FF1A3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System architecture </a:t>
            </a:r>
            <a:r>
              <a:rPr lang="fr-FR" dirty="0" err="1" smtClean="0"/>
              <a:t>with</a:t>
            </a:r>
            <a:r>
              <a:rPr lang="fr-FR" dirty="0" smtClean="0"/>
              <a:t> Capella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13"/>
          </p:nvPr>
        </p:nvSpPr>
        <p:spPr>
          <a:xfrm>
            <a:off x="628650" y="2095242"/>
            <a:ext cx="7729286" cy="275329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Modelling conventions</a:t>
            </a:r>
          </a:p>
          <a:p>
            <a:pPr lvl="1"/>
            <a:r>
              <a:rPr lang="en-US" dirty="0" smtClean="0"/>
              <a:t>Physical architecture breakdown stops when a leaf is allocated to hardware – device - or software – application.</a:t>
            </a:r>
          </a:p>
          <a:p>
            <a:pPr lvl="1"/>
            <a:r>
              <a:rPr lang="en-US" dirty="0" smtClean="0"/>
              <a:t>Flows are neither typed nor constrained</a:t>
            </a:r>
          </a:p>
          <a:p>
            <a:pPr lvl="1"/>
            <a:r>
              <a:rPr lang="en-US" dirty="0" smtClean="0"/>
              <a:t>Interconnected ports implicitly define a bus</a:t>
            </a:r>
          </a:p>
          <a:p>
            <a:pPr lvl="1"/>
            <a:r>
              <a:rPr lang="en-US" dirty="0" smtClean="0"/>
              <a:t>Software is allocated to CPUs and logical flows to physical flows</a:t>
            </a:r>
          </a:p>
          <a:p>
            <a:pPr lvl="1"/>
            <a:r>
              <a:rPr lang="en-US" dirty="0" smtClean="0"/>
              <a:t>System functions are not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20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IRT AESE “Saint Exupéry” - All rights reserved Confidential and proprietary document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840219-3A50-442E-8347-4AB7B60539D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Capella to AADL mapping</a:t>
            </a:r>
            <a:endParaRPr lang="en-US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graphicFrame>
        <p:nvGraphicFramePr>
          <p:cNvPr id="10" name="Obje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890278"/>
              </p:ext>
            </p:extLst>
          </p:nvPr>
        </p:nvGraphicFramePr>
        <p:xfrm>
          <a:off x="263525" y="1646238"/>
          <a:ext cx="8702265" cy="3215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Feuille de calcul" r:id="rId4" imgW="11401358" imgH="3305278" progId="Excel.Sheet.12">
                  <p:embed/>
                </p:oleObj>
              </mc:Choice>
              <mc:Fallback>
                <p:oleObj name="Feuille de calcul" r:id="rId4" imgW="11401358" imgH="330527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3525" y="1646238"/>
                        <a:ext cx="8702265" cy="32159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3042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29/01/2016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IRT AESE “Saint Exupéry” - All rights reserved Confidential and proprietary document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840219-3A50-442E-8347-4AB7B60539D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Extraction of Bus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99411" y="238543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6" name="Titre 1"/>
          <p:cNvSpPr txBox="1">
            <a:spLocks/>
          </p:cNvSpPr>
          <p:nvPr/>
        </p:nvSpPr>
        <p:spPr>
          <a:xfrm>
            <a:off x="1143000" y="677985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5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endParaRPr kumimoji="0" lang="fr-FR" sz="45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7" name="Sous-titre 2"/>
          <p:cNvSpPr txBox="1">
            <a:spLocks/>
          </p:cNvSpPr>
          <p:nvPr/>
        </p:nvSpPr>
        <p:spPr>
          <a:xfrm>
            <a:off x="1143000" y="3781504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271638" y="1146201"/>
            <a:ext cx="3266038" cy="2858632"/>
          </a:xfrm>
          <a:prstGeom prst="round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à coins arrondis 48"/>
          <p:cNvSpPr/>
          <p:nvPr/>
        </p:nvSpPr>
        <p:spPr>
          <a:xfrm>
            <a:off x="5948161" y="1146202"/>
            <a:ext cx="3067902" cy="2858632"/>
          </a:xfrm>
          <a:prstGeom prst="round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693061" y="1389642"/>
            <a:ext cx="2260023" cy="1373370"/>
          </a:xfrm>
          <a:prstGeom prst="round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à coins arrondis 50"/>
          <p:cNvSpPr/>
          <p:nvPr/>
        </p:nvSpPr>
        <p:spPr>
          <a:xfrm>
            <a:off x="737223" y="3315930"/>
            <a:ext cx="1948295" cy="417330"/>
          </a:xfrm>
          <a:prstGeom prst="round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à coins arrondis 51"/>
          <p:cNvSpPr/>
          <p:nvPr/>
        </p:nvSpPr>
        <p:spPr>
          <a:xfrm>
            <a:off x="6592500" y="1582213"/>
            <a:ext cx="2100558" cy="1571573"/>
          </a:xfrm>
          <a:prstGeom prst="round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à coins arrondis 52"/>
          <p:cNvSpPr/>
          <p:nvPr/>
        </p:nvSpPr>
        <p:spPr>
          <a:xfrm>
            <a:off x="985808" y="1582213"/>
            <a:ext cx="1451126" cy="846716"/>
          </a:xfrm>
          <a:prstGeom prst="round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442926" y="1898201"/>
            <a:ext cx="77932" cy="94288"/>
          </a:xfrm>
          <a:prstGeom prst="rect">
            <a:avLst/>
          </a:prstGeom>
          <a:gradFill rotWithShape="1">
            <a:gsLst>
              <a:gs pos="0">
                <a:srgbClr val="FFC000">
                  <a:satMod val="103000"/>
                  <a:lumMod val="102000"/>
                  <a:tint val="94000"/>
                </a:srgbClr>
              </a:gs>
              <a:gs pos="50000">
                <a:srgbClr val="FFC000">
                  <a:satMod val="110000"/>
                  <a:lumMod val="100000"/>
                  <a:shade val="100000"/>
                </a:srgbClr>
              </a:gs>
              <a:gs pos="100000">
                <a:srgbClr val="FFC000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1442504" y="956298"/>
            <a:ext cx="537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sz="9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PC1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257647" y="1478338"/>
            <a:ext cx="537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sz="9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PC1.1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270827" y="3466778"/>
            <a:ext cx="537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sz="9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PC1.2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1366927" y="2433496"/>
            <a:ext cx="53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sz="9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PC1.1.1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7312314" y="938452"/>
            <a:ext cx="537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sz="9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PC2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6866508" y="1389642"/>
            <a:ext cx="537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sz="9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PC2.1</a:t>
            </a:r>
          </a:p>
        </p:txBody>
      </p:sp>
      <p:cxnSp>
        <p:nvCxnSpPr>
          <p:cNvPr id="62" name="Connecteur droit 61"/>
          <p:cNvCxnSpPr>
            <a:stCxn id="54" idx="3"/>
            <a:endCxn id="69" idx="3"/>
          </p:cNvCxnSpPr>
          <p:nvPr/>
        </p:nvCxnSpPr>
        <p:spPr>
          <a:xfrm flipV="1">
            <a:off x="2520858" y="1942560"/>
            <a:ext cx="4071642" cy="2785"/>
          </a:xfrm>
          <a:prstGeom prst="line">
            <a:avLst/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</a:ln>
          <a:effectLst/>
        </p:spPr>
      </p:cxnSp>
      <p:cxnSp>
        <p:nvCxnSpPr>
          <p:cNvPr id="63" name="Connecteur en angle 62"/>
          <p:cNvCxnSpPr/>
          <p:nvPr/>
        </p:nvCxnSpPr>
        <p:spPr>
          <a:xfrm flipH="1">
            <a:off x="2688238" y="1965521"/>
            <a:ext cx="3829049" cy="1524218"/>
          </a:xfrm>
          <a:prstGeom prst="bentConnector3">
            <a:avLst>
              <a:gd name="adj1" fmla="val 4796"/>
            </a:avLst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</a:ln>
          <a:effectLst/>
        </p:spPr>
      </p:cxnSp>
      <p:sp>
        <p:nvSpPr>
          <p:cNvPr id="64" name="ZoneTexte 63"/>
          <p:cNvSpPr txBox="1"/>
          <p:nvPr/>
        </p:nvSpPr>
        <p:spPr>
          <a:xfrm>
            <a:off x="4300596" y="3492146"/>
            <a:ext cx="537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sz="9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PL1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300597" y="1589564"/>
            <a:ext cx="537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sz="9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PL2</a:t>
            </a:r>
          </a:p>
        </p:txBody>
      </p:sp>
      <p:cxnSp>
        <p:nvCxnSpPr>
          <p:cNvPr id="66" name="Connecteur droit 65"/>
          <p:cNvCxnSpPr>
            <a:stCxn id="72" idx="2"/>
            <a:endCxn id="68" idx="0"/>
          </p:cNvCxnSpPr>
          <p:nvPr/>
        </p:nvCxnSpPr>
        <p:spPr>
          <a:xfrm>
            <a:off x="2196953" y="2523216"/>
            <a:ext cx="9112" cy="697848"/>
          </a:xfrm>
          <a:prstGeom prst="line">
            <a:avLst/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</a:ln>
          <a:effectLst/>
        </p:spPr>
      </p:cxnSp>
      <p:sp>
        <p:nvSpPr>
          <p:cNvPr id="67" name="ZoneTexte 66"/>
          <p:cNvSpPr txBox="1"/>
          <p:nvPr/>
        </p:nvSpPr>
        <p:spPr>
          <a:xfrm>
            <a:off x="2609996" y="2813794"/>
            <a:ext cx="537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sz="9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PL3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167098" y="3221064"/>
            <a:ext cx="77932" cy="94288"/>
          </a:xfrm>
          <a:prstGeom prst="rect">
            <a:avLst/>
          </a:prstGeom>
          <a:gradFill rotWithShape="1">
            <a:gsLst>
              <a:gs pos="0">
                <a:srgbClr val="FFC000">
                  <a:satMod val="103000"/>
                  <a:lumMod val="102000"/>
                  <a:tint val="94000"/>
                </a:srgbClr>
              </a:gs>
              <a:gs pos="50000">
                <a:srgbClr val="FFC000">
                  <a:satMod val="110000"/>
                  <a:lumMod val="100000"/>
                  <a:shade val="100000"/>
                </a:srgbClr>
              </a:gs>
              <a:gs pos="100000">
                <a:srgbClr val="FFC000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514568" y="1895416"/>
            <a:ext cx="77932" cy="94288"/>
          </a:xfrm>
          <a:prstGeom prst="rect">
            <a:avLst/>
          </a:prstGeom>
          <a:gradFill rotWithShape="1">
            <a:gsLst>
              <a:gs pos="0">
                <a:srgbClr val="FFC000">
                  <a:satMod val="103000"/>
                  <a:lumMod val="102000"/>
                  <a:tint val="94000"/>
                </a:srgbClr>
              </a:gs>
              <a:gs pos="50000">
                <a:srgbClr val="FFC000">
                  <a:satMod val="110000"/>
                  <a:lumMod val="100000"/>
                  <a:shade val="100000"/>
                </a:srgbClr>
              </a:gs>
              <a:gs pos="100000">
                <a:srgbClr val="FFC000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181712" y="4447260"/>
            <a:ext cx="776672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-Gathering groups of physical links which are connected to each other.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prstClr val="black"/>
              </a:solidFill>
              <a:latin typeface="Calibri" panose="020F050202020403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-Each group will be mapped in a physical bus (Physical component with Bus port).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6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Calibri" panose="020F0502020204030204" pitchFamily="34" charset="0"/>
              </a:rPr>
              <a:t>-Connected </a:t>
            </a:r>
            <a:r>
              <a:rPr lang="en-US" sz="1600" dirty="0">
                <a:latin typeface="Calibri" panose="020F0502020204030204" pitchFamily="34" charset="0"/>
              </a:rPr>
              <a:t>Physical Links are translated into requires access connectors to a bus </a:t>
            </a:r>
            <a:endParaRPr lang="en-US" sz="1600" dirty="0" smtClean="0">
              <a:latin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Calibri" panose="020F0502020204030204" pitchFamily="34" charset="0"/>
              </a:rPr>
              <a:t>through </a:t>
            </a:r>
            <a:r>
              <a:rPr lang="en-US" sz="1600" dirty="0">
                <a:latin typeface="Calibri" panose="020F0502020204030204" pitchFamily="34" charset="0"/>
              </a:rPr>
              <a:t>intermediate </a:t>
            </a:r>
            <a:r>
              <a:rPr lang="en-US" sz="1600" dirty="0" smtClean="0">
                <a:latin typeface="Calibri" panose="020F0502020204030204" pitchFamily="34" charset="0"/>
              </a:rPr>
              <a:t>ports.</a:t>
            </a:r>
            <a:endParaRPr lang="en-US" sz="16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2396615" y="1666474"/>
            <a:ext cx="537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sz="9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PP1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157986" y="2428929"/>
            <a:ext cx="77932" cy="94288"/>
          </a:xfrm>
          <a:prstGeom prst="rect">
            <a:avLst/>
          </a:prstGeom>
          <a:gradFill rotWithShape="1">
            <a:gsLst>
              <a:gs pos="0">
                <a:srgbClr val="FFC000">
                  <a:satMod val="103000"/>
                  <a:lumMod val="102000"/>
                  <a:tint val="94000"/>
                </a:srgbClr>
              </a:gs>
              <a:gs pos="50000">
                <a:srgbClr val="FFC000">
                  <a:satMod val="110000"/>
                  <a:lumMod val="100000"/>
                  <a:shade val="100000"/>
                </a:srgbClr>
              </a:gs>
              <a:gs pos="100000">
                <a:srgbClr val="FFC000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32504" y="1889160"/>
            <a:ext cx="77932" cy="94288"/>
          </a:xfrm>
          <a:prstGeom prst="rect">
            <a:avLst/>
          </a:prstGeom>
          <a:gradFill rotWithShape="1">
            <a:gsLst>
              <a:gs pos="0">
                <a:srgbClr val="FFC000">
                  <a:satMod val="103000"/>
                  <a:lumMod val="102000"/>
                  <a:tint val="94000"/>
                </a:srgbClr>
              </a:gs>
              <a:gs pos="50000">
                <a:srgbClr val="FFC000">
                  <a:satMod val="110000"/>
                  <a:lumMod val="100000"/>
                  <a:shade val="100000"/>
                </a:srgbClr>
              </a:gs>
              <a:gs pos="100000">
                <a:srgbClr val="FFC000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690714" y="3442595"/>
            <a:ext cx="77932" cy="94288"/>
          </a:xfrm>
          <a:prstGeom prst="rect">
            <a:avLst/>
          </a:prstGeom>
          <a:gradFill rotWithShape="1">
            <a:gsLst>
              <a:gs pos="0">
                <a:srgbClr val="FFC000">
                  <a:satMod val="103000"/>
                  <a:lumMod val="102000"/>
                  <a:tint val="94000"/>
                </a:srgbClr>
              </a:gs>
              <a:gs pos="50000">
                <a:srgbClr val="FFC000">
                  <a:satMod val="110000"/>
                  <a:lumMod val="100000"/>
                  <a:shade val="100000"/>
                </a:srgbClr>
              </a:gs>
              <a:gs pos="100000">
                <a:srgbClr val="FFC000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Organigramme : Alternative 74"/>
          <p:cNvSpPr/>
          <p:nvPr/>
        </p:nvSpPr>
        <p:spPr>
          <a:xfrm>
            <a:off x="2396615" y="1478338"/>
            <a:ext cx="4279219" cy="2322794"/>
          </a:xfrm>
          <a:prstGeom prst="flowChartAlternateProcess">
            <a:avLst/>
          </a:prstGeom>
          <a:noFill/>
          <a:ln w="25400" cap="flat" cmpd="sng" algn="ctr">
            <a:solidFill>
              <a:srgbClr val="00B05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Organigramme : Alternative 75"/>
          <p:cNvSpPr/>
          <p:nvPr/>
        </p:nvSpPr>
        <p:spPr>
          <a:xfrm>
            <a:off x="2008742" y="2378070"/>
            <a:ext cx="341983" cy="977635"/>
          </a:xfrm>
          <a:prstGeom prst="flowChartAlternateProcess">
            <a:avLst/>
          </a:prstGeom>
          <a:noFill/>
          <a:ln w="25400" cap="flat" cmpd="sng" algn="ctr">
            <a:solidFill>
              <a:srgbClr val="7030A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à coins arrondis 76"/>
          <p:cNvSpPr/>
          <p:nvPr/>
        </p:nvSpPr>
        <p:spPr>
          <a:xfrm>
            <a:off x="4365633" y="2523216"/>
            <a:ext cx="818051" cy="348924"/>
          </a:xfrm>
          <a:prstGeom prst="round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254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 1</a:t>
            </a:r>
          </a:p>
        </p:txBody>
      </p:sp>
      <p:sp>
        <p:nvSpPr>
          <p:cNvPr id="78" name="Rectangle à coins arrondis 77"/>
          <p:cNvSpPr/>
          <p:nvPr/>
        </p:nvSpPr>
        <p:spPr>
          <a:xfrm>
            <a:off x="1064064" y="2964541"/>
            <a:ext cx="423538" cy="231939"/>
          </a:xfrm>
          <a:prstGeom prst="round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254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 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392739" y="2434099"/>
            <a:ext cx="77932" cy="94288"/>
          </a:xfrm>
          <a:prstGeom prst="rect">
            <a:avLst/>
          </a:prstGeom>
          <a:gradFill rotWithShape="1">
            <a:gsLst>
              <a:gs pos="0">
                <a:srgbClr val="FFC000">
                  <a:satMod val="103000"/>
                  <a:lumMod val="102000"/>
                  <a:tint val="94000"/>
                </a:srgbClr>
              </a:gs>
              <a:gs pos="50000">
                <a:srgbClr val="FFC000">
                  <a:satMod val="110000"/>
                  <a:lumMod val="100000"/>
                  <a:shade val="100000"/>
                </a:srgbClr>
              </a:gs>
              <a:gs pos="100000">
                <a:srgbClr val="FFC000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496787" y="3037955"/>
            <a:ext cx="77932" cy="94288"/>
          </a:xfrm>
          <a:prstGeom prst="rect">
            <a:avLst/>
          </a:prstGeom>
          <a:gradFill rotWithShape="1">
            <a:gsLst>
              <a:gs pos="0">
                <a:srgbClr val="FFC000">
                  <a:satMod val="103000"/>
                  <a:lumMod val="102000"/>
                  <a:tint val="94000"/>
                </a:srgbClr>
              </a:gs>
              <a:gs pos="50000">
                <a:srgbClr val="FFC000">
                  <a:satMod val="110000"/>
                  <a:lumMod val="100000"/>
                  <a:shade val="100000"/>
                </a:srgbClr>
              </a:gs>
              <a:gs pos="100000">
                <a:srgbClr val="FFC000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7545235" y="5674312"/>
            <a:ext cx="14908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Physical component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PL: Physical link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PP: Physical port</a:t>
            </a:r>
          </a:p>
        </p:txBody>
      </p:sp>
    </p:spTree>
    <p:extLst>
      <p:ext uri="{BB962C8B-B14F-4D97-AF65-F5344CB8AC3E}">
        <p14:creationId xmlns:p14="http://schemas.microsoft.com/office/powerpoint/2010/main" val="4008606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29/01/2016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IRT AESE “Saint Exupéry” - All rights reserved Confidential and proprietary document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840219-3A50-442E-8347-4AB7B60539D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Extraction of Bus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99411" y="238543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8" name="Titre 1"/>
          <p:cNvSpPr txBox="1">
            <a:spLocks/>
          </p:cNvSpPr>
          <p:nvPr/>
        </p:nvSpPr>
        <p:spPr>
          <a:xfrm>
            <a:off x="1143000" y="1182184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5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endParaRPr kumimoji="0" lang="fr-FR" sz="45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209" name="Sous-titre 2"/>
          <p:cNvSpPr txBox="1">
            <a:spLocks/>
          </p:cNvSpPr>
          <p:nvPr/>
        </p:nvSpPr>
        <p:spPr>
          <a:xfrm>
            <a:off x="1143000" y="3661859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0" name="Rectangle à coins arrondis 209"/>
          <p:cNvSpPr/>
          <p:nvPr/>
        </p:nvSpPr>
        <p:spPr>
          <a:xfrm>
            <a:off x="100720" y="1650400"/>
            <a:ext cx="3266038" cy="2858632"/>
          </a:xfrm>
          <a:prstGeom prst="round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Rectangle à coins arrondis 210"/>
          <p:cNvSpPr/>
          <p:nvPr/>
        </p:nvSpPr>
        <p:spPr>
          <a:xfrm>
            <a:off x="5777243" y="1650401"/>
            <a:ext cx="3266038" cy="2858632"/>
          </a:xfrm>
          <a:prstGeom prst="round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2" name="Rectangle à coins arrondis 211"/>
          <p:cNvSpPr/>
          <p:nvPr/>
        </p:nvSpPr>
        <p:spPr>
          <a:xfrm>
            <a:off x="522143" y="1893841"/>
            <a:ext cx="2260023" cy="1373370"/>
          </a:xfrm>
          <a:prstGeom prst="round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3" name="Rectangle à coins arrondis 212"/>
          <p:cNvSpPr/>
          <p:nvPr/>
        </p:nvSpPr>
        <p:spPr>
          <a:xfrm>
            <a:off x="566305" y="3820129"/>
            <a:ext cx="1948295" cy="417330"/>
          </a:xfrm>
          <a:prstGeom prst="round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4" name="Rectangle à coins arrondis 213"/>
          <p:cNvSpPr/>
          <p:nvPr/>
        </p:nvSpPr>
        <p:spPr>
          <a:xfrm>
            <a:off x="6421582" y="2086412"/>
            <a:ext cx="2100558" cy="1571573"/>
          </a:xfrm>
          <a:prstGeom prst="round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" name="Rectangle à coins arrondis 214"/>
          <p:cNvSpPr/>
          <p:nvPr/>
        </p:nvSpPr>
        <p:spPr>
          <a:xfrm>
            <a:off x="814890" y="2086412"/>
            <a:ext cx="1451126" cy="846716"/>
          </a:xfrm>
          <a:prstGeom prst="round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272008" y="2402400"/>
            <a:ext cx="77932" cy="94288"/>
          </a:xfrm>
          <a:prstGeom prst="rect">
            <a:avLst/>
          </a:prstGeom>
          <a:gradFill rotWithShape="1">
            <a:gsLst>
              <a:gs pos="0">
                <a:srgbClr val="FFC000">
                  <a:satMod val="103000"/>
                  <a:lumMod val="102000"/>
                  <a:tint val="94000"/>
                </a:srgbClr>
              </a:gs>
              <a:gs pos="50000">
                <a:srgbClr val="FFC000">
                  <a:satMod val="110000"/>
                  <a:lumMod val="100000"/>
                  <a:shade val="100000"/>
                </a:srgbClr>
              </a:gs>
              <a:gs pos="100000">
                <a:srgbClr val="FFC000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8" name="ZoneTexte 217"/>
          <p:cNvSpPr txBox="1"/>
          <p:nvPr/>
        </p:nvSpPr>
        <p:spPr>
          <a:xfrm>
            <a:off x="1271586" y="1460497"/>
            <a:ext cx="537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sz="9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PC1</a:t>
            </a:r>
          </a:p>
        </p:txBody>
      </p:sp>
      <p:sp>
        <p:nvSpPr>
          <p:cNvPr id="219" name="ZoneTexte 218"/>
          <p:cNvSpPr txBox="1"/>
          <p:nvPr/>
        </p:nvSpPr>
        <p:spPr>
          <a:xfrm>
            <a:off x="86729" y="1982537"/>
            <a:ext cx="537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sz="9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PC1.1</a:t>
            </a:r>
          </a:p>
        </p:txBody>
      </p:sp>
      <p:sp>
        <p:nvSpPr>
          <p:cNvPr id="220" name="ZoneTexte 219"/>
          <p:cNvSpPr txBox="1"/>
          <p:nvPr/>
        </p:nvSpPr>
        <p:spPr>
          <a:xfrm>
            <a:off x="99909" y="3970977"/>
            <a:ext cx="537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sz="9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PC1.2</a:t>
            </a:r>
          </a:p>
        </p:txBody>
      </p:sp>
      <p:sp>
        <p:nvSpPr>
          <p:cNvPr id="221" name="ZoneTexte 220"/>
          <p:cNvSpPr txBox="1"/>
          <p:nvPr/>
        </p:nvSpPr>
        <p:spPr>
          <a:xfrm>
            <a:off x="1196009" y="2937695"/>
            <a:ext cx="53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sz="9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PC1.1.1</a:t>
            </a:r>
          </a:p>
        </p:txBody>
      </p:sp>
      <p:sp>
        <p:nvSpPr>
          <p:cNvPr id="222" name="ZoneTexte 221"/>
          <p:cNvSpPr txBox="1"/>
          <p:nvPr/>
        </p:nvSpPr>
        <p:spPr>
          <a:xfrm>
            <a:off x="7141396" y="1442651"/>
            <a:ext cx="537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sz="9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PC2</a:t>
            </a:r>
          </a:p>
        </p:txBody>
      </p:sp>
      <p:sp>
        <p:nvSpPr>
          <p:cNvPr id="223" name="ZoneTexte 222"/>
          <p:cNvSpPr txBox="1"/>
          <p:nvPr/>
        </p:nvSpPr>
        <p:spPr>
          <a:xfrm>
            <a:off x="6695590" y="1893841"/>
            <a:ext cx="537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sz="9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PC2.1</a:t>
            </a:r>
          </a:p>
        </p:txBody>
      </p:sp>
      <p:cxnSp>
        <p:nvCxnSpPr>
          <p:cNvPr id="224" name="Connecteur droit 223"/>
          <p:cNvCxnSpPr>
            <a:stCxn id="216" idx="3"/>
            <a:endCxn id="231" idx="3"/>
          </p:cNvCxnSpPr>
          <p:nvPr/>
        </p:nvCxnSpPr>
        <p:spPr>
          <a:xfrm flipV="1">
            <a:off x="2349940" y="2446759"/>
            <a:ext cx="4071642" cy="2785"/>
          </a:xfrm>
          <a:prstGeom prst="line">
            <a:avLst/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</a:ln>
          <a:effectLst/>
        </p:spPr>
      </p:cxnSp>
      <p:cxnSp>
        <p:nvCxnSpPr>
          <p:cNvPr id="225" name="Connecteur en angle 224"/>
          <p:cNvCxnSpPr/>
          <p:nvPr/>
        </p:nvCxnSpPr>
        <p:spPr>
          <a:xfrm flipH="1">
            <a:off x="2517320" y="2469720"/>
            <a:ext cx="3829049" cy="1524218"/>
          </a:xfrm>
          <a:prstGeom prst="bentConnector3">
            <a:avLst>
              <a:gd name="adj1" fmla="val 4796"/>
            </a:avLst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</a:ln>
          <a:effectLst/>
        </p:spPr>
      </p:cxnSp>
      <p:sp>
        <p:nvSpPr>
          <p:cNvPr id="226" name="ZoneTexte 225"/>
          <p:cNvSpPr txBox="1"/>
          <p:nvPr/>
        </p:nvSpPr>
        <p:spPr>
          <a:xfrm>
            <a:off x="4129678" y="3996345"/>
            <a:ext cx="537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sz="9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PL1</a:t>
            </a:r>
          </a:p>
        </p:txBody>
      </p:sp>
      <p:sp>
        <p:nvSpPr>
          <p:cNvPr id="227" name="ZoneTexte 226"/>
          <p:cNvSpPr txBox="1"/>
          <p:nvPr/>
        </p:nvSpPr>
        <p:spPr>
          <a:xfrm>
            <a:off x="4129679" y="2093763"/>
            <a:ext cx="537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sz="9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PL2</a:t>
            </a:r>
          </a:p>
        </p:txBody>
      </p:sp>
      <p:cxnSp>
        <p:nvCxnSpPr>
          <p:cNvPr id="228" name="Connecteur droit 227"/>
          <p:cNvCxnSpPr>
            <a:stCxn id="233" idx="2"/>
            <a:endCxn id="230" idx="0"/>
          </p:cNvCxnSpPr>
          <p:nvPr/>
        </p:nvCxnSpPr>
        <p:spPr>
          <a:xfrm>
            <a:off x="2026035" y="3027415"/>
            <a:ext cx="9112" cy="697848"/>
          </a:xfrm>
          <a:prstGeom prst="line">
            <a:avLst/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</a:ln>
          <a:effectLst/>
        </p:spPr>
      </p:cxnSp>
      <p:sp>
        <p:nvSpPr>
          <p:cNvPr id="229" name="ZoneTexte 228"/>
          <p:cNvSpPr txBox="1"/>
          <p:nvPr/>
        </p:nvSpPr>
        <p:spPr>
          <a:xfrm>
            <a:off x="2439078" y="3317993"/>
            <a:ext cx="537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sz="9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PL3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1996180" y="3725263"/>
            <a:ext cx="77932" cy="94288"/>
          </a:xfrm>
          <a:prstGeom prst="rect">
            <a:avLst/>
          </a:prstGeom>
          <a:gradFill rotWithShape="1">
            <a:gsLst>
              <a:gs pos="0">
                <a:srgbClr val="FFC000">
                  <a:satMod val="103000"/>
                  <a:lumMod val="102000"/>
                  <a:tint val="94000"/>
                </a:srgbClr>
              </a:gs>
              <a:gs pos="50000">
                <a:srgbClr val="FFC000">
                  <a:satMod val="110000"/>
                  <a:lumMod val="100000"/>
                  <a:shade val="100000"/>
                </a:srgbClr>
              </a:gs>
              <a:gs pos="100000">
                <a:srgbClr val="FFC000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6343650" y="2399615"/>
            <a:ext cx="77932" cy="94288"/>
          </a:xfrm>
          <a:prstGeom prst="rect">
            <a:avLst/>
          </a:prstGeom>
          <a:gradFill rotWithShape="1">
            <a:gsLst>
              <a:gs pos="0">
                <a:srgbClr val="FFC000">
                  <a:satMod val="103000"/>
                  <a:lumMod val="102000"/>
                  <a:tint val="94000"/>
                </a:srgbClr>
              </a:gs>
              <a:gs pos="50000">
                <a:srgbClr val="FFC000">
                  <a:satMod val="110000"/>
                  <a:lumMod val="100000"/>
                  <a:shade val="100000"/>
                </a:srgbClr>
              </a:gs>
              <a:gs pos="100000">
                <a:srgbClr val="FFC000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ZoneTexte 231"/>
          <p:cNvSpPr txBox="1"/>
          <p:nvPr/>
        </p:nvSpPr>
        <p:spPr>
          <a:xfrm>
            <a:off x="2225697" y="2170673"/>
            <a:ext cx="537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sz="9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PP1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1987068" y="2933128"/>
            <a:ext cx="77932" cy="94288"/>
          </a:xfrm>
          <a:prstGeom prst="rect">
            <a:avLst/>
          </a:prstGeom>
          <a:gradFill rotWithShape="1">
            <a:gsLst>
              <a:gs pos="0">
                <a:srgbClr val="FFC000">
                  <a:satMod val="103000"/>
                  <a:lumMod val="102000"/>
                  <a:tint val="94000"/>
                </a:srgbClr>
              </a:gs>
              <a:gs pos="50000">
                <a:srgbClr val="FFC000">
                  <a:satMod val="110000"/>
                  <a:lumMod val="100000"/>
                  <a:shade val="100000"/>
                </a:srgbClr>
              </a:gs>
              <a:gs pos="100000">
                <a:srgbClr val="FFC000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3361586" y="2393359"/>
            <a:ext cx="77932" cy="94288"/>
          </a:xfrm>
          <a:prstGeom prst="rect">
            <a:avLst/>
          </a:prstGeom>
          <a:gradFill rotWithShape="1">
            <a:gsLst>
              <a:gs pos="0">
                <a:srgbClr val="FFC000">
                  <a:satMod val="103000"/>
                  <a:lumMod val="102000"/>
                  <a:tint val="94000"/>
                </a:srgbClr>
              </a:gs>
              <a:gs pos="50000">
                <a:srgbClr val="FFC000">
                  <a:satMod val="110000"/>
                  <a:lumMod val="100000"/>
                  <a:shade val="100000"/>
                </a:srgbClr>
              </a:gs>
              <a:gs pos="100000">
                <a:srgbClr val="FFC000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2519796" y="3946794"/>
            <a:ext cx="77932" cy="94288"/>
          </a:xfrm>
          <a:prstGeom prst="rect">
            <a:avLst/>
          </a:prstGeom>
          <a:gradFill rotWithShape="1">
            <a:gsLst>
              <a:gs pos="0">
                <a:srgbClr val="FFC000">
                  <a:satMod val="103000"/>
                  <a:lumMod val="102000"/>
                  <a:tint val="94000"/>
                </a:srgbClr>
              </a:gs>
              <a:gs pos="50000">
                <a:srgbClr val="FFC000">
                  <a:satMod val="110000"/>
                  <a:lumMod val="100000"/>
                  <a:shade val="100000"/>
                </a:srgbClr>
              </a:gs>
              <a:gs pos="100000">
                <a:srgbClr val="FFC000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Organigramme : Alternative 235"/>
          <p:cNvSpPr/>
          <p:nvPr/>
        </p:nvSpPr>
        <p:spPr>
          <a:xfrm>
            <a:off x="2225697" y="1982537"/>
            <a:ext cx="4279219" cy="2322794"/>
          </a:xfrm>
          <a:prstGeom prst="flowChartAlternateProcess">
            <a:avLst/>
          </a:prstGeom>
          <a:noFill/>
          <a:ln w="25400" cap="flat" cmpd="sng" algn="ctr">
            <a:solidFill>
              <a:srgbClr val="00B05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Organigramme : Alternative 236"/>
          <p:cNvSpPr/>
          <p:nvPr/>
        </p:nvSpPr>
        <p:spPr>
          <a:xfrm>
            <a:off x="1837824" y="2882269"/>
            <a:ext cx="341983" cy="977635"/>
          </a:xfrm>
          <a:prstGeom prst="flowChartAlternateProcess">
            <a:avLst/>
          </a:prstGeom>
          <a:noFill/>
          <a:ln w="25400" cap="flat" cmpd="sng" algn="ctr">
            <a:solidFill>
              <a:srgbClr val="7030A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8" name="Rectangle à coins arrondis 237"/>
          <p:cNvSpPr/>
          <p:nvPr/>
        </p:nvSpPr>
        <p:spPr>
          <a:xfrm>
            <a:off x="4194715" y="3027415"/>
            <a:ext cx="818051" cy="348924"/>
          </a:xfrm>
          <a:prstGeom prst="round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254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 1</a:t>
            </a:r>
          </a:p>
        </p:txBody>
      </p:sp>
      <p:sp>
        <p:nvSpPr>
          <p:cNvPr id="239" name="Rectangle à coins arrondis 238"/>
          <p:cNvSpPr/>
          <p:nvPr/>
        </p:nvSpPr>
        <p:spPr>
          <a:xfrm>
            <a:off x="893146" y="3468740"/>
            <a:ext cx="423538" cy="231939"/>
          </a:xfrm>
          <a:prstGeom prst="round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254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 2</a:t>
            </a:r>
          </a:p>
        </p:txBody>
      </p:sp>
      <p:sp>
        <p:nvSpPr>
          <p:cNvPr id="240" name="Rectangle 239"/>
          <p:cNvSpPr/>
          <p:nvPr/>
        </p:nvSpPr>
        <p:spPr>
          <a:xfrm>
            <a:off x="4221821" y="2938298"/>
            <a:ext cx="77932" cy="94288"/>
          </a:xfrm>
          <a:prstGeom prst="rect">
            <a:avLst/>
          </a:prstGeom>
          <a:gradFill rotWithShape="1">
            <a:gsLst>
              <a:gs pos="0">
                <a:srgbClr val="FFC000">
                  <a:satMod val="103000"/>
                  <a:lumMod val="102000"/>
                  <a:tint val="94000"/>
                </a:srgbClr>
              </a:gs>
              <a:gs pos="50000">
                <a:srgbClr val="FFC000">
                  <a:satMod val="110000"/>
                  <a:lumMod val="100000"/>
                  <a:shade val="100000"/>
                </a:srgbClr>
              </a:gs>
              <a:gs pos="100000">
                <a:srgbClr val="FFC000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1325869" y="3542154"/>
            <a:ext cx="77932" cy="94288"/>
          </a:xfrm>
          <a:prstGeom prst="rect">
            <a:avLst/>
          </a:prstGeom>
          <a:gradFill rotWithShape="1">
            <a:gsLst>
              <a:gs pos="0">
                <a:srgbClr val="FFC000">
                  <a:satMod val="103000"/>
                  <a:lumMod val="102000"/>
                  <a:tint val="94000"/>
                </a:srgbClr>
              </a:gs>
              <a:gs pos="50000">
                <a:srgbClr val="FFC000">
                  <a:satMod val="110000"/>
                  <a:lumMod val="100000"/>
                  <a:shade val="100000"/>
                </a:srgbClr>
              </a:gs>
              <a:gs pos="100000">
                <a:srgbClr val="FFC000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2" name="ZoneTexte 241"/>
          <p:cNvSpPr txBox="1"/>
          <p:nvPr/>
        </p:nvSpPr>
        <p:spPr>
          <a:xfrm>
            <a:off x="272652" y="5774112"/>
            <a:ext cx="68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Calibri" panose="020F0502020204030204"/>
              </a:rPr>
              <a:t>-Synthetic links and synthetic ports are generated=&gt; mapped to AADL connections and requirements of bus accesses.</a:t>
            </a:r>
            <a:endParaRPr lang="en-US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243" name="ZoneTexte 242"/>
          <p:cNvSpPr txBox="1"/>
          <p:nvPr/>
        </p:nvSpPr>
        <p:spPr>
          <a:xfrm>
            <a:off x="287691" y="4892834"/>
            <a:ext cx="6889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 panose="020F0502020204030204"/>
              </a:rPr>
              <a:t>-Considering the architecture as a tree, we first search the external ports (Last level of the tree).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 panose="020F0502020204030204"/>
              </a:rPr>
              <a:t>-Bus ports are connected to external ports.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4" name="Multiplier 243"/>
          <p:cNvSpPr/>
          <p:nvPr/>
        </p:nvSpPr>
        <p:spPr>
          <a:xfrm>
            <a:off x="3464053" y="2371557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" name="Multiplier 244"/>
          <p:cNvSpPr/>
          <p:nvPr/>
        </p:nvSpPr>
        <p:spPr>
          <a:xfrm>
            <a:off x="3583776" y="2371557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6" name="Multiplier 245"/>
          <p:cNvSpPr/>
          <p:nvPr/>
        </p:nvSpPr>
        <p:spPr>
          <a:xfrm>
            <a:off x="3717346" y="2378422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7" name="Multiplier 246"/>
          <p:cNvSpPr/>
          <p:nvPr/>
        </p:nvSpPr>
        <p:spPr>
          <a:xfrm>
            <a:off x="3837069" y="2378422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8" name="Multiplier 247"/>
          <p:cNvSpPr/>
          <p:nvPr/>
        </p:nvSpPr>
        <p:spPr>
          <a:xfrm>
            <a:off x="3945019" y="2377218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9" name="Multiplier 248"/>
          <p:cNvSpPr/>
          <p:nvPr/>
        </p:nvSpPr>
        <p:spPr>
          <a:xfrm>
            <a:off x="4064742" y="2377218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0" name="Multiplier 249"/>
          <p:cNvSpPr/>
          <p:nvPr/>
        </p:nvSpPr>
        <p:spPr>
          <a:xfrm>
            <a:off x="4184760" y="2375156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1" name="Multiplier 250"/>
          <p:cNvSpPr/>
          <p:nvPr/>
        </p:nvSpPr>
        <p:spPr>
          <a:xfrm>
            <a:off x="4318035" y="2384083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2" name="Multiplier 251"/>
          <p:cNvSpPr/>
          <p:nvPr/>
        </p:nvSpPr>
        <p:spPr>
          <a:xfrm>
            <a:off x="4434658" y="2376170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3" name="Multiplier 252"/>
          <p:cNvSpPr/>
          <p:nvPr/>
        </p:nvSpPr>
        <p:spPr>
          <a:xfrm>
            <a:off x="4554381" y="2376170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Multiplier 253"/>
          <p:cNvSpPr/>
          <p:nvPr/>
        </p:nvSpPr>
        <p:spPr>
          <a:xfrm>
            <a:off x="4687951" y="2383035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" name="Multiplier 254"/>
          <p:cNvSpPr/>
          <p:nvPr/>
        </p:nvSpPr>
        <p:spPr>
          <a:xfrm>
            <a:off x="4807674" y="2383035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Multiplier 255"/>
          <p:cNvSpPr/>
          <p:nvPr/>
        </p:nvSpPr>
        <p:spPr>
          <a:xfrm>
            <a:off x="4915624" y="2381831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7" name="Multiplier 256"/>
          <p:cNvSpPr/>
          <p:nvPr/>
        </p:nvSpPr>
        <p:spPr>
          <a:xfrm>
            <a:off x="5035347" y="2381831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8" name="Multiplier 257"/>
          <p:cNvSpPr/>
          <p:nvPr/>
        </p:nvSpPr>
        <p:spPr>
          <a:xfrm>
            <a:off x="5168917" y="2388696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9" name="Multiplier 258"/>
          <p:cNvSpPr/>
          <p:nvPr/>
        </p:nvSpPr>
        <p:spPr>
          <a:xfrm>
            <a:off x="5282961" y="2385058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0" name="Multiplier 259"/>
          <p:cNvSpPr/>
          <p:nvPr/>
        </p:nvSpPr>
        <p:spPr>
          <a:xfrm>
            <a:off x="5404969" y="2386494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1" name="Multiplier 260"/>
          <p:cNvSpPr/>
          <p:nvPr/>
        </p:nvSpPr>
        <p:spPr>
          <a:xfrm>
            <a:off x="5538539" y="2393359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2" name="Multiplier 261"/>
          <p:cNvSpPr/>
          <p:nvPr/>
        </p:nvSpPr>
        <p:spPr>
          <a:xfrm>
            <a:off x="5658262" y="2393359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3" name="Multiplier 262"/>
          <p:cNvSpPr/>
          <p:nvPr/>
        </p:nvSpPr>
        <p:spPr>
          <a:xfrm>
            <a:off x="5766212" y="2392155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4" name="Multiplier 263"/>
          <p:cNvSpPr/>
          <p:nvPr/>
        </p:nvSpPr>
        <p:spPr>
          <a:xfrm>
            <a:off x="5877224" y="2386494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5" name="Multiplier 264"/>
          <p:cNvSpPr/>
          <p:nvPr/>
        </p:nvSpPr>
        <p:spPr>
          <a:xfrm>
            <a:off x="6019505" y="2399020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6" name="Multiplier 265"/>
          <p:cNvSpPr/>
          <p:nvPr/>
        </p:nvSpPr>
        <p:spPr>
          <a:xfrm>
            <a:off x="2347951" y="2378008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7" name="Multiplier 266"/>
          <p:cNvSpPr/>
          <p:nvPr/>
        </p:nvSpPr>
        <p:spPr>
          <a:xfrm>
            <a:off x="2467674" y="2378008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8" name="Multiplier 267"/>
          <p:cNvSpPr/>
          <p:nvPr/>
        </p:nvSpPr>
        <p:spPr>
          <a:xfrm>
            <a:off x="2601244" y="2384874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9" name="Multiplier 268"/>
          <p:cNvSpPr/>
          <p:nvPr/>
        </p:nvSpPr>
        <p:spPr>
          <a:xfrm>
            <a:off x="2720967" y="2384874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0" name="Multiplier 269"/>
          <p:cNvSpPr/>
          <p:nvPr/>
        </p:nvSpPr>
        <p:spPr>
          <a:xfrm>
            <a:off x="2828917" y="2383669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1" name="Multiplier 270"/>
          <p:cNvSpPr/>
          <p:nvPr/>
        </p:nvSpPr>
        <p:spPr>
          <a:xfrm>
            <a:off x="2948640" y="2383669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2" name="Multiplier 271"/>
          <p:cNvSpPr/>
          <p:nvPr/>
        </p:nvSpPr>
        <p:spPr>
          <a:xfrm>
            <a:off x="3082210" y="2390535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3" name="Multiplier 272"/>
          <p:cNvSpPr/>
          <p:nvPr/>
        </p:nvSpPr>
        <p:spPr>
          <a:xfrm>
            <a:off x="3201933" y="2390535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4" name="Multiplier 273"/>
          <p:cNvSpPr/>
          <p:nvPr/>
        </p:nvSpPr>
        <p:spPr>
          <a:xfrm>
            <a:off x="6083522" y="2527865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5" name="Multiplier 274"/>
          <p:cNvSpPr/>
          <p:nvPr/>
        </p:nvSpPr>
        <p:spPr>
          <a:xfrm>
            <a:off x="6083522" y="2687874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6" name="Multiplier 275"/>
          <p:cNvSpPr/>
          <p:nvPr/>
        </p:nvSpPr>
        <p:spPr>
          <a:xfrm>
            <a:off x="6075759" y="2827839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7" name="Multiplier 276"/>
          <p:cNvSpPr/>
          <p:nvPr/>
        </p:nvSpPr>
        <p:spPr>
          <a:xfrm>
            <a:off x="6075759" y="2971027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8" name="Multiplier 277"/>
          <p:cNvSpPr/>
          <p:nvPr/>
        </p:nvSpPr>
        <p:spPr>
          <a:xfrm>
            <a:off x="6075759" y="3100142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9" name="Multiplier 278"/>
          <p:cNvSpPr/>
          <p:nvPr/>
        </p:nvSpPr>
        <p:spPr>
          <a:xfrm>
            <a:off x="6075759" y="3260151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0" name="Multiplier 279"/>
          <p:cNvSpPr/>
          <p:nvPr/>
        </p:nvSpPr>
        <p:spPr>
          <a:xfrm>
            <a:off x="6067997" y="3400116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1" name="Multiplier 280"/>
          <p:cNvSpPr/>
          <p:nvPr/>
        </p:nvSpPr>
        <p:spPr>
          <a:xfrm>
            <a:off x="6067997" y="3543304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2" name="Multiplier 281"/>
          <p:cNvSpPr/>
          <p:nvPr/>
        </p:nvSpPr>
        <p:spPr>
          <a:xfrm>
            <a:off x="6075759" y="3676792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3" name="Multiplier 282"/>
          <p:cNvSpPr/>
          <p:nvPr/>
        </p:nvSpPr>
        <p:spPr>
          <a:xfrm>
            <a:off x="6075759" y="3836801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4" name="Multiplier 283"/>
          <p:cNvSpPr/>
          <p:nvPr/>
        </p:nvSpPr>
        <p:spPr>
          <a:xfrm>
            <a:off x="3484914" y="3900233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5" name="Multiplier 284"/>
          <p:cNvSpPr/>
          <p:nvPr/>
        </p:nvSpPr>
        <p:spPr>
          <a:xfrm>
            <a:off x="3618484" y="3907098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6" name="Multiplier 285"/>
          <p:cNvSpPr/>
          <p:nvPr/>
        </p:nvSpPr>
        <p:spPr>
          <a:xfrm>
            <a:off x="3738207" y="3907098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7" name="Multiplier 286"/>
          <p:cNvSpPr/>
          <p:nvPr/>
        </p:nvSpPr>
        <p:spPr>
          <a:xfrm>
            <a:off x="3846157" y="3905894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8" name="Multiplier 287"/>
          <p:cNvSpPr/>
          <p:nvPr/>
        </p:nvSpPr>
        <p:spPr>
          <a:xfrm>
            <a:off x="3965880" y="3905894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9" name="Multiplier 288"/>
          <p:cNvSpPr/>
          <p:nvPr/>
        </p:nvSpPr>
        <p:spPr>
          <a:xfrm>
            <a:off x="4099450" y="3912759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0" name="Multiplier 289"/>
          <p:cNvSpPr/>
          <p:nvPr/>
        </p:nvSpPr>
        <p:spPr>
          <a:xfrm>
            <a:off x="4219173" y="3912759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1" name="Multiplier 290"/>
          <p:cNvSpPr/>
          <p:nvPr/>
        </p:nvSpPr>
        <p:spPr>
          <a:xfrm>
            <a:off x="4335796" y="3904846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2" name="Multiplier 291"/>
          <p:cNvSpPr/>
          <p:nvPr/>
        </p:nvSpPr>
        <p:spPr>
          <a:xfrm>
            <a:off x="4455519" y="3904846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3" name="Multiplier 292"/>
          <p:cNvSpPr/>
          <p:nvPr/>
        </p:nvSpPr>
        <p:spPr>
          <a:xfrm>
            <a:off x="4589089" y="3911712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4" name="Multiplier 293"/>
          <p:cNvSpPr/>
          <p:nvPr/>
        </p:nvSpPr>
        <p:spPr>
          <a:xfrm>
            <a:off x="4708812" y="3911712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5" name="Multiplier 294"/>
          <p:cNvSpPr/>
          <p:nvPr/>
        </p:nvSpPr>
        <p:spPr>
          <a:xfrm>
            <a:off x="4816762" y="3910507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6" name="Multiplier 295"/>
          <p:cNvSpPr/>
          <p:nvPr/>
        </p:nvSpPr>
        <p:spPr>
          <a:xfrm>
            <a:off x="4936485" y="3910507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7" name="Multiplier 296"/>
          <p:cNvSpPr/>
          <p:nvPr/>
        </p:nvSpPr>
        <p:spPr>
          <a:xfrm>
            <a:off x="5070055" y="3917373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8" name="Multiplier 297"/>
          <p:cNvSpPr/>
          <p:nvPr/>
        </p:nvSpPr>
        <p:spPr>
          <a:xfrm>
            <a:off x="5186384" y="3915170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9" name="Multiplier 298"/>
          <p:cNvSpPr/>
          <p:nvPr/>
        </p:nvSpPr>
        <p:spPr>
          <a:xfrm>
            <a:off x="5306107" y="3915170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0" name="Multiplier 299"/>
          <p:cNvSpPr/>
          <p:nvPr/>
        </p:nvSpPr>
        <p:spPr>
          <a:xfrm>
            <a:off x="5439677" y="3922035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1" name="Multiplier 300"/>
          <p:cNvSpPr/>
          <p:nvPr/>
        </p:nvSpPr>
        <p:spPr>
          <a:xfrm>
            <a:off x="5559400" y="3922035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2" name="Multiplier 301"/>
          <p:cNvSpPr/>
          <p:nvPr/>
        </p:nvSpPr>
        <p:spPr>
          <a:xfrm>
            <a:off x="5667350" y="3920831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3" name="Multiplier 302"/>
          <p:cNvSpPr/>
          <p:nvPr/>
        </p:nvSpPr>
        <p:spPr>
          <a:xfrm>
            <a:off x="5787073" y="3920831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4" name="Multiplier 303"/>
          <p:cNvSpPr/>
          <p:nvPr/>
        </p:nvSpPr>
        <p:spPr>
          <a:xfrm>
            <a:off x="5920643" y="3927696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5" name="Multiplier 304"/>
          <p:cNvSpPr/>
          <p:nvPr/>
        </p:nvSpPr>
        <p:spPr>
          <a:xfrm>
            <a:off x="2622022" y="3901114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6" name="Multiplier 305"/>
          <p:cNvSpPr/>
          <p:nvPr/>
        </p:nvSpPr>
        <p:spPr>
          <a:xfrm>
            <a:off x="2741745" y="3901114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" name="Multiplier 306"/>
          <p:cNvSpPr/>
          <p:nvPr/>
        </p:nvSpPr>
        <p:spPr>
          <a:xfrm>
            <a:off x="2875315" y="3907980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" name="Multiplier 307"/>
          <p:cNvSpPr/>
          <p:nvPr/>
        </p:nvSpPr>
        <p:spPr>
          <a:xfrm>
            <a:off x="2995038" y="3907980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9" name="Multiplier 308"/>
          <p:cNvSpPr/>
          <p:nvPr/>
        </p:nvSpPr>
        <p:spPr>
          <a:xfrm>
            <a:off x="3102988" y="3906775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0" name="Multiplier 309"/>
          <p:cNvSpPr/>
          <p:nvPr/>
        </p:nvSpPr>
        <p:spPr>
          <a:xfrm>
            <a:off x="3222711" y="3906775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1" name="Multiplier 310"/>
          <p:cNvSpPr/>
          <p:nvPr/>
        </p:nvSpPr>
        <p:spPr>
          <a:xfrm>
            <a:off x="3340131" y="3902233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2" name="Connecteur droit 311"/>
          <p:cNvCxnSpPr>
            <a:endCxn id="240" idx="1"/>
          </p:cNvCxnSpPr>
          <p:nvPr/>
        </p:nvCxnSpPr>
        <p:spPr>
          <a:xfrm>
            <a:off x="2347175" y="2483591"/>
            <a:ext cx="1874646" cy="501851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313" name="Connecteur droit 312"/>
          <p:cNvCxnSpPr>
            <a:endCxn id="235" idx="0"/>
          </p:cNvCxnSpPr>
          <p:nvPr/>
        </p:nvCxnSpPr>
        <p:spPr>
          <a:xfrm flipH="1">
            <a:off x="2558763" y="3013046"/>
            <a:ext cx="1652866" cy="933748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314" name="Connecteur droit 313"/>
          <p:cNvCxnSpPr>
            <a:endCxn id="240" idx="3"/>
          </p:cNvCxnSpPr>
          <p:nvPr/>
        </p:nvCxnSpPr>
        <p:spPr>
          <a:xfrm flipH="1">
            <a:off x="4299752" y="2456281"/>
            <a:ext cx="2026476" cy="529162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315" name="Multiplier 314"/>
          <p:cNvSpPr/>
          <p:nvPr/>
        </p:nvSpPr>
        <p:spPr>
          <a:xfrm>
            <a:off x="1952758" y="3025773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6" name="Multiplier 315"/>
          <p:cNvSpPr/>
          <p:nvPr/>
        </p:nvSpPr>
        <p:spPr>
          <a:xfrm>
            <a:off x="1952758" y="3168960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7" name="Multiplier 316"/>
          <p:cNvSpPr/>
          <p:nvPr/>
        </p:nvSpPr>
        <p:spPr>
          <a:xfrm>
            <a:off x="1952758" y="3298075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8" name="Multiplier 317"/>
          <p:cNvSpPr/>
          <p:nvPr/>
        </p:nvSpPr>
        <p:spPr>
          <a:xfrm>
            <a:off x="1952758" y="3458084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9" name="Multiplier 318"/>
          <p:cNvSpPr/>
          <p:nvPr/>
        </p:nvSpPr>
        <p:spPr>
          <a:xfrm>
            <a:off x="1944996" y="3598050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0" name="Connecteur droit 319"/>
          <p:cNvCxnSpPr>
            <a:stCxn id="241" idx="3"/>
          </p:cNvCxnSpPr>
          <p:nvPr/>
        </p:nvCxnSpPr>
        <p:spPr>
          <a:xfrm flipV="1">
            <a:off x="1403801" y="2985441"/>
            <a:ext cx="575483" cy="603857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321" name="Connecteur droit 320"/>
          <p:cNvCxnSpPr>
            <a:endCxn id="230" idx="1"/>
          </p:cNvCxnSpPr>
          <p:nvPr/>
        </p:nvCxnSpPr>
        <p:spPr>
          <a:xfrm>
            <a:off x="1410012" y="3608735"/>
            <a:ext cx="586168" cy="16367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322" name="Rectangle 321"/>
          <p:cNvSpPr/>
          <p:nvPr/>
        </p:nvSpPr>
        <p:spPr>
          <a:xfrm>
            <a:off x="1650998" y="3266946"/>
            <a:ext cx="77932" cy="94288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2778020" y="2556844"/>
            <a:ext cx="77932" cy="94288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4" name="Rectangle 323"/>
          <p:cNvSpPr/>
          <p:nvPr/>
        </p:nvSpPr>
        <p:spPr>
          <a:xfrm>
            <a:off x="3361585" y="2710741"/>
            <a:ext cx="77932" cy="94288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3361156" y="3436760"/>
            <a:ext cx="77932" cy="94288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5699311" y="2561104"/>
            <a:ext cx="77932" cy="94288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7" name="Organigramme : Connecteur 326"/>
          <p:cNvSpPr/>
          <p:nvPr/>
        </p:nvSpPr>
        <p:spPr>
          <a:xfrm>
            <a:off x="2425950" y="2580526"/>
            <a:ext cx="119723" cy="107348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28" name="Organigramme : Connecteur 327"/>
          <p:cNvSpPr/>
          <p:nvPr/>
        </p:nvSpPr>
        <p:spPr>
          <a:xfrm>
            <a:off x="2995039" y="2730905"/>
            <a:ext cx="119723" cy="107348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329" name="Organigramme : Connecteur 328"/>
          <p:cNvSpPr/>
          <p:nvPr/>
        </p:nvSpPr>
        <p:spPr>
          <a:xfrm>
            <a:off x="3601152" y="2872923"/>
            <a:ext cx="119723" cy="107348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330" name="Organigramme : Connecteur 329"/>
          <p:cNvSpPr/>
          <p:nvPr/>
        </p:nvSpPr>
        <p:spPr>
          <a:xfrm>
            <a:off x="4615240" y="2735406"/>
            <a:ext cx="119723" cy="107348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331" name="Organigramme : Connecteur 330"/>
          <p:cNvSpPr/>
          <p:nvPr/>
        </p:nvSpPr>
        <p:spPr>
          <a:xfrm>
            <a:off x="3732385" y="3283663"/>
            <a:ext cx="119723" cy="107348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sp>
        <p:nvSpPr>
          <p:cNvPr id="332" name="Organigramme : Connecteur 331"/>
          <p:cNvSpPr/>
          <p:nvPr/>
        </p:nvSpPr>
        <p:spPr>
          <a:xfrm>
            <a:off x="5877090" y="2581390"/>
            <a:ext cx="119723" cy="102215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333" name="Organigramme : Connecteur 332"/>
          <p:cNvSpPr/>
          <p:nvPr/>
        </p:nvSpPr>
        <p:spPr>
          <a:xfrm>
            <a:off x="3060804" y="3680956"/>
            <a:ext cx="119723" cy="107348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sp>
        <p:nvSpPr>
          <p:cNvPr id="334" name="Organigramme : Connecteur 333"/>
          <p:cNvSpPr/>
          <p:nvPr/>
        </p:nvSpPr>
        <p:spPr>
          <a:xfrm>
            <a:off x="1663654" y="3078023"/>
            <a:ext cx="119723" cy="107348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335" name="Organigramme : Connecteur 334"/>
          <p:cNvSpPr/>
          <p:nvPr/>
        </p:nvSpPr>
        <p:spPr>
          <a:xfrm>
            <a:off x="1424584" y="3319525"/>
            <a:ext cx="119723" cy="107348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sp>
        <p:nvSpPr>
          <p:cNvPr id="336" name="Organigramme : Connecteur 335"/>
          <p:cNvSpPr/>
          <p:nvPr/>
        </p:nvSpPr>
        <p:spPr>
          <a:xfrm>
            <a:off x="1265995" y="3690836"/>
            <a:ext cx="435917" cy="299667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</a:p>
        </p:txBody>
      </p:sp>
      <p:sp>
        <p:nvSpPr>
          <p:cNvPr id="337" name="Multiplier 336"/>
          <p:cNvSpPr/>
          <p:nvPr/>
        </p:nvSpPr>
        <p:spPr>
          <a:xfrm>
            <a:off x="3321657" y="2389179"/>
            <a:ext cx="155998" cy="130860"/>
          </a:xfrm>
          <a:prstGeom prst="mathMultiply">
            <a:avLst/>
          </a:prstGeom>
          <a:solidFill>
            <a:sysClr val="windowText" lastClr="000000"/>
          </a:solidFill>
          <a:ln w="3175" cap="flat" cmpd="sng" algn="ctr">
            <a:gradFill>
              <a:gsLst>
                <a:gs pos="0">
                  <a:srgbClr val="5B9BD5">
                    <a:lumMod val="5000"/>
                    <a:lumOff val="95000"/>
                  </a:srgbClr>
                </a:gs>
                <a:gs pos="74000">
                  <a:srgbClr val="5B9BD5">
                    <a:lumMod val="45000"/>
                    <a:lumOff val="55000"/>
                  </a:srgbClr>
                </a:gs>
                <a:gs pos="83000">
                  <a:srgbClr val="5B9BD5">
                    <a:lumMod val="45000"/>
                    <a:lumOff val="55000"/>
                  </a:srgbClr>
                </a:gs>
                <a:gs pos="100000">
                  <a:srgbClr val="5B9BD5">
                    <a:lumMod val="30000"/>
                    <a:lumOff val="7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3605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3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9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6" dur="2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9" dur="2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2" dur="2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5" dur="2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8" dur="2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1" dur="2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4" dur="2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7" dur="2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0" dur="2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3" dur="2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1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/>
      <p:bldP spid="227" grpId="0"/>
      <p:bldP spid="229" grpId="0"/>
      <p:bldP spid="234" grpId="0" animBg="1"/>
      <p:bldP spid="236" grpId="0" animBg="1"/>
      <p:bldP spid="237" grpId="0" animBg="1"/>
      <p:bldP spid="242" grpId="0"/>
      <p:bldP spid="243" grpId="0"/>
      <p:bldP spid="244" grpId="0" animBg="1"/>
      <p:bldP spid="244" grpId="1" animBg="1"/>
      <p:bldP spid="245" grpId="0" animBg="1"/>
      <p:bldP spid="245" grpId="1" animBg="1"/>
      <p:bldP spid="246" grpId="0" animBg="1"/>
      <p:bldP spid="246" grpId="1" animBg="1"/>
      <p:bldP spid="247" grpId="0" animBg="1"/>
      <p:bldP spid="247" grpId="1" animBg="1"/>
      <p:bldP spid="248" grpId="0" animBg="1"/>
      <p:bldP spid="248" grpId="1" animBg="1"/>
      <p:bldP spid="249" grpId="0" animBg="1"/>
      <p:bldP spid="249" grpId="1" animBg="1"/>
      <p:bldP spid="250" grpId="0" animBg="1"/>
      <p:bldP spid="250" grpId="1" animBg="1"/>
      <p:bldP spid="251" grpId="0" animBg="1"/>
      <p:bldP spid="251" grpId="1" animBg="1"/>
      <p:bldP spid="252" grpId="0" animBg="1"/>
      <p:bldP spid="252" grpId="1" animBg="1"/>
      <p:bldP spid="253" grpId="0" animBg="1"/>
      <p:bldP spid="253" grpId="1" animBg="1"/>
      <p:bldP spid="254" grpId="0" animBg="1"/>
      <p:bldP spid="254" grpId="1" animBg="1"/>
      <p:bldP spid="255" grpId="0" animBg="1"/>
      <p:bldP spid="255" grpId="1" animBg="1"/>
      <p:bldP spid="256" grpId="0" animBg="1"/>
      <p:bldP spid="256" grpId="1" animBg="1"/>
      <p:bldP spid="257" grpId="0" animBg="1"/>
      <p:bldP spid="257" grpId="1" animBg="1"/>
      <p:bldP spid="258" grpId="0" animBg="1"/>
      <p:bldP spid="258" grpId="1" animBg="1"/>
      <p:bldP spid="259" grpId="0" animBg="1"/>
      <p:bldP spid="259" grpId="1" animBg="1"/>
      <p:bldP spid="260" grpId="0" animBg="1"/>
      <p:bldP spid="260" grpId="1" animBg="1"/>
      <p:bldP spid="261" grpId="0" animBg="1"/>
      <p:bldP spid="261" grpId="1" animBg="1"/>
      <p:bldP spid="262" grpId="0" animBg="1"/>
      <p:bldP spid="262" grpId="1" animBg="1"/>
      <p:bldP spid="263" grpId="0" animBg="1"/>
      <p:bldP spid="263" grpId="1" animBg="1"/>
      <p:bldP spid="264" grpId="0" animBg="1"/>
      <p:bldP spid="264" grpId="1" animBg="1"/>
      <p:bldP spid="265" grpId="0" animBg="1"/>
      <p:bldP spid="265" grpId="1" animBg="1"/>
      <p:bldP spid="265" grpId="2" animBg="1"/>
      <p:bldP spid="265" grpId="3" animBg="1"/>
      <p:bldP spid="266" grpId="0" animBg="1"/>
      <p:bldP spid="266" grpId="1" animBg="1"/>
      <p:bldP spid="267" grpId="0" animBg="1"/>
      <p:bldP spid="267" grpId="1" animBg="1"/>
      <p:bldP spid="268" grpId="0" animBg="1"/>
      <p:bldP spid="268" grpId="1" animBg="1"/>
      <p:bldP spid="269" grpId="0" animBg="1"/>
      <p:bldP spid="269" grpId="1" animBg="1"/>
      <p:bldP spid="270" grpId="0" animBg="1"/>
      <p:bldP spid="270" grpId="1" animBg="1"/>
      <p:bldP spid="271" grpId="0" animBg="1"/>
      <p:bldP spid="271" grpId="1" animBg="1"/>
      <p:bldP spid="272" grpId="0" animBg="1"/>
      <p:bldP spid="272" grpId="1" animBg="1"/>
      <p:bldP spid="273" grpId="0" animBg="1"/>
      <p:bldP spid="273" grpId="1" animBg="1"/>
      <p:bldP spid="274" grpId="0" animBg="1"/>
      <p:bldP spid="274" grpId="1" animBg="1"/>
      <p:bldP spid="275" grpId="0" animBg="1"/>
      <p:bldP spid="275" grpId="1" animBg="1"/>
      <p:bldP spid="276" grpId="0" animBg="1"/>
      <p:bldP spid="276" grpId="1" animBg="1"/>
      <p:bldP spid="277" grpId="0" animBg="1"/>
      <p:bldP spid="277" grpId="1" animBg="1"/>
      <p:bldP spid="278" grpId="0" animBg="1"/>
      <p:bldP spid="278" grpId="1" animBg="1"/>
      <p:bldP spid="279" grpId="0" animBg="1"/>
      <p:bldP spid="279" grpId="1" animBg="1"/>
      <p:bldP spid="280" grpId="0" animBg="1"/>
      <p:bldP spid="280" grpId="1" animBg="1"/>
      <p:bldP spid="281" grpId="0" animBg="1"/>
      <p:bldP spid="281" grpId="1" animBg="1"/>
      <p:bldP spid="282" grpId="0" animBg="1"/>
      <p:bldP spid="282" grpId="1" animBg="1"/>
      <p:bldP spid="283" grpId="0" animBg="1"/>
      <p:bldP spid="283" grpId="1" animBg="1"/>
      <p:bldP spid="284" grpId="0" animBg="1"/>
      <p:bldP spid="284" grpId="1" animBg="1"/>
      <p:bldP spid="285" grpId="0" animBg="1"/>
      <p:bldP spid="285" grpId="1" animBg="1"/>
      <p:bldP spid="286" grpId="0" animBg="1"/>
      <p:bldP spid="286" grpId="1" animBg="1"/>
      <p:bldP spid="287" grpId="0" animBg="1"/>
      <p:bldP spid="287" grpId="1" animBg="1"/>
      <p:bldP spid="288" grpId="0" animBg="1"/>
      <p:bldP spid="288" grpId="1" animBg="1"/>
      <p:bldP spid="289" grpId="0" animBg="1"/>
      <p:bldP spid="289" grpId="1" animBg="1"/>
      <p:bldP spid="290" grpId="0" animBg="1"/>
      <p:bldP spid="290" grpId="1" animBg="1"/>
      <p:bldP spid="291" grpId="0" animBg="1"/>
      <p:bldP spid="291" grpId="1" animBg="1"/>
      <p:bldP spid="292" grpId="0" animBg="1"/>
      <p:bldP spid="292" grpId="1" animBg="1"/>
      <p:bldP spid="293" grpId="0" animBg="1"/>
      <p:bldP spid="293" grpId="1" animBg="1"/>
      <p:bldP spid="294" grpId="0" animBg="1"/>
      <p:bldP spid="294" grpId="1" animBg="1"/>
      <p:bldP spid="295" grpId="0" animBg="1"/>
      <p:bldP spid="295" grpId="1" animBg="1"/>
      <p:bldP spid="296" grpId="0" animBg="1"/>
      <p:bldP spid="296" grpId="1" animBg="1"/>
      <p:bldP spid="297" grpId="0" animBg="1"/>
      <p:bldP spid="297" grpId="1" animBg="1"/>
      <p:bldP spid="298" grpId="0" animBg="1"/>
      <p:bldP spid="298" grpId="1" animBg="1"/>
      <p:bldP spid="299" grpId="0" animBg="1"/>
      <p:bldP spid="299" grpId="1" animBg="1"/>
      <p:bldP spid="300" grpId="0" animBg="1"/>
      <p:bldP spid="300" grpId="1" animBg="1"/>
      <p:bldP spid="301" grpId="0" animBg="1"/>
      <p:bldP spid="301" grpId="1" animBg="1"/>
      <p:bldP spid="302" grpId="0" animBg="1"/>
      <p:bldP spid="302" grpId="1" animBg="1"/>
      <p:bldP spid="303" grpId="0" animBg="1"/>
      <p:bldP spid="303" grpId="1" animBg="1"/>
      <p:bldP spid="304" grpId="0" animBg="1"/>
      <p:bldP spid="304" grpId="1" animBg="1"/>
      <p:bldP spid="305" grpId="0" animBg="1"/>
      <p:bldP spid="305" grpId="1" animBg="1"/>
      <p:bldP spid="306" grpId="0" animBg="1"/>
      <p:bldP spid="306" grpId="1" animBg="1"/>
      <p:bldP spid="307" grpId="0" animBg="1"/>
      <p:bldP spid="307" grpId="1" animBg="1"/>
      <p:bldP spid="308" grpId="0" animBg="1"/>
      <p:bldP spid="308" grpId="1" animBg="1"/>
      <p:bldP spid="309" grpId="0" animBg="1"/>
      <p:bldP spid="309" grpId="1" animBg="1"/>
      <p:bldP spid="310" grpId="0" animBg="1"/>
      <p:bldP spid="310" grpId="1" animBg="1"/>
      <p:bldP spid="311" grpId="0" animBg="1"/>
      <p:bldP spid="311" grpId="1" animBg="1"/>
      <p:bldP spid="315" grpId="0" animBg="1"/>
      <p:bldP spid="315" grpId="1" animBg="1"/>
      <p:bldP spid="315" grpId="2" animBg="1"/>
      <p:bldP spid="316" grpId="0" animBg="1"/>
      <p:bldP spid="316" grpId="1" animBg="1"/>
      <p:bldP spid="316" grpId="2" animBg="1"/>
      <p:bldP spid="317" grpId="0" animBg="1"/>
      <p:bldP spid="317" grpId="1" animBg="1"/>
      <p:bldP spid="317" grpId="2" animBg="1"/>
      <p:bldP spid="318" grpId="0" animBg="1"/>
      <p:bldP spid="318" grpId="1" animBg="1"/>
      <p:bldP spid="318" grpId="2" animBg="1"/>
      <p:bldP spid="319" grpId="0" animBg="1"/>
      <p:bldP spid="319" grpId="1" animBg="1"/>
      <p:bldP spid="319" grpId="2" animBg="1"/>
      <p:bldP spid="322" grpId="0" animBg="1"/>
      <p:bldP spid="323" grpId="0" animBg="1"/>
      <p:bldP spid="324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332" grpId="0" animBg="1"/>
      <p:bldP spid="333" grpId="0" animBg="1"/>
      <p:bldP spid="334" grpId="0" animBg="1"/>
      <p:bldP spid="335" grpId="0" animBg="1"/>
      <p:bldP spid="336" grpId="0" animBg="1"/>
      <p:bldP spid="337" grpId="0" animBg="1"/>
      <p:bldP spid="33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IRT AESE “Saint Exupéry” - All rights reserved Confidential and proprietary document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840219-3A50-442E-8347-4AB7B60539D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Extraction of </a:t>
            </a:r>
            <a:r>
              <a:rPr lang="en-US" dirty="0" smtClean="0"/>
              <a:t>logical</a:t>
            </a:r>
            <a:r>
              <a:rPr lang="fr-FR" dirty="0" smtClean="0"/>
              <a:t> connections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3"/>
          </p:nvPr>
        </p:nvSpPr>
        <p:spPr>
          <a:xfrm>
            <a:off x="703066" y="1745246"/>
            <a:ext cx="7729286" cy="368192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Components exchanges are translated into oriented abstract flows through intermediate ports.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503237"/>
              </p:ext>
            </p:extLst>
          </p:nvPr>
        </p:nvGraphicFramePr>
        <p:xfrm>
          <a:off x="777667" y="2678784"/>
          <a:ext cx="7909983" cy="360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Diapositive" r:id="rId4" imgW="4541660" imgH="2919930" progId="PowerPoint.Slide.12">
                  <p:embed/>
                </p:oleObj>
              </mc:Choice>
              <mc:Fallback>
                <p:oleObj name="Diapositive" r:id="rId4" imgW="4541660" imgH="2919930" progId="PowerPoint.Slide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667" y="2678784"/>
                        <a:ext cx="7909983" cy="36023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702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64F0-C991-4644-9153-07C0A25EE6F0}" type="datetime1">
              <a:rPr lang="fr-FR" smtClean="0"/>
              <a:pPr/>
              <a:t>25/01/16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IRT AESE “Saint Exupéry” - All rights reserved Confidential and proprietary document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3E47-BF2E-403B-8848-A995719FF1A3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Preliminary</a:t>
            </a:r>
            <a:r>
              <a:rPr lang="fr-FR" dirty="0" smtClean="0"/>
              <a:t> Software Architecture</a:t>
            </a:r>
            <a:r>
              <a:rPr lang="fr-FR" dirty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AADL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3"/>
          </p:nvPr>
        </p:nvSpPr>
        <p:spPr>
          <a:xfrm>
            <a:off x="707357" y="4232635"/>
            <a:ext cx="7729286" cy="1609435"/>
          </a:xfrm>
        </p:spPr>
        <p:txBody>
          <a:bodyPr/>
          <a:lstStyle/>
          <a:p>
            <a:r>
              <a:rPr lang="fr-FR" dirty="0" err="1" smtClean="0"/>
              <a:t>Fully</a:t>
            </a:r>
            <a:r>
              <a:rPr lang="fr-FR" dirty="0" smtClean="0"/>
              <a:t> </a:t>
            </a:r>
            <a:r>
              <a:rPr lang="fr-FR" dirty="0" err="1" smtClean="0"/>
              <a:t>generated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Capella</a:t>
            </a:r>
          </a:p>
          <a:p>
            <a:r>
              <a:rPr lang="fr-FR" dirty="0" smtClean="0"/>
              <a:t>Read-</a:t>
            </a:r>
            <a:r>
              <a:rPr lang="fr-FR" dirty="0" err="1" smtClean="0"/>
              <a:t>only</a:t>
            </a:r>
            <a:r>
              <a:rPr lang="fr-FR" dirty="0" smtClean="0"/>
              <a:t> artefact – </a:t>
            </a:r>
            <a:r>
              <a:rPr lang="fr-FR" dirty="0" err="1" smtClean="0"/>
              <a:t>Regeneration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straight-</a:t>
            </a:r>
            <a:r>
              <a:rPr lang="fr-FR" dirty="0" err="1" smtClean="0"/>
              <a:t>forward</a:t>
            </a:r>
            <a:r>
              <a:rPr lang="fr-FR" dirty="0" smtClean="0"/>
              <a:t> 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775" y="962777"/>
            <a:ext cx="6612450" cy="293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0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64F0-C991-4644-9153-07C0A25EE6F0}" type="datetime1">
              <a:rPr lang="fr-FR" smtClean="0"/>
              <a:pPr/>
              <a:t>25/01/16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IRT AESE “Saint Exupéry” - All rights reserved Confidential and proprietary document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3E47-BF2E-403B-8848-A995719FF1A3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Software Architecture </a:t>
            </a:r>
            <a:r>
              <a:rPr lang="fr-FR" dirty="0" err="1"/>
              <a:t>with</a:t>
            </a:r>
            <a:r>
              <a:rPr lang="fr-FR" dirty="0"/>
              <a:t> AADL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3"/>
          </p:nvPr>
        </p:nvSpPr>
        <p:spPr>
          <a:xfrm>
            <a:off x="707357" y="1706253"/>
            <a:ext cx="7729286" cy="4135818"/>
          </a:xfrm>
        </p:spPr>
        <p:txBody>
          <a:bodyPr>
            <a:normAutofit fontScale="92500" lnSpcReduction="10000"/>
          </a:bodyPr>
          <a:lstStyle/>
          <a:p>
            <a:r>
              <a:rPr lang="fr-FR" dirty="0" err="1" smtClean="0"/>
              <a:t>Inherits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preliminary</a:t>
            </a:r>
            <a:r>
              <a:rPr lang="fr-FR" dirty="0" smtClean="0"/>
              <a:t> architecture</a:t>
            </a:r>
          </a:p>
          <a:p>
            <a:r>
              <a:rPr lang="fr-FR" dirty="0" err="1" smtClean="0"/>
              <a:t>Refined</a:t>
            </a:r>
            <a:r>
              <a:rPr lang="fr-FR" dirty="0" smtClean="0"/>
              <a:t> </a:t>
            </a:r>
            <a:r>
              <a:rPr lang="fr-FR" dirty="0" err="1" smtClean="0"/>
              <a:t>manually</a:t>
            </a:r>
            <a:r>
              <a:rPr lang="fr-FR" dirty="0" smtClean="0"/>
              <a:t> by </a:t>
            </a:r>
            <a:r>
              <a:rPr lang="fr-FR" dirty="0" err="1" smtClean="0"/>
              <a:t>adding</a:t>
            </a:r>
            <a:endParaRPr lang="fr-FR" dirty="0" smtClean="0"/>
          </a:p>
          <a:p>
            <a:pPr lvl="1"/>
            <a:r>
              <a:rPr lang="fr-FR" dirty="0" err="1" smtClean="0"/>
              <a:t>Internal</a:t>
            </a:r>
            <a:r>
              <a:rPr lang="fr-FR" dirty="0" smtClean="0"/>
              <a:t> application </a:t>
            </a:r>
            <a:r>
              <a:rPr lang="fr-FR" dirty="0" err="1" smtClean="0"/>
              <a:t>objects</a:t>
            </a:r>
            <a:r>
              <a:rPr lang="fr-FR" dirty="0" smtClean="0"/>
              <a:t>: </a:t>
            </a:r>
            <a:r>
              <a:rPr lang="fr-FR" dirty="0" err="1" smtClean="0"/>
              <a:t>tasks</a:t>
            </a:r>
            <a:r>
              <a:rPr lang="fr-FR" dirty="0" smtClean="0"/>
              <a:t>, buffers, </a:t>
            </a:r>
            <a:r>
              <a:rPr lang="fr-FR" dirty="0" err="1" smtClean="0"/>
              <a:t>semaphores</a:t>
            </a:r>
            <a:r>
              <a:rPr lang="fr-FR" dirty="0" smtClean="0"/>
              <a:t>, etc.</a:t>
            </a:r>
          </a:p>
          <a:p>
            <a:pPr lvl="1"/>
            <a:r>
              <a:rPr lang="fr-FR" dirty="0" err="1" smtClean="0"/>
              <a:t>Typed</a:t>
            </a:r>
            <a:r>
              <a:rPr lang="fr-FR" dirty="0" smtClean="0"/>
              <a:t> </a:t>
            </a:r>
            <a:r>
              <a:rPr lang="fr-FR" dirty="0" err="1" smtClean="0"/>
              <a:t>flows</a:t>
            </a:r>
            <a:endParaRPr lang="fr-FR" dirty="0" smtClean="0"/>
          </a:p>
          <a:p>
            <a:pPr lvl="1"/>
            <a:r>
              <a:rPr lang="fr-FR" dirty="0" err="1" smtClean="0"/>
              <a:t>Static</a:t>
            </a:r>
            <a:r>
              <a:rPr lang="fr-FR" dirty="0" smtClean="0"/>
              <a:t> software architecture: application </a:t>
            </a:r>
            <a:r>
              <a:rPr lang="fr-FR" dirty="0" err="1" smtClean="0"/>
              <a:t>subsets</a:t>
            </a:r>
            <a:r>
              <a:rPr lang="fr-FR" dirty="0" smtClean="0"/>
              <a:t>, API</a:t>
            </a:r>
          </a:p>
          <a:p>
            <a:pPr lvl="1"/>
            <a:r>
              <a:rPr lang="fr-FR" dirty="0" smtClean="0"/>
              <a:t>Real Time </a:t>
            </a:r>
            <a:r>
              <a:rPr lang="fr-FR" dirty="0" err="1" smtClean="0"/>
              <a:t>constraints</a:t>
            </a:r>
            <a:endParaRPr lang="fr-FR" dirty="0" smtClean="0"/>
          </a:p>
          <a:p>
            <a:pPr lvl="1"/>
            <a:r>
              <a:rPr lang="fr-FR" dirty="0" smtClean="0"/>
              <a:t>Abstract </a:t>
            </a:r>
            <a:r>
              <a:rPr lang="fr-FR" dirty="0" err="1" smtClean="0"/>
              <a:t>behaviour</a:t>
            </a:r>
            <a:endParaRPr lang="fr-FR" dirty="0"/>
          </a:p>
          <a:p>
            <a:r>
              <a:rPr lang="fr-FR" dirty="0" smtClean="0"/>
              <a:t>Impacts of modification in the </a:t>
            </a:r>
            <a:r>
              <a:rPr lang="fr-FR" dirty="0" err="1" smtClean="0"/>
              <a:t>preliminary</a:t>
            </a:r>
            <a:r>
              <a:rPr lang="fr-FR" dirty="0" smtClean="0"/>
              <a:t> architecture are </a:t>
            </a:r>
            <a:r>
              <a:rPr lang="fr-FR" dirty="0" err="1" smtClean="0"/>
              <a:t>easily</a:t>
            </a:r>
            <a:r>
              <a:rPr lang="fr-FR" dirty="0" smtClean="0"/>
              <a:t> </a:t>
            </a:r>
            <a:r>
              <a:rPr lang="fr-FR" dirty="0" err="1" smtClean="0"/>
              <a:t>identified</a:t>
            </a:r>
            <a:r>
              <a:rPr lang="fr-FR" dirty="0" smtClean="0"/>
              <a:t> </a:t>
            </a:r>
            <a:r>
              <a:rPr lang="fr-FR" dirty="0" err="1" smtClean="0"/>
              <a:t>thanks</a:t>
            </a:r>
            <a:r>
              <a:rPr lang="fr-FR" dirty="0" smtClean="0"/>
              <a:t> to </a:t>
            </a:r>
            <a:r>
              <a:rPr lang="fr-FR" dirty="0" err="1" smtClean="0"/>
              <a:t>inheritance</a:t>
            </a:r>
            <a:r>
              <a:rPr lang="fr-FR" dirty="0" smtClean="0"/>
              <a:t> and </a:t>
            </a:r>
            <a:r>
              <a:rPr lang="fr-FR" dirty="0" err="1" smtClean="0"/>
              <a:t>refinement</a:t>
            </a:r>
            <a:r>
              <a:rPr lang="fr-FR" dirty="0" smtClean="0"/>
              <a:t> </a:t>
            </a:r>
            <a:r>
              <a:rPr lang="fr-FR" dirty="0" err="1" smtClean="0"/>
              <a:t>relationships</a:t>
            </a:r>
            <a:r>
              <a:rPr lang="fr-FR" dirty="0" smtClean="0"/>
              <a:t>.</a:t>
            </a:r>
          </a:p>
          <a:p>
            <a:r>
              <a:rPr lang="fr-FR" dirty="0" smtClean="0"/>
              <a:t>Can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for </a:t>
            </a:r>
            <a:r>
              <a:rPr lang="fr-FR" dirty="0" err="1" smtClean="0"/>
              <a:t>formal</a:t>
            </a:r>
            <a:r>
              <a:rPr lang="fr-FR" dirty="0" smtClean="0"/>
              <a:t> </a:t>
            </a:r>
            <a:r>
              <a:rPr lang="fr-FR" dirty="0" err="1" smtClean="0"/>
              <a:t>behavior</a:t>
            </a:r>
            <a:r>
              <a:rPr lang="fr-FR" dirty="0" smtClean="0"/>
              <a:t> </a:t>
            </a:r>
            <a:r>
              <a:rPr lang="fr-FR" dirty="0" err="1" smtClean="0"/>
              <a:t>verification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53316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64F0-C991-4644-9153-07C0A25EE6F0}" type="datetime1">
              <a:rPr lang="fr-FR" smtClean="0"/>
              <a:pPr/>
              <a:t>25/01/16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IRT AESE “Saint Exupéry” - All rights reserved Confidential and proprietary document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3E47-BF2E-403B-8848-A995719FF1A3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Software Architecture </a:t>
            </a:r>
            <a:r>
              <a:rPr lang="fr-FR" dirty="0" err="1"/>
              <a:t>with</a:t>
            </a:r>
            <a:r>
              <a:rPr lang="fr-FR" dirty="0"/>
              <a:t> AADL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284" y="1913481"/>
            <a:ext cx="4645617" cy="33435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69" y="969002"/>
            <a:ext cx="2927318" cy="5232459"/>
          </a:xfrm>
          <a:prstGeom prst="rect">
            <a:avLst/>
          </a:prstGeom>
        </p:spPr>
      </p:pic>
      <p:cxnSp>
        <p:nvCxnSpPr>
          <p:cNvPr id="12" name="Connecteur en arc 11"/>
          <p:cNvCxnSpPr>
            <a:stCxn id="10" idx="3"/>
            <a:endCxn id="8" idx="1"/>
          </p:cNvCxnSpPr>
          <p:nvPr/>
        </p:nvCxnSpPr>
        <p:spPr>
          <a:xfrm flipV="1">
            <a:off x="3195687" y="3585231"/>
            <a:ext cx="1103597" cy="1"/>
          </a:xfrm>
          <a:prstGeom prst="curvedConnector3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69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64F0-C991-4644-9153-07C0A25EE6F0}" type="datetime1">
              <a:rPr lang="fr-FR" smtClean="0"/>
              <a:pPr/>
              <a:t>25/01/16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IRT AESE “Saint Exupéry” - All rights reserved Confidential and proprietary document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3E47-BF2E-403B-8848-A995719FF1A3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Software Architecture </a:t>
            </a:r>
            <a:r>
              <a:rPr lang="fr-FR" dirty="0" err="1"/>
              <a:t>with</a:t>
            </a:r>
            <a:r>
              <a:rPr lang="fr-FR" dirty="0"/>
              <a:t> AADL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24" y="1141303"/>
            <a:ext cx="8362751" cy="3809003"/>
          </a:xfrm>
          <a:prstGeom prst="rect">
            <a:avLst/>
          </a:prstGeom>
        </p:spPr>
      </p:pic>
      <p:sp>
        <p:nvSpPr>
          <p:cNvPr id="6" name="Espace réservé du contenu 5"/>
          <p:cNvSpPr>
            <a:spLocks noGrp="1"/>
          </p:cNvSpPr>
          <p:nvPr>
            <p:ph sz="quarter" idx="13"/>
          </p:nvPr>
        </p:nvSpPr>
        <p:spPr>
          <a:xfrm>
            <a:off x="707357" y="4950306"/>
            <a:ext cx="7729286" cy="1504507"/>
          </a:xfrm>
        </p:spPr>
        <p:txBody>
          <a:bodyPr/>
          <a:lstStyle/>
          <a:p>
            <a:r>
              <a:rPr lang="fr-FR" dirty="0" smtClean="0"/>
              <a:t>Validation </a:t>
            </a:r>
            <a:r>
              <a:rPr lang="fr-FR" dirty="0" err="1" smtClean="0"/>
              <a:t>with</a:t>
            </a:r>
            <a:r>
              <a:rPr lang="fr-FR" dirty="0" smtClean="0"/>
              <a:t> AADL </a:t>
            </a:r>
            <a:r>
              <a:rPr lang="fr-FR" dirty="0" err="1" smtClean="0"/>
              <a:t>inspector</a:t>
            </a:r>
            <a:endParaRPr lang="fr-FR" dirty="0"/>
          </a:p>
          <a:p>
            <a:pPr lvl="1"/>
            <a:r>
              <a:rPr lang="fr-FR" dirty="0" smtClean="0"/>
              <a:t>Structural </a:t>
            </a:r>
            <a:r>
              <a:rPr lang="fr-FR" dirty="0" err="1" smtClean="0"/>
              <a:t>properties</a:t>
            </a:r>
            <a:endParaRPr lang="fr-FR" dirty="0" smtClean="0"/>
          </a:p>
          <a:p>
            <a:pPr lvl="1"/>
            <a:r>
              <a:rPr lang="fr-FR" i="1" dirty="0" err="1" smtClean="0"/>
              <a:t>Scheduling</a:t>
            </a:r>
            <a:r>
              <a:rPr lang="fr-FR" i="1" dirty="0" smtClean="0"/>
              <a:t> </a:t>
            </a:r>
            <a:r>
              <a:rPr lang="fr-FR" i="1" dirty="0" err="1" smtClean="0"/>
              <a:t>with</a:t>
            </a:r>
            <a:r>
              <a:rPr lang="fr-FR" i="1" dirty="0" smtClean="0"/>
              <a:t> </a:t>
            </a:r>
            <a:r>
              <a:rPr lang="fr-FR" i="1" dirty="0" err="1" smtClean="0"/>
              <a:t>Marzhin</a:t>
            </a:r>
            <a:r>
              <a:rPr lang="fr-FR" i="1" dirty="0" smtClean="0"/>
              <a:t> and </a:t>
            </a:r>
            <a:r>
              <a:rPr lang="fr-FR" i="1" dirty="0" err="1" smtClean="0"/>
              <a:t>Chedar</a:t>
            </a:r>
            <a:r>
              <a:rPr lang="fr-FR" i="1" dirty="0" smtClean="0"/>
              <a:t> (TBD)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5536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29/01/2016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IRT AESE “Saint Exupéry” - All rights reserved Confidential and proprietary document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3E47-BF2E-403B-8848-A995719FF1A3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applications Framework with </a:t>
            </a:r>
            <a:r>
              <a:rPr lang="en-US" dirty="0" err="1" smtClean="0"/>
              <a:t>PolyORB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3"/>
          </p:nvPr>
        </p:nvSpPr>
        <p:spPr>
          <a:xfrm>
            <a:off x="707357" y="1169233"/>
            <a:ext cx="7729286" cy="4672837"/>
          </a:xfrm>
        </p:spPr>
        <p:txBody>
          <a:bodyPr/>
          <a:lstStyle/>
          <a:p>
            <a:r>
              <a:rPr lang="en-US" dirty="0" smtClean="0"/>
              <a:t>OCARINA generates code skeletons for each application from the software architecture in AADL including:</a:t>
            </a:r>
          </a:p>
          <a:p>
            <a:pPr lvl="1"/>
            <a:r>
              <a:rPr lang="en-US" dirty="0" smtClean="0"/>
              <a:t>Tasks management</a:t>
            </a:r>
          </a:p>
          <a:p>
            <a:pPr lvl="1"/>
            <a:r>
              <a:rPr lang="en-US" dirty="0" smtClean="0"/>
              <a:t>Synchronization/Communication glue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generated code relies on a distributed application framework: </a:t>
            </a:r>
            <a:r>
              <a:rPr lang="en-US" dirty="0" err="1" smtClean="0"/>
              <a:t>PolyORB</a:t>
            </a:r>
            <a:r>
              <a:rPr lang="en-US" dirty="0" smtClean="0"/>
              <a:t> HI (C, ADA)</a:t>
            </a:r>
          </a:p>
          <a:p>
            <a:endParaRPr lang="en-US" dirty="0" smtClean="0"/>
          </a:p>
          <a:p>
            <a:r>
              <a:rPr lang="en-US" dirty="0" smtClean="0"/>
              <a:t>The functional code is completed by hand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03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29/01/2016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4294967295"/>
          </p:nvPr>
        </p:nvSpPr>
        <p:spPr>
          <a:xfrm rot="16200000">
            <a:off x="0" y="4860925"/>
            <a:ext cx="362902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IRT AESE “Saint Exupéry” - All rights reserved Confidential and proprietary document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0F3E47-BF2E-403B-8848-A995719FF1A3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8" y="26376"/>
            <a:ext cx="9062771" cy="678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35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64F0-C991-4644-9153-07C0A25EE6F0}" type="datetime1">
              <a:rPr lang="fr-FR" smtClean="0"/>
              <a:pPr/>
              <a:t>25/01/16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IRT AESE “Saint Exupéry” - All rights reserved Confidential and proprietary document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3E47-BF2E-403B-8848-A995719FF1A3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Capella2AADL in </a:t>
            </a:r>
            <a:r>
              <a:rPr lang="fr-FR" dirty="0" err="1" smtClean="0"/>
              <a:t>brief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3"/>
          </p:nvPr>
        </p:nvSpPr>
        <p:spPr>
          <a:xfrm>
            <a:off x="707357" y="1222131"/>
            <a:ext cx="7729286" cy="46199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Role</a:t>
            </a:r>
          </a:p>
          <a:p>
            <a:pPr lvl="1"/>
            <a:r>
              <a:rPr lang="en-US" dirty="0" smtClean="0"/>
              <a:t>Initializes hardware/software design from system physical architecture</a:t>
            </a:r>
          </a:p>
          <a:p>
            <a:r>
              <a:rPr lang="en-US" dirty="0" smtClean="0"/>
              <a:t>Job done</a:t>
            </a:r>
          </a:p>
          <a:p>
            <a:pPr lvl="1"/>
            <a:r>
              <a:rPr lang="en-US" dirty="0" smtClean="0"/>
              <a:t>AADL  analysis and meta-modeling</a:t>
            </a:r>
          </a:p>
          <a:p>
            <a:pPr lvl="1"/>
            <a:r>
              <a:rPr lang="en-US" dirty="0" smtClean="0"/>
              <a:t>AADL Prototyping</a:t>
            </a:r>
          </a:p>
          <a:p>
            <a:pPr lvl="1"/>
            <a:r>
              <a:rPr lang="en-US" dirty="0" smtClean="0"/>
              <a:t>Experimentation on </a:t>
            </a:r>
            <a:r>
              <a:rPr lang="en-US" dirty="0" err="1" smtClean="0"/>
              <a:t>TwIRTee</a:t>
            </a:r>
            <a:endParaRPr lang="en-US" dirty="0" smtClean="0"/>
          </a:p>
          <a:p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Multiplexed communications needed in AADL not supported by Capella</a:t>
            </a:r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Global transformation only – Subsets not supported</a:t>
            </a:r>
          </a:p>
          <a:p>
            <a:r>
              <a:rPr lang="en-US" dirty="0" smtClean="0"/>
              <a:t>Capella to AADL Roadmap</a:t>
            </a:r>
          </a:p>
          <a:p>
            <a:pPr lvl="1"/>
            <a:r>
              <a:rPr lang="en-US" dirty="0" smtClean="0"/>
              <a:t>Support transparent components on physical flows – transceivers, routers, etc.</a:t>
            </a:r>
          </a:p>
          <a:p>
            <a:pPr lvl="1"/>
            <a:r>
              <a:rPr lang="en-US" dirty="0" smtClean="0"/>
              <a:t>Improved naming – ports, flows, etc.</a:t>
            </a:r>
          </a:p>
          <a:p>
            <a:r>
              <a:rPr lang="en-US" dirty="0" smtClean="0"/>
              <a:t>Open the door to better exchanges of information between system and software engineers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4497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???</a:t>
            </a:r>
            <a:br>
              <a:rPr lang="fr-FR" dirty="0" smtClean="0"/>
            </a:br>
            <a:r>
              <a:rPr lang="fr-FR" dirty="0" err="1" smtClean="0"/>
              <a:t>Thanks</a:t>
            </a:r>
            <a:r>
              <a:rPr lang="fr-FR" dirty="0" smtClean="0"/>
              <a:t> a lot for </a:t>
            </a:r>
            <a:r>
              <a:rPr lang="fr-FR" dirty="0" err="1" smtClean="0"/>
              <a:t>your</a:t>
            </a:r>
            <a:r>
              <a:rPr lang="fr-FR" dirty="0" smtClean="0"/>
              <a:t> attention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2186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64F0-C991-4644-9153-07C0A25EE6F0}" type="datetime1">
              <a:rPr lang="fr-FR" smtClean="0"/>
              <a:pPr/>
              <a:t>25/01/16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IRT AESE “Saint </a:t>
            </a:r>
            <a:r>
              <a:rPr lang="en-US" dirty="0" err="1" smtClean="0"/>
              <a:t>Exupéry</a:t>
            </a:r>
            <a:r>
              <a:rPr lang="en-US" dirty="0" smtClean="0"/>
              <a:t>” - All rights reserved Confidential and proprietary document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3E47-BF2E-403B-8848-A995719FF1A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707356" y="1074296"/>
            <a:ext cx="8274719" cy="5307453"/>
          </a:xfrm>
        </p:spPr>
        <p:txBody>
          <a:bodyPr>
            <a:normAutofit/>
          </a:bodyPr>
          <a:lstStyle/>
          <a:p>
            <a:pPr>
              <a:spcBef>
                <a:spcPts val="4200"/>
              </a:spcBef>
            </a:pPr>
            <a:r>
              <a:rPr lang="en-US" sz="2000" dirty="0" smtClean="0"/>
              <a:t>Projects INGEQUIP and MOISE at IRT Saint </a:t>
            </a:r>
            <a:r>
              <a:rPr lang="en-US" sz="2000" dirty="0" err="1" smtClean="0"/>
              <a:t>Exupéry</a:t>
            </a:r>
            <a:endParaRPr lang="en-US" sz="2000" dirty="0" smtClean="0"/>
          </a:p>
          <a:p>
            <a:pPr>
              <a:spcBef>
                <a:spcPts val="4200"/>
              </a:spcBef>
            </a:pPr>
            <a:r>
              <a:rPr lang="en-US" sz="1600" dirty="0" smtClean="0"/>
              <a:t>INGEQUIP</a:t>
            </a:r>
          </a:p>
          <a:p>
            <a:pPr lvl="1"/>
            <a:r>
              <a:rPr lang="en-US" sz="1600" dirty="0" smtClean="0"/>
              <a:t>Co-development agility to assist Equipment design</a:t>
            </a:r>
          </a:p>
          <a:p>
            <a:pPr lvl="1"/>
            <a:r>
              <a:rPr lang="en-US" sz="1600" dirty="0" smtClean="0"/>
              <a:t>An activity focused on HW-SW Co-design</a:t>
            </a:r>
          </a:p>
          <a:p>
            <a:pPr lvl="1"/>
            <a:r>
              <a:rPr lang="en-US" sz="1600" dirty="0" smtClean="0"/>
              <a:t>Applies methods and tool on large demonstrator</a:t>
            </a:r>
          </a:p>
          <a:p>
            <a:pPr lvl="2"/>
            <a:r>
              <a:rPr lang="en-US" sz="1600" dirty="0" smtClean="0"/>
              <a:t>Mobile vehicle or Rover </a:t>
            </a:r>
            <a:r>
              <a:rPr lang="en-US" sz="1600" i="1" dirty="0" err="1" smtClean="0"/>
              <a:t>TwIRTee</a:t>
            </a:r>
            <a:endParaRPr lang="en-US" sz="1600" i="1" dirty="0" smtClean="0"/>
          </a:p>
          <a:p>
            <a:pPr>
              <a:spcBef>
                <a:spcPts val="1800"/>
              </a:spcBef>
            </a:pPr>
            <a:endParaRPr lang="en-US" sz="1600" dirty="0" smtClean="0"/>
          </a:p>
          <a:p>
            <a:pPr>
              <a:spcBef>
                <a:spcPts val="1800"/>
              </a:spcBef>
            </a:pPr>
            <a:endParaRPr lang="en-US" sz="1600" dirty="0" smtClean="0"/>
          </a:p>
          <a:p>
            <a:pPr>
              <a:spcBef>
                <a:spcPts val="1800"/>
              </a:spcBef>
            </a:pPr>
            <a:r>
              <a:rPr lang="en-US" sz="1600" dirty="0" smtClean="0"/>
              <a:t>MOISE</a:t>
            </a:r>
            <a:endParaRPr lang="en-US" sz="1600" dirty="0"/>
          </a:p>
          <a:p>
            <a:pPr lvl="1"/>
            <a:r>
              <a:rPr lang="en-US" sz="1600" i="1" dirty="0" err="1"/>
              <a:t>MOdels</a:t>
            </a:r>
            <a:r>
              <a:rPr lang="en-US" sz="1600" i="1" dirty="0"/>
              <a:t> and Information Sharing for System engineering in Extended </a:t>
            </a:r>
            <a:r>
              <a:rPr lang="en-US" sz="1600" i="1" dirty="0" smtClean="0"/>
              <a:t>enterprise</a:t>
            </a:r>
            <a:endParaRPr lang="fr-FR" sz="1600" i="1" dirty="0"/>
          </a:p>
          <a:p>
            <a:pPr lvl="1"/>
            <a:r>
              <a:rPr lang="en-US" sz="1600" dirty="0" smtClean="0"/>
              <a:t>From document-based </a:t>
            </a:r>
            <a:r>
              <a:rPr lang="en-US" sz="1600" dirty="0"/>
              <a:t>specification process to </a:t>
            </a:r>
            <a:r>
              <a:rPr lang="en-US" sz="1600" dirty="0" smtClean="0"/>
              <a:t>model-driven </a:t>
            </a:r>
            <a:r>
              <a:rPr lang="en-US" sz="1600" dirty="0"/>
              <a:t>specification process</a:t>
            </a:r>
          </a:p>
          <a:p>
            <a:pPr lvl="1"/>
            <a:r>
              <a:rPr lang="en-US" sz="1600" dirty="0" smtClean="0">
                <a:sym typeface="Wingdings"/>
              </a:rPr>
              <a:t>Ensure </a:t>
            </a:r>
            <a:r>
              <a:rPr lang="en-US" sz="1600" dirty="0">
                <a:sym typeface="Wingdings"/>
              </a:rPr>
              <a:t>multi-view system design and verification in a heterogeneous context</a:t>
            </a:r>
          </a:p>
          <a:p>
            <a:pPr lvl="1"/>
            <a:r>
              <a:rPr lang="en-US" sz="1600" dirty="0" smtClean="0"/>
              <a:t>Collaborative </a:t>
            </a:r>
            <a:r>
              <a:rPr lang="en-US" sz="1600" dirty="0"/>
              <a:t>engineering processes and methods in </a:t>
            </a:r>
            <a:r>
              <a:rPr lang="en-US" sz="1600" dirty="0" smtClean="0"/>
              <a:t>a regulation (“certification”)</a:t>
            </a:r>
            <a:endParaRPr lang="en-US" sz="1600" dirty="0"/>
          </a:p>
          <a:p>
            <a:pPr lvl="1"/>
            <a:endParaRPr lang="en-US" dirty="0" smtClean="0"/>
          </a:p>
          <a:p>
            <a:pPr lvl="1"/>
            <a:endParaRPr lang="en-US" sz="2000" dirty="0" smtClean="0"/>
          </a:p>
          <a:p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71" y="3090213"/>
            <a:ext cx="786667" cy="112271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l="7531"/>
          <a:stretch/>
        </p:blipFill>
        <p:spPr>
          <a:xfrm>
            <a:off x="5320512" y="1732086"/>
            <a:ext cx="3706421" cy="220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2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 rot="16200000">
            <a:off x="-1608798" y="4673304"/>
            <a:ext cx="362902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© IRT AESE 2015 – All right reserved Confidential and proprietary document. </a:t>
            </a: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Capella to AADL?</a:t>
            </a:r>
            <a:endParaRPr lang="en-GB" dirty="0"/>
          </a:p>
        </p:txBody>
      </p:sp>
      <p:sp>
        <p:nvSpPr>
          <p:cNvPr id="306" name="Espace réservé du texte 305"/>
          <p:cNvSpPr>
            <a:spLocks noGrp="1"/>
          </p:cNvSpPr>
          <p:nvPr>
            <p:ph sz="quarter" idx="13"/>
          </p:nvPr>
        </p:nvSpPr>
        <p:spPr>
          <a:xfrm>
            <a:off x="434641" y="934676"/>
            <a:ext cx="7729286" cy="3681923"/>
          </a:xfrm>
        </p:spPr>
        <p:txBody>
          <a:bodyPr/>
          <a:lstStyle/>
          <a:p>
            <a:pPr marL="251243" indent="-251243"/>
            <a:r>
              <a:rPr lang="en-US" sz="1800" dirty="0" smtClean="0"/>
              <a:t>Capella </a:t>
            </a:r>
            <a:r>
              <a:rPr lang="en-US" sz="1800" dirty="0"/>
              <a:t>is </a:t>
            </a:r>
            <a:r>
              <a:rPr lang="en-US" sz="1800" dirty="0" smtClean="0"/>
              <a:t>positioned </a:t>
            </a:r>
            <a:r>
              <a:rPr lang="en-US" sz="1800" dirty="0"/>
              <a:t>on the most abstract part of the system </a:t>
            </a:r>
            <a:r>
              <a:rPr lang="en-US" sz="1800" dirty="0" smtClean="0"/>
              <a:t>development while AADL doesn’t offer operational or system analysis</a:t>
            </a:r>
          </a:p>
          <a:p>
            <a:pPr marL="251243" indent="-251243"/>
            <a:r>
              <a:rPr lang="en-US" sz="1800" dirty="0" smtClean="0"/>
              <a:t>AADL goes further than Capella in terms of detailed architecture with explicit </a:t>
            </a:r>
            <a:r>
              <a:rPr lang="en-US" sz="1800" dirty="0"/>
              <a:t>hardware components – </a:t>
            </a:r>
            <a:r>
              <a:rPr lang="en-US" sz="1800" i="1" dirty="0"/>
              <a:t>device, processor, memory, bus </a:t>
            </a:r>
            <a:r>
              <a:rPr lang="en-US" sz="1800" dirty="0"/>
              <a:t>– and explicit software components – </a:t>
            </a:r>
            <a:r>
              <a:rPr lang="en-US" sz="1800" i="1" dirty="0"/>
              <a:t>process, thread, subprogram</a:t>
            </a:r>
            <a:r>
              <a:rPr lang="en-US" sz="1800" dirty="0"/>
              <a:t>. </a:t>
            </a:r>
            <a:endParaRPr lang="en-US" sz="1800" dirty="0" smtClean="0"/>
          </a:p>
          <a:p>
            <a:pPr marL="251243" indent="-251243"/>
            <a:endParaRPr lang="fr-FR" dirty="0"/>
          </a:p>
        </p:txBody>
      </p:sp>
      <p:grpSp>
        <p:nvGrpSpPr>
          <p:cNvPr id="3" name="Groupe 2"/>
          <p:cNvGrpSpPr/>
          <p:nvPr/>
        </p:nvGrpSpPr>
        <p:grpSpPr>
          <a:xfrm>
            <a:off x="704936" y="2664539"/>
            <a:ext cx="7815221" cy="3619200"/>
            <a:chOff x="2917148" y="3565205"/>
            <a:chExt cx="6323543" cy="3058891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63" name="Flèche vers le haut 362"/>
            <p:cNvSpPr/>
            <p:nvPr/>
          </p:nvSpPr>
          <p:spPr>
            <a:xfrm>
              <a:off x="3249238" y="3877085"/>
              <a:ext cx="439126" cy="2747011"/>
            </a:xfrm>
            <a:prstGeom prst="upArrow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tlCol="0" anchor="ctr"/>
            <a:lstStyle/>
            <a:p>
              <a:pPr algn="ctr" defTabSz="696858"/>
              <a:endParaRPr lang="fr-FR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64" name="ZoneTexte 62"/>
            <p:cNvSpPr txBox="1">
              <a:spLocks noChangeArrowheads="1"/>
            </p:cNvSpPr>
            <p:nvPr/>
          </p:nvSpPr>
          <p:spPr bwMode="auto">
            <a:xfrm>
              <a:off x="4110874" y="4136743"/>
              <a:ext cx="2163411" cy="302157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square">
              <a:spAutoFit/>
            </a:bodyPr>
            <a:lstStyle/>
            <a:p>
              <a:pPr algn="ctr" defTabSz="779127" eaLnBrk="0" hangingPunct="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600" b="1" kern="0" dirty="0">
                  <a:solidFill>
                    <a:prstClr val="black"/>
                  </a:solidFill>
                  <a:latin typeface="Calibri" panose="020F0502020204030204"/>
                </a:rPr>
                <a:t>Operational Analysis</a:t>
              </a:r>
            </a:p>
          </p:txBody>
        </p:sp>
        <p:sp>
          <p:nvSpPr>
            <p:cNvPr id="365" name="ZoneTexte 62"/>
            <p:cNvSpPr txBox="1">
              <a:spLocks noChangeArrowheads="1"/>
            </p:cNvSpPr>
            <p:nvPr/>
          </p:nvSpPr>
          <p:spPr bwMode="auto">
            <a:xfrm>
              <a:off x="4110874" y="4642232"/>
              <a:ext cx="2163411" cy="302157"/>
            </a:xfrm>
            <a:prstGeom prst="rect">
              <a:avLst/>
            </a:prstGeom>
            <a:solidFill>
              <a:srgbClr val="70AD47">
                <a:lumMod val="60000"/>
                <a:lumOff val="40000"/>
              </a:srgbClr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square">
              <a:spAutoFit/>
            </a:bodyPr>
            <a:lstStyle/>
            <a:p>
              <a:pPr algn="ctr" defTabSz="779127" eaLnBrk="0" hangingPunct="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600" b="1" kern="0" dirty="0">
                  <a:solidFill>
                    <a:prstClr val="black"/>
                  </a:solidFill>
                  <a:latin typeface="Calibri" panose="020F0502020204030204"/>
                </a:rPr>
                <a:t>System Analysis</a:t>
              </a:r>
            </a:p>
          </p:txBody>
        </p:sp>
        <p:sp>
          <p:nvSpPr>
            <p:cNvPr id="366" name="ZoneTexte 62"/>
            <p:cNvSpPr txBox="1">
              <a:spLocks noChangeArrowheads="1"/>
            </p:cNvSpPr>
            <p:nvPr/>
          </p:nvSpPr>
          <p:spPr bwMode="auto">
            <a:xfrm>
              <a:off x="4110874" y="5075654"/>
              <a:ext cx="2163411" cy="302157"/>
            </a:xfrm>
            <a:prstGeom prst="rect">
              <a:avLst/>
            </a:prstGeom>
            <a:solidFill>
              <a:srgbClr val="5B9BD5">
                <a:lumMod val="60000"/>
                <a:lumOff val="40000"/>
              </a:srgbClr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square">
              <a:spAutoFit/>
            </a:bodyPr>
            <a:lstStyle/>
            <a:p>
              <a:pPr algn="ctr" defTabSz="779127" eaLnBrk="0" hangingPunct="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600" b="1" kern="0" dirty="0">
                  <a:solidFill>
                    <a:prstClr val="black"/>
                  </a:solidFill>
                  <a:latin typeface="Calibri" panose="020F0502020204030204"/>
                </a:rPr>
                <a:t>Logical architecture</a:t>
              </a:r>
            </a:p>
          </p:txBody>
        </p:sp>
        <p:sp>
          <p:nvSpPr>
            <p:cNvPr id="367" name="ZoneTexte 62"/>
            <p:cNvSpPr txBox="1">
              <a:spLocks noChangeArrowheads="1"/>
            </p:cNvSpPr>
            <p:nvPr/>
          </p:nvSpPr>
          <p:spPr bwMode="auto">
            <a:xfrm>
              <a:off x="4110874" y="5587225"/>
              <a:ext cx="2163411" cy="26533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square">
              <a:spAutoFit/>
            </a:bodyPr>
            <a:lstStyle/>
            <a:p>
              <a:pPr algn="ctr" defTabSz="779127" eaLnBrk="0" hangingPunct="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6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Physical architecture</a:t>
              </a:r>
            </a:p>
          </p:txBody>
        </p:sp>
        <p:sp>
          <p:nvSpPr>
            <p:cNvPr id="368" name="ZoneTexte 62"/>
            <p:cNvSpPr txBox="1">
              <a:spLocks noChangeArrowheads="1"/>
            </p:cNvSpPr>
            <p:nvPr/>
          </p:nvSpPr>
          <p:spPr bwMode="auto">
            <a:xfrm>
              <a:off x="6761875" y="5075655"/>
              <a:ext cx="2163411" cy="2653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square">
              <a:spAutoFit/>
            </a:bodyPr>
            <a:lstStyle/>
            <a:p>
              <a:pPr algn="ctr" defTabSz="779127" eaLnBrk="0" hangingPunct="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6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Abstract architecture</a:t>
              </a:r>
            </a:p>
          </p:txBody>
        </p:sp>
        <p:sp>
          <p:nvSpPr>
            <p:cNvPr id="369" name="ZoneTexte 62"/>
            <p:cNvSpPr txBox="1">
              <a:spLocks noChangeArrowheads="1"/>
            </p:cNvSpPr>
            <p:nvPr/>
          </p:nvSpPr>
          <p:spPr bwMode="auto">
            <a:xfrm>
              <a:off x="6761875" y="5572262"/>
              <a:ext cx="2163411" cy="2653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square">
              <a:spAutoFit/>
            </a:bodyPr>
            <a:lstStyle/>
            <a:p>
              <a:pPr algn="ctr" defTabSz="779127" eaLnBrk="0" hangingPunct="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6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Detailed architecture</a:t>
              </a:r>
            </a:p>
          </p:txBody>
        </p:sp>
        <p:sp>
          <p:nvSpPr>
            <p:cNvPr id="370" name="ZoneTexte 62"/>
            <p:cNvSpPr txBox="1">
              <a:spLocks noChangeArrowheads="1"/>
            </p:cNvSpPr>
            <p:nvPr/>
          </p:nvSpPr>
          <p:spPr bwMode="auto">
            <a:xfrm>
              <a:off x="6533192" y="5936654"/>
              <a:ext cx="1393022" cy="4526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square">
              <a:spAutoFit/>
            </a:bodyPr>
            <a:lstStyle/>
            <a:p>
              <a:pPr algn="ctr" defTabSz="779127" eaLnBrk="0" hangingPunct="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6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Behavioral </a:t>
              </a:r>
              <a:r>
                <a:rPr lang="en-US" sz="1600" b="1" kern="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371" name="ZoneTexte 62"/>
            <p:cNvSpPr txBox="1">
              <a:spLocks noChangeArrowheads="1"/>
            </p:cNvSpPr>
            <p:nvPr/>
          </p:nvSpPr>
          <p:spPr bwMode="auto">
            <a:xfrm>
              <a:off x="7998563" y="5931203"/>
              <a:ext cx="1079005" cy="4526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square">
              <a:spAutoFit/>
            </a:bodyPr>
            <a:lstStyle/>
            <a:p>
              <a:pPr algn="ctr" defTabSz="779127" eaLnBrk="0" hangingPunct="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6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Error </a:t>
              </a:r>
              <a:r>
                <a:rPr lang="en-US" sz="1600" b="1" kern="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372" name="ZoneTexte 371"/>
            <p:cNvSpPr txBox="1"/>
            <p:nvPr/>
          </p:nvSpPr>
          <p:spPr>
            <a:xfrm rot="16200000">
              <a:off x="1808033" y="4774464"/>
              <a:ext cx="2492165" cy="273935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Abstraction </a:t>
              </a:r>
              <a:r>
                <a:rPr lang="en-US" sz="16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level</a:t>
              </a:r>
              <a:r>
                <a:rPr lang="fr-FR" sz="16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6457158" y="4039298"/>
              <a:ext cx="2783533" cy="24428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tlCol="0" anchor="ctr"/>
            <a:lstStyle/>
            <a:p>
              <a:pPr algn="ctr" defTabSz="696858"/>
              <a:endParaRPr lang="fr-FR" sz="16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3993085" y="4035572"/>
              <a:ext cx="2391724" cy="24428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tlCol="0" anchor="ctr"/>
            <a:lstStyle/>
            <a:p>
              <a:pPr algn="ctr" defTabSz="696858"/>
              <a:endParaRPr lang="fr-FR" sz="160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5" name="ZoneTexte 374"/>
            <p:cNvSpPr txBox="1"/>
            <p:nvPr/>
          </p:nvSpPr>
          <p:spPr>
            <a:xfrm>
              <a:off x="4379762" y="3596099"/>
              <a:ext cx="1894524" cy="286141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Capella</a:t>
              </a:r>
            </a:p>
          </p:txBody>
        </p:sp>
        <p:sp>
          <p:nvSpPr>
            <p:cNvPr id="376" name="ZoneTexte 375"/>
            <p:cNvSpPr txBox="1"/>
            <p:nvPr/>
          </p:nvSpPr>
          <p:spPr>
            <a:xfrm>
              <a:off x="7052307" y="3565205"/>
              <a:ext cx="1894524" cy="286141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AADL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469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à coins arrondis 25"/>
          <p:cNvSpPr/>
          <p:nvPr/>
        </p:nvSpPr>
        <p:spPr>
          <a:xfrm>
            <a:off x="2277209" y="3517477"/>
            <a:ext cx="2725614" cy="16847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coins arrondis 24"/>
          <p:cNvSpPr/>
          <p:nvPr/>
        </p:nvSpPr>
        <p:spPr>
          <a:xfrm>
            <a:off x="158263" y="902882"/>
            <a:ext cx="3556629" cy="25407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à coins arrondis 23"/>
          <p:cNvSpPr/>
          <p:nvPr/>
        </p:nvSpPr>
        <p:spPr>
          <a:xfrm>
            <a:off x="7240468" y="4132386"/>
            <a:ext cx="1740877" cy="1928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64F0-C991-4644-9153-07C0A25EE6F0}" type="datetime1">
              <a:rPr lang="fr-FR" smtClean="0"/>
              <a:pPr/>
              <a:t>25/01/16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IRT AESE “Saint Exupéry” - All rights reserved Confidential and proprietary document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3E47-BF2E-403B-8848-A995719FF1A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Target </a:t>
            </a:r>
            <a:r>
              <a:rPr lang="fr-FR" dirty="0" err="1" smtClean="0"/>
              <a:t>chain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07733" y="1007491"/>
            <a:ext cx="1490296" cy="62923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System </a:t>
            </a:r>
            <a:r>
              <a:rPr lang="fr-FR" sz="1400" dirty="0" err="1" smtClean="0"/>
              <a:t>Functional</a:t>
            </a:r>
            <a:r>
              <a:rPr lang="fr-FR" sz="1400" dirty="0" smtClean="0"/>
              <a:t> breakdown</a:t>
            </a:r>
            <a:endParaRPr lang="fr-FR" sz="14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1052881" y="1872714"/>
            <a:ext cx="1490296" cy="629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System </a:t>
            </a:r>
            <a:r>
              <a:rPr lang="fr-FR" sz="1400" dirty="0" err="1" smtClean="0"/>
              <a:t>Logical</a:t>
            </a:r>
            <a:r>
              <a:rPr lang="fr-FR" sz="1400" dirty="0" smtClean="0"/>
              <a:t> architecture</a:t>
            </a:r>
            <a:endParaRPr lang="fr-FR" sz="14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798029" y="2737937"/>
            <a:ext cx="1490296" cy="62923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System Physical Architecture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2543177" y="3603160"/>
            <a:ext cx="1490296" cy="62923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Preliminary</a:t>
            </a:r>
            <a:r>
              <a:rPr lang="fr-FR" sz="1400" dirty="0" smtClean="0"/>
              <a:t> Software Architecture</a:t>
            </a:r>
            <a:endParaRPr lang="fr-FR" sz="14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288325" y="4468383"/>
            <a:ext cx="1490296" cy="62923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Software Architecture</a:t>
            </a:r>
            <a:endParaRPr lang="fr-FR" sz="14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967654" y="5310640"/>
            <a:ext cx="1490296" cy="6292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Source code </a:t>
            </a:r>
            <a:r>
              <a:rPr lang="fr-FR" sz="1400" dirty="0" err="1" smtClean="0"/>
              <a:t>skeletons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7365758" y="4512551"/>
            <a:ext cx="1490296" cy="6292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Distributed</a:t>
            </a:r>
            <a:r>
              <a:rPr lang="fr-FR" sz="1400" dirty="0" smtClean="0"/>
              <a:t> Application Framework</a:t>
            </a:r>
            <a:endParaRPr lang="fr-FR" sz="14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7365758" y="5310640"/>
            <a:ext cx="1490296" cy="6292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Functional</a:t>
            </a:r>
            <a:r>
              <a:rPr lang="fr-FR" sz="1400" dirty="0" smtClean="0"/>
              <a:t> Source code</a:t>
            </a:r>
            <a:endParaRPr lang="fr-FR" sz="1400" dirty="0"/>
          </a:p>
        </p:txBody>
      </p:sp>
      <p:cxnSp>
        <p:nvCxnSpPr>
          <p:cNvPr id="17" name="Connecteur en arc 16"/>
          <p:cNvCxnSpPr>
            <a:stCxn id="7" idx="3"/>
          </p:cNvCxnSpPr>
          <p:nvPr/>
        </p:nvCxnSpPr>
        <p:spPr>
          <a:xfrm>
            <a:off x="1798029" y="1322109"/>
            <a:ext cx="452802" cy="550605"/>
          </a:xfrm>
          <a:prstGeom prst="curved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en arc 17"/>
          <p:cNvCxnSpPr/>
          <p:nvPr/>
        </p:nvCxnSpPr>
        <p:spPr>
          <a:xfrm>
            <a:off x="2543177" y="2187332"/>
            <a:ext cx="452802" cy="550605"/>
          </a:xfrm>
          <a:prstGeom prst="curved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rc 18"/>
          <p:cNvCxnSpPr/>
          <p:nvPr/>
        </p:nvCxnSpPr>
        <p:spPr>
          <a:xfrm>
            <a:off x="3288325" y="3052555"/>
            <a:ext cx="452802" cy="550605"/>
          </a:xfrm>
          <a:prstGeom prst="curved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en arc 19"/>
          <p:cNvCxnSpPr/>
          <p:nvPr/>
        </p:nvCxnSpPr>
        <p:spPr>
          <a:xfrm>
            <a:off x="4033473" y="3917778"/>
            <a:ext cx="452802" cy="550605"/>
          </a:xfrm>
          <a:prstGeom prst="curved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en arc 20"/>
          <p:cNvCxnSpPr>
            <a:stCxn id="11" idx="2"/>
            <a:endCxn id="12" idx="1"/>
          </p:cNvCxnSpPr>
          <p:nvPr/>
        </p:nvCxnSpPr>
        <p:spPr>
          <a:xfrm rot="16200000" flipH="1">
            <a:off x="4236744" y="4894347"/>
            <a:ext cx="527639" cy="934181"/>
          </a:xfrm>
          <a:prstGeom prst="curved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2" idx="3"/>
            <a:endCxn id="14" idx="1"/>
          </p:cNvCxnSpPr>
          <p:nvPr/>
        </p:nvCxnSpPr>
        <p:spPr>
          <a:xfrm>
            <a:off x="6457950" y="5625258"/>
            <a:ext cx="907808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2442487" y="967364"/>
            <a:ext cx="88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Arcadia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391569" y="46733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AADL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4019884" y="3720074"/>
            <a:ext cx="1017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 smtClean="0">
                <a:solidFill>
                  <a:schemeClr val="accent1">
                    <a:lumMod val="50000"/>
                  </a:schemeClr>
                </a:solidFill>
              </a:rPr>
              <a:t>Refinement</a:t>
            </a:r>
            <a:endParaRPr lang="en-US" sz="14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3843015" y="2910825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i="1" dirty="0" err="1" smtClean="0">
                <a:solidFill>
                  <a:schemeClr val="accent1">
                    <a:lumMod val="50000"/>
                  </a:schemeClr>
                </a:solidFill>
              </a:rPr>
              <a:t>Generation</a:t>
            </a:r>
            <a:endParaRPr lang="fr-FR" sz="14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2090663" y="1300801"/>
            <a:ext cx="917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accent1">
                    <a:lumMod val="50000"/>
                  </a:schemeClr>
                </a:solidFill>
              </a:rPr>
              <a:t>Allocation</a:t>
            </a:r>
            <a:endParaRPr lang="fr-FR" sz="14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2797204" y="2115542"/>
            <a:ext cx="917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accent1">
                    <a:lumMod val="50000"/>
                  </a:schemeClr>
                </a:solidFill>
              </a:rPr>
              <a:t>Allocation</a:t>
            </a:r>
            <a:endParaRPr lang="fr-FR" sz="14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3574198" y="5510830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i="1" dirty="0" err="1" smtClean="0">
                <a:solidFill>
                  <a:schemeClr val="accent1">
                    <a:lumMod val="50000"/>
                  </a:schemeClr>
                </a:solidFill>
              </a:rPr>
              <a:t>Generation</a:t>
            </a:r>
            <a:endParaRPr lang="fr-FR" sz="14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5810617" y="5712248"/>
            <a:ext cx="1419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err="1">
                <a:solidFill>
                  <a:schemeClr val="accent1">
                    <a:lumMod val="50000"/>
                  </a:schemeClr>
                </a:solidFill>
              </a:rPr>
              <a:t>Manual</a:t>
            </a:r>
            <a:endParaRPr lang="fr-FR" sz="1400" i="1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r>
              <a:rPr lang="fr-FR" sz="1400" i="1" dirty="0" err="1">
                <a:solidFill>
                  <a:schemeClr val="accent1">
                    <a:lumMod val="50000"/>
                  </a:schemeClr>
                </a:solidFill>
              </a:rPr>
              <a:t>Completion</a:t>
            </a:r>
            <a:endParaRPr lang="fr-FR" sz="14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7483334" y="4159032"/>
            <a:ext cx="137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Applications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4967654" y="1221108"/>
            <a:ext cx="1845961" cy="8944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5119402" y="1336888"/>
            <a:ext cx="919932" cy="369332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IP-XACT</a:t>
            </a:r>
          </a:p>
        </p:txBody>
      </p:sp>
      <p:cxnSp>
        <p:nvCxnSpPr>
          <p:cNvPr id="48" name="Connecteur en arc 47"/>
          <p:cNvCxnSpPr>
            <a:stCxn id="9" idx="3"/>
            <a:endCxn id="46" idx="1"/>
          </p:cNvCxnSpPr>
          <p:nvPr/>
        </p:nvCxnSpPr>
        <p:spPr>
          <a:xfrm flipV="1">
            <a:off x="3288325" y="1668325"/>
            <a:ext cx="1679329" cy="1384230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993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à coins arrondis 25"/>
          <p:cNvSpPr/>
          <p:nvPr/>
        </p:nvSpPr>
        <p:spPr>
          <a:xfrm>
            <a:off x="2277209" y="3517477"/>
            <a:ext cx="2725614" cy="16847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coins arrondis 24"/>
          <p:cNvSpPr/>
          <p:nvPr/>
        </p:nvSpPr>
        <p:spPr>
          <a:xfrm>
            <a:off x="158263" y="902882"/>
            <a:ext cx="3556629" cy="25407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à coins arrondis 23"/>
          <p:cNvSpPr/>
          <p:nvPr/>
        </p:nvSpPr>
        <p:spPr>
          <a:xfrm>
            <a:off x="7240468" y="4132386"/>
            <a:ext cx="1740877" cy="1928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64F0-C991-4644-9153-07C0A25EE6F0}" type="datetime1">
              <a:rPr lang="fr-FR" smtClean="0"/>
              <a:pPr/>
              <a:t>25/01/16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IRT AESE “Saint Exupéry” - All rights reserved Confidential and proprietary document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3E47-BF2E-403B-8848-A995719FF1A3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Target </a:t>
            </a:r>
            <a:r>
              <a:rPr lang="fr-FR" dirty="0" err="1" smtClean="0"/>
              <a:t>chain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07733" y="1007491"/>
            <a:ext cx="1490296" cy="62923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System </a:t>
            </a:r>
            <a:r>
              <a:rPr lang="fr-FR" sz="1400" dirty="0" err="1" smtClean="0"/>
              <a:t>Functional</a:t>
            </a:r>
            <a:r>
              <a:rPr lang="fr-FR" sz="1400" dirty="0" smtClean="0"/>
              <a:t> breakdown</a:t>
            </a:r>
            <a:endParaRPr lang="fr-FR" sz="14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1052881" y="1872714"/>
            <a:ext cx="1490296" cy="629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System </a:t>
            </a:r>
            <a:r>
              <a:rPr lang="fr-FR" sz="1400" dirty="0" err="1" smtClean="0"/>
              <a:t>Logical</a:t>
            </a:r>
            <a:r>
              <a:rPr lang="fr-FR" sz="1400" dirty="0" smtClean="0"/>
              <a:t> architecture</a:t>
            </a:r>
            <a:endParaRPr lang="fr-FR" sz="14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798029" y="2737937"/>
            <a:ext cx="1490296" cy="62923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System Physical Architecture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2543177" y="3603160"/>
            <a:ext cx="1490296" cy="62923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Preliminary</a:t>
            </a:r>
            <a:r>
              <a:rPr lang="fr-FR" sz="1400" dirty="0" smtClean="0"/>
              <a:t> Software Architecture</a:t>
            </a:r>
            <a:endParaRPr lang="fr-FR" sz="14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288325" y="4468383"/>
            <a:ext cx="1490296" cy="62923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Software Architecture</a:t>
            </a:r>
            <a:endParaRPr lang="fr-FR" sz="14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967654" y="5310640"/>
            <a:ext cx="1490296" cy="6292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Source code </a:t>
            </a:r>
            <a:r>
              <a:rPr lang="fr-FR" sz="1400" dirty="0" err="1" smtClean="0"/>
              <a:t>skeletons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7365758" y="4512551"/>
            <a:ext cx="1490296" cy="6292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Distributed</a:t>
            </a:r>
            <a:r>
              <a:rPr lang="fr-FR" sz="1400" dirty="0" smtClean="0"/>
              <a:t> Application Framework</a:t>
            </a:r>
            <a:endParaRPr lang="fr-FR" sz="14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7365758" y="5310640"/>
            <a:ext cx="1490296" cy="6292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Functional</a:t>
            </a:r>
            <a:r>
              <a:rPr lang="fr-FR" sz="1400" dirty="0" smtClean="0"/>
              <a:t> Source code</a:t>
            </a:r>
            <a:endParaRPr lang="fr-FR" sz="1400" dirty="0"/>
          </a:p>
        </p:txBody>
      </p:sp>
      <p:cxnSp>
        <p:nvCxnSpPr>
          <p:cNvPr id="17" name="Connecteur en arc 16"/>
          <p:cNvCxnSpPr>
            <a:stCxn id="7" idx="3"/>
          </p:cNvCxnSpPr>
          <p:nvPr/>
        </p:nvCxnSpPr>
        <p:spPr>
          <a:xfrm>
            <a:off x="1798029" y="1322109"/>
            <a:ext cx="452802" cy="550605"/>
          </a:xfrm>
          <a:prstGeom prst="curved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en arc 17"/>
          <p:cNvCxnSpPr/>
          <p:nvPr/>
        </p:nvCxnSpPr>
        <p:spPr>
          <a:xfrm>
            <a:off x="2543177" y="2187332"/>
            <a:ext cx="452802" cy="550605"/>
          </a:xfrm>
          <a:prstGeom prst="curved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rc 18"/>
          <p:cNvCxnSpPr/>
          <p:nvPr/>
        </p:nvCxnSpPr>
        <p:spPr>
          <a:xfrm>
            <a:off x="3288325" y="3052555"/>
            <a:ext cx="452802" cy="550605"/>
          </a:xfrm>
          <a:prstGeom prst="curved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en arc 19"/>
          <p:cNvCxnSpPr/>
          <p:nvPr/>
        </p:nvCxnSpPr>
        <p:spPr>
          <a:xfrm>
            <a:off x="4033473" y="3917778"/>
            <a:ext cx="452802" cy="550605"/>
          </a:xfrm>
          <a:prstGeom prst="curved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en arc 20"/>
          <p:cNvCxnSpPr>
            <a:stCxn id="11" idx="2"/>
            <a:endCxn id="12" idx="1"/>
          </p:cNvCxnSpPr>
          <p:nvPr/>
        </p:nvCxnSpPr>
        <p:spPr>
          <a:xfrm rot="16200000" flipH="1">
            <a:off x="4236744" y="4894347"/>
            <a:ext cx="527639" cy="934181"/>
          </a:xfrm>
          <a:prstGeom prst="curved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2" idx="3"/>
            <a:endCxn id="14" idx="1"/>
          </p:cNvCxnSpPr>
          <p:nvPr/>
        </p:nvCxnSpPr>
        <p:spPr>
          <a:xfrm>
            <a:off x="6457950" y="5625258"/>
            <a:ext cx="907808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2442487" y="967364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Capella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391569" y="46733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AADL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3985753" y="3656574"/>
            <a:ext cx="1064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sz="1400" i="1" dirty="0" smtClean="0">
                <a:solidFill>
                  <a:schemeClr val="accent1">
                    <a:lumMod val="50000"/>
                  </a:schemeClr>
                </a:solidFill>
              </a:rPr>
              <a:t>efinement</a:t>
            </a:r>
            <a:endParaRPr lang="en-US" sz="14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3847426" y="2880985"/>
            <a:ext cx="1536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accent1">
                    <a:lumMod val="50000"/>
                  </a:schemeClr>
                </a:solidFill>
              </a:rPr>
              <a:t>EMF, </a:t>
            </a:r>
            <a:r>
              <a:rPr lang="fr-FR" sz="1400" i="1" dirty="0" err="1" smtClean="0">
                <a:solidFill>
                  <a:schemeClr val="accent1">
                    <a:lumMod val="50000"/>
                  </a:schemeClr>
                </a:solidFill>
              </a:rPr>
              <a:t>Acceleo</a:t>
            </a:r>
            <a:r>
              <a:rPr lang="fr-FR" sz="1400" i="1" dirty="0" smtClean="0">
                <a:solidFill>
                  <a:schemeClr val="accent1">
                    <a:lumMod val="50000"/>
                  </a:schemeClr>
                </a:solidFill>
              </a:rPr>
              <a:t>, Java</a:t>
            </a:r>
            <a:endParaRPr lang="fr-FR" sz="14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2113649" y="1300801"/>
            <a:ext cx="958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fr-FR" sz="1400" i="1" dirty="0" smtClean="0">
                <a:solidFill>
                  <a:schemeClr val="accent1">
                    <a:lumMod val="50000"/>
                  </a:schemeClr>
                </a:solidFill>
              </a:rPr>
              <a:t>llocation</a:t>
            </a:r>
            <a:endParaRPr lang="fr-FR" sz="14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2756690" y="2039342"/>
            <a:ext cx="958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i="1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fr-FR" sz="1400" i="1" dirty="0" smtClean="0">
                <a:solidFill>
                  <a:schemeClr val="accent1">
                    <a:lumMod val="50000"/>
                  </a:schemeClr>
                </a:solidFill>
              </a:rPr>
              <a:t>llocation</a:t>
            </a:r>
            <a:endParaRPr lang="fr-FR" sz="14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3713658" y="5510830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accent1">
                    <a:lumMod val="50000"/>
                  </a:schemeClr>
                </a:solidFill>
              </a:rPr>
              <a:t>OCARINA</a:t>
            </a:r>
            <a:endParaRPr lang="fr-FR" sz="14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5810617" y="5712248"/>
            <a:ext cx="1419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err="1" smtClean="0">
                <a:solidFill>
                  <a:schemeClr val="accent1">
                    <a:lumMod val="50000"/>
                  </a:schemeClr>
                </a:solidFill>
              </a:rPr>
              <a:t>Manual</a:t>
            </a:r>
            <a:endParaRPr lang="fr-FR" sz="1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r>
              <a:rPr lang="fr-FR" sz="1400" i="1" dirty="0" err="1" smtClean="0">
                <a:solidFill>
                  <a:schemeClr val="accent1">
                    <a:lumMod val="50000"/>
                  </a:schemeClr>
                </a:solidFill>
              </a:rPr>
              <a:t>Completion</a:t>
            </a:r>
            <a:endParaRPr lang="fr-FR" sz="14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7483334" y="4159032"/>
            <a:ext cx="137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Applications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4967654" y="1221108"/>
            <a:ext cx="2272814" cy="8944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5119402" y="1336888"/>
            <a:ext cx="1977464" cy="369332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IP-XACT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tree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 editor</a:t>
            </a:r>
          </a:p>
        </p:txBody>
      </p:sp>
      <p:cxnSp>
        <p:nvCxnSpPr>
          <p:cNvPr id="48" name="Connecteur en arc 47"/>
          <p:cNvCxnSpPr>
            <a:stCxn id="9" idx="3"/>
            <a:endCxn id="46" idx="1"/>
          </p:cNvCxnSpPr>
          <p:nvPr/>
        </p:nvCxnSpPr>
        <p:spPr>
          <a:xfrm flipV="1">
            <a:off x="3288325" y="1668325"/>
            <a:ext cx="1679329" cy="1384230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46" idx="3"/>
          </p:cNvCxnSpPr>
          <p:nvPr/>
        </p:nvCxnSpPr>
        <p:spPr>
          <a:xfrm flipV="1">
            <a:off x="7240468" y="1668324"/>
            <a:ext cx="391255" cy="1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7631723" y="1345158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VLAB</a:t>
            </a:r>
          </a:p>
          <a:p>
            <a:r>
              <a:rPr lang="fr-FR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Space</a:t>
            </a:r>
            <a:r>
              <a:rPr lang="fr-FR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Studio</a:t>
            </a:r>
            <a:endParaRPr lang="fr-FR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699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TwIRTee</a:t>
            </a:r>
            <a:r>
              <a:rPr lang="en-GB" dirty="0" smtClean="0"/>
              <a:t> Functional Breakdown</a:t>
            </a:r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5" name="Rectangle 4">
            <a:hlinkClick r:id="" action="ppaction://noaction"/>
          </p:cNvPr>
          <p:cNvSpPr/>
          <p:nvPr/>
        </p:nvSpPr>
        <p:spPr>
          <a:xfrm>
            <a:off x="8892600" y="620610"/>
            <a:ext cx="251400" cy="494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79" y="1867659"/>
            <a:ext cx="8995492" cy="362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7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TwIRTee</a:t>
            </a:r>
            <a:r>
              <a:rPr lang="en-GB" dirty="0" smtClean="0"/>
              <a:t> Logical Architecture</a:t>
            </a:r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5" name="Rectangle 4">
            <a:hlinkClick r:id="" action="ppaction://noaction"/>
          </p:cNvPr>
          <p:cNvSpPr/>
          <p:nvPr/>
        </p:nvSpPr>
        <p:spPr>
          <a:xfrm>
            <a:off x="8892600" y="620610"/>
            <a:ext cx="251400" cy="494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" y="2276872"/>
            <a:ext cx="8951976" cy="345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TwIRTee</a:t>
            </a:r>
            <a:r>
              <a:rPr lang="en-GB" dirty="0" smtClean="0"/>
              <a:t> Physical Architecture</a:t>
            </a:r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5" name="Rectangle 4">
            <a:hlinkClick r:id="" action="ppaction://noaction"/>
          </p:cNvPr>
          <p:cNvSpPr/>
          <p:nvPr/>
        </p:nvSpPr>
        <p:spPr>
          <a:xfrm>
            <a:off x="8892600" y="620610"/>
            <a:ext cx="251400" cy="494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712"/>
            <a:ext cx="9468544" cy="591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0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ésentation1" id="{51BDAFF3-9F22-42BF-B725-030478018AE7}" vid="{2AF69C30-1382-4F35-BEA9-03FE609ECE3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13653E0CBCBB47AF91ADB4AF67F774" ma:contentTypeVersion="0" ma:contentTypeDescription="Crée un document." ma:contentTypeScope="" ma:versionID="80924b409ccadef157890a5f81240e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57B7BC-DFCC-47E4-BC92-2B910E58A8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09EC5C5-A528-44CA-8D32-4B899D0EA4A4}">
  <ds:schemaRefs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BA86A34-F04B-4504-86DC-32C7FB1D17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1414</TotalTime>
  <Words>1031</Words>
  <Application>Microsoft Macintosh PowerPoint</Application>
  <PresentationFormat>Présentation à l'écran (4:3)</PresentationFormat>
  <Paragraphs>229</Paragraphs>
  <Slides>21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21</vt:i4>
      </vt:variant>
    </vt:vector>
  </HeadingPairs>
  <TitlesOfParts>
    <vt:vector size="24" baseType="lpstr">
      <vt:lpstr>Thème Office</vt:lpstr>
      <vt:lpstr>Feuille de calcul</vt:lpstr>
      <vt:lpstr>Diapositive</vt:lpstr>
      <vt:lpstr>Model Driven Engineering with Capella and AADL  Bassem Ouni, Pierre Gaufillet, Eric Jenn, Jérôme Hugues  </vt:lpstr>
      <vt:lpstr>Présentation PowerPoint</vt:lpstr>
      <vt:lpstr>Introduction</vt:lpstr>
      <vt:lpstr>Why Capella to AADL?</vt:lpstr>
      <vt:lpstr>Target chain</vt:lpstr>
      <vt:lpstr>Target chain</vt:lpstr>
      <vt:lpstr>TwIRTee Functional Breakdown</vt:lpstr>
      <vt:lpstr>TwIRTee Logical Architecture</vt:lpstr>
      <vt:lpstr>TwIRTee Physical Architecture</vt:lpstr>
      <vt:lpstr>System architecture with Capella</vt:lpstr>
      <vt:lpstr>Capella to AADL mapping</vt:lpstr>
      <vt:lpstr>Extraction of Bus</vt:lpstr>
      <vt:lpstr>Extraction of Bus</vt:lpstr>
      <vt:lpstr>Extraction of logical connections</vt:lpstr>
      <vt:lpstr>Preliminary Software Architecture with AADL</vt:lpstr>
      <vt:lpstr>Software Architecture with AADL</vt:lpstr>
      <vt:lpstr>Software Architecture with AADL</vt:lpstr>
      <vt:lpstr>Software Architecture with AADL</vt:lpstr>
      <vt:lpstr>Distributed applications Framework with PolyORB</vt:lpstr>
      <vt:lpstr>Capella2AADL in brief</vt:lpstr>
      <vt:lpstr>Questions ??? Thanks a lot for your attention</vt:lpstr>
    </vt:vector>
  </TitlesOfParts>
  <Company>IRT -Saint Exupéry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Hardware/Software co-development From Architecture Models to Synthesis  Patrick FARAIL / Philippe CUENOT</dc:title>
  <dc:creator>FARAIL Patrick</dc:creator>
  <cp:lastModifiedBy>Pierre Gaufillet</cp:lastModifiedBy>
  <cp:revision>162</cp:revision>
  <dcterms:created xsi:type="dcterms:W3CDTF">2015-11-18T14:15:17Z</dcterms:created>
  <dcterms:modified xsi:type="dcterms:W3CDTF">2016-01-25T16:16:09Z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0x0101003A13653E0CBCBB47AF91ADB4AF67F774</vt:lpwstr>
  </property>
</Properties>
</file>