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4" r:id="rId3"/>
    <p:sldId id="367" r:id="rId4"/>
    <p:sldId id="351" r:id="rId5"/>
    <p:sldId id="352" r:id="rId6"/>
    <p:sldId id="368" r:id="rId7"/>
    <p:sldId id="356" r:id="rId8"/>
    <p:sldId id="333" r:id="rId9"/>
    <p:sldId id="363" r:id="rId10"/>
    <p:sldId id="364" r:id="rId11"/>
    <p:sldId id="365" r:id="rId12"/>
  </p:sldIdLst>
  <p:sldSz cx="9144000" cy="6858000" type="screen4x3"/>
  <p:notesSz cx="6946900" cy="92202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>
          <p15:clr>
            <a:srgbClr val="A4A3A4"/>
          </p15:clr>
        </p15:guide>
        <p15:guide id="2" orient="horz" pos="3744">
          <p15:clr>
            <a:srgbClr val="A4A3A4"/>
          </p15:clr>
        </p15:guide>
        <p15:guide id="3" orient="horz" pos="960">
          <p15:clr>
            <a:srgbClr val="A4A3A4"/>
          </p15:clr>
        </p15:guide>
        <p15:guide id="4" orient="horz" pos="720">
          <p15:clr>
            <a:srgbClr val="A4A3A4"/>
          </p15:clr>
        </p15:guide>
        <p15:guide id="5" pos="336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CCE5"/>
    <a:srgbClr val="5CA1FB"/>
    <a:srgbClr val="3C4F82"/>
    <a:srgbClr val="777777"/>
    <a:srgbClr val="8BADE5"/>
    <a:srgbClr val="B3C2D7"/>
    <a:srgbClr val="3333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2102" autoAdjust="0"/>
  </p:normalViewPr>
  <p:slideViewPr>
    <p:cSldViewPr>
      <p:cViewPr varScale="1">
        <p:scale>
          <a:sx n="70" d="100"/>
          <a:sy n="70" d="100"/>
        </p:scale>
        <p:origin x="855" y="33"/>
      </p:cViewPr>
      <p:guideLst>
        <p:guide orient="horz" pos="288"/>
        <p:guide orient="horz" pos="3744"/>
        <p:guide orient="horz" pos="960"/>
        <p:guide orient="horz" pos="720"/>
        <p:guide pos="336"/>
        <p:guide pos="547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802" y="-114"/>
      </p:cViewPr>
      <p:guideLst>
        <p:guide orient="horz" pos="2904"/>
        <p:guide pos="2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5" Type="http://schemas.openxmlformats.org/officeDocument/2006/relationships/slide" Target="slides/slide7.xml"/><Relationship Id="rId4" Type="http://schemas.openxmlformats.org/officeDocument/2006/relationships/slide" Target="slides/slide6.xml"/><Relationship Id="rId9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077805" y="8660585"/>
            <a:ext cx="2137508" cy="46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05" tIns="0" rIns="18905" bIns="0" anchor="b"/>
          <a:lstStyle/>
          <a:p>
            <a:pPr algn="r" defTabSz="949255">
              <a:lnSpc>
                <a:spcPct val="89000"/>
              </a:lnSpc>
              <a:spcBef>
                <a:spcPct val="40000"/>
              </a:spcBef>
            </a:pPr>
            <a:r>
              <a:rPr lang="en-US" sz="900" b="0" dirty="0"/>
              <a:t>© 2014 Carnegie Mellon University</a:t>
            </a:r>
          </a:p>
          <a:p>
            <a:pPr algn="l" defTabSz="949255">
              <a:lnSpc>
                <a:spcPct val="89000"/>
              </a:lnSpc>
              <a:spcBef>
                <a:spcPct val="40000"/>
              </a:spcBef>
            </a:pPr>
            <a:r>
              <a:rPr lang="en-US" sz="800" b="0" i="1" dirty="0">
                <a:latin typeface="Times New Roman" pitchFamily="18" charset="0"/>
              </a:rPr>
              <a:t>  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6459289" y="8801679"/>
            <a:ext cx="335883" cy="22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220" tIns="44108" rIns="88220" bIns="44108">
            <a:spAutoFit/>
          </a:bodyPr>
          <a:lstStyle/>
          <a:p>
            <a:pPr defTabSz="901634" eaLnBrk="0" hangingPunct="0">
              <a:lnSpc>
                <a:spcPct val="90000"/>
              </a:lnSpc>
              <a:spcBef>
                <a:spcPct val="0"/>
              </a:spcBef>
            </a:pPr>
            <a:fld id="{AC363E17-291A-4AC6-942A-2CC827AAF43E}" type="slidenum">
              <a:rPr lang="en-US" sz="1000"/>
              <a:pPr defTabSz="901634" eaLnBrk="0" hangingPunct="0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000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>
            <a:off x="229019" y="8687534"/>
            <a:ext cx="648886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3" tIns="45716" rIns="91433" bIns="45716" anchor="ctr">
            <a:spAutoFit/>
          </a:bodyPr>
          <a:lstStyle/>
          <a:p>
            <a:endParaRPr lang="en-US"/>
          </a:p>
        </p:txBody>
      </p:sp>
      <p:pic>
        <p:nvPicPr>
          <p:cNvPr id="46103" name="Picture 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828" y="8799115"/>
            <a:ext cx="3734277" cy="189020"/>
          </a:xfrm>
          <a:prstGeom prst="rect">
            <a:avLst/>
          </a:prstGeom>
          <a:noFill/>
        </p:spPr>
      </p:pic>
      <p:sp>
        <p:nvSpPr>
          <p:cNvPr id="46104" name="Rectangle 2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74139" y="296457"/>
            <a:ext cx="2708463" cy="46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49255">
              <a:lnSpc>
                <a:spcPct val="90000"/>
              </a:lnSpc>
              <a:defRPr sz="900"/>
            </a:lvl1pPr>
          </a:lstStyle>
          <a:p>
            <a:r>
              <a:rPr lang="en-US" dirty="0" smtClean="0"/>
              <a:t>Author</a:t>
            </a:r>
          </a:p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46105" name="Rectangle 25"/>
          <p:cNvSpPr>
            <a:spLocks noGrp="1" noChangeArrowheads="1"/>
          </p:cNvSpPr>
          <p:nvPr>
            <p:ph type="dt" idx="1"/>
          </p:nvPr>
        </p:nvSpPr>
        <p:spPr bwMode="auto">
          <a:xfrm>
            <a:off x="3740641" y="296457"/>
            <a:ext cx="2708464" cy="46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05" tIns="0" rIns="18905" bIns="0" numCol="1" anchor="t" anchorCtr="0" compatLnSpc="1">
            <a:prstTxWarp prst="textNoShape">
              <a:avLst/>
            </a:prstTxWarp>
          </a:bodyPr>
          <a:lstStyle>
            <a:lvl1pPr algn="r" defTabSz="949255" eaLnBrk="0" hangingPunct="0">
              <a:spcBef>
                <a:spcPct val="0"/>
              </a:spcBef>
              <a:defRPr sz="1000" b="0"/>
            </a:lvl1pPr>
          </a:lstStyle>
          <a:p>
            <a:fld id="{CAB69371-DCFD-464A-8AB5-7F64F0E06424}" type="datetime1">
              <a:rPr lang="en-US"/>
              <a:pPr/>
              <a:t>1/16/2016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55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617" y="4380229"/>
            <a:ext cx="5095666" cy="414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4077805" y="8660585"/>
            <a:ext cx="2137508" cy="46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05" tIns="0" rIns="18905" bIns="0" anchor="b"/>
          <a:lstStyle/>
          <a:p>
            <a:pPr algn="r" defTabSz="949255">
              <a:lnSpc>
                <a:spcPct val="89000"/>
              </a:lnSpc>
              <a:spcBef>
                <a:spcPct val="40000"/>
              </a:spcBef>
            </a:pPr>
            <a:r>
              <a:rPr lang="en-US" sz="900" b="0" dirty="0"/>
              <a:t>© </a:t>
            </a:r>
            <a:r>
              <a:rPr lang="en-US" sz="900" b="0" dirty="0" smtClean="0"/>
              <a:t>2014 Carnegie </a:t>
            </a:r>
            <a:r>
              <a:rPr lang="en-US" sz="900" b="0" dirty="0"/>
              <a:t>Mellon University</a:t>
            </a:r>
          </a:p>
          <a:p>
            <a:pPr algn="l" defTabSz="949255">
              <a:lnSpc>
                <a:spcPct val="89000"/>
              </a:lnSpc>
              <a:spcBef>
                <a:spcPct val="40000"/>
              </a:spcBef>
            </a:pPr>
            <a:r>
              <a:rPr lang="en-US" sz="800" b="0" i="1" dirty="0">
                <a:latin typeface="Times New Roman" pitchFamily="18" charset="0"/>
              </a:rPr>
              <a:t>  </a:t>
            </a:r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6459289" y="8801679"/>
            <a:ext cx="335883" cy="22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220" tIns="44108" rIns="88220" bIns="44108">
            <a:spAutoFit/>
          </a:bodyPr>
          <a:lstStyle/>
          <a:p>
            <a:pPr defTabSz="901634" eaLnBrk="0" hangingPunct="0">
              <a:lnSpc>
                <a:spcPct val="90000"/>
              </a:lnSpc>
              <a:spcBef>
                <a:spcPct val="0"/>
              </a:spcBef>
            </a:pPr>
            <a:fld id="{96682DAF-BC0D-4CE6-B4F0-24EEC6997256}" type="slidenum">
              <a:rPr lang="en-US" sz="1000"/>
              <a:pPr defTabSz="901634" eaLnBrk="0" hangingPunct="0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000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 flipH="1">
            <a:off x="229019" y="8687534"/>
            <a:ext cx="648886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3" tIns="45716" rIns="91433" bIns="45716" anchor="ctr">
            <a:spAutoFit/>
          </a:bodyPr>
          <a:lstStyle/>
          <a:p>
            <a:endParaRPr lang="en-US"/>
          </a:p>
        </p:txBody>
      </p:sp>
      <p:pic>
        <p:nvPicPr>
          <p:cNvPr id="7191" name="Picture 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828" y="8799115"/>
            <a:ext cx="3734277" cy="189020"/>
          </a:xfrm>
          <a:prstGeom prst="rect">
            <a:avLst/>
          </a:prstGeom>
          <a:noFill/>
        </p:spPr>
      </p:pic>
      <p:sp>
        <p:nvSpPr>
          <p:cNvPr id="7192" name="Rectangle 2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74139" y="296457"/>
            <a:ext cx="2708463" cy="46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49255">
              <a:lnSpc>
                <a:spcPct val="90000"/>
              </a:lnSpc>
              <a:defRPr sz="900"/>
            </a:lvl1pPr>
          </a:lstStyle>
          <a:p>
            <a:r>
              <a:rPr lang="en-US" dirty="0" smtClean="0"/>
              <a:t>Author</a:t>
            </a:r>
          </a:p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7193" name="Rectangle 25"/>
          <p:cNvSpPr>
            <a:spLocks noGrp="1" noChangeArrowheads="1"/>
          </p:cNvSpPr>
          <p:nvPr>
            <p:ph type="dt" idx="1"/>
          </p:nvPr>
        </p:nvSpPr>
        <p:spPr bwMode="auto">
          <a:xfrm>
            <a:off x="3740641" y="296457"/>
            <a:ext cx="2708464" cy="46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05" tIns="0" rIns="18905" bIns="0" numCol="1" anchor="t" anchorCtr="0" compatLnSpc="1">
            <a:prstTxWarp prst="textNoShape">
              <a:avLst/>
            </a:prstTxWarp>
          </a:bodyPr>
          <a:lstStyle>
            <a:lvl1pPr algn="r" defTabSz="949255" eaLnBrk="0" hangingPunct="0">
              <a:spcBef>
                <a:spcPct val="0"/>
              </a:spcBef>
              <a:defRPr sz="1000" b="0"/>
            </a:lvl1pPr>
          </a:lstStyle>
          <a:p>
            <a:fld id="{454AB770-A45E-4881-B684-B36680350C26}" type="datetime1">
              <a:rPr lang="en-US"/>
              <a:pPr/>
              <a:t>1/16/2016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6554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342900" algn="l" rtl="0" fontAlgn="base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635000" algn="l" rtl="0" fontAlgn="base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914400" algn="l" rtl="0" fontAlgn="base">
      <a:spcBef>
        <a:spcPct val="30000"/>
      </a:spcBef>
      <a:spcAft>
        <a:spcPct val="0"/>
      </a:spcAft>
      <a:buChar char="•"/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Author</a:t>
            </a:r>
            <a:endParaRPr lang="en-US" dirty="0"/>
          </a:p>
          <a:p>
            <a:r>
              <a:rPr lang="en-US" dirty="0" smtClean="0"/>
              <a:t>Software Engineering Institute</a:t>
            </a:r>
            <a:endParaRPr lang="en-US" dirty="0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8F348F5-97A1-4309-ADC6-A00DD72A5AB8}" type="datetime1">
              <a:rPr lang="en-US"/>
              <a:pPr/>
              <a:t>1/16/2016</a:t>
            </a:fld>
            <a:endParaRPr lang="en-US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583" indent="-228583"/>
            <a:r>
              <a:rPr lang="en-US" b="1" dirty="0"/>
              <a:t>Title Slide</a:t>
            </a:r>
          </a:p>
          <a:p>
            <a:pPr marL="685749" lvl="1" indent="-342875"/>
            <a:r>
              <a:rPr lang="en-US" dirty="0"/>
              <a:t>Title and Subtitle text blocks should not be moved from their position if at all possible.</a:t>
            </a:r>
          </a:p>
          <a:p>
            <a:pPr marL="228583" indent="-228583"/>
            <a:endParaRPr lang="en-US" dirty="0"/>
          </a:p>
          <a:p>
            <a:pPr marL="228583" indent="-228583"/>
            <a:endParaRPr lang="en-US" dirty="0"/>
          </a:p>
          <a:p>
            <a:pPr marL="228583" indent="-22858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71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Key points (Objectives of the Slide): What is covered in this section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Slide Content Description: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/>
              <a:t>Presentation Script:  We address the following subjects in this section</a:t>
            </a:r>
          </a:p>
          <a:p>
            <a:r>
              <a:rPr lang="en-US" dirty="0" smtClean="0"/>
              <a:t>  Modeling and embedded systems engineering</a:t>
            </a:r>
          </a:p>
          <a:p>
            <a:r>
              <a:rPr lang="en-US" dirty="0" smtClean="0"/>
              <a:t>  What is modeling?</a:t>
            </a:r>
          </a:p>
          <a:p>
            <a:r>
              <a:rPr lang="en-US" dirty="0" smtClean="0"/>
              <a:t>  What is Software Architecture?</a:t>
            </a:r>
          </a:p>
          <a:p>
            <a:r>
              <a:rPr lang="en-US" dirty="0" smtClean="0"/>
              <a:t>  Model * Engineering </a:t>
            </a:r>
          </a:p>
          <a:p>
            <a:r>
              <a:rPr lang="en-US" dirty="0" smtClean="0"/>
              <a:t>      Definition of terms – putting them in perspective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Motivation for model-based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The AADL Language – We discuss: </a:t>
            </a:r>
          </a:p>
          <a:p>
            <a:r>
              <a:rPr lang="en-US" dirty="0" smtClean="0"/>
              <a:t>  That it is </a:t>
            </a:r>
            <a:r>
              <a:rPr lang="en-US" dirty="0" err="1" smtClean="0"/>
              <a:t>aStandard</a:t>
            </a:r>
            <a:endParaRPr lang="en-US" dirty="0" smtClean="0"/>
          </a:p>
          <a:p>
            <a:r>
              <a:rPr lang="en-US" dirty="0" smtClean="0"/>
              <a:t>  Overview of the Language</a:t>
            </a:r>
          </a:p>
          <a:p>
            <a:r>
              <a:rPr lang="en-US" dirty="0" smtClean="0"/>
              <a:t>  Insight into how the language came to be – development pattern -New WG activities</a:t>
            </a:r>
          </a:p>
          <a:p>
            <a:r>
              <a:rPr lang="en-US" dirty="0" smtClean="0"/>
              <a:t>   We are presenting Version 2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Model-based Embedded systems engineering and the role of </a:t>
            </a:r>
            <a:r>
              <a:rPr lang="en-US" dirty="0" err="1" smtClean="0"/>
              <a:t>aadl</a:t>
            </a:r>
            <a:r>
              <a:rPr lang="en-US" dirty="0" smtClean="0"/>
              <a:t> (MBSE role of </a:t>
            </a:r>
            <a:r>
              <a:rPr lang="en-US" dirty="0" err="1" smtClean="0"/>
              <a:t>aadl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Software and Systems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Focus of the SAE AADL</a:t>
            </a:r>
          </a:p>
          <a:p>
            <a:r>
              <a:rPr lang="en-US" dirty="0" smtClean="0"/>
              <a:t>33-38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Definition and History of </a:t>
            </a:r>
            <a:r>
              <a:rPr lang="en-US" dirty="0" err="1" smtClean="0"/>
              <a:t>aadl</a:t>
            </a:r>
            <a:endParaRPr lang="en-US" dirty="0" smtClean="0"/>
          </a:p>
          <a:p>
            <a:r>
              <a:rPr lang="en-US" dirty="0" smtClean="0"/>
              <a:t>42 -43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Language Overview</a:t>
            </a:r>
          </a:p>
          <a:p>
            <a:r>
              <a:rPr lang="en-US" dirty="0" smtClean="0"/>
              <a:t>The grammar, syntax, and semantics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tools</a:t>
            </a:r>
          </a:p>
          <a:p>
            <a:r>
              <a:rPr lang="en-US" dirty="0" smtClean="0"/>
              <a:t>Extensions to the language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130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Key points (Objectives of the Slide): What is covered in this section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Slide Content Description: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/>
              <a:t>Presentation Script:  We address the following subjects in this section</a:t>
            </a:r>
          </a:p>
          <a:p>
            <a:r>
              <a:rPr lang="en-US" dirty="0" smtClean="0"/>
              <a:t>  Modeling and embedded systems engineering</a:t>
            </a:r>
          </a:p>
          <a:p>
            <a:r>
              <a:rPr lang="en-US" dirty="0" smtClean="0"/>
              <a:t>  What is modeling?</a:t>
            </a:r>
          </a:p>
          <a:p>
            <a:r>
              <a:rPr lang="en-US" dirty="0" smtClean="0"/>
              <a:t>  What is Software Architecture?</a:t>
            </a:r>
          </a:p>
          <a:p>
            <a:r>
              <a:rPr lang="en-US" dirty="0" smtClean="0"/>
              <a:t>  Model * Engineering </a:t>
            </a:r>
          </a:p>
          <a:p>
            <a:r>
              <a:rPr lang="en-US" dirty="0" smtClean="0"/>
              <a:t>      Definition of terms – putting them in perspective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Motivation for model-based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The AADL Language – We discuss: </a:t>
            </a:r>
          </a:p>
          <a:p>
            <a:r>
              <a:rPr lang="en-US" dirty="0" smtClean="0"/>
              <a:t>  That it is </a:t>
            </a:r>
            <a:r>
              <a:rPr lang="en-US" dirty="0" err="1" smtClean="0"/>
              <a:t>aStandard</a:t>
            </a:r>
            <a:endParaRPr lang="en-US" dirty="0" smtClean="0"/>
          </a:p>
          <a:p>
            <a:r>
              <a:rPr lang="en-US" dirty="0" smtClean="0"/>
              <a:t>  Overview of the Language</a:t>
            </a:r>
          </a:p>
          <a:p>
            <a:r>
              <a:rPr lang="en-US" dirty="0" smtClean="0"/>
              <a:t>  Insight into how the language came to be – development pattern -New WG activities</a:t>
            </a:r>
          </a:p>
          <a:p>
            <a:r>
              <a:rPr lang="en-US" dirty="0" smtClean="0"/>
              <a:t>   We are presenting Version 2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Model-based Embedded systems engineering and the role of </a:t>
            </a:r>
            <a:r>
              <a:rPr lang="en-US" dirty="0" err="1" smtClean="0"/>
              <a:t>aadl</a:t>
            </a:r>
            <a:r>
              <a:rPr lang="en-US" dirty="0" smtClean="0"/>
              <a:t> (MBSE role of </a:t>
            </a:r>
            <a:r>
              <a:rPr lang="en-US" dirty="0" err="1" smtClean="0"/>
              <a:t>aadl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Software and Systems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Focus of the SAE AADL</a:t>
            </a:r>
          </a:p>
          <a:p>
            <a:r>
              <a:rPr lang="en-US" dirty="0" smtClean="0"/>
              <a:t>33-38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Definition and History of </a:t>
            </a:r>
            <a:r>
              <a:rPr lang="en-US" dirty="0" err="1" smtClean="0"/>
              <a:t>aadl</a:t>
            </a:r>
            <a:endParaRPr lang="en-US" dirty="0" smtClean="0"/>
          </a:p>
          <a:p>
            <a:r>
              <a:rPr lang="en-US" dirty="0" smtClean="0"/>
              <a:t>42 -43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Language Overview</a:t>
            </a:r>
          </a:p>
          <a:p>
            <a:r>
              <a:rPr lang="en-US" dirty="0" smtClean="0"/>
              <a:t>The grammar, syntax, and semantics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tools</a:t>
            </a:r>
          </a:p>
          <a:p>
            <a:r>
              <a:rPr lang="en-US" dirty="0" smtClean="0"/>
              <a:t>Extensions to the language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164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Key points (Objectives of the Slide): What is covered in this section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Slide Content Description: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/>
              <a:t>Presentation Script:  We address the following subjects in this section</a:t>
            </a:r>
          </a:p>
          <a:p>
            <a:r>
              <a:rPr lang="en-US" dirty="0" smtClean="0"/>
              <a:t>  Modeling and embedded systems engineering</a:t>
            </a:r>
          </a:p>
          <a:p>
            <a:r>
              <a:rPr lang="en-US" dirty="0" smtClean="0"/>
              <a:t>  What is modeling?</a:t>
            </a:r>
          </a:p>
          <a:p>
            <a:r>
              <a:rPr lang="en-US" dirty="0" smtClean="0"/>
              <a:t>  What is Software Architecture?</a:t>
            </a:r>
          </a:p>
          <a:p>
            <a:r>
              <a:rPr lang="en-US" dirty="0" smtClean="0"/>
              <a:t>  Model * Engineering </a:t>
            </a:r>
          </a:p>
          <a:p>
            <a:r>
              <a:rPr lang="en-US" dirty="0" smtClean="0"/>
              <a:t>      Definition of terms – putting them in perspective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Motivation for model-based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The AADL Language – We discuss: </a:t>
            </a:r>
          </a:p>
          <a:p>
            <a:r>
              <a:rPr lang="en-US" dirty="0" smtClean="0"/>
              <a:t>  That it is </a:t>
            </a:r>
            <a:r>
              <a:rPr lang="en-US" dirty="0" err="1" smtClean="0"/>
              <a:t>aStandard</a:t>
            </a:r>
            <a:endParaRPr lang="en-US" dirty="0" smtClean="0"/>
          </a:p>
          <a:p>
            <a:r>
              <a:rPr lang="en-US" dirty="0" smtClean="0"/>
              <a:t>  Overview of the Language</a:t>
            </a:r>
          </a:p>
          <a:p>
            <a:r>
              <a:rPr lang="en-US" dirty="0" smtClean="0"/>
              <a:t>  Insight into how the language came to be – development pattern -New WG activities</a:t>
            </a:r>
          </a:p>
          <a:p>
            <a:r>
              <a:rPr lang="en-US" dirty="0" smtClean="0"/>
              <a:t>   We are presenting Version 2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Model-based Embedded systems engineering and the role of </a:t>
            </a:r>
            <a:r>
              <a:rPr lang="en-US" dirty="0" err="1" smtClean="0"/>
              <a:t>aadl</a:t>
            </a:r>
            <a:r>
              <a:rPr lang="en-US" dirty="0" smtClean="0"/>
              <a:t> (MBSE role of </a:t>
            </a:r>
            <a:r>
              <a:rPr lang="en-US" dirty="0" err="1" smtClean="0"/>
              <a:t>aadl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Software and Systems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Focus of the SAE AADL</a:t>
            </a:r>
          </a:p>
          <a:p>
            <a:r>
              <a:rPr lang="en-US" dirty="0" smtClean="0"/>
              <a:t>33-38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Definition and History of </a:t>
            </a:r>
            <a:r>
              <a:rPr lang="en-US" dirty="0" err="1" smtClean="0"/>
              <a:t>aadl</a:t>
            </a:r>
            <a:endParaRPr lang="en-US" dirty="0" smtClean="0"/>
          </a:p>
          <a:p>
            <a:r>
              <a:rPr lang="en-US" dirty="0" smtClean="0"/>
              <a:t>42 -43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Language Overview</a:t>
            </a:r>
          </a:p>
          <a:p>
            <a:r>
              <a:rPr lang="en-US" dirty="0" smtClean="0"/>
              <a:t>The grammar, syntax, and semantics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tools</a:t>
            </a:r>
          </a:p>
          <a:p>
            <a:r>
              <a:rPr lang="en-US" dirty="0" smtClean="0"/>
              <a:t>Extensions to the language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864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Key points (Objectives of the Slide): What is covered in this section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Slide Content Description: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/>
              <a:t>Presentation Script:  We address the following subjects in this section</a:t>
            </a:r>
          </a:p>
          <a:p>
            <a:r>
              <a:rPr lang="en-US" dirty="0" smtClean="0"/>
              <a:t>  Modeling and embedded systems engineering</a:t>
            </a:r>
          </a:p>
          <a:p>
            <a:r>
              <a:rPr lang="en-US" dirty="0" smtClean="0"/>
              <a:t>  What is modeling?</a:t>
            </a:r>
          </a:p>
          <a:p>
            <a:r>
              <a:rPr lang="en-US" dirty="0" smtClean="0"/>
              <a:t>  What is Software Architecture?</a:t>
            </a:r>
          </a:p>
          <a:p>
            <a:r>
              <a:rPr lang="en-US" dirty="0" smtClean="0"/>
              <a:t>  Model * Engineering </a:t>
            </a:r>
          </a:p>
          <a:p>
            <a:r>
              <a:rPr lang="en-US" dirty="0" smtClean="0"/>
              <a:t>      Definition of terms – putting them in perspective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Motivation for model-based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The AADL Language – We discuss: </a:t>
            </a:r>
          </a:p>
          <a:p>
            <a:r>
              <a:rPr lang="en-US" dirty="0" smtClean="0"/>
              <a:t>  That it is </a:t>
            </a:r>
            <a:r>
              <a:rPr lang="en-US" dirty="0" err="1" smtClean="0"/>
              <a:t>aStandard</a:t>
            </a:r>
            <a:endParaRPr lang="en-US" dirty="0" smtClean="0"/>
          </a:p>
          <a:p>
            <a:r>
              <a:rPr lang="en-US" dirty="0" smtClean="0"/>
              <a:t>  Overview of the Language</a:t>
            </a:r>
          </a:p>
          <a:p>
            <a:r>
              <a:rPr lang="en-US" dirty="0" smtClean="0"/>
              <a:t>  Insight into how the language came to be – development pattern -New WG activities</a:t>
            </a:r>
          </a:p>
          <a:p>
            <a:r>
              <a:rPr lang="en-US" dirty="0" smtClean="0"/>
              <a:t>   We are presenting Version 2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Model-based Embedded systems engineering and the role of </a:t>
            </a:r>
            <a:r>
              <a:rPr lang="en-US" dirty="0" err="1" smtClean="0"/>
              <a:t>aadl</a:t>
            </a:r>
            <a:r>
              <a:rPr lang="en-US" dirty="0" smtClean="0"/>
              <a:t> (MBSE role of </a:t>
            </a:r>
            <a:r>
              <a:rPr lang="en-US" dirty="0" err="1" smtClean="0"/>
              <a:t>aadl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Software and Systems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Focus of the SAE AADL</a:t>
            </a:r>
          </a:p>
          <a:p>
            <a:r>
              <a:rPr lang="en-US" dirty="0" smtClean="0"/>
              <a:t>33-38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Definition and History of </a:t>
            </a:r>
            <a:r>
              <a:rPr lang="en-US" dirty="0" err="1" smtClean="0"/>
              <a:t>aadl</a:t>
            </a:r>
            <a:endParaRPr lang="en-US" dirty="0" smtClean="0"/>
          </a:p>
          <a:p>
            <a:r>
              <a:rPr lang="en-US" dirty="0" smtClean="0"/>
              <a:t>42 -43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Language Overview</a:t>
            </a:r>
          </a:p>
          <a:p>
            <a:r>
              <a:rPr lang="en-US" dirty="0" smtClean="0"/>
              <a:t>The grammar, syntax, and semantics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tools</a:t>
            </a:r>
          </a:p>
          <a:p>
            <a:r>
              <a:rPr lang="en-US" dirty="0" smtClean="0"/>
              <a:t>Extensions to the language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547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Key points (Objectives of the Slide): What is covered in this section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Slide Content Description: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/>
              <a:t>Presentation Script:  We address the following subjects in this section</a:t>
            </a:r>
          </a:p>
          <a:p>
            <a:r>
              <a:rPr lang="en-US" dirty="0" smtClean="0"/>
              <a:t>  Modeling and embedded systems engineering</a:t>
            </a:r>
          </a:p>
          <a:p>
            <a:r>
              <a:rPr lang="en-US" dirty="0" smtClean="0"/>
              <a:t>  What is modeling?</a:t>
            </a:r>
          </a:p>
          <a:p>
            <a:r>
              <a:rPr lang="en-US" dirty="0" smtClean="0"/>
              <a:t>  What is Software Architecture?</a:t>
            </a:r>
          </a:p>
          <a:p>
            <a:r>
              <a:rPr lang="en-US" dirty="0" smtClean="0"/>
              <a:t>  Model * Engineering </a:t>
            </a:r>
          </a:p>
          <a:p>
            <a:r>
              <a:rPr lang="en-US" dirty="0" smtClean="0"/>
              <a:t>      Definition of terms – putting them in perspective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Motivation for model-based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The AADL Language – We discuss: </a:t>
            </a:r>
          </a:p>
          <a:p>
            <a:r>
              <a:rPr lang="en-US" dirty="0" smtClean="0"/>
              <a:t>  That it is </a:t>
            </a:r>
            <a:r>
              <a:rPr lang="en-US" dirty="0" err="1" smtClean="0"/>
              <a:t>aStandard</a:t>
            </a:r>
            <a:endParaRPr lang="en-US" dirty="0" smtClean="0"/>
          </a:p>
          <a:p>
            <a:r>
              <a:rPr lang="en-US" dirty="0" smtClean="0"/>
              <a:t>  Overview of the Language</a:t>
            </a:r>
          </a:p>
          <a:p>
            <a:r>
              <a:rPr lang="en-US" dirty="0" smtClean="0"/>
              <a:t>  Insight into how the language came to be – development pattern -New WG activities</a:t>
            </a:r>
          </a:p>
          <a:p>
            <a:r>
              <a:rPr lang="en-US" dirty="0" smtClean="0"/>
              <a:t>   We are presenting Version 2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Model-based Embedded systems engineering and the role of </a:t>
            </a:r>
            <a:r>
              <a:rPr lang="en-US" dirty="0" err="1" smtClean="0"/>
              <a:t>aadl</a:t>
            </a:r>
            <a:r>
              <a:rPr lang="en-US" dirty="0" smtClean="0"/>
              <a:t> (MBSE role of </a:t>
            </a:r>
            <a:r>
              <a:rPr lang="en-US" dirty="0" err="1" smtClean="0"/>
              <a:t>aadl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Software and Systems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Focus of the SAE AADL</a:t>
            </a:r>
          </a:p>
          <a:p>
            <a:r>
              <a:rPr lang="en-US" dirty="0" smtClean="0"/>
              <a:t>33-38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Definition and History of </a:t>
            </a:r>
            <a:r>
              <a:rPr lang="en-US" dirty="0" err="1" smtClean="0"/>
              <a:t>aadl</a:t>
            </a:r>
            <a:endParaRPr lang="en-US" dirty="0" smtClean="0"/>
          </a:p>
          <a:p>
            <a:r>
              <a:rPr lang="en-US" dirty="0" smtClean="0"/>
              <a:t>42 -43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Language Overview</a:t>
            </a:r>
          </a:p>
          <a:p>
            <a:r>
              <a:rPr lang="en-US" dirty="0" smtClean="0"/>
              <a:t>The grammar, syntax, and semantics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tools</a:t>
            </a:r>
          </a:p>
          <a:p>
            <a:r>
              <a:rPr lang="en-US" dirty="0" smtClean="0"/>
              <a:t>Extensions to the language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9005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Key points (Objectives of the Slide): What is covered in this section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Slide Content Description: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/>
              <a:t>Presentation Script:  We address the following subjects in this section</a:t>
            </a:r>
          </a:p>
          <a:p>
            <a:r>
              <a:rPr lang="en-US" dirty="0" smtClean="0"/>
              <a:t>  Modeling and embedded systems engineering</a:t>
            </a:r>
          </a:p>
          <a:p>
            <a:r>
              <a:rPr lang="en-US" dirty="0" smtClean="0"/>
              <a:t>  What is modeling?</a:t>
            </a:r>
          </a:p>
          <a:p>
            <a:r>
              <a:rPr lang="en-US" dirty="0" smtClean="0"/>
              <a:t>  What is Software Architecture?</a:t>
            </a:r>
          </a:p>
          <a:p>
            <a:r>
              <a:rPr lang="en-US" dirty="0" smtClean="0"/>
              <a:t>  Model * Engineering </a:t>
            </a:r>
          </a:p>
          <a:p>
            <a:r>
              <a:rPr lang="en-US" dirty="0" smtClean="0"/>
              <a:t>      Definition of terms – putting them in perspective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Motivation for model-based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The AADL Language – We discuss: </a:t>
            </a:r>
          </a:p>
          <a:p>
            <a:r>
              <a:rPr lang="en-US" dirty="0" smtClean="0"/>
              <a:t>  That it is </a:t>
            </a:r>
            <a:r>
              <a:rPr lang="en-US" dirty="0" err="1" smtClean="0"/>
              <a:t>aStandard</a:t>
            </a:r>
            <a:endParaRPr lang="en-US" dirty="0" smtClean="0"/>
          </a:p>
          <a:p>
            <a:r>
              <a:rPr lang="en-US" dirty="0" smtClean="0"/>
              <a:t>  Overview of the Language</a:t>
            </a:r>
          </a:p>
          <a:p>
            <a:r>
              <a:rPr lang="en-US" dirty="0" smtClean="0"/>
              <a:t>  Insight into how the language came to be – development pattern -New WG activities</a:t>
            </a:r>
          </a:p>
          <a:p>
            <a:r>
              <a:rPr lang="en-US" dirty="0" smtClean="0"/>
              <a:t>   We are presenting Version 2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Model-based Embedded systems engineering and the role of </a:t>
            </a:r>
            <a:r>
              <a:rPr lang="en-US" dirty="0" err="1" smtClean="0"/>
              <a:t>aadl</a:t>
            </a:r>
            <a:r>
              <a:rPr lang="en-US" dirty="0" smtClean="0"/>
              <a:t> (MBSE role of </a:t>
            </a:r>
            <a:r>
              <a:rPr lang="en-US" dirty="0" err="1" smtClean="0"/>
              <a:t>aadl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Software and Systems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Focus of the SAE AADL</a:t>
            </a:r>
          </a:p>
          <a:p>
            <a:r>
              <a:rPr lang="en-US" dirty="0" smtClean="0"/>
              <a:t>33-38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Definition and History of </a:t>
            </a:r>
            <a:r>
              <a:rPr lang="en-US" dirty="0" err="1" smtClean="0"/>
              <a:t>aadl</a:t>
            </a:r>
            <a:endParaRPr lang="en-US" dirty="0" smtClean="0"/>
          </a:p>
          <a:p>
            <a:r>
              <a:rPr lang="en-US" dirty="0" smtClean="0"/>
              <a:t>42 -43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Language Overview</a:t>
            </a:r>
          </a:p>
          <a:p>
            <a:r>
              <a:rPr lang="en-US" dirty="0" smtClean="0"/>
              <a:t>The grammar, syntax, and semantics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tools</a:t>
            </a:r>
          </a:p>
          <a:p>
            <a:r>
              <a:rPr lang="en-US" dirty="0" smtClean="0"/>
              <a:t>Extensions to the language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8981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Key points (Objectives of the Slide): What is covered in this section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Slide Content Description: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/>
              <a:t>Presentation Script:  We address the following subjects in this section</a:t>
            </a:r>
          </a:p>
          <a:p>
            <a:r>
              <a:rPr lang="en-US" dirty="0" smtClean="0"/>
              <a:t>  Modeling and embedded systems engineering</a:t>
            </a:r>
          </a:p>
          <a:p>
            <a:r>
              <a:rPr lang="en-US" dirty="0" smtClean="0"/>
              <a:t>  What is modeling?</a:t>
            </a:r>
          </a:p>
          <a:p>
            <a:r>
              <a:rPr lang="en-US" dirty="0" smtClean="0"/>
              <a:t>  What is Software Architecture?</a:t>
            </a:r>
          </a:p>
          <a:p>
            <a:r>
              <a:rPr lang="en-US" dirty="0" smtClean="0"/>
              <a:t>  Model * Engineering </a:t>
            </a:r>
          </a:p>
          <a:p>
            <a:r>
              <a:rPr lang="en-US" dirty="0" smtClean="0"/>
              <a:t>      Definition of terms – putting them in perspective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Motivation for model-based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The AADL Language – We discuss: </a:t>
            </a:r>
          </a:p>
          <a:p>
            <a:r>
              <a:rPr lang="en-US" dirty="0" smtClean="0"/>
              <a:t>  That it is </a:t>
            </a:r>
            <a:r>
              <a:rPr lang="en-US" dirty="0" err="1" smtClean="0"/>
              <a:t>aStandard</a:t>
            </a:r>
            <a:endParaRPr lang="en-US" dirty="0" smtClean="0"/>
          </a:p>
          <a:p>
            <a:r>
              <a:rPr lang="en-US" dirty="0" smtClean="0"/>
              <a:t>  Overview of the Language</a:t>
            </a:r>
          </a:p>
          <a:p>
            <a:r>
              <a:rPr lang="en-US" dirty="0" smtClean="0"/>
              <a:t>  Insight into how the language came to be – development pattern -New WG activities</a:t>
            </a:r>
          </a:p>
          <a:p>
            <a:r>
              <a:rPr lang="en-US" dirty="0" smtClean="0"/>
              <a:t>   We are presenting Version 2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Model-based Embedded systems engineering and the role of </a:t>
            </a:r>
            <a:r>
              <a:rPr lang="en-US" dirty="0" err="1" smtClean="0"/>
              <a:t>aadl</a:t>
            </a:r>
            <a:r>
              <a:rPr lang="en-US" dirty="0" smtClean="0"/>
              <a:t> (MBSE role of </a:t>
            </a:r>
            <a:r>
              <a:rPr lang="en-US" dirty="0" err="1" smtClean="0"/>
              <a:t>aadl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Software and Systems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Focus of the SAE AADL</a:t>
            </a:r>
          </a:p>
          <a:p>
            <a:r>
              <a:rPr lang="en-US" dirty="0" smtClean="0"/>
              <a:t>33-38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Definition and History of </a:t>
            </a:r>
            <a:r>
              <a:rPr lang="en-US" dirty="0" err="1" smtClean="0"/>
              <a:t>aadl</a:t>
            </a:r>
            <a:endParaRPr lang="en-US" dirty="0" smtClean="0"/>
          </a:p>
          <a:p>
            <a:r>
              <a:rPr lang="en-US" dirty="0" smtClean="0"/>
              <a:t>42 -43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Language Overview</a:t>
            </a:r>
          </a:p>
          <a:p>
            <a:r>
              <a:rPr lang="en-US" dirty="0" smtClean="0"/>
              <a:t>The grammar, syntax, and semantics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tools</a:t>
            </a:r>
          </a:p>
          <a:p>
            <a:r>
              <a:rPr lang="en-US" dirty="0" smtClean="0"/>
              <a:t>Extensions to the language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4758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Key points (Objectives of the Slide): What is covered in this section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Slide Content Description: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/>
              <a:t>Presentation Script:  We address the following subjects in this section</a:t>
            </a:r>
          </a:p>
          <a:p>
            <a:r>
              <a:rPr lang="en-US" dirty="0" smtClean="0"/>
              <a:t>  Modeling and embedded systems engineering</a:t>
            </a:r>
          </a:p>
          <a:p>
            <a:r>
              <a:rPr lang="en-US" dirty="0" smtClean="0"/>
              <a:t>  What is modeling?</a:t>
            </a:r>
          </a:p>
          <a:p>
            <a:r>
              <a:rPr lang="en-US" dirty="0" smtClean="0"/>
              <a:t>  What is Software Architecture?</a:t>
            </a:r>
          </a:p>
          <a:p>
            <a:r>
              <a:rPr lang="en-US" dirty="0" smtClean="0"/>
              <a:t>  Model * Engineering </a:t>
            </a:r>
          </a:p>
          <a:p>
            <a:r>
              <a:rPr lang="en-US" dirty="0" smtClean="0"/>
              <a:t>      Definition of terms – putting them in perspective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Motivation for model-based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The AADL Language – We discuss: </a:t>
            </a:r>
          </a:p>
          <a:p>
            <a:r>
              <a:rPr lang="en-US" dirty="0" smtClean="0"/>
              <a:t>  That it is </a:t>
            </a:r>
            <a:r>
              <a:rPr lang="en-US" dirty="0" err="1" smtClean="0"/>
              <a:t>aStandard</a:t>
            </a:r>
            <a:endParaRPr lang="en-US" dirty="0" smtClean="0"/>
          </a:p>
          <a:p>
            <a:r>
              <a:rPr lang="en-US" dirty="0" smtClean="0"/>
              <a:t>  Overview of the Language</a:t>
            </a:r>
          </a:p>
          <a:p>
            <a:r>
              <a:rPr lang="en-US" dirty="0" smtClean="0"/>
              <a:t>  Insight into how the language came to be – development pattern -New WG activities</a:t>
            </a:r>
          </a:p>
          <a:p>
            <a:r>
              <a:rPr lang="en-US" dirty="0" smtClean="0"/>
              <a:t>   We are presenting Version 2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Model-based Embedded systems engineering and the role of </a:t>
            </a:r>
            <a:r>
              <a:rPr lang="en-US" dirty="0" err="1" smtClean="0"/>
              <a:t>aadl</a:t>
            </a:r>
            <a:r>
              <a:rPr lang="en-US" dirty="0" smtClean="0"/>
              <a:t> (MBSE role of </a:t>
            </a:r>
            <a:r>
              <a:rPr lang="en-US" dirty="0" err="1" smtClean="0"/>
              <a:t>aadl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Software and Systems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Focus of the SAE AADL</a:t>
            </a:r>
          </a:p>
          <a:p>
            <a:r>
              <a:rPr lang="en-US" dirty="0" smtClean="0"/>
              <a:t>33-38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Definition and History of </a:t>
            </a:r>
            <a:r>
              <a:rPr lang="en-US" dirty="0" err="1" smtClean="0"/>
              <a:t>aadl</a:t>
            </a:r>
            <a:endParaRPr lang="en-US" dirty="0" smtClean="0"/>
          </a:p>
          <a:p>
            <a:r>
              <a:rPr lang="en-US" dirty="0" smtClean="0"/>
              <a:t>42 -43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Language Overview</a:t>
            </a:r>
          </a:p>
          <a:p>
            <a:r>
              <a:rPr lang="en-US" dirty="0" smtClean="0"/>
              <a:t>The grammar, syntax, and semantics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tools</a:t>
            </a:r>
          </a:p>
          <a:p>
            <a:r>
              <a:rPr lang="en-US" dirty="0" smtClean="0"/>
              <a:t>Extensions to the language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6528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Key points (Objectives of the Slide): What is covered in this section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Slide Content Description: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/>
              <a:t>Presentation Script:  We address the following subjects in this section</a:t>
            </a:r>
          </a:p>
          <a:p>
            <a:r>
              <a:rPr lang="en-US" dirty="0" smtClean="0"/>
              <a:t>  Modeling and embedded systems engineering</a:t>
            </a:r>
          </a:p>
          <a:p>
            <a:r>
              <a:rPr lang="en-US" dirty="0" smtClean="0"/>
              <a:t>  What is modeling?</a:t>
            </a:r>
          </a:p>
          <a:p>
            <a:r>
              <a:rPr lang="en-US" dirty="0" smtClean="0"/>
              <a:t>  What is Software Architecture?</a:t>
            </a:r>
          </a:p>
          <a:p>
            <a:r>
              <a:rPr lang="en-US" dirty="0" smtClean="0"/>
              <a:t>  Model * Engineering </a:t>
            </a:r>
          </a:p>
          <a:p>
            <a:r>
              <a:rPr lang="en-US" dirty="0" smtClean="0"/>
              <a:t>      Definition of terms – putting them in perspective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Motivation for model-based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The AADL Language – We discuss: </a:t>
            </a:r>
          </a:p>
          <a:p>
            <a:r>
              <a:rPr lang="en-US" dirty="0" smtClean="0"/>
              <a:t>  That it is </a:t>
            </a:r>
            <a:r>
              <a:rPr lang="en-US" dirty="0" err="1" smtClean="0"/>
              <a:t>aStandard</a:t>
            </a:r>
            <a:endParaRPr lang="en-US" dirty="0" smtClean="0"/>
          </a:p>
          <a:p>
            <a:r>
              <a:rPr lang="en-US" dirty="0" smtClean="0"/>
              <a:t>  Overview of the Language</a:t>
            </a:r>
          </a:p>
          <a:p>
            <a:r>
              <a:rPr lang="en-US" dirty="0" smtClean="0"/>
              <a:t>  Insight into how the language came to be – development pattern -New WG activities</a:t>
            </a:r>
          </a:p>
          <a:p>
            <a:r>
              <a:rPr lang="en-US" dirty="0" smtClean="0"/>
              <a:t>   We are presenting Version 2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Model-based Embedded systems engineering and the role of </a:t>
            </a:r>
            <a:r>
              <a:rPr lang="en-US" dirty="0" err="1" smtClean="0"/>
              <a:t>aadl</a:t>
            </a:r>
            <a:r>
              <a:rPr lang="en-US" dirty="0" smtClean="0"/>
              <a:t> (MBSE role of </a:t>
            </a:r>
            <a:r>
              <a:rPr lang="en-US" dirty="0" err="1" smtClean="0"/>
              <a:t>aadl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Software and Systems Engineering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Focus of the SAE AADL</a:t>
            </a:r>
          </a:p>
          <a:p>
            <a:r>
              <a:rPr lang="en-US" dirty="0" smtClean="0"/>
              <a:t>33-38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Definition and History of </a:t>
            </a:r>
            <a:r>
              <a:rPr lang="en-US" dirty="0" err="1" smtClean="0"/>
              <a:t>aadl</a:t>
            </a:r>
            <a:endParaRPr lang="en-US" dirty="0" smtClean="0"/>
          </a:p>
          <a:p>
            <a:r>
              <a:rPr lang="en-US" dirty="0" smtClean="0"/>
              <a:t>42 -43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Language Overview</a:t>
            </a:r>
          </a:p>
          <a:p>
            <a:r>
              <a:rPr lang="en-US" dirty="0" smtClean="0"/>
              <a:t>The grammar, syntax, and semantics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AADL tools</a:t>
            </a:r>
          </a:p>
          <a:p>
            <a:r>
              <a:rPr lang="en-US" dirty="0" smtClean="0"/>
              <a:t>Extensions to the language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710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rgbClr val="3C4F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 userDrawn="1"/>
        </p:nvSpPr>
        <p:spPr bwMode="auto">
          <a:xfrm>
            <a:off x="0" y="6151563"/>
            <a:ext cx="9144000" cy="7064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 bwMode="white">
          <a:xfrm>
            <a:off x="4267200" y="2293938"/>
            <a:ext cx="4267200" cy="1143000"/>
          </a:xfrm>
        </p:spPr>
        <p:txBody>
          <a:bodyPr lIns="91428" tIns="45714" rIns="91428" bIns="45714"/>
          <a:lstStyle>
            <a:lvl1pPr>
              <a:lnSpc>
                <a:spcPct val="100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267200" y="3894138"/>
            <a:ext cx="4267200" cy="1751012"/>
          </a:xfrm>
        </p:spPr>
        <p:txBody>
          <a:bodyPr lIns="91428" tIns="45714" rIns="91428" bIns="45714"/>
          <a:lstStyle>
            <a:lvl1pPr>
              <a:spcAft>
                <a:spcPct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7" name="Rectangle 25"/>
          <p:cNvSpPr>
            <a:spLocks noChangeArrowheads="1"/>
          </p:cNvSpPr>
          <p:nvPr userDrawn="1"/>
        </p:nvSpPr>
        <p:spPr bwMode="white">
          <a:xfrm>
            <a:off x="7210425" y="6408738"/>
            <a:ext cx="1665288" cy="21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91428" bIns="45714">
            <a:spAutoFit/>
          </a:bodyPr>
          <a:lstStyle/>
          <a:p>
            <a:pPr algn="l" eaLnBrk="0" hangingPunct="0">
              <a:lnSpc>
                <a:spcPts val="1300"/>
              </a:lnSpc>
              <a:spcBef>
                <a:spcPct val="0"/>
              </a:spcBef>
            </a:pPr>
            <a:r>
              <a:rPr lang="en-US" sz="700" dirty="0">
                <a:solidFill>
                  <a:schemeClr val="bg1"/>
                </a:solidFill>
              </a:rPr>
              <a:t>© </a:t>
            </a:r>
            <a:r>
              <a:rPr lang="en-US" sz="700" dirty="0" smtClean="0">
                <a:solidFill>
                  <a:schemeClr val="bg1"/>
                </a:solidFill>
              </a:rPr>
              <a:t>2016 </a:t>
            </a:r>
            <a:r>
              <a:rPr lang="en-US" sz="700" dirty="0">
                <a:solidFill>
                  <a:schemeClr val="bg1"/>
                </a:solidFill>
              </a:rPr>
              <a:t>Carnegie Mellon University</a:t>
            </a:r>
          </a:p>
        </p:txBody>
      </p:sp>
      <p:grpSp>
        <p:nvGrpSpPr>
          <p:cNvPr id="3121" name="Group 49"/>
          <p:cNvGrpSpPr>
            <a:grpSpLocks/>
          </p:cNvGrpSpPr>
          <p:nvPr userDrawn="1"/>
        </p:nvGrpSpPr>
        <p:grpSpPr bwMode="auto">
          <a:xfrm>
            <a:off x="26988" y="23813"/>
            <a:ext cx="4057650" cy="6094412"/>
            <a:chOff x="17" y="15"/>
            <a:chExt cx="2728" cy="3839"/>
          </a:xfrm>
        </p:grpSpPr>
        <p:sp>
          <p:nvSpPr>
            <p:cNvPr id="3110" name="Freeform 38"/>
            <p:cNvSpPr>
              <a:spLocks/>
            </p:cNvSpPr>
            <p:nvPr userDrawn="1"/>
          </p:nvSpPr>
          <p:spPr bwMode="auto">
            <a:xfrm>
              <a:off x="17" y="2179"/>
              <a:ext cx="1004" cy="98"/>
            </a:xfrm>
            <a:custGeom>
              <a:avLst/>
              <a:gdLst/>
              <a:ahLst/>
              <a:cxnLst>
                <a:cxn ang="0">
                  <a:pos x="1004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906" y="98"/>
                </a:cxn>
                <a:cxn ang="0">
                  <a:pos x="1004" y="0"/>
                </a:cxn>
              </a:cxnLst>
              <a:rect l="0" t="0" r="r" b="b"/>
              <a:pathLst>
                <a:path w="1004" h="98">
                  <a:moveTo>
                    <a:pt x="1004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906" y="98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39"/>
            <p:cNvSpPr>
              <a:spLocks/>
            </p:cNvSpPr>
            <p:nvPr userDrawn="1"/>
          </p:nvSpPr>
          <p:spPr bwMode="auto">
            <a:xfrm>
              <a:off x="17" y="1011"/>
              <a:ext cx="409" cy="98"/>
            </a:xfrm>
            <a:custGeom>
              <a:avLst/>
              <a:gdLst/>
              <a:ahLst/>
              <a:cxnLst>
                <a:cxn ang="0">
                  <a:pos x="311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409" y="98"/>
                </a:cxn>
                <a:cxn ang="0">
                  <a:pos x="311" y="0"/>
                </a:cxn>
              </a:cxnLst>
              <a:rect l="0" t="0" r="r" b="b"/>
              <a:pathLst>
                <a:path w="409" h="98">
                  <a:moveTo>
                    <a:pt x="311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409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Freeform 40"/>
            <p:cNvSpPr>
              <a:spLocks/>
            </p:cNvSpPr>
            <p:nvPr userDrawn="1"/>
          </p:nvSpPr>
          <p:spPr bwMode="auto">
            <a:xfrm>
              <a:off x="17" y="2775"/>
              <a:ext cx="418" cy="107"/>
            </a:xfrm>
            <a:custGeom>
              <a:avLst/>
              <a:gdLst/>
              <a:ahLst/>
              <a:cxnLst>
                <a:cxn ang="0">
                  <a:pos x="418" y="0"/>
                </a:cxn>
                <a:cxn ang="0">
                  <a:pos x="0" y="0"/>
                </a:cxn>
                <a:cxn ang="0">
                  <a:pos x="0" y="107"/>
                </a:cxn>
                <a:cxn ang="0">
                  <a:pos x="311" y="107"/>
                </a:cxn>
                <a:cxn ang="0">
                  <a:pos x="418" y="0"/>
                </a:cxn>
              </a:cxnLst>
              <a:rect l="0" t="0" r="r" b="b"/>
              <a:pathLst>
                <a:path w="418" h="107">
                  <a:moveTo>
                    <a:pt x="418" y="0"/>
                  </a:moveTo>
                  <a:lnTo>
                    <a:pt x="0" y="0"/>
                  </a:lnTo>
                  <a:lnTo>
                    <a:pt x="0" y="107"/>
                  </a:lnTo>
                  <a:lnTo>
                    <a:pt x="311" y="107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3" name="Freeform 41"/>
            <p:cNvSpPr>
              <a:spLocks/>
            </p:cNvSpPr>
            <p:nvPr userDrawn="1"/>
          </p:nvSpPr>
          <p:spPr bwMode="auto">
            <a:xfrm>
              <a:off x="17" y="1591"/>
              <a:ext cx="1004" cy="98"/>
            </a:xfrm>
            <a:custGeom>
              <a:avLst/>
              <a:gdLst/>
              <a:ahLst/>
              <a:cxnLst>
                <a:cxn ang="0">
                  <a:pos x="906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1004" y="98"/>
                </a:cxn>
                <a:cxn ang="0">
                  <a:pos x="906" y="0"/>
                </a:cxn>
              </a:cxnLst>
              <a:rect l="0" t="0" r="r" b="b"/>
              <a:pathLst>
                <a:path w="1004" h="98">
                  <a:moveTo>
                    <a:pt x="906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1004" y="98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Freeform 42"/>
            <p:cNvSpPr>
              <a:spLocks/>
            </p:cNvSpPr>
            <p:nvPr userDrawn="1"/>
          </p:nvSpPr>
          <p:spPr bwMode="auto">
            <a:xfrm>
              <a:off x="17" y="1216"/>
              <a:ext cx="2266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2266" y="285"/>
                </a:cxn>
                <a:cxn ang="0">
                  <a:pos x="1982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66" h="285">
                  <a:moveTo>
                    <a:pt x="0" y="285"/>
                  </a:moveTo>
                  <a:lnTo>
                    <a:pt x="2266" y="285"/>
                  </a:lnTo>
                  <a:lnTo>
                    <a:pt x="1982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5" name="Freeform 43"/>
            <p:cNvSpPr>
              <a:spLocks/>
            </p:cNvSpPr>
            <p:nvPr userDrawn="1"/>
          </p:nvSpPr>
          <p:spPr bwMode="auto">
            <a:xfrm>
              <a:off x="17" y="2383"/>
              <a:ext cx="2275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991" y="285"/>
                </a:cxn>
                <a:cxn ang="0">
                  <a:pos x="227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75" h="285">
                  <a:moveTo>
                    <a:pt x="0" y="285"/>
                  </a:moveTo>
                  <a:lnTo>
                    <a:pt x="1991" y="285"/>
                  </a:lnTo>
                  <a:lnTo>
                    <a:pt x="227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6" name="Freeform 44"/>
            <p:cNvSpPr>
              <a:spLocks/>
            </p:cNvSpPr>
            <p:nvPr userDrawn="1"/>
          </p:nvSpPr>
          <p:spPr bwMode="auto">
            <a:xfrm>
              <a:off x="17" y="1796"/>
              <a:ext cx="2728" cy="285"/>
            </a:xfrm>
            <a:custGeom>
              <a:avLst/>
              <a:gdLst/>
              <a:ahLst/>
              <a:cxnLst>
                <a:cxn ang="0">
                  <a:pos x="2586" y="0"/>
                </a:cxn>
                <a:cxn ang="0">
                  <a:pos x="0" y="0"/>
                </a:cxn>
                <a:cxn ang="0">
                  <a:pos x="0" y="285"/>
                </a:cxn>
                <a:cxn ang="0">
                  <a:pos x="2586" y="285"/>
                </a:cxn>
                <a:cxn ang="0">
                  <a:pos x="2728" y="142"/>
                </a:cxn>
                <a:cxn ang="0">
                  <a:pos x="2586" y="0"/>
                </a:cxn>
              </a:cxnLst>
              <a:rect l="0" t="0" r="r" b="b"/>
              <a:pathLst>
                <a:path w="2728" h="285">
                  <a:moveTo>
                    <a:pt x="2586" y="0"/>
                  </a:moveTo>
                  <a:lnTo>
                    <a:pt x="0" y="0"/>
                  </a:lnTo>
                  <a:lnTo>
                    <a:pt x="0" y="285"/>
                  </a:lnTo>
                  <a:lnTo>
                    <a:pt x="2586" y="285"/>
                  </a:lnTo>
                  <a:lnTo>
                    <a:pt x="2728" y="142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Freeform 45"/>
            <p:cNvSpPr>
              <a:spLocks/>
            </p:cNvSpPr>
            <p:nvPr userDrawn="1"/>
          </p:nvSpPr>
          <p:spPr bwMode="auto">
            <a:xfrm>
              <a:off x="17" y="2979"/>
              <a:ext cx="1671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386" y="285"/>
                </a:cxn>
                <a:cxn ang="0">
                  <a:pos x="1671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71" h="285">
                  <a:moveTo>
                    <a:pt x="0" y="285"/>
                  </a:moveTo>
                  <a:lnTo>
                    <a:pt x="1386" y="285"/>
                  </a:lnTo>
                  <a:lnTo>
                    <a:pt x="1671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46"/>
            <p:cNvSpPr>
              <a:spLocks/>
            </p:cNvSpPr>
            <p:nvPr userDrawn="1"/>
          </p:nvSpPr>
          <p:spPr bwMode="auto">
            <a:xfrm>
              <a:off x="17" y="3570"/>
              <a:ext cx="1066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782" y="284"/>
                </a:cxn>
                <a:cxn ang="0">
                  <a:pos x="1066" y="0"/>
                </a:cxn>
                <a:cxn ang="0">
                  <a:pos x="0" y="0"/>
                </a:cxn>
                <a:cxn ang="0">
                  <a:pos x="0" y="284"/>
                </a:cxn>
              </a:cxnLst>
              <a:rect l="0" t="0" r="r" b="b"/>
              <a:pathLst>
                <a:path w="1066" h="284">
                  <a:moveTo>
                    <a:pt x="0" y="284"/>
                  </a:moveTo>
                  <a:lnTo>
                    <a:pt x="782" y="284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9" name="Freeform 47"/>
            <p:cNvSpPr>
              <a:spLocks/>
            </p:cNvSpPr>
            <p:nvPr userDrawn="1"/>
          </p:nvSpPr>
          <p:spPr bwMode="auto">
            <a:xfrm>
              <a:off x="17" y="15"/>
              <a:ext cx="1084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084" y="285"/>
                </a:cxn>
                <a:cxn ang="0">
                  <a:pos x="800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084" h="285">
                  <a:moveTo>
                    <a:pt x="0" y="285"/>
                  </a:moveTo>
                  <a:lnTo>
                    <a:pt x="1084" y="285"/>
                  </a:lnTo>
                  <a:lnTo>
                    <a:pt x="800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48"/>
            <p:cNvSpPr>
              <a:spLocks/>
            </p:cNvSpPr>
            <p:nvPr userDrawn="1"/>
          </p:nvSpPr>
          <p:spPr bwMode="auto">
            <a:xfrm>
              <a:off x="17" y="611"/>
              <a:ext cx="1680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680" y="285"/>
                </a:cxn>
                <a:cxn ang="0">
                  <a:pos x="139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80" h="285">
                  <a:moveTo>
                    <a:pt x="0" y="285"/>
                  </a:moveTo>
                  <a:lnTo>
                    <a:pt x="1680" y="285"/>
                  </a:lnTo>
                  <a:lnTo>
                    <a:pt x="139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122" name="Picture 5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150" y="6368896"/>
            <a:ext cx="5581650" cy="286058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22275"/>
            <a:ext cx="2038350" cy="5673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22275"/>
            <a:ext cx="5962650" cy="5673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4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533400" y="1295400"/>
            <a:ext cx="4000500" cy="48006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295400"/>
            <a:ext cx="40005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9988"/>
            <a:ext cx="1905000" cy="455612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005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0005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9988"/>
            <a:ext cx="1905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300" b="0">
                <a:latin typeface="Times" pitchFamily="1" charset="0"/>
              </a:defRPr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151563"/>
            <a:ext cx="9144000" cy="7064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2954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22275"/>
            <a:ext cx="8153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ltGray">
          <a:xfrm>
            <a:off x="7823200" y="6430963"/>
            <a:ext cx="8382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 eaLnBrk="0" hangingPunct="0">
              <a:lnSpc>
                <a:spcPts val="1300"/>
              </a:lnSpc>
              <a:spcBef>
                <a:spcPct val="0"/>
              </a:spcBef>
            </a:pPr>
            <a:fld id="{5AA1AC9C-678F-4F94-BEAA-24498E25E435}" type="slidenum">
              <a:rPr lang="en-US" sz="800">
                <a:solidFill>
                  <a:schemeClr val="bg1"/>
                </a:solidFill>
              </a:rPr>
              <a:pPr algn="r" eaLnBrk="0" hangingPunct="0">
                <a:lnSpc>
                  <a:spcPts val="1300"/>
                </a:lnSpc>
                <a:spcBef>
                  <a:spcPct val="0"/>
                </a:spcBef>
              </a:p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ltGray">
          <a:xfrm>
            <a:off x="6172200" y="6316517"/>
            <a:ext cx="2286000" cy="39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14" tIns="45714" rIns="45714" bIns="45714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900" dirty="0" smtClean="0">
                <a:solidFill>
                  <a:schemeClr val="bg1"/>
                </a:solidFill>
              </a:rPr>
              <a:t>Interface</a:t>
            </a:r>
            <a:r>
              <a:rPr lang="en-US" sz="900" baseline="0" dirty="0" smtClean="0">
                <a:solidFill>
                  <a:schemeClr val="bg1"/>
                </a:solidFill>
              </a:rPr>
              <a:t> concept</a:t>
            </a:r>
            <a:endParaRPr lang="en-US" sz="700" dirty="0" smtClean="0">
              <a:solidFill>
                <a:schemeClr val="bg1"/>
              </a:solidFill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sz="700" b="1" spc="0" dirty="0" smtClean="0">
                <a:solidFill>
                  <a:schemeClr val="bg1"/>
                </a:solidFill>
              </a:rPr>
              <a:t>©</a:t>
            </a:r>
            <a:r>
              <a:rPr lang="en-US" sz="700" b="1" spc="0" baseline="0" dirty="0" smtClean="0">
                <a:solidFill>
                  <a:schemeClr val="bg1"/>
                </a:solidFill>
              </a:rPr>
              <a:t> </a:t>
            </a:r>
            <a:r>
              <a:rPr lang="en-US" sz="700" b="1" spc="0" baseline="0" dirty="0" smtClean="0">
                <a:solidFill>
                  <a:schemeClr val="bg1"/>
                </a:solidFill>
              </a:rPr>
              <a:t>2016 </a:t>
            </a:r>
            <a:r>
              <a:rPr lang="en-US" sz="700" b="1" spc="0" baseline="0" dirty="0" smtClean="0">
                <a:solidFill>
                  <a:schemeClr val="bg1"/>
                </a:solidFill>
              </a:rPr>
              <a:t>Carnegie Mellon University</a:t>
            </a:r>
            <a:endParaRPr lang="en-US" sz="700" b="0" spc="0" dirty="0">
              <a:solidFill>
                <a:schemeClr val="bg1"/>
              </a:solidFill>
            </a:endParaRPr>
          </a:p>
        </p:txBody>
      </p:sp>
      <p:pic>
        <p:nvPicPr>
          <p:cNvPr id="1099" name="Picture 7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150" y="6368896"/>
            <a:ext cx="5581650" cy="28605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SzPct val="7000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•"/>
        <a:defRPr>
          <a:solidFill>
            <a:srgbClr val="3C4F82"/>
          </a:solidFill>
          <a:latin typeface="+mn-lt"/>
        </a:defRPr>
      </a:lvl2pPr>
      <a:lvl3pPr marL="576263" indent="-179388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3C4F82"/>
          </a:solidFill>
          <a:latin typeface="+mn-lt"/>
        </a:defRPr>
      </a:lvl3pPr>
      <a:lvl4pPr marL="858838" indent="-16827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>
          <a:solidFill>
            <a:srgbClr val="727272"/>
          </a:solidFill>
          <a:latin typeface="+mn-lt"/>
        </a:defRPr>
      </a:lvl4pPr>
      <a:lvl5pPr marL="11430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5pPr>
      <a:lvl6pPr marL="16002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6pPr>
      <a:lvl7pPr marL="20574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7pPr>
      <a:lvl8pPr marL="25146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8pPr>
      <a:lvl9pPr marL="29718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ChangeArrowheads="1"/>
          </p:cNvSpPr>
          <p:nvPr/>
        </p:nvSpPr>
        <p:spPr bwMode="auto">
          <a:xfrm>
            <a:off x="4181475" y="5726113"/>
            <a:ext cx="1841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b="0"/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67200" y="2293938"/>
            <a:ext cx="4267200" cy="430875"/>
          </a:xfrm>
        </p:spPr>
        <p:txBody>
          <a:bodyPr/>
          <a:lstStyle/>
          <a:p>
            <a:r>
              <a:rPr lang="en-US" dirty="0" smtClean="0"/>
              <a:t>Composition of Interfaces</a:t>
            </a:r>
            <a:endParaRPr lang="en-US" dirty="0"/>
          </a:p>
        </p:txBody>
      </p:sp>
      <p:sp>
        <p:nvSpPr>
          <p:cNvPr id="875524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Engineering Institute</a:t>
            </a:r>
          </a:p>
          <a:p>
            <a:r>
              <a:rPr lang="en-US" dirty="0"/>
              <a:t>Carnegie Mellon University</a:t>
            </a:r>
          </a:p>
          <a:p>
            <a:r>
              <a:rPr lang="en-US" dirty="0"/>
              <a:t>Pittsburgh, PA  15213</a:t>
            </a:r>
          </a:p>
          <a:p>
            <a:endParaRPr lang="en-US" dirty="0"/>
          </a:p>
          <a:p>
            <a:r>
              <a:rPr lang="en-US" dirty="0" smtClean="0"/>
              <a:t>Peter </a:t>
            </a:r>
            <a:r>
              <a:rPr lang="en-US" dirty="0" smtClean="0"/>
              <a:t>Feiler</a:t>
            </a:r>
          </a:p>
          <a:p>
            <a:endParaRPr lang="en-US" dirty="0"/>
          </a:p>
          <a:p>
            <a:r>
              <a:rPr lang="en-US" smtClean="0"/>
              <a:t>Jan 2016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35950" cy="387798"/>
          </a:xfrm>
        </p:spPr>
        <p:txBody>
          <a:bodyPr/>
          <a:lstStyle/>
          <a:p>
            <a:r>
              <a:rPr lang="en-US" dirty="0" smtClean="0"/>
              <a:t>Composition </a:t>
            </a:r>
            <a:r>
              <a:rPr lang="en-US" smtClean="0"/>
              <a:t>of Flows</a:t>
            </a:r>
            <a:endParaRPr lang="en-US" dirty="0" smtClean="0"/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237538" cy="4953000"/>
          </a:xfrm>
        </p:spPr>
        <p:txBody>
          <a:bodyPr/>
          <a:lstStyle/>
          <a:p>
            <a:r>
              <a:rPr lang="en-US" dirty="0" smtClean="0"/>
              <a:t>Same rules as V2 extends</a:t>
            </a:r>
          </a:p>
          <a:p>
            <a:r>
              <a:rPr lang="en-US" dirty="0" smtClean="0"/>
              <a:t>Flows in interfaces are only with respect to its features</a:t>
            </a:r>
          </a:p>
          <a:p>
            <a:r>
              <a:rPr lang="en-US" dirty="0" smtClean="0"/>
              <a:t>The composite component may add flow specification for flows between features in different interfaces</a:t>
            </a:r>
          </a:p>
          <a:p>
            <a:pPr>
              <a:spcAft>
                <a:spcPts val="0"/>
              </a:spcAft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Abtract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temperature: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port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Speed: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data port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temp: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flow source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Logical;</a:t>
            </a:r>
          </a:p>
          <a:p>
            <a:pPr>
              <a:spcAft>
                <a:spcPts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s2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Logical, Physical</a:t>
            </a:r>
          </a:p>
          <a:p>
            <a:pPr>
              <a:spcAft>
                <a:spcPts val="0"/>
              </a:spcAf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s2;</a:t>
            </a:r>
          </a:p>
          <a:p>
            <a:pPr>
              <a:spcAft>
                <a:spcPts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Logical, Physical</a:t>
            </a:r>
          </a:p>
          <a:p>
            <a:pPr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flow source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speed;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s3;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800600" y="3330859"/>
            <a:ext cx="3541831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Cannot inherit flows with the same name. Use of named interfaces addresses possible name conflicts.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652168" y="4285774"/>
            <a:ext cx="3196432" cy="476726"/>
          </a:xfrm>
          <a:prstGeom prst="roundRect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smtClean="0"/>
              <a:t>Can add flows for inherited features as was possible in V2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7028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35950" cy="387798"/>
          </a:xfrm>
        </p:spPr>
        <p:txBody>
          <a:bodyPr/>
          <a:lstStyle/>
          <a:p>
            <a:r>
              <a:rPr lang="en-US" dirty="0" smtClean="0"/>
              <a:t>Composition </a:t>
            </a:r>
            <a:r>
              <a:rPr lang="en-US" smtClean="0"/>
              <a:t>of Modes</a:t>
            </a:r>
            <a:endParaRPr lang="en-US" dirty="0" smtClean="0"/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237538" cy="4953000"/>
          </a:xfrm>
        </p:spPr>
        <p:txBody>
          <a:bodyPr/>
          <a:lstStyle/>
          <a:p>
            <a:r>
              <a:rPr lang="en-US" dirty="0" smtClean="0"/>
              <a:t>Only one source (same as </a:t>
            </a:r>
            <a:r>
              <a:rPr lang="en-US" b="1" dirty="0" smtClean="0"/>
              <a:t>extends</a:t>
            </a:r>
            <a:r>
              <a:rPr lang="en-US" dirty="0" smtClean="0"/>
              <a:t> of single classifier)</a:t>
            </a:r>
          </a:p>
          <a:p>
            <a:pPr lvl="1"/>
            <a:r>
              <a:rPr lang="en-US" dirty="0" smtClean="0"/>
              <a:t>Local additions as in V2</a:t>
            </a:r>
          </a:p>
          <a:p>
            <a:r>
              <a:rPr lang="en-US" dirty="0" smtClean="0"/>
              <a:t>Union of mode states from different interfaces</a:t>
            </a:r>
          </a:p>
          <a:p>
            <a:pPr lvl="1"/>
            <a:r>
              <a:rPr lang="en-US" dirty="0" smtClean="0"/>
              <a:t>Were they developed independently for the same state machine or as independent state machines?</a:t>
            </a:r>
          </a:p>
          <a:p>
            <a:r>
              <a:rPr lang="en-US" dirty="0" smtClean="0"/>
              <a:t>Separate </a:t>
            </a:r>
            <a:r>
              <a:rPr lang="en-US" dirty="0"/>
              <a:t>mode state </a:t>
            </a:r>
            <a:r>
              <a:rPr lang="en-US" dirty="0" smtClean="0"/>
              <a:t>machines</a:t>
            </a:r>
          </a:p>
          <a:p>
            <a:pPr lvl="1"/>
            <a:r>
              <a:rPr lang="en-US" dirty="0" smtClean="0"/>
              <a:t>We currently do not support multiple concurrent state machines for the same component</a:t>
            </a:r>
          </a:p>
          <a:p>
            <a:pPr lvl="1"/>
            <a:r>
              <a:rPr lang="en-US" dirty="0" smtClean="0"/>
              <a:t>Note that modal subcomponents have the effect of concurrent state machines</a:t>
            </a:r>
            <a:endParaRPr lang="en-US" dirty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84865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6" y="4482"/>
            <a:ext cx="8153400" cy="384175"/>
          </a:xfrm>
        </p:spPr>
        <p:txBody>
          <a:bodyPr/>
          <a:lstStyle/>
          <a:p>
            <a:r>
              <a:rPr lang="en-US" dirty="0" smtClean="0"/>
              <a:t>Composition of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436" y="388657"/>
            <a:ext cx="8153400" cy="4800600"/>
          </a:xfrm>
        </p:spPr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Composition of interfaces and properties into a component type</a:t>
            </a:r>
          </a:p>
          <a:p>
            <a:pPr lvl="1"/>
            <a:r>
              <a:rPr lang="en-US" dirty="0" smtClean="0"/>
              <a:t>Single connection declaration for interfaces</a:t>
            </a:r>
          </a:p>
          <a:p>
            <a:pPr lvl="1"/>
            <a:r>
              <a:rPr lang="en-US" dirty="0" smtClean="0"/>
              <a:t>Composition rules for features, modes, flows, annexes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Allow extends of multiple component types</a:t>
            </a:r>
          </a:p>
          <a:p>
            <a:pPr lvl="1"/>
            <a:r>
              <a:rPr lang="en-US" dirty="0" smtClean="0"/>
              <a:t>Composition rules align with current extends rules</a:t>
            </a:r>
          </a:p>
          <a:p>
            <a:pPr lvl="2"/>
            <a:r>
              <a:rPr lang="en-US" dirty="0" smtClean="0"/>
              <a:t>Composition of abstract category to become abstract or specific component category</a:t>
            </a:r>
          </a:p>
          <a:p>
            <a:pPr lvl="2"/>
            <a:r>
              <a:rPr lang="en-US" dirty="0" smtClean="0"/>
              <a:t>Composition of specific component category into the same category</a:t>
            </a:r>
          </a:p>
          <a:p>
            <a:pPr lvl="1"/>
            <a:r>
              <a:rPr lang="en-US" dirty="0" smtClean="0"/>
              <a:t>Allow multiple named instances of the same interface</a:t>
            </a:r>
          </a:p>
          <a:p>
            <a:pPr lvl="2"/>
            <a:r>
              <a:rPr lang="en-US" dirty="0" smtClean="0"/>
              <a:t>Effectively offers nested feature group connectivity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81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35950" cy="387798"/>
          </a:xfrm>
        </p:spPr>
        <p:txBody>
          <a:bodyPr/>
          <a:lstStyle/>
          <a:p>
            <a:r>
              <a:rPr lang="en-US" dirty="0" smtClean="0"/>
              <a:t>Composition of Interfaces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237538" cy="4953000"/>
          </a:xfrm>
        </p:spPr>
        <p:txBody>
          <a:bodyPr/>
          <a:lstStyle/>
          <a:p>
            <a:r>
              <a:rPr lang="en-US" dirty="0" smtClean="0"/>
              <a:t>Features accessible directly within namespace of component</a:t>
            </a:r>
          </a:p>
          <a:p>
            <a:pPr lvl="1"/>
            <a:r>
              <a:rPr lang="en-US" dirty="0" smtClean="0"/>
              <a:t>Externally: connections identify subcomponent and feature (V2)</a:t>
            </a:r>
          </a:p>
          <a:p>
            <a:pPr lvl="1"/>
            <a:r>
              <a:rPr lang="en-US" dirty="0" smtClean="0"/>
              <a:t>Internally: connections identify feature (V2)</a:t>
            </a:r>
          </a:p>
          <a:p>
            <a:pPr>
              <a:spcAft>
                <a:spcPts val="0"/>
              </a:spcAft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Abtract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temperature: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port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Speed: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data port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Logical;</a:t>
            </a:r>
          </a:p>
          <a:p>
            <a:pPr>
              <a:spcAft>
                <a:spcPts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Physical</a:t>
            </a: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Network: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requires bus access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CANBus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Physical;</a:t>
            </a:r>
          </a:p>
          <a:p>
            <a:pPr>
              <a:spcAft>
                <a:spcPts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s1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>
              <a:spcAft>
                <a:spcPts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Onemore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event port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s1;</a:t>
            </a:r>
          </a:p>
          <a:p>
            <a:pPr>
              <a:spcAft>
                <a:spcPts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s2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Logical, Physical</a:t>
            </a:r>
          </a:p>
          <a:p>
            <a:pPr>
              <a:spcAft>
                <a:spcPts val="0"/>
              </a:spcAf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s2;</a:t>
            </a:r>
          </a:p>
          <a:p>
            <a:pPr>
              <a:spcAft>
                <a:spcPts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Logical, Physical</a:t>
            </a:r>
          </a:p>
          <a:p>
            <a:pPr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>
              <a:spcAft>
                <a:spcPts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Onemore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event port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575175" y="4876800"/>
            <a:ext cx="3892717" cy="4767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V3: Features from Logical, Physical and local cannot be in conflict.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575175" y="4077051"/>
            <a:ext cx="3724192" cy="4767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V3: Feature names from Logical and Physical cannot be in conflict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5175" y="3028474"/>
            <a:ext cx="3892717" cy="4767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V2: Locally added feature name cannot be in conflict with Logical features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0237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35950" cy="387798"/>
          </a:xfrm>
        </p:spPr>
        <p:txBody>
          <a:bodyPr/>
          <a:lstStyle/>
          <a:p>
            <a:r>
              <a:rPr lang="en-US" dirty="0" smtClean="0"/>
              <a:t>Composition of Directional Interfaces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66216"/>
            <a:ext cx="8237538" cy="4953000"/>
          </a:xfrm>
        </p:spPr>
        <p:txBody>
          <a:bodyPr/>
          <a:lstStyle/>
          <a:p>
            <a:r>
              <a:rPr lang="en-US" dirty="0" smtClean="0"/>
              <a:t>Interfaces with directional features may be included as original direction or as inverse direction for component at the other end of a connection</a:t>
            </a:r>
          </a:p>
          <a:p>
            <a:pPr lvl="1"/>
            <a:r>
              <a:rPr lang="en-US" dirty="0" smtClean="0"/>
              <a:t>This is the inverse of from feature groups</a:t>
            </a:r>
            <a:endParaRPr lang="en-US" dirty="0"/>
          </a:p>
          <a:p>
            <a:pPr>
              <a:spcAft>
                <a:spcPts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Sender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Logical, Physical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s1;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Receiver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 inverse of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Physical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s2;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836942" y="3408664"/>
            <a:ext cx="7109318" cy="5448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inverse of for </a:t>
            </a:r>
            <a:r>
              <a:rPr lang="en-US" sz="1600" dirty="0" smtClean="0"/>
              <a:t>Logical to get opposite port direction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inverse of for Physical since both require access to physical platform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2254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9926" y="152400"/>
            <a:ext cx="8235950" cy="387798"/>
          </a:xfrm>
        </p:spPr>
        <p:txBody>
          <a:bodyPr/>
          <a:lstStyle/>
          <a:p>
            <a:r>
              <a:rPr lang="en-US" dirty="0" smtClean="0"/>
              <a:t>Composition of Named Interfaces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045" y="692598"/>
            <a:ext cx="8237538" cy="4953000"/>
          </a:xfrm>
        </p:spPr>
        <p:txBody>
          <a:bodyPr/>
          <a:lstStyle/>
          <a:p>
            <a:r>
              <a:rPr lang="en-US" dirty="0" smtClean="0"/>
              <a:t>Objective: Handle multiple instance of same interface, e.g., voter taking input from multiple instances of same subsystem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Individual features qualified by interface instance name</a:t>
            </a:r>
          </a:p>
          <a:p>
            <a:pPr marL="627063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Internally: </a:t>
            </a:r>
            <a:r>
              <a:rPr lang="en-US" sz="1600" dirty="0" err="1" smtClean="0"/>
              <a:t>interfacename</a:t>
            </a:r>
            <a:r>
              <a:rPr lang="en-US" sz="1600" dirty="0" smtClean="0"/>
              <a:t> . </a:t>
            </a:r>
            <a:r>
              <a:rPr lang="en-US" sz="1600" dirty="0" err="1" smtClean="0"/>
              <a:t>Featurename</a:t>
            </a:r>
            <a:endParaRPr lang="en-US" sz="1600" dirty="0" smtClean="0"/>
          </a:p>
          <a:p>
            <a:pPr marL="627063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/>
              <a:t>Exernally</a:t>
            </a:r>
            <a:r>
              <a:rPr lang="en-US" sz="1600" dirty="0" smtClean="0"/>
              <a:t>: </a:t>
            </a:r>
            <a:r>
              <a:rPr lang="en-US" sz="1600" dirty="0" err="1" smtClean="0"/>
              <a:t>subcomponentname</a:t>
            </a:r>
            <a:r>
              <a:rPr lang="en-US" sz="1600" dirty="0" smtClean="0"/>
              <a:t> . </a:t>
            </a:r>
            <a:r>
              <a:rPr lang="en-US" sz="1600" dirty="0" err="1" smtClean="0"/>
              <a:t>Interfacename</a:t>
            </a:r>
            <a:r>
              <a:rPr lang="en-US" sz="1600" dirty="0" smtClean="0"/>
              <a:t> . </a:t>
            </a:r>
            <a:r>
              <a:rPr lang="en-US" sz="1600" dirty="0" err="1" smtClean="0"/>
              <a:t>Featurename</a:t>
            </a:r>
            <a:endParaRPr lang="en-US" sz="1600" dirty="0" smtClean="0"/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sif1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IFlog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IFphys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Physical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sif1;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voter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inverse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inverse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s2;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implementation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Top.impl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Subcomponents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Sub1: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sif1;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Sub2: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sif1;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Voter: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voter;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Conn1: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Sub1.IFlog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 Voter.if1 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Conn2: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Sub2.Iflog.temperature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Voter.if2.temperature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 smtClean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4343400" y="4648200"/>
            <a:ext cx="3962400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smtClean="0"/>
              <a:t>Connections between named interfaces (aka feature group connections) or between features in an interface (</a:t>
            </a:r>
            <a:r>
              <a:rPr lang="en-US" sz="1400" dirty="0" err="1" smtClean="0"/>
              <a:t>reachdown</a:t>
            </a:r>
            <a:r>
              <a:rPr lang="en-US" sz="1400" dirty="0" smtClean="0"/>
              <a:t>)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3979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35950" cy="387798"/>
          </a:xfrm>
        </p:spPr>
        <p:txBody>
          <a:bodyPr/>
          <a:lstStyle/>
          <a:p>
            <a:r>
              <a:rPr lang="en-US" dirty="0" smtClean="0"/>
              <a:t>Composition of Named Interfaces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237538" cy="4953000"/>
          </a:xfrm>
        </p:spPr>
        <p:txBody>
          <a:bodyPr/>
          <a:lstStyle/>
          <a:p>
            <a:r>
              <a:rPr lang="en-US" dirty="0" smtClean="0"/>
              <a:t>Objective: Handle interfaces with conflicting feature names</a:t>
            </a:r>
          </a:p>
          <a:p>
            <a:pPr>
              <a:spcAft>
                <a:spcPts val="0"/>
              </a:spcAft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Abtract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Logical1</a:t>
            </a: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temperature: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port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Speed: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data port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Logical;</a:t>
            </a:r>
          </a:p>
          <a:p>
            <a:pPr>
              <a:spcAft>
                <a:spcPts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Logical2</a:t>
            </a: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temperature: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data port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weight: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data port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Logical2;</a:t>
            </a:r>
          </a:p>
          <a:p>
            <a:pPr>
              <a:spcAft>
                <a:spcPts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s2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L1: Logical1, L2: Logical2</a:t>
            </a:r>
          </a:p>
          <a:p>
            <a:pPr>
              <a:spcAft>
                <a:spcPts val="0"/>
              </a:spcAf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s2;</a:t>
            </a:r>
          </a:p>
          <a:p>
            <a:pPr>
              <a:spcAft>
                <a:spcPts val="0"/>
              </a:spcAf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implementation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s2.i</a:t>
            </a:r>
          </a:p>
          <a:p>
            <a:pPr>
              <a:spcAft>
                <a:spcPts val="0"/>
              </a:spcAf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Subcomponents</a:t>
            </a: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sub1: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s1;</a:t>
            </a:r>
          </a:p>
          <a:p>
            <a:pPr>
              <a:spcAft>
                <a:spcPts val="0"/>
              </a:spcAf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conn1: sub1.out -&gt; L1.temperature;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conn2: sub1.out -&gt; L2.temperature; </a:t>
            </a:r>
          </a:p>
          <a:p>
            <a:pPr>
              <a:spcAft>
                <a:spcPts val="0"/>
              </a:spcAf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2s.i;</a:t>
            </a:r>
          </a:p>
          <a:p>
            <a:pPr>
              <a:spcAft>
                <a:spcPts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4652169" y="3810000"/>
            <a:ext cx="3962400" cy="11918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smtClean="0"/>
              <a:t>In the implementation the connection declarations specify that the same sub1 output is mapped into a port in two different interfaces. These may be ports with the same name, or ports with different names.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8636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35950" cy="387798"/>
          </a:xfrm>
        </p:spPr>
        <p:txBody>
          <a:bodyPr/>
          <a:lstStyle/>
          <a:p>
            <a:r>
              <a:rPr lang="en-US" dirty="0" smtClean="0"/>
              <a:t>Nested Interfaces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744366"/>
            <a:ext cx="8237538" cy="4953000"/>
          </a:xfrm>
        </p:spPr>
        <p:txBody>
          <a:bodyPr/>
          <a:lstStyle/>
          <a:p>
            <a:r>
              <a:rPr lang="en-US" sz="1800" dirty="0" smtClean="0"/>
              <a:t>Works for composition of named interface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Effectively we have nested feature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Deprecate feature groups in V3</a:t>
            </a:r>
            <a:endParaRPr lang="en-US" sz="1800" dirty="0"/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composite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PF: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Physical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composite 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Top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FG: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composite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L2: Logical2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top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/>
              <a:t>Unnamed interfaces flatten the </a:t>
            </a:r>
            <a:endParaRPr lang="en-US" sz="1800" dirty="0"/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composite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Logical1,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Physical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composite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Top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composite, Logical2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top;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800600" y="3352800"/>
            <a:ext cx="2773195" cy="238363"/>
          </a:xfrm>
          <a:prstGeom prst="roundRect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All features in single namespace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200400" y="4405901"/>
            <a:ext cx="4480394" cy="238363"/>
          </a:xfrm>
          <a:prstGeom prst="roundRect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Name conflict between L1 and L2 feature </a:t>
            </a:r>
            <a:r>
              <a:rPr lang="en-US" sz="1400" b="0" dirty="0" smtClean="0"/>
              <a:t>temperature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6749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256032" y="526602"/>
            <a:ext cx="8235950" cy="387798"/>
          </a:xfrm>
        </p:spPr>
        <p:txBody>
          <a:bodyPr/>
          <a:lstStyle/>
          <a:p>
            <a:r>
              <a:rPr lang="en-US" dirty="0" smtClean="0"/>
              <a:t>Interface Equivalence Mapping</a:t>
            </a:r>
            <a:endParaRPr lang="en-US" dirty="0"/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542338" cy="4648200"/>
          </a:xfrm>
        </p:spPr>
        <p:txBody>
          <a:bodyPr/>
          <a:lstStyle/>
          <a:p>
            <a:r>
              <a:rPr lang="en-US" dirty="0" smtClean="0"/>
              <a:t>Support for composition of independently developed subsystems or subsystem with different nested interface hierarchies</a:t>
            </a:r>
          </a:p>
          <a:p>
            <a:pPr lvl="1"/>
            <a:r>
              <a:rPr lang="en-US" dirty="0" smtClean="0"/>
              <a:t>Reusable equivalence mapping</a:t>
            </a:r>
          </a:p>
          <a:p>
            <a:pPr marL="1143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map1: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mapping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Type1 == Type2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</a:p>
          <a:p>
            <a:pPr marL="1143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lfea1.fea2 == rfea1;</a:t>
            </a:r>
          </a:p>
          <a:p>
            <a:pPr marL="1143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Lfea1.fea3 == rfea2.fea11</a:t>
            </a:r>
          </a:p>
          <a:p>
            <a:pPr marL="114300" lvl="1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mapping 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Inline mappings (reach down multiple nesting levels</a:t>
            </a:r>
          </a:p>
          <a:p>
            <a:pPr marL="1143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sub1.lfea1.fea2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 sub2.rfea1;</a:t>
            </a:r>
          </a:p>
          <a:p>
            <a:pPr marL="1143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Conn2: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sub1.lfea1.fea3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 sub2.rfea2.fea11;</a:t>
            </a:r>
          </a:p>
          <a:p>
            <a:pPr marL="1143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1516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35950" cy="387798"/>
          </a:xfrm>
        </p:spPr>
        <p:txBody>
          <a:bodyPr/>
          <a:lstStyle/>
          <a:p>
            <a:r>
              <a:rPr lang="en-US" dirty="0" smtClean="0"/>
              <a:t>Composition </a:t>
            </a:r>
            <a:r>
              <a:rPr lang="en-US" smtClean="0"/>
              <a:t>of Interface Properties</a:t>
            </a:r>
            <a:endParaRPr lang="en-US" dirty="0" smtClean="0"/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237538" cy="4953000"/>
          </a:xfrm>
        </p:spPr>
        <p:txBody>
          <a:bodyPr/>
          <a:lstStyle/>
          <a:p>
            <a:r>
              <a:rPr lang="en-US" dirty="0" smtClean="0"/>
              <a:t>Interface properties are inherited by the component</a:t>
            </a:r>
          </a:p>
          <a:p>
            <a:pPr marL="6270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Also for nested interfaces the properties </a:t>
            </a:r>
          </a:p>
          <a:p>
            <a:pPr marL="6270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In feature groups the feature group type property did not become a component property but an inheritable property of the feature group</a:t>
            </a:r>
          </a:p>
          <a:p>
            <a:pPr>
              <a:spcAft>
                <a:spcPts val="0"/>
              </a:spcAft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Abtract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temperature: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port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Speed: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data port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</a:p>
          <a:p>
            <a:pPr>
              <a:spcAft>
                <a:spcPts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“peter”;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Logical;</a:t>
            </a:r>
          </a:p>
          <a:p>
            <a:pPr>
              <a:spcAft>
                <a:spcPts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Physical</a:t>
            </a: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Network: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requires bus access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CANBus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</a:p>
          <a:p>
            <a:pPr>
              <a:spcAft>
                <a:spcPts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=&gt; “peter”;</a:t>
            </a:r>
          </a:p>
          <a:p>
            <a:pPr>
              <a:spcAft>
                <a:spcPts val="0"/>
              </a:spcAf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Physical;</a:t>
            </a:r>
          </a:p>
          <a:p>
            <a:pPr>
              <a:spcAft>
                <a:spcPts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s2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Logical, Physical</a:t>
            </a:r>
          </a:p>
          <a:p>
            <a:pPr>
              <a:spcAft>
                <a:spcPts val="0"/>
              </a:spcAf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s2;</a:t>
            </a:r>
          </a:p>
          <a:p>
            <a:pPr>
              <a:spcAft>
                <a:spcPts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Logical, Physical</a:t>
            </a:r>
          </a:p>
          <a:p>
            <a:pPr>
              <a:spcAft>
                <a:spcPts val="0"/>
              </a:spcAf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paul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s3;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876800" y="4800600"/>
            <a:ext cx="2793233" cy="4767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Cannot inherit same property from two interfaces: equal is ok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745454" y="5706802"/>
            <a:ext cx="2680614" cy="238363"/>
          </a:xfrm>
          <a:prstGeom prst="roundRect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smtClean="0"/>
              <a:t>Can override property locally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0933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-fullcolo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6FF"/>
      </a:accent1>
      <a:accent2>
        <a:srgbClr val="9933FF"/>
      </a:accent2>
      <a:accent3>
        <a:srgbClr val="FFFFFF"/>
      </a:accent3>
      <a:accent4>
        <a:srgbClr val="000000"/>
      </a:accent4>
      <a:accent5>
        <a:srgbClr val="AAB8FF"/>
      </a:accent5>
      <a:accent6>
        <a:srgbClr val="8A2DE7"/>
      </a:accent6>
      <a:hlink>
        <a:srgbClr val="3C4F82"/>
      </a:hlink>
      <a:folHlink>
        <a:srgbClr val="33CC33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CA1FB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CA1FB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66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C4F82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B17B50F0-A7A2-4F08-B7B0-7BD53C084C56}" vid="{8913C94E-9336-4C7E-A817-69736CA8537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presentation-fullcolor</Template>
  <TotalTime>1424</TotalTime>
  <Words>1548</Words>
  <Application>Microsoft Office PowerPoint</Application>
  <PresentationFormat>On-screen Show (4:3)</PresentationFormat>
  <Paragraphs>500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Courier New</vt:lpstr>
      <vt:lpstr>Times</vt:lpstr>
      <vt:lpstr>Times New Roman</vt:lpstr>
      <vt:lpstr>presentation-fullcolor</vt:lpstr>
      <vt:lpstr>Composition of Interfaces</vt:lpstr>
      <vt:lpstr>Composition of Interfaces</vt:lpstr>
      <vt:lpstr>Composition of Interfaces</vt:lpstr>
      <vt:lpstr>Composition of Directional Interfaces</vt:lpstr>
      <vt:lpstr>Composition of Named Interfaces</vt:lpstr>
      <vt:lpstr>Composition of Named Interfaces</vt:lpstr>
      <vt:lpstr>Nested Interfaces</vt:lpstr>
      <vt:lpstr>Interface Equivalence Mapping</vt:lpstr>
      <vt:lpstr>Composition of Interface Properties</vt:lpstr>
      <vt:lpstr>Composition of Flows</vt:lpstr>
      <vt:lpstr>Composition of Modes</vt:lpstr>
    </vt:vector>
  </TitlesOfParts>
  <Company>Software Engineering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AADL v2.1 errata AADL meeting April 2014</dc:title>
  <dc:creator>Julien Delange</dc:creator>
  <cp:lastModifiedBy>Peter Feiler</cp:lastModifiedBy>
  <cp:revision>171</cp:revision>
  <cp:lastPrinted>2015-06-12T19:02:05Z</cp:lastPrinted>
  <dcterms:created xsi:type="dcterms:W3CDTF">2014-04-08T17:22:23Z</dcterms:created>
  <dcterms:modified xsi:type="dcterms:W3CDTF">2016-01-16T14:47:02Z</dcterms:modified>
</cp:coreProperties>
</file>