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8" r:id="rId1"/>
  </p:sldMasterIdLst>
  <p:notesMasterIdLst>
    <p:notesMasterId r:id="rId13"/>
  </p:notesMasterIdLst>
  <p:handoutMasterIdLst>
    <p:handoutMasterId r:id="rId14"/>
  </p:handoutMasterIdLst>
  <p:sldIdLst>
    <p:sldId id="256" r:id="rId2"/>
    <p:sldId id="323" r:id="rId3"/>
    <p:sldId id="312" r:id="rId4"/>
    <p:sldId id="318" r:id="rId5"/>
    <p:sldId id="324" r:id="rId6"/>
    <p:sldId id="333" r:id="rId7"/>
    <p:sldId id="309" r:id="rId8"/>
    <p:sldId id="335" r:id="rId9"/>
    <p:sldId id="336" r:id="rId10"/>
    <p:sldId id="337" r:id="rId11"/>
    <p:sldId id="334" r:id="rId12"/>
  </p:sldIdLst>
  <p:sldSz cx="9144000" cy="6858000" type="screen4x3"/>
  <p:notesSz cx="6934200" cy="9220200"/>
  <p:defaultTextStyle>
    <a:defPPr>
      <a:defRPr lang="en-US"/>
    </a:defPPr>
    <a:lvl1pPr algn="ctr" rtl="0" fontAlgn="base">
      <a:spcBef>
        <a:spcPct val="50000"/>
      </a:spcBef>
      <a:spcAft>
        <a:spcPct val="0"/>
      </a:spcAft>
      <a:defRPr sz="2000" b="1" kern="1200">
        <a:solidFill>
          <a:schemeClr val="tx1"/>
        </a:solidFill>
        <a:latin typeface="Arial" charset="0"/>
        <a:ea typeface="ＭＳ Ｐゴシック" pitchFamily="1" charset="-128"/>
        <a:cs typeface="+mn-cs"/>
      </a:defRPr>
    </a:lvl1pPr>
    <a:lvl2pPr marL="457200" algn="ctr" rtl="0" fontAlgn="base">
      <a:spcBef>
        <a:spcPct val="50000"/>
      </a:spcBef>
      <a:spcAft>
        <a:spcPct val="0"/>
      </a:spcAft>
      <a:defRPr sz="2000" b="1" kern="1200">
        <a:solidFill>
          <a:schemeClr val="tx1"/>
        </a:solidFill>
        <a:latin typeface="Arial" charset="0"/>
        <a:ea typeface="ＭＳ Ｐゴシック" pitchFamily="1" charset="-128"/>
        <a:cs typeface="+mn-cs"/>
      </a:defRPr>
    </a:lvl2pPr>
    <a:lvl3pPr marL="914400" algn="ctr" rtl="0" fontAlgn="base">
      <a:spcBef>
        <a:spcPct val="50000"/>
      </a:spcBef>
      <a:spcAft>
        <a:spcPct val="0"/>
      </a:spcAft>
      <a:defRPr sz="2000" b="1" kern="1200">
        <a:solidFill>
          <a:schemeClr val="tx1"/>
        </a:solidFill>
        <a:latin typeface="Arial" charset="0"/>
        <a:ea typeface="ＭＳ Ｐゴシック" pitchFamily="1" charset="-128"/>
        <a:cs typeface="+mn-cs"/>
      </a:defRPr>
    </a:lvl3pPr>
    <a:lvl4pPr marL="1371600" algn="ctr" rtl="0" fontAlgn="base">
      <a:spcBef>
        <a:spcPct val="50000"/>
      </a:spcBef>
      <a:spcAft>
        <a:spcPct val="0"/>
      </a:spcAft>
      <a:defRPr sz="2000" b="1" kern="1200">
        <a:solidFill>
          <a:schemeClr val="tx1"/>
        </a:solidFill>
        <a:latin typeface="Arial" charset="0"/>
        <a:ea typeface="ＭＳ Ｐゴシック" pitchFamily="1" charset="-128"/>
        <a:cs typeface="+mn-cs"/>
      </a:defRPr>
    </a:lvl4pPr>
    <a:lvl5pPr marL="1828800" algn="ctr" rtl="0" fontAlgn="base">
      <a:spcBef>
        <a:spcPct val="50000"/>
      </a:spcBef>
      <a:spcAft>
        <a:spcPct val="0"/>
      </a:spcAft>
      <a:defRPr sz="2000" b="1" kern="1200">
        <a:solidFill>
          <a:schemeClr val="tx1"/>
        </a:solidFill>
        <a:latin typeface="Arial" charset="0"/>
        <a:ea typeface="ＭＳ Ｐゴシック" pitchFamily="1" charset="-128"/>
        <a:cs typeface="+mn-cs"/>
      </a:defRPr>
    </a:lvl5pPr>
    <a:lvl6pPr marL="2286000" algn="l" defTabSz="914400" rtl="0" eaLnBrk="1" latinLnBrk="0" hangingPunct="1">
      <a:defRPr sz="2000" b="1" kern="1200">
        <a:solidFill>
          <a:schemeClr val="tx1"/>
        </a:solidFill>
        <a:latin typeface="Arial" charset="0"/>
        <a:ea typeface="ＭＳ Ｐゴシック" pitchFamily="1" charset="-128"/>
        <a:cs typeface="+mn-cs"/>
      </a:defRPr>
    </a:lvl6pPr>
    <a:lvl7pPr marL="2743200" algn="l" defTabSz="914400" rtl="0" eaLnBrk="1" latinLnBrk="0" hangingPunct="1">
      <a:defRPr sz="2000" b="1" kern="1200">
        <a:solidFill>
          <a:schemeClr val="tx1"/>
        </a:solidFill>
        <a:latin typeface="Arial" charset="0"/>
        <a:ea typeface="ＭＳ Ｐゴシック" pitchFamily="1" charset="-128"/>
        <a:cs typeface="+mn-cs"/>
      </a:defRPr>
    </a:lvl7pPr>
    <a:lvl8pPr marL="3200400" algn="l" defTabSz="914400" rtl="0" eaLnBrk="1" latinLnBrk="0" hangingPunct="1">
      <a:defRPr sz="2000" b="1" kern="1200">
        <a:solidFill>
          <a:schemeClr val="tx1"/>
        </a:solidFill>
        <a:latin typeface="Arial" charset="0"/>
        <a:ea typeface="ＭＳ Ｐゴシック" pitchFamily="1" charset="-128"/>
        <a:cs typeface="+mn-cs"/>
      </a:defRPr>
    </a:lvl8pPr>
    <a:lvl9pPr marL="3657600" algn="l" defTabSz="914400" rtl="0" eaLnBrk="1" latinLnBrk="0" hangingPunct="1">
      <a:defRPr sz="2000" b="1"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88">
          <p15:clr>
            <a:srgbClr val="A4A3A4"/>
          </p15:clr>
        </p15:guide>
        <p15:guide id="2" orient="horz" pos="3744">
          <p15:clr>
            <a:srgbClr val="A4A3A4"/>
          </p15:clr>
        </p15:guide>
        <p15:guide id="3" orient="horz" pos="960">
          <p15:clr>
            <a:srgbClr val="A4A3A4"/>
          </p15:clr>
        </p15:guide>
        <p15:guide id="4" orient="horz" pos="720">
          <p15:clr>
            <a:srgbClr val="A4A3A4"/>
          </p15:clr>
        </p15:guide>
        <p15:guide id="5" pos="336">
          <p15:clr>
            <a:srgbClr val="A4A3A4"/>
          </p15:clr>
        </p15:guide>
        <p15:guide id="6" pos="5472">
          <p15:clr>
            <a:srgbClr val="A4A3A4"/>
          </p15:clr>
        </p15:guide>
      </p15:sldGuideLst>
    </p:ext>
    <p:ext uri="{2D200454-40CA-4A62-9FC3-DE9A4176ACB9}">
      <p15:notesGuideLst xmlns:p15="http://schemas.microsoft.com/office/powerpoint/2012/main">
        <p15:guide id="1" orient="horz" pos="2904">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CCE5"/>
    <a:srgbClr val="5CA1FB"/>
    <a:srgbClr val="3C4F82"/>
    <a:srgbClr val="777777"/>
    <a:srgbClr val="8BADE5"/>
    <a:srgbClr val="B3C2D7"/>
    <a:srgbClr val="33339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2102" autoAdjust="0"/>
  </p:normalViewPr>
  <p:slideViewPr>
    <p:cSldViewPr>
      <p:cViewPr varScale="1">
        <p:scale>
          <a:sx n="38" d="100"/>
          <a:sy n="38" d="100"/>
        </p:scale>
        <p:origin x="90" y="27"/>
      </p:cViewPr>
      <p:guideLst>
        <p:guide orient="horz" pos="288"/>
        <p:guide orient="horz" pos="3744"/>
        <p:guide orient="horz" pos="960"/>
        <p:guide orient="horz" pos="720"/>
        <p:guide pos="336"/>
        <p:guide pos="5472"/>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2802" y="-114"/>
      </p:cViewPr>
      <p:guideLst>
        <p:guide orient="horz" pos="2904"/>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8.xml"/><Relationship Id="rId1" Type="http://schemas.openxmlformats.org/officeDocument/2006/relationships/slide" Target="slides/slide7.xml"/><Relationship Id="rId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100" name="Rectangle 20"/>
          <p:cNvSpPr>
            <a:spLocks noChangeArrowheads="1"/>
          </p:cNvSpPr>
          <p:nvPr/>
        </p:nvSpPr>
        <p:spPr bwMode="auto">
          <a:xfrm>
            <a:off x="4070350" y="8660584"/>
            <a:ext cx="2133600" cy="464497"/>
          </a:xfrm>
          <a:prstGeom prst="rect">
            <a:avLst/>
          </a:prstGeom>
          <a:noFill/>
          <a:ln w="9525">
            <a:noFill/>
            <a:miter lim="800000"/>
            <a:headEnd/>
            <a:tailEnd/>
          </a:ln>
          <a:effectLst/>
        </p:spPr>
        <p:txBody>
          <a:bodyPr lIns="18906" tIns="0" rIns="18906" bIns="0" anchor="b"/>
          <a:lstStyle/>
          <a:p>
            <a:pPr algn="r" defTabSz="949325">
              <a:lnSpc>
                <a:spcPct val="89000"/>
              </a:lnSpc>
              <a:spcBef>
                <a:spcPct val="40000"/>
              </a:spcBef>
            </a:pPr>
            <a:r>
              <a:rPr lang="en-US" sz="900" b="0" dirty="0"/>
              <a:t>© </a:t>
            </a:r>
            <a:r>
              <a:rPr lang="en-US" sz="900" b="0" dirty="0" smtClean="0"/>
              <a:t>2014 Carnegie </a:t>
            </a:r>
            <a:r>
              <a:rPr lang="en-US" sz="900" b="0" dirty="0"/>
              <a:t>Mellon University</a:t>
            </a:r>
          </a:p>
          <a:p>
            <a:pPr algn="l" defTabSz="949325">
              <a:lnSpc>
                <a:spcPct val="89000"/>
              </a:lnSpc>
              <a:spcBef>
                <a:spcPct val="40000"/>
              </a:spcBef>
            </a:pPr>
            <a:r>
              <a:rPr lang="en-US" sz="800" b="0" i="1" dirty="0">
                <a:latin typeface="Times New Roman" pitchFamily="18" charset="0"/>
              </a:rPr>
              <a:t>  </a:t>
            </a:r>
          </a:p>
        </p:txBody>
      </p:sp>
      <p:sp>
        <p:nvSpPr>
          <p:cNvPr id="46101" name="Rectangle 21"/>
          <p:cNvSpPr>
            <a:spLocks noChangeArrowheads="1"/>
          </p:cNvSpPr>
          <p:nvPr/>
        </p:nvSpPr>
        <p:spPr bwMode="auto">
          <a:xfrm>
            <a:off x="6447479" y="8801677"/>
            <a:ext cx="335269" cy="227585"/>
          </a:xfrm>
          <a:prstGeom prst="rect">
            <a:avLst/>
          </a:prstGeom>
          <a:noFill/>
          <a:ln w="9525">
            <a:noFill/>
            <a:miter lim="800000"/>
            <a:headEnd/>
            <a:tailEnd/>
          </a:ln>
          <a:effectLst/>
        </p:spPr>
        <p:txBody>
          <a:bodyPr wrap="none" lIns="88226" tIns="44112" rIns="88226" bIns="44112">
            <a:spAutoFit/>
          </a:bodyPr>
          <a:lstStyle/>
          <a:p>
            <a:pPr defTabSz="901700" eaLnBrk="0" hangingPunct="0">
              <a:lnSpc>
                <a:spcPct val="90000"/>
              </a:lnSpc>
              <a:spcBef>
                <a:spcPct val="0"/>
              </a:spcBef>
            </a:pPr>
            <a:fld id="{AC363E17-291A-4AC6-942A-2CC827AAF43E}" type="slidenum">
              <a:rPr lang="en-US" sz="1000"/>
              <a:pPr defTabSz="901700" eaLnBrk="0" hangingPunct="0">
                <a:lnSpc>
                  <a:spcPct val="90000"/>
                </a:lnSpc>
                <a:spcBef>
                  <a:spcPct val="0"/>
                </a:spcBef>
              </a:pPr>
              <a:t>‹#›</a:t>
            </a:fld>
            <a:endParaRPr lang="en-US" sz="1000"/>
          </a:p>
        </p:txBody>
      </p:sp>
      <p:sp>
        <p:nvSpPr>
          <p:cNvPr id="46102" name="Line 22"/>
          <p:cNvSpPr>
            <a:spLocks noChangeShapeType="1"/>
          </p:cNvSpPr>
          <p:nvPr/>
        </p:nvSpPr>
        <p:spPr bwMode="auto">
          <a:xfrm flipH="1">
            <a:off x="228600" y="8687534"/>
            <a:ext cx="6477000" cy="0"/>
          </a:xfrm>
          <a:prstGeom prst="line">
            <a:avLst/>
          </a:prstGeom>
          <a:noFill/>
          <a:ln w="6350">
            <a:solidFill>
              <a:schemeClr val="tx1"/>
            </a:solidFill>
            <a:round/>
            <a:headEnd/>
            <a:tailEnd/>
          </a:ln>
          <a:effectLst/>
        </p:spPr>
        <p:txBody>
          <a:bodyPr wrap="none" anchor="ctr">
            <a:spAutoFit/>
          </a:bodyPr>
          <a:lstStyle/>
          <a:p>
            <a:endParaRPr lang="en-US"/>
          </a:p>
        </p:txBody>
      </p:sp>
      <p:pic>
        <p:nvPicPr>
          <p:cNvPr id="46103" name="Picture 2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0350" y="8799115"/>
            <a:ext cx="3727450" cy="189020"/>
          </a:xfrm>
          <a:prstGeom prst="rect">
            <a:avLst/>
          </a:prstGeom>
          <a:noFill/>
        </p:spPr>
      </p:pic>
      <p:sp>
        <p:nvSpPr>
          <p:cNvPr id="46104" name="Rectangle 24"/>
          <p:cNvSpPr>
            <a:spLocks noGrp="1" noChangeArrowheads="1"/>
          </p:cNvSpPr>
          <p:nvPr>
            <p:ph type="hdr" sz="quarter"/>
          </p:nvPr>
        </p:nvSpPr>
        <p:spPr bwMode="auto">
          <a:xfrm>
            <a:off x="573088" y="296455"/>
            <a:ext cx="2703512" cy="4660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949325">
              <a:lnSpc>
                <a:spcPct val="90000"/>
              </a:lnSpc>
              <a:defRPr sz="900"/>
            </a:lvl1pPr>
          </a:lstStyle>
          <a:p>
            <a:r>
              <a:rPr lang="en-US" dirty="0" smtClean="0"/>
              <a:t>Author</a:t>
            </a:r>
          </a:p>
          <a:p>
            <a:r>
              <a:rPr lang="en-US" dirty="0" smtClean="0"/>
              <a:t>Program</a:t>
            </a:r>
            <a:endParaRPr lang="en-US" dirty="0"/>
          </a:p>
        </p:txBody>
      </p:sp>
      <p:sp>
        <p:nvSpPr>
          <p:cNvPr id="46105" name="Rectangle 25"/>
          <p:cNvSpPr>
            <a:spLocks noGrp="1" noChangeArrowheads="1"/>
          </p:cNvSpPr>
          <p:nvPr>
            <p:ph type="dt" idx="1"/>
          </p:nvPr>
        </p:nvSpPr>
        <p:spPr bwMode="auto">
          <a:xfrm>
            <a:off x="3733801" y="296455"/>
            <a:ext cx="2703513" cy="466083"/>
          </a:xfrm>
          <a:prstGeom prst="rect">
            <a:avLst/>
          </a:prstGeom>
          <a:noFill/>
          <a:ln w="9525">
            <a:noFill/>
            <a:miter lim="800000"/>
            <a:headEnd/>
            <a:tailEnd/>
          </a:ln>
          <a:effectLst/>
        </p:spPr>
        <p:txBody>
          <a:bodyPr vert="horz" wrap="square" lIns="18906" tIns="0" rIns="18906" bIns="0" numCol="1" anchor="t" anchorCtr="0" compatLnSpc="1">
            <a:prstTxWarp prst="textNoShape">
              <a:avLst/>
            </a:prstTxWarp>
          </a:bodyPr>
          <a:lstStyle>
            <a:lvl1pPr algn="r" defTabSz="949325" eaLnBrk="0" hangingPunct="0">
              <a:spcBef>
                <a:spcPct val="0"/>
              </a:spcBef>
              <a:defRPr sz="1000" b="0"/>
            </a:lvl1pPr>
          </a:lstStyle>
          <a:p>
            <a:fld id="{CAB69371-DCFD-464A-8AB5-7F64F0E06424}" type="datetime1">
              <a:rPr lang="en-US"/>
              <a:pPr/>
              <a:t>1/26/2016</a:t>
            </a:fld>
            <a:endParaRPr lang="en-US"/>
          </a:p>
        </p:txBody>
      </p:sp>
    </p:spTree>
    <p:extLst>
      <p:ext uri="{BB962C8B-B14F-4D97-AF65-F5344CB8AC3E}">
        <p14:creationId xmlns:p14="http://schemas.microsoft.com/office/powerpoint/2010/main" val="6890550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2" name="Rectangle 4"/>
          <p:cNvSpPr>
            <a:spLocks noGrp="1" noRot="1" noChangeAspect="1" noChangeArrowheads="1" noTextEdit="1"/>
          </p:cNvSpPr>
          <p:nvPr>
            <p:ph type="sldImg" idx="2"/>
          </p:nvPr>
        </p:nvSpPr>
        <p:spPr bwMode="auto">
          <a:xfrm>
            <a:off x="1162050" y="692150"/>
            <a:ext cx="4610100" cy="3457575"/>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923925" y="4380229"/>
            <a:ext cx="5086350" cy="4147188"/>
          </a:xfrm>
          <a:prstGeom prst="rect">
            <a:avLst/>
          </a:prstGeom>
          <a:noFill/>
          <a:ln w="9525">
            <a:noFill/>
            <a:miter lim="800000"/>
            <a:headEnd/>
            <a:tailEnd/>
          </a:ln>
        </p:spPr>
        <p:txBody>
          <a:bodyPr vert="horz" wrap="square" lIns="92309" tIns="46154" rIns="92309" bIns="46154" numCol="1" anchor="t" anchorCtr="0" compatLnSpc="1">
            <a:prstTxWarp prst="textNoShape">
              <a:avLst/>
            </a:prstTxWarp>
          </a:bodyPr>
          <a:lstStyle/>
          <a:p>
            <a:pPr lvl="0"/>
            <a:r>
              <a:rPr lang="en-US" smtClean="0"/>
              <a:t>Click to edit Master text styles</a:t>
            </a:r>
          </a:p>
        </p:txBody>
      </p:sp>
      <p:sp>
        <p:nvSpPr>
          <p:cNvPr id="7188" name="Rectangle 20"/>
          <p:cNvSpPr>
            <a:spLocks noChangeArrowheads="1"/>
          </p:cNvSpPr>
          <p:nvPr/>
        </p:nvSpPr>
        <p:spPr bwMode="auto">
          <a:xfrm>
            <a:off x="4070350" y="8660584"/>
            <a:ext cx="2133600" cy="464497"/>
          </a:xfrm>
          <a:prstGeom prst="rect">
            <a:avLst/>
          </a:prstGeom>
          <a:noFill/>
          <a:ln w="9525">
            <a:noFill/>
            <a:miter lim="800000"/>
            <a:headEnd/>
            <a:tailEnd/>
          </a:ln>
          <a:effectLst/>
        </p:spPr>
        <p:txBody>
          <a:bodyPr lIns="18906" tIns="0" rIns="18906" bIns="0" anchor="b"/>
          <a:lstStyle/>
          <a:p>
            <a:pPr algn="r" defTabSz="949325">
              <a:lnSpc>
                <a:spcPct val="89000"/>
              </a:lnSpc>
              <a:spcBef>
                <a:spcPct val="40000"/>
              </a:spcBef>
            </a:pPr>
            <a:r>
              <a:rPr lang="en-US" sz="900" b="0" dirty="0"/>
              <a:t>© </a:t>
            </a:r>
            <a:r>
              <a:rPr lang="en-US" sz="900" b="0" dirty="0" smtClean="0"/>
              <a:t>2014 Carnegie </a:t>
            </a:r>
            <a:r>
              <a:rPr lang="en-US" sz="900" b="0" dirty="0"/>
              <a:t>Mellon University</a:t>
            </a:r>
          </a:p>
          <a:p>
            <a:pPr algn="l" defTabSz="949325">
              <a:lnSpc>
                <a:spcPct val="89000"/>
              </a:lnSpc>
              <a:spcBef>
                <a:spcPct val="40000"/>
              </a:spcBef>
            </a:pPr>
            <a:r>
              <a:rPr lang="en-US" sz="800" b="0" i="1" dirty="0">
                <a:latin typeface="Times New Roman" pitchFamily="18" charset="0"/>
              </a:rPr>
              <a:t>  </a:t>
            </a:r>
          </a:p>
        </p:txBody>
      </p:sp>
      <p:sp>
        <p:nvSpPr>
          <p:cNvPr id="7189" name="Rectangle 21"/>
          <p:cNvSpPr>
            <a:spLocks noChangeArrowheads="1"/>
          </p:cNvSpPr>
          <p:nvPr/>
        </p:nvSpPr>
        <p:spPr bwMode="auto">
          <a:xfrm>
            <a:off x="6447479" y="8801677"/>
            <a:ext cx="335269" cy="227585"/>
          </a:xfrm>
          <a:prstGeom prst="rect">
            <a:avLst/>
          </a:prstGeom>
          <a:noFill/>
          <a:ln w="9525">
            <a:noFill/>
            <a:miter lim="800000"/>
            <a:headEnd/>
            <a:tailEnd/>
          </a:ln>
          <a:effectLst/>
        </p:spPr>
        <p:txBody>
          <a:bodyPr wrap="none" lIns="88226" tIns="44112" rIns="88226" bIns="44112">
            <a:spAutoFit/>
          </a:bodyPr>
          <a:lstStyle/>
          <a:p>
            <a:pPr defTabSz="901700" eaLnBrk="0" hangingPunct="0">
              <a:lnSpc>
                <a:spcPct val="90000"/>
              </a:lnSpc>
              <a:spcBef>
                <a:spcPct val="0"/>
              </a:spcBef>
            </a:pPr>
            <a:fld id="{96682DAF-BC0D-4CE6-B4F0-24EEC6997256}" type="slidenum">
              <a:rPr lang="en-US" sz="1000"/>
              <a:pPr defTabSz="901700" eaLnBrk="0" hangingPunct="0">
                <a:lnSpc>
                  <a:spcPct val="90000"/>
                </a:lnSpc>
                <a:spcBef>
                  <a:spcPct val="0"/>
                </a:spcBef>
              </a:pPr>
              <a:t>‹#›</a:t>
            </a:fld>
            <a:endParaRPr lang="en-US" sz="1000"/>
          </a:p>
        </p:txBody>
      </p:sp>
      <p:sp>
        <p:nvSpPr>
          <p:cNvPr id="7190" name="Line 22"/>
          <p:cNvSpPr>
            <a:spLocks noChangeShapeType="1"/>
          </p:cNvSpPr>
          <p:nvPr/>
        </p:nvSpPr>
        <p:spPr bwMode="auto">
          <a:xfrm flipH="1">
            <a:off x="228600" y="8687534"/>
            <a:ext cx="6477000" cy="0"/>
          </a:xfrm>
          <a:prstGeom prst="line">
            <a:avLst/>
          </a:prstGeom>
          <a:noFill/>
          <a:ln w="6350">
            <a:solidFill>
              <a:schemeClr val="tx1"/>
            </a:solidFill>
            <a:round/>
            <a:headEnd/>
            <a:tailEnd/>
          </a:ln>
          <a:effectLst/>
        </p:spPr>
        <p:txBody>
          <a:bodyPr wrap="none" anchor="ctr">
            <a:spAutoFit/>
          </a:bodyPr>
          <a:lstStyle/>
          <a:p>
            <a:endParaRPr lang="en-US"/>
          </a:p>
        </p:txBody>
      </p:sp>
      <p:pic>
        <p:nvPicPr>
          <p:cNvPr id="7191" name="Picture 23"/>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0350" y="8799115"/>
            <a:ext cx="3727450" cy="189020"/>
          </a:xfrm>
          <a:prstGeom prst="rect">
            <a:avLst/>
          </a:prstGeom>
          <a:noFill/>
        </p:spPr>
      </p:pic>
      <p:sp>
        <p:nvSpPr>
          <p:cNvPr id="7192" name="Rectangle 24"/>
          <p:cNvSpPr>
            <a:spLocks noGrp="1" noChangeArrowheads="1"/>
          </p:cNvSpPr>
          <p:nvPr>
            <p:ph type="hdr" sz="quarter"/>
          </p:nvPr>
        </p:nvSpPr>
        <p:spPr bwMode="auto">
          <a:xfrm>
            <a:off x="573088" y="296455"/>
            <a:ext cx="2703512" cy="46608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defTabSz="949325">
              <a:lnSpc>
                <a:spcPct val="90000"/>
              </a:lnSpc>
              <a:defRPr sz="900"/>
            </a:lvl1pPr>
          </a:lstStyle>
          <a:p>
            <a:r>
              <a:rPr lang="en-US" dirty="0" smtClean="0"/>
              <a:t>Author</a:t>
            </a:r>
          </a:p>
          <a:p>
            <a:r>
              <a:rPr lang="en-US" dirty="0" smtClean="0"/>
              <a:t>Program</a:t>
            </a:r>
            <a:endParaRPr lang="en-US" dirty="0"/>
          </a:p>
        </p:txBody>
      </p:sp>
      <p:sp>
        <p:nvSpPr>
          <p:cNvPr id="7193" name="Rectangle 25"/>
          <p:cNvSpPr>
            <a:spLocks noGrp="1" noChangeArrowheads="1"/>
          </p:cNvSpPr>
          <p:nvPr>
            <p:ph type="dt" idx="1"/>
          </p:nvPr>
        </p:nvSpPr>
        <p:spPr bwMode="auto">
          <a:xfrm>
            <a:off x="3733801" y="296455"/>
            <a:ext cx="2703513" cy="466083"/>
          </a:xfrm>
          <a:prstGeom prst="rect">
            <a:avLst/>
          </a:prstGeom>
          <a:noFill/>
          <a:ln w="9525">
            <a:noFill/>
            <a:miter lim="800000"/>
            <a:headEnd/>
            <a:tailEnd/>
          </a:ln>
          <a:effectLst/>
        </p:spPr>
        <p:txBody>
          <a:bodyPr vert="horz" wrap="square" lIns="18906" tIns="0" rIns="18906" bIns="0" numCol="1" anchor="t" anchorCtr="0" compatLnSpc="1">
            <a:prstTxWarp prst="textNoShape">
              <a:avLst/>
            </a:prstTxWarp>
          </a:bodyPr>
          <a:lstStyle>
            <a:lvl1pPr algn="r" defTabSz="949325" eaLnBrk="0" hangingPunct="0">
              <a:spcBef>
                <a:spcPct val="0"/>
              </a:spcBef>
              <a:defRPr sz="1000" b="0"/>
            </a:lvl1pPr>
          </a:lstStyle>
          <a:p>
            <a:fld id="{454AB770-A45E-4881-B684-B36680350C26}" type="datetime1">
              <a:rPr lang="en-US"/>
              <a:pPr/>
              <a:t>1/26/2016</a:t>
            </a:fld>
            <a:endParaRPr lang="en-US"/>
          </a:p>
        </p:txBody>
      </p:sp>
    </p:spTree>
    <p:extLst>
      <p:ext uri="{BB962C8B-B14F-4D97-AF65-F5344CB8AC3E}">
        <p14:creationId xmlns:p14="http://schemas.microsoft.com/office/powerpoint/2010/main" val="1720265549"/>
      </p:ext>
    </p:extLst>
  </p:cSld>
  <p:clrMap bg1="lt1" tx1="dk1" bg2="lt2" tx2="dk2" accent1="accent1" accent2="accent2" accent3="accent3" accent4="accent4" accent5="accent5" accent6="accent6" hlink="hlink" folHlink="folHlink"/>
  <p:hf ftr="0"/>
  <p:notesStyle>
    <a:lvl1pPr algn="l" rtl="0" fontAlgn="base">
      <a:spcBef>
        <a:spcPct val="30000"/>
      </a:spcBef>
      <a:spcAft>
        <a:spcPct val="0"/>
      </a:spcAft>
      <a:tabLst>
        <a:tab pos="292100" algn="l"/>
        <a:tab pos="571500" algn="l"/>
      </a:tabLst>
      <a:defRPr sz="1000" kern="1200">
        <a:solidFill>
          <a:schemeClr val="tx1"/>
        </a:solidFill>
        <a:latin typeface="Arial" charset="0"/>
        <a:ea typeface="ＭＳ Ｐゴシック" pitchFamily="1" charset="-128"/>
        <a:cs typeface="+mn-cs"/>
      </a:defRPr>
    </a:lvl1pPr>
    <a:lvl2pPr marL="342900" algn="l" rtl="0" fontAlgn="base">
      <a:spcBef>
        <a:spcPct val="30000"/>
      </a:spcBef>
      <a:spcAft>
        <a:spcPct val="0"/>
      </a:spcAft>
      <a:tabLst>
        <a:tab pos="292100" algn="l"/>
        <a:tab pos="571500" algn="l"/>
      </a:tabLst>
      <a:defRPr sz="1000" kern="1200">
        <a:solidFill>
          <a:schemeClr val="tx1"/>
        </a:solidFill>
        <a:latin typeface="Arial" charset="0"/>
        <a:ea typeface="ＭＳ Ｐゴシック" pitchFamily="1" charset="-128"/>
        <a:cs typeface="+mn-cs"/>
      </a:defRPr>
    </a:lvl2pPr>
    <a:lvl3pPr marL="635000" algn="l" rtl="0" fontAlgn="base">
      <a:spcBef>
        <a:spcPct val="30000"/>
      </a:spcBef>
      <a:spcAft>
        <a:spcPct val="0"/>
      </a:spcAft>
      <a:tabLst>
        <a:tab pos="292100" algn="l"/>
        <a:tab pos="571500" algn="l"/>
      </a:tabLst>
      <a:defRPr sz="1000" kern="1200">
        <a:solidFill>
          <a:schemeClr val="tx1"/>
        </a:solidFill>
        <a:latin typeface="Arial" charset="0"/>
        <a:ea typeface="ＭＳ Ｐゴシック" pitchFamily="1" charset="-128"/>
        <a:cs typeface="+mn-cs"/>
      </a:defRPr>
    </a:lvl3pPr>
    <a:lvl4pPr marL="914400" algn="l" rtl="0" fontAlgn="base">
      <a:spcBef>
        <a:spcPct val="30000"/>
      </a:spcBef>
      <a:spcAft>
        <a:spcPct val="0"/>
      </a:spcAft>
      <a:buChar char="•"/>
      <a:tabLst>
        <a:tab pos="292100" algn="l"/>
        <a:tab pos="571500" algn="l"/>
      </a:tabLst>
      <a:defRPr sz="1000" kern="1200">
        <a:solidFill>
          <a:schemeClr val="tx1"/>
        </a:solidFill>
        <a:latin typeface="Arial" charset="0"/>
        <a:ea typeface="ＭＳ Ｐゴシック" pitchFamily="1" charset="-128"/>
        <a:cs typeface="+mn-cs"/>
      </a:defRPr>
    </a:lvl4pPr>
    <a:lvl5pPr marL="1828800" algn="l" rtl="0" fontAlgn="base">
      <a:spcBef>
        <a:spcPct val="30000"/>
      </a:spcBef>
      <a:spcAft>
        <a:spcPct val="0"/>
      </a:spcAft>
      <a:tabLst>
        <a:tab pos="292100" algn="l"/>
        <a:tab pos="571500" algn="l"/>
      </a:tabLst>
      <a:defRPr sz="10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p:cNvSpPr>
            <a:spLocks noGrp="1" noChangeArrowheads="1"/>
          </p:cNvSpPr>
          <p:nvPr>
            <p:ph type="hdr" sz="quarter"/>
          </p:nvPr>
        </p:nvSpPr>
        <p:spPr>
          <a:ln/>
        </p:spPr>
        <p:txBody>
          <a:bodyPr/>
          <a:lstStyle/>
          <a:p>
            <a:r>
              <a:rPr lang="en-US" dirty="0" smtClean="0"/>
              <a:t>Author</a:t>
            </a:r>
            <a:endParaRPr lang="en-US" dirty="0"/>
          </a:p>
          <a:p>
            <a:r>
              <a:rPr lang="en-US" dirty="0" smtClean="0"/>
              <a:t>Software Engineering Institute</a:t>
            </a:r>
            <a:endParaRPr lang="en-US" dirty="0"/>
          </a:p>
        </p:txBody>
      </p:sp>
      <p:sp>
        <p:nvSpPr>
          <p:cNvPr id="5" name="Rectangle 25"/>
          <p:cNvSpPr>
            <a:spLocks noGrp="1" noChangeArrowheads="1"/>
          </p:cNvSpPr>
          <p:nvPr>
            <p:ph type="dt" idx="1"/>
          </p:nvPr>
        </p:nvSpPr>
        <p:spPr>
          <a:ln/>
        </p:spPr>
        <p:txBody>
          <a:bodyPr/>
          <a:lstStyle/>
          <a:p>
            <a:fld id="{D8F348F5-97A1-4309-ADC6-A00DD72A5AB8}" type="datetime1">
              <a:rPr lang="en-US"/>
              <a:pPr/>
              <a:t>1/26/2016</a:t>
            </a:fld>
            <a:endParaRPr lang="en-US"/>
          </a:p>
        </p:txBody>
      </p:sp>
      <p:sp>
        <p:nvSpPr>
          <p:cNvPr id="876546" name="Rectangle 2"/>
          <p:cNvSpPr>
            <a:spLocks noGrp="1" noRot="1" noChangeAspect="1" noChangeArrowheads="1" noTextEdit="1"/>
          </p:cNvSpPr>
          <p:nvPr>
            <p:ph type="sldImg"/>
          </p:nvPr>
        </p:nvSpPr>
        <p:spPr>
          <a:ln/>
        </p:spPr>
      </p:sp>
      <p:sp>
        <p:nvSpPr>
          <p:cNvPr id="876547" name="Rectangle 3"/>
          <p:cNvSpPr>
            <a:spLocks noGrp="1" noChangeArrowheads="1"/>
          </p:cNvSpPr>
          <p:nvPr>
            <p:ph type="body" idx="1"/>
          </p:nvPr>
        </p:nvSpPr>
        <p:spPr/>
        <p:txBody>
          <a:bodyPr/>
          <a:lstStyle/>
          <a:p>
            <a:pPr marL="228600" indent="-228600"/>
            <a:r>
              <a:rPr lang="en-US" b="1" dirty="0"/>
              <a:t>Title Slide</a:t>
            </a:r>
          </a:p>
          <a:p>
            <a:pPr marL="685800" lvl="1" indent="-342900"/>
            <a:r>
              <a:rPr lang="en-US" dirty="0"/>
              <a:t>Title and Subtitle text blocks should not be moved from their position if at all possible.</a:t>
            </a:r>
          </a:p>
          <a:p>
            <a:pPr marL="228600" indent="-228600"/>
            <a:endParaRPr lang="en-US" dirty="0"/>
          </a:p>
          <a:p>
            <a:pPr marL="228600" indent="-228600"/>
            <a:endParaRPr lang="en-US" dirty="0"/>
          </a:p>
          <a:p>
            <a:pPr marL="228600" indent="-228600"/>
            <a:endParaRPr lang="en-US" dirty="0"/>
          </a:p>
        </p:txBody>
      </p:sp>
    </p:spTree>
    <p:extLst>
      <p:ext uri="{BB962C8B-B14F-4D97-AF65-F5344CB8AC3E}">
        <p14:creationId xmlns:p14="http://schemas.microsoft.com/office/powerpoint/2010/main" val="211137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p:cNvSpPr>
            <a:spLocks noGrp="1" noChangeArrowheads="1"/>
          </p:cNvSpPr>
          <p:nvPr>
            <p:ph type="hdr" sz="quarter"/>
          </p:nvPr>
        </p:nvSpPr>
        <p:spPr>
          <a:ln/>
        </p:spPr>
        <p:txBody>
          <a:bodyPr/>
          <a:lstStyle/>
          <a:p>
            <a:r>
              <a:rPr lang="en-US" dirty="0" smtClean="0"/>
              <a:t>Author</a:t>
            </a:r>
            <a:endParaRPr lang="en-US" dirty="0"/>
          </a:p>
          <a:p>
            <a:r>
              <a:rPr lang="en-US" dirty="0" smtClean="0"/>
              <a:t>Software Engineering Institute</a:t>
            </a:r>
            <a:endParaRPr lang="en-US" dirty="0"/>
          </a:p>
        </p:txBody>
      </p:sp>
      <p:sp>
        <p:nvSpPr>
          <p:cNvPr id="5" name="Rectangle 25"/>
          <p:cNvSpPr>
            <a:spLocks noGrp="1" noChangeArrowheads="1"/>
          </p:cNvSpPr>
          <p:nvPr>
            <p:ph type="dt" idx="1"/>
          </p:nvPr>
        </p:nvSpPr>
        <p:spPr>
          <a:ln/>
        </p:spPr>
        <p:txBody>
          <a:bodyPr/>
          <a:lstStyle/>
          <a:p>
            <a:fld id="{C6492D1C-BD09-4AF6-82AE-D63AC0EE3BD8}" type="datetime1">
              <a:rPr lang="en-US"/>
              <a:pPr/>
              <a:t>1/26/2016</a:t>
            </a:fld>
            <a:endParaRPr lang="en-US"/>
          </a:p>
        </p:txBody>
      </p:sp>
      <p:sp>
        <p:nvSpPr>
          <p:cNvPr id="878594" name="Rectangle 2"/>
          <p:cNvSpPr>
            <a:spLocks noGrp="1" noRot="1" noChangeAspect="1" noChangeArrowheads="1" noTextEdit="1"/>
          </p:cNvSpPr>
          <p:nvPr>
            <p:ph type="sldImg"/>
          </p:nvPr>
        </p:nvSpPr>
        <p:spPr>
          <a:ln/>
        </p:spPr>
      </p:sp>
      <p:sp>
        <p:nvSpPr>
          <p:cNvPr id="878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4081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p:cNvSpPr>
            <a:spLocks noGrp="1" noChangeArrowheads="1"/>
          </p:cNvSpPr>
          <p:nvPr>
            <p:ph type="hdr" sz="quarter"/>
          </p:nvPr>
        </p:nvSpPr>
        <p:spPr>
          <a:ln/>
        </p:spPr>
        <p:txBody>
          <a:bodyPr/>
          <a:lstStyle/>
          <a:p>
            <a:r>
              <a:rPr lang="en-US" dirty="0" smtClean="0"/>
              <a:t>Author</a:t>
            </a:r>
            <a:endParaRPr lang="en-US" dirty="0"/>
          </a:p>
          <a:p>
            <a:r>
              <a:rPr lang="en-US" dirty="0" smtClean="0"/>
              <a:t>Software Engineering Institute</a:t>
            </a:r>
            <a:endParaRPr lang="en-US" dirty="0"/>
          </a:p>
        </p:txBody>
      </p:sp>
      <p:sp>
        <p:nvSpPr>
          <p:cNvPr id="5" name="Rectangle 25"/>
          <p:cNvSpPr>
            <a:spLocks noGrp="1" noChangeArrowheads="1"/>
          </p:cNvSpPr>
          <p:nvPr>
            <p:ph type="dt" idx="1"/>
          </p:nvPr>
        </p:nvSpPr>
        <p:spPr>
          <a:ln/>
        </p:spPr>
        <p:txBody>
          <a:bodyPr/>
          <a:lstStyle/>
          <a:p>
            <a:fld id="{C6492D1C-BD09-4AF6-82AE-D63AC0EE3BD8}" type="datetime1">
              <a:rPr lang="en-US"/>
              <a:pPr/>
              <a:t>1/26/2016</a:t>
            </a:fld>
            <a:endParaRPr lang="en-US"/>
          </a:p>
        </p:txBody>
      </p:sp>
      <p:sp>
        <p:nvSpPr>
          <p:cNvPr id="878594" name="Rectangle 2"/>
          <p:cNvSpPr>
            <a:spLocks noGrp="1" noRot="1" noChangeAspect="1" noChangeArrowheads="1" noTextEdit="1"/>
          </p:cNvSpPr>
          <p:nvPr>
            <p:ph type="sldImg"/>
          </p:nvPr>
        </p:nvSpPr>
        <p:spPr>
          <a:ln/>
        </p:spPr>
      </p:sp>
      <p:sp>
        <p:nvSpPr>
          <p:cNvPr id="878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88554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a:noFill/>
          <a:ln/>
        </p:spPr>
        <p:txBody>
          <a:bodyPr/>
          <a:lstStyle/>
          <a:p>
            <a:r>
              <a:rPr lang="en-US" dirty="0" smtClean="0">
                <a:cs typeface="Times New Roman" pitchFamily="18" charset="0"/>
              </a:rPr>
              <a:t>Key points (Objectives of the Slide): What is covered in this section</a:t>
            </a:r>
          </a:p>
          <a:p>
            <a:endParaRPr lang="en-US" dirty="0" smtClean="0">
              <a:cs typeface="Times New Roman" pitchFamily="18" charset="0"/>
            </a:endParaRPr>
          </a:p>
          <a:p>
            <a:r>
              <a:rPr lang="en-US" dirty="0" smtClean="0">
                <a:cs typeface="Times New Roman" pitchFamily="18" charset="0"/>
              </a:rPr>
              <a:t>Slide Content Description:</a:t>
            </a:r>
          </a:p>
          <a:p>
            <a:endParaRPr lang="en-US" dirty="0" smtClean="0">
              <a:cs typeface="Times New Roman" pitchFamily="18" charset="0"/>
            </a:endParaRPr>
          </a:p>
          <a:p>
            <a:r>
              <a:rPr lang="en-US" dirty="0" smtClean="0"/>
              <a:t>Presentation Script:  We address the following subjects in this section</a:t>
            </a:r>
          </a:p>
          <a:p>
            <a:r>
              <a:rPr lang="en-US" dirty="0" smtClean="0"/>
              <a:t>  Modeling and embedded systems engineering</a:t>
            </a:r>
          </a:p>
          <a:p>
            <a:r>
              <a:rPr lang="en-US" dirty="0" smtClean="0"/>
              <a:t>  What is modeling?</a:t>
            </a:r>
          </a:p>
          <a:p>
            <a:r>
              <a:rPr lang="en-US" dirty="0" smtClean="0"/>
              <a:t>  What is Software Architecture?</a:t>
            </a:r>
          </a:p>
          <a:p>
            <a:r>
              <a:rPr lang="en-US" dirty="0" smtClean="0"/>
              <a:t>  Model * Engineering </a:t>
            </a:r>
          </a:p>
          <a:p>
            <a:r>
              <a:rPr lang="en-US" dirty="0" smtClean="0"/>
              <a:t>      Definition of terms – putting them in perspective</a:t>
            </a:r>
          </a:p>
          <a:p>
            <a:r>
              <a:rPr lang="en-US" dirty="0" smtClean="0"/>
              <a:t> </a:t>
            </a:r>
          </a:p>
          <a:p>
            <a:r>
              <a:rPr lang="en-US" dirty="0" smtClean="0"/>
              <a:t>Motivation for model-based engineering</a:t>
            </a:r>
          </a:p>
          <a:p>
            <a:r>
              <a:rPr lang="en-US" dirty="0" smtClean="0"/>
              <a:t> </a:t>
            </a:r>
          </a:p>
          <a:p>
            <a:r>
              <a:rPr lang="en-US" dirty="0" smtClean="0"/>
              <a:t>The AADL Language – We discuss: </a:t>
            </a:r>
          </a:p>
          <a:p>
            <a:r>
              <a:rPr lang="en-US" dirty="0" smtClean="0"/>
              <a:t>  That it is </a:t>
            </a:r>
            <a:r>
              <a:rPr lang="en-US" dirty="0" err="1" smtClean="0"/>
              <a:t>aStandard</a:t>
            </a:r>
            <a:endParaRPr lang="en-US" dirty="0" smtClean="0"/>
          </a:p>
          <a:p>
            <a:r>
              <a:rPr lang="en-US" dirty="0" smtClean="0"/>
              <a:t>  Overview of the Language</a:t>
            </a:r>
          </a:p>
          <a:p>
            <a:r>
              <a:rPr lang="en-US" dirty="0" smtClean="0"/>
              <a:t>  Insight into how the language came to be – development pattern -New WG activities</a:t>
            </a:r>
          </a:p>
          <a:p>
            <a:r>
              <a:rPr lang="en-US" dirty="0" smtClean="0"/>
              <a:t>   We are presenting Version 2</a:t>
            </a:r>
          </a:p>
          <a:p>
            <a:r>
              <a:rPr lang="en-US" dirty="0" smtClean="0"/>
              <a:t> </a:t>
            </a:r>
          </a:p>
          <a:p>
            <a:r>
              <a:rPr lang="en-US" dirty="0" smtClean="0"/>
              <a:t>Model-based Embedded systems engineering and the role of </a:t>
            </a:r>
            <a:r>
              <a:rPr lang="en-US" dirty="0" err="1" smtClean="0"/>
              <a:t>aadl</a:t>
            </a:r>
            <a:r>
              <a:rPr lang="en-US" dirty="0" smtClean="0"/>
              <a:t> (MBSE role of </a:t>
            </a:r>
            <a:r>
              <a:rPr lang="en-US" dirty="0" err="1" smtClean="0"/>
              <a:t>aadl</a:t>
            </a:r>
            <a:r>
              <a:rPr lang="en-US" dirty="0" smtClean="0"/>
              <a:t>)</a:t>
            </a:r>
          </a:p>
          <a:p>
            <a:endParaRPr lang="en-US" dirty="0" smtClean="0"/>
          </a:p>
          <a:p>
            <a:r>
              <a:rPr lang="en-US" dirty="0" smtClean="0"/>
              <a:t>Software and Systems Engineering</a:t>
            </a:r>
          </a:p>
          <a:p>
            <a:r>
              <a:rPr lang="en-US" dirty="0" smtClean="0"/>
              <a:t> </a:t>
            </a:r>
          </a:p>
          <a:p>
            <a:r>
              <a:rPr lang="en-US" dirty="0" smtClean="0"/>
              <a:t>Focus of the SAE AADL</a:t>
            </a:r>
          </a:p>
          <a:p>
            <a:r>
              <a:rPr lang="en-US" dirty="0" smtClean="0"/>
              <a:t>33-38</a:t>
            </a:r>
          </a:p>
          <a:p>
            <a:r>
              <a:rPr lang="en-US" dirty="0" smtClean="0"/>
              <a:t> </a:t>
            </a:r>
          </a:p>
          <a:p>
            <a:r>
              <a:rPr lang="en-US" dirty="0" smtClean="0"/>
              <a:t>Definition and History of </a:t>
            </a:r>
            <a:r>
              <a:rPr lang="en-US" dirty="0" err="1" smtClean="0"/>
              <a:t>aadl</a:t>
            </a:r>
            <a:endParaRPr lang="en-US" dirty="0" smtClean="0"/>
          </a:p>
          <a:p>
            <a:r>
              <a:rPr lang="en-US" dirty="0" smtClean="0"/>
              <a:t>42 -43</a:t>
            </a:r>
          </a:p>
          <a:p>
            <a:r>
              <a:rPr lang="en-US" dirty="0" smtClean="0"/>
              <a:t> </a:t>
            </a:r>
          </a:p>
          <a:p>
            <a:r>
              <a:rPr lang="en-US" dirty="0" smtClean="0"/>
              <a:t>AADL Language Overview</a:t>
            </a:r>
          </a:p>
          <a:p>
            <a:r>
              <a:rPr lang="en-US" dirty="0" smtClean="0"/>
              <a:t>The grammar, syntax, and semantics</a:t>
            </a:r>
          </a:p>
          <a:p>
            <a:r>
              <a:rPr lang="en-US" dirty="0" smtClean="0"/>
              <a:t> </a:t>
            </a:r>
          </a:p>
          <a:p>
            <a:r>
              <a:rPr lang="en-US" dirty="0" smtClean="0"/>
              <a:t>AADL tools</a:t>
            </a:r>
          </a:p>
          <a:p>
            <a:r>
              <a:rPr lang="en-US" dirty="0" smtClean="0"/>
              <a:t>Extensions to the language</a:t>
            </a:r>
          </a:p>
          <a:p>
            <a:endParaRPr lang="en-US" dirty="0" smtClean="0"/>
          </a:p>
          <a:p>
            <a:endParaRPr lang="en-US" dirty="0" smtClean="0"/>
          </a:p>
        </p:txBody>
      </p:sp>
    </p:spTree>
    <p:extLst>
      <p:ext uri="{BB962C8B-B14F-4D97-AF65-F5344CB8AC3E}">
        <p14:creationId xmlns:p14="http://schemas.microsoft.com/office/powerpoint/2010/main" val="3402034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a:noFill/>
          <a:ln/>
        </p:spPr>
        <p:txBody>
          <a:bodyPr/>
          <a:lstStyle/>
          <a:p>
            <a:r>
              <a:rPr lang="en-US" dirty="0" smtClean="0">
                <a:cs typeface="Times New Roman" pitchFamily="18" charset="0"/>
              </a:rPr>
              <a:t>Key points (Objectives of the Slide): What is covered in this section</a:t>
            </a:r>
          </a:p>
          <a:p>
            <a:endParaRPr lang="en-US" dirty="0" smtClean="0">
              <a:cs typeface="Times New Roman" pitchFamily="18" charset="0"/>
            </a:endParaRPr>
          </a:p>
          <a:p>
            <a:r>
              <a:rPr lang="en-US" dirty="0" smtClean="0">
                <a:cs typeface="Times New Roman" pitchFamily="18" charset="0"/>
              </a:rPr>
              <a:t>Slide Content Description:</a:t>
            </a:r>
          </a:p>
          <a:p>
            <a:endParaRPr lang="en-US" dirty="0" smtClean="0">
              <a:cs typeface="Times New Roman" pitchFamily="18" charset="0"/>
            </a:endParaRPr>
          </a:p>
          <a:p>
            <a:r>
              <a:rPr lang="en-US" dirty="0" smtClean="0"/>
              <a:t>Presentation Script:  We address the following subjects in this section</a:t>
            </a:r>
          </a:p>
          <a:p>
            <a:r>
              <a:rPr lang="en-US" dirty="0" smtClean="0"/>
              <a:t>  Modeling and embedded systems engineering</a:t>
            </a:r>
          </a:p>
          <a:p>
            <a:r>
              <a:rPr lang="en-US" dirty="0" smtClean="0"/>
              <a:t>  What is modeling?</a:t>
            </a:r>
          </a:p>
          <a:p>
            <a:r>
              <a:rPr lang="en-US" dirty="0" smtClean="0"/>
              <a:t>  What is Software Architecture?</a:t>
            </a:r>
          </a:p>
          <a:p>
            <a:r>
              <a:rPr lang="en-US" dirty="0" smtClean="0"/>
              <a:t>  Model * Engineering </a:t>
            </a:r>
          </a:p>
          <a:p>
            <a:r>
              <a:rPr lang="en-US" dirty="0" smtClean="0"/>
              <a:t>      Definition of terms – putting them in perspective</a:t>
            </a:r>
          </a:p>
          <a:p>
            <a:r>
              <a:rPr lang="en-US" dirty="0" smtClean="0"/>
              <a:t> </a:t>
            </a:r>
          </a:p>
          <a:p>
            <a:r>
              <a:rPr lang="en-US" dirty="0" smtClean="0"/>
              <a:t>Motivation for model-based engineering</a:t>
            </a:r>
          </a:p>
          <a:p>
            <a:r>
              <a:rPr lang="en-US" dirty="0" smtClean="0"/>
              <a:t> </a:t>
            </a:r>
          </a:p>
          <a:p>
            <a:r>
              <a:rPr lang="en-US" dirty="0" smtClean="0"/>
              <a:t>The AADL Language – We discuss: </a:t>
            </a:r>
          </a:p>
          <a:p>
            <a:r>
              <a:rPr lang="en-US" dirty="0" smtClean="0"/>
              <a:t>  That it is </a:t>
            </a:r>
            <a:r>
              <a:rPr lang="en-US" dirty="0" err="1" smtClean="0"/>
              <a:t>aStandard</a:t>
            </a:r>
            <a:endParaRPr lang="en-US" dirty="0" smtClean="0"/>
          </a:p>
          <a:p>
            <a:r>
              <a:rPr lang="en-US" dirty="0" smtClean="0"/>
              <a:t>  Overview of the Language</a:t>
            </a:r>
          </a:p>
          <a:p>
            <a:r>
              <a:rPr lang="en-US" dirty="0" smtClean="0"/>
              <a:t>  Insight into how the language came to be – development pattern -New WG activities</a:t>
            </a:r>
          </a:p>
          <a:p>
            <a:r>
              <a:rPr lang="en-US" dirty="0" smtClean="0"/>
              <a:t>   We are presenting Version 2</a:t>
            </a:r>
          </a:p>
          <a:p>
            <a:r>
              <a:rPr lang="en-US" dirty="0" smtClean="0"/>
              <a:t> </a:t>
            </a:r>
          </a:p>
          <a:p>
            <a:r>
              <a:rPr lang="en-US" dirty="0" smtClean="0"/>
              <a:t>Model-based Embedded systems engineering and the role of </a:t>
            </a:r>
            <a:r>
              <a:rPr lang="en-US" dirty="0" err="1" smtClean="0"/>
              <a:t>aadl</a:t>
            </a:r>
            <a:r>
              <a:rPr lang="en-US" dirty="0" smtClean="0"/>
              <a:t> (MBSE role of </a:t>
            </a:r>
            <a:r>
              <a:rPr lang="en-US" dirty="0" err="1" smtClean="0"/>
              <a:t>aadl</a:t>
            </a:r>
            <a:r>
              <a:rPr lang="en-US" dirty="0" smtClean="0"/>
              <a:t>)</a:t>
            </a:r>
          </a:p>
          <a:p>
            <a:endParaRPr lang="en-US" dirty="0" smtClean="0"/>
          </a:p>
          <a:p>
            <a:r>
              <a:rPr lang="en-US" dirty="0" smtClean="0"/>
              <a:t>Software and Systems Engineering</a:t>
            </a:r>
          </a:p>
          <a:p>
            <a:r>
              <a:rPr lang="en-US" dirty="0" smtClean="0"/>
              <a:t> </a:t>
            </a:r>
          </a:p>
          <a:p>
            <a:r>
              <a:rPr lang="en-US" dirty="0" smtClean="0"/>
              <a:t>Focus of the SAE AADL</a:t>
            </a:r>
          </a:p>
          <a:p>
            <a:r>
              <a:rPr lang="en-US" dirty="0" smtClean="0"/>
              <a:t>33-38</a:t>
            </a:r>
          </a:p>
          <a:p>
            <a:r>
              <a:rPr lang="en-US" dirty="0" smtClean="0"/>
              <a:t> </a:t>
            </a:r>
          </a:p>
          <a:p>
            <a:r>
              <a:rPr lang="en-US" dirty="0" smtClean="0"/>
              <a:t>Definition and History of </a:t>
            </a:r>
            <a:r>
              <a:rPr lang="en-US" dirty="0" err="1" smtClean="0"/>
              <a:t>aadl</a:t>
            </a:r>
            <a:endParaRPr lang="en-US" dirty="0" smtClean="0"/>
          </a:p>
          <a:p>
            <a:r>
              <a:rPr lang="en-US" dirty="0" smtClean="0"/>
              <a:t>42 -43</a:t>
            </a:r>
          </a:p>
          <a:p>
            <a:r>
              <a:rPr lang="en-US" dirty="0" smtClean="0"/>
              <a:t> </a:t>
            </a:r>
          </a:p>
          <a:p>
            <a:r>
              <a:rPr lang="en-US" dirty="0" smtClean="0"/>
              <a:t>AADL Language Overview</a:t>
            </a:r>
          </a:p>
          <a:p>
            <a:r>
              <a:rPr lang="en-US" dirty="0" smtClean="0"/>
              <a:t>The grammar, syntax, and semantics</a:t>
            </a:r>
          </a:p>
          <a:p>
            <a:r>
              <a:rPr lang="en-US" dirty="0" smtClean="0"/>
              <a:t> </a:t>
            </a:r>
          </a:p>
          <a:p>
            <a:r>
              <a:rPr lang="en-US" dirty="0" smtClean="0"/>
              <a:t>AADL tools</a:t>
            </a:r>
          </a:p>
          <a:p>
            <a:r>
              <a:rPr lang="en-US" dirty="0" smtClean="0"/>
              <a:t>Extensions to the language</a:t>
            </a:r>
          </a:p>
          <a:p>
            <a:endParaRPr lang="en-US" dirty="0" smtClean="0"/>
          </a:p>
          <a:p>
            <a:endParaRPr lang="en-US" dirty="0" smtClean="0"/>
          </a:p>
        </p:txBody>
      </p:sp>
    </p:spTree>
    <p:extLst>
      <p:ext uri="{BB962C8B-B14F-4D97-AF65-F5344CB8AC3E}">
        <p14:creationId xmlns:p14="http://schemas.microsoft.com/office/powerpoint/2010/main" val="1442691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a:noFill/>
          <a:ln/>
        </p:spPr>
        <p:txBody>
          <a:bodyPr/>
          <a:lstStyle/>
          <a:p>
            <a:r>
              <a:rPr lang="en-US" dirty="0" smtClean="0">
                <a:cs typeface="Times New Roman" pitchFamily="18" charset="0"/>
              </a:rPr>
              <a:t>Key points (Objectives of the Slide): What is covered in this section</a:t>
            </a:r>
          </a:p>
          <a:p>
            <a:endParaRPr lang="en-US" dirty="0" smtClean="0">
              <a:cs typeface="Times New Roman" pitchFamily="18" charset="0"/>
            </a:endParaRPr>
          </a:p>
          <a:p>
            <a:r>
              <a:rPr lang="en-US" dirty="0" smtClean="0">
                <a:cs typeface="Times New Roman" pitchFamily="18" charset="0"/>
              </a:rPr>
              <a:t>Slide Content Description:</a:t>
            </a:r>
          </a:p>
          <a:p>
            <a:endParaRPr lang="en-US" dirty="0" smtClean="0">
              <a:cs typeface="Times New Roman" pitchFamily="18" charset="0"/>
            </a:endParaRPr>
          </a:p>
          <a:p>
            <a:r>
              <a:rPr lang="en-US" dirty="0" smtClean="0"/>
              <a:t>Presentation Script:  We address the following subjects in this section</a:t>
            </a:r>
          </a:p>
          <a:p>
            <a:r>
              <a:rPr lang="en-US" dirty="0" smtClean="0"/>
              <a:t>  Modeling and embedded systems engineering</a:t>
            </a:r>
          </a:p>
          <a:p>
            <a:r>
              <a:rPr lang="en-US" dirty="0" smtClean="0"/>
              <a:t>  What is modeling?</a:t>
            </a:r>
          </a:p>
          <a:p>
            <a:r>
              <a:rPr lang="en-US" dirty="0" smtClean="0"/>
              <a:t>  What is Software Architecture?</a:t>
            </a:r>
          </a:p>
          <a:p>
            <a:r>
              <a:rPr lang="en-US" dirty="0" smtClean="0"/>
              <a:t>  Model * Engineering </a:t>
            </a:r>
          </a:p>
          <a:p>
            <a:r>
              <a:rPr lang="en-US" dirty="0" smtClean="0"/>
              <a:t>      Definition of terms – putting them in perspective</a:t>
            </a:r>
          </a:p>
          <a:p>
            <a:r>
              <a:rPr lang="en-US" dirty="0" smtClean="0"/>
              <a:t> </a:t>
            </a:r>
          </a:p>
          <a:p>
            <a:r>
              <a:rPr lang="en-US" dirty="0" smtClean="0"/>
              <a:t>Motivation for model-based engineering</a:t>
            </a:r>
          </a:p>
          <a:p>
            <a:r>
              <a:rPr lang="en-US" dirty="0" smtClean="0"/>
              <a:t> </a:t>
            </a:r>
          </a:p>
          <a:p>
            <a:r>
              <a:rPr lang="en-US" dirty="0" smtClean="0"/>
              <a:t>The AADL Language – We discuss: </a:t>
            </a:r>
          </a:p>
          <a:p>
            <a:r>
              <a:rPr lang="en-US" dirty="0" smtClean="0"/>
              <a:t>  That it is </a:t>
            </a:r>
            <a:r>
              <a:rPr lang="en-US" dirty="0" err="1" smtClean="0"/>
              <a:t>aStandard</a:t>
            </a:r>
            <a:endParaRPr lang="en-US" dirty="0" smtClean="0"/>
          </a:p>
          <a:p>
            <a:r>
              <a:rPr lang="en-US" dirty="0" smtClean="0"/>
              <a:t>  Overview of the Language</a:t>
            </a:r>
          </a:p>
          <a:p>
            <a:r>
              <a:rPr lang="en-US" dirty="0" smtClean="0"/>
              <a:t>  Insight into how the language came to be – development pattern -New WG activities</a:t>
            </a:r>
          </a:p>
          <a:p>
            <a:r>
              <a:rPr lang="en-US" dirty="0" smtClean="0"/>
              <a:t>   We are presenting Version 2</a:t>
            </a:r>
          </a:p>
          <a:p>
            <a:r>
              <a:rPr lang="en-US" dirty="0" smtClean="0"/>
              <a:t> </a:t>
            </a:r>
          </a:p>
          <a:p>
            <a:r>
              <a:rPr lang="en-US" dirty="0" smtClean="0"/>
              <a:t>Model-based Embedded systems engineering and the role of </a:t>
            </a:r>
            <a:r>
              <a:rPr lang="en-US" dirty="0" err="1" smtClean="0"/>
              <a:t>aadl</a:t>
            </a:r>
            <a:r>
              <a:rPr lang="en-US" dirty="0" smtClean="0"/>
              <a:t> (MBSE role of </a:t>
            </a:r>
            <a:r>
              <a:rPr lang="en-US" dirty="0" err="1" smtClean="0"/>
              <a:t>aadl</a:t>
            </a:r>
            <a:r>
              <a:rPr lang="en-US" dirty="0" smtClean="0"/>
              <a:t>)</a:t>
            </a:r>
          </a:p>
          <a:p>
            <a:endParaRPr lang="en-US" dirty="0" smtClean="0"/>
          </a:p>
          <a:p>
            <a:r>
              <a:rPr lang="en-US" dirty="0" smtClean="0"/>
              <a:t>Software and Systems Engineering</a:t>
            </a:r>
          </a:p>
          <a:p>
            <a:r>
              <a:rPr lang="en-US" dirty="0" smtClean="0"/>
              <a:t> </a:t>
            </a:r>
          </a:p>
          <a:p>
            <a:r>
              <a:rPr lang="en-US" dirty="0" smtClean="0"/>
              <a:t>Focus of the SAE AADL</a:t>
            </a:r>
          </a:p>
          <a:p>
            <a:r>
              <a:rPr lang="en-US" dirty="0" smtClean="0"/>
              <a:t>33-38</a:t>
            </a:r>
          </a:p>
          <a:p>
            <a:r>
              <a:rPr lang="en-US" dirty="0" smtClean="0"/>
              <a:t> </a:t>
            </a:r>
          </a:p>
          <a:p>
            <a:r>
              <a:rPr lang="en-US" dirty="0" smtClean="0"/>
              <a:t>Definition and History of </a:t>
            </a:r>
            <a:r>
              <a:rPr lang="en-US" dirty="0" err="1" smtClean="0"/>
              <a:t>aadl</a:t>
            </a:r>
            <a:endParaRPr lang="en-US" dirty="0" smtClean="0"/>
          </a:p>
          <a:p>
            <a:r>
              <a:rPr lang="en-US" dirty="0" smtClean="0"/>
              <a:t>42 -43</a:t>
            </a:r>
          </a:p>
          <a:p>
            <a:r>
              <a:rPr lang="en-US" dirty="0" smtClean="0"/>
              <a:t> </a:t>
            </a:r>
          </a:p>
          <a:p>
            <a:r>
              <a:rPr lang="en-US" dirty="0" smtClean="0"/>
              <a:t>AADL Language Overview</a:t>
            </a:r>
          </a:p>
          <a:p>
            <a:r>
              <a:rPr lang="en-US" dirty="0" smtClean="0"/>
              <a:t>The grammar, syntax, and semantics</a:t>
            </a:r>
          </a:p>
          <a:p>
            <a:r>
              <a:rPr lang="en-US" dirty="0" smtClean="0"/>
              <a:t> </a:t>
            </a:r>
          </a:p>
          <a:p>
            <a:r>
              <a:rPr lang="en-US" dirty="0" smtClean="0"/>
              <a:t>AADL tools</a:t>
            </a:r>
          </a:p>
          <a:p>
            <a:r>
              <a:rPr lang="en-US" dirty="0" smtClean="0"/>
              <a:t>Extensions to the language</a:t>
            </a:r>
          </a:p>
          <a:p>
            <a:endParaRPr lang="en-US" dirty="0" smtClean="0"/>
          </a:p>
          <a:p>
            <a:endParaRPr lang="en-US" dirty="0" smtClean="0"/>
          </a:p>
        </p:txBody>
      </p:sp>
    </p:spTree>
    <p:extLst>
      <p:ext uri="{BB962C8B-B14F-4D97-AF65-F5344CB8AC3E}">
        <p14:creationId xmlns:p14="http://schemas.microsoft.com/office/powerpoint/2010/main" val="2571996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a:noFill/>
          <a:ln/>
        </p:spPr>
        <p:txBody>
          <a:bodyPr/>
          <a:lstStyle/>
          <a:p>
            <a:r>
              <a:rPr lang="en-US" dirty="0" smtClean="0">
                <a:cs typeface="Times New Roman" pitchFamily="18" charset="0"/>
              </a:rPr>
              <a:t>Key points (Objectives of the Slide): What is covered in this section</a:t>
            </a:r>
          </a:p>
          <a:p>
            <a:endParaRPr lang="en-US" dirty="0" smtClean="0">
              <a:cs typeface="Times New Roman" pitchFamily="18" charset="0"/>
            </a:endParaRPr>
          </a:p>
          <a:p>
            <a:r>
              <a:rPr lang="en-US" dirty="0" smtClean="0">
                <a:cs typeface="Times New Roman" pitchFamily="18" charset="0"/>
              </a:rPr>
              <a:t>Slide Content Description:</a:t>
            </a:r>
          </a:p>
          <a:p>
            <a:endParaRPr lang="en-US" dirty="0" smtClean="0">
              <a:cs typeface="Times New Roman" pitchFamily="18" charset="0"/>
            </a:endParaRPr>
          </a:p>
          <a:p>
            <a:r>
              <a:rPr lang="en-US" dirty="0" smtClean="0"/>
              <a:t>Presentation Script:  We address the following subjects in this section</a:t>
            </a:r>
          </a:p>
          <a:p>
            <a:r>
              <a:rPr lang="en-US" dirty="0" smtClean="0"/>
              <a:t>  Modeling and embedded systems engineering</a:t>
            </a:r>
          </a:p>
          <a:p>
            <a:r>
              <a:rPr lang="en-US" dirty="0" smtClean="0"/>
              <a:t>  What is modeling?</a:t>
            </a:r>
          </a:p>
          <a:p>
            <a:r>
              <a:rPr lang="en-US" dirty="0" smtClean="0"/>
              <a:t>  What is Software Architecture?</a:t>
            </a:r>
          </a:p>
          <a:p>
            <a:r>
              <a:rPr lang="en-US" dirty="0" smtClean="0"/>
              <a:t>  Model * Engineering </a:t>
            </a:r>
          </a:p>
          <a:p>
            <a:r>
              <a:rPr lang="en-US" dirty="0" smtClean="0"/>
              <a:t>      Definition of terms – putting them in perspective</a:t>
            </a:r>
          </a:p>
          <a:p>
            <a:r>
              <a:rPr lang="en-US" dirty="0" smtClean="0"/>
              <a:t> </a:t>
            </a:r>
          </a:p>
          <a:p>
            <a:r>
              <a:rPr lang="en-US" dirty="0" smtClean="0"/>
              <a:t>Motivation for model-based engineering</a:t>
            </a:r>
          </a:p>
          <a:p>
            <a:r>
              <a:rPr lang="en-US" dirty="0" smtClean="0"/>
              <a:t> </a:t>
            </a:r>
          </a:p>
          <a:p>
            <a:r>
              <a:rPr lang="en-US" dirty="0" smtClean="0"/>
              <a:t>The AADL Language – We discuss: </a:t>
            </a:r>
          </a:p>
          <a:p>
            <a:r>
              <a:rPr lang="en-US" dirty="0" smtClean="0"/>
              <a:t>  That it is </a:t>
            </a:r>
            <a:r>
              <a:rPr lang="en-US" dirty="0" err="1" smtClean="0"/>
              <a:t>aStandard</a:t>
            </a:r>
            <a:endParaRPr lang="en-US" dirty="0" smtClean="0"/>
          </a:p>
          <a:p>
            <a:r>
              <a:rPr lang="en-US" dirty="0" smtClean="0"/>
              <a:t>  Overview of the Language</a:t>
            </a:r>
          </a:p>
          <a:p>
            <a:r>
              <a:rPr lang="en-US" dirty="0" smtClean="0"/>
              <a:t>  Insight into how the language came to be – development pattern -New WG activities</a:t>
            </a:r>
          </a:p>
          <a:p>
            <a:r>
              <a:rPr lang="en-US" dirty="0" smtClean="0"/>
              <a:t>   We are presenting Version 2</a:t>
            </a:r>
          </a:p>
          <a:p>
            <a:r>
              <a:rPr lang="en-US" dirty="0" smtClean="0"/>
              <a:t> </a:t>
            </a:r>
          </a:p>
          <a:p>
            <a:r>
              <a:rPr lang="en-US" dirty="0" smtClean="0"/>
              <a:t>Model-based Embedded systems engineering and the role of </a:t>
            </a:r>
            <a:r>
              <a:rPr lang="en-US" dirty="0" err="1" smtClean="0"/>
              <a:t>aadl</a:t>
            </a:r>
            <a:r>
              <a:rPr lang="en-US" dirty="0" smtClean="0"/>
              <a:t> (MBSE role of </a:t>
            </a:r>
            <a:r>
              <a:rPr lang="en-US" dirty="0" err="1" smtClean="0"/>
              <a:t>aadl</a:t>
            </a:r>
            <a:r>
              <a:rPr lang="en-US" dirty="0" smtClean="0"/>
              <a:t>)</a:t>
            </a:r>
          </a:p>
          <a:p>
            <a:endParaRPr lang="en-US" dirty="0" smtClean="0"/>
          </a:p>
          <a:p>
            <a:r>
              <a:rPr lang="en-US" dirty="0" smtClean="0"/>
              <a:t>Software and Systems Engineering</a:t>
            </a:r>
          </a:p>
          <a:p>
            <a:r>
              <a:rPr lang="en-US" dirty="0" smtClean="0"/>
              <a:t> </a:t>
            </a:r>
          </a:p>
          <a:p>
            <a:r>
              <a:rPr lang="en-US" dirty="0" smtClean="0"/>
              <a:t>Focus of the SAE AADL</a:t>
            </a:r>
          </a:p>
          <a:p>
            <a:r>
              <a:rPr lang="en-US" dirty="0" smtClean="0"/>
              <a:t>33-38</a:t>
            </a:r>
          </a:p>
          <a:p>
            <a:r>
              <a:rPr lang="en-US" dirty="0" smtClean="0"/>
              <a:t> </a:t>
            </a:r>
          </a:p>
          <a:p>
            <a:r>
              <a:rPr lang="en-US" dirty="0" smtClean="0"/>
              <a:t>Definition and History of </a:t>
            </a:r>
            <a:r>
              <a:rPr lang="en-US" dirty="0" err="1" smtClean="0"/>
              <a:t>aadl</a:t>
            </a:r>
            <a:endParaRPr lang="en-US" dirty="0" smtClean="0"/>
          </a:p>
          <a:p>
            <a:r>
              <a:rPr lang="en-US" dirty="0" smtClean="0"/>
              <a:t>42 -43</a:t>
            </a:r>
          </a:p>
          <a:p>
            <a:r>
              <a:rPr lang="en-US" dirty="0" smtClean="0"/>
              <a:t> </a:t>
            </a:r>
          </a:p>
          <a:p>
            <a:r>
              <a:rPr lang="en-US" dirty="0" smtClean="0"/>
              <a:t>AADL Language Overview</a:t>
            </a:r>
          </a:p>
          <a:p>
            <a:r>
              <a:rPr lang="en-US" dirty="0" smtClean="0"/>
              <a:t>The grammar, syntax, and semantics</a:t>
            </a:r>
          </a:p>
          <a:p>
            <a:r>
              <a:rPr lang="en-US" dirty="0" smtClean="0"/>
              <a:t> </a:t>
            </a:r>
          </a:p>
          <a:p>
            <a:r>
              <a:rPr lang="en-US" dirty="0" smtClean="0"/>
              <a:t>AADL tools</a:t>
            </a:r>
          </a:p>
          <a:p>
            <a:r>
              <a:rPr lang="en-US" dirty="0" smtClean="0"/>
              <a:t>Extensions to the language</a:t>
            </a:r>
          </a:p>
          <a:p>
            <a:endParaRPr lang="en-US" dirty="0" smtClean="0"/>
          </a:p>
          <a:p>
            <a:endParaRPr lang="en-US" dirty="0" smtClean="0"/>
          </a:p>
        </p:txBody>
      </p:sp>
    </p:spTree>
    <p:extLst>
      <p:ext uri="{BB962C8B-B14F-4D97-AF65-F5344CB8AC3E}">
        <p14:creationId xmlns:p14="http://schemas.microsoft.com/office/powerpoint/2010/main" val="2926704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rgbClr val="3C4F8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dt" sz="half" idx="2"/>
          </p:nvPr>
        </p:nvSpPr>
        <p:spPr/>
        <p:txBody>
          <a:bodyPr/>
          <a:lstStyle>
            <a:lvl1pPr>
              <a:defRPr/>
            </a:lvl1pPr>
          </a:lstStyle>
          <a:p>
            <a:endParaRPr lang="en-US"/>
          </a:p>
        </p:txBody>
      </p:sp>
      <p:sp>
        <p:nvSpPr>
          <p:cNvPr id="3075" name="Rectangle 3"/>
          <p:cNvSpPr>
            <a:spLocks noChangeArrowheads="1"/>
          </p:cNvSpPr>
          <p:nvPr userDrawn="1"/>
        </p:nvSpPr>
        <p:spPr bwMode="auto">
          <a:xfrm>
            <a:off x="0" y="6151563"/>
            <a:ext cx="9144000" cy="706437"/>
          </a:xfrm>
          <a:prstGeom prst="rect">
            <a:avLst/>
          </a:prstGeom>
          <a:solidFill>
            <a:srgbClr val="000000"/>
          </a:solidFill>
          <a:ln w="9525">
            <a:noFill/>
            <a:miter lim="800000"/>
            <a:headEnd/>
            <a:tailEnd/>
          </a:ln>
          <a:effectLst/>
        </p:spPr>
        <p:txBody>
          <a:bodyPr lIns="0" tIns="0" rIns="0" bIns="0" anchor="ctr">
            <a:spAutoFit/>
          </a:bodyPr>
          <a:lstStyle/>
          <a:p>
            <a:endParaRPr lang="en-US"/>
          </a:p>
        </p:txBody>
      </p:sp>
      <p:sp>
        <p:nvSpPr>
          <p:cNvPr id="3084" name="Rectangle 12"/>
          <p:cNvSpPr>
            <a:spLocks noGrp="1" noChangeArrowheads="1"/>
          </p:cNvSpPr>
          <p:nvPr>
            <p:ph type="ctrTitle"/>
          </p:nvPr>
        </p:nvSpPr>
        <p:spPr bwMode="white">
          <a:xfrm>
            <a:off x="4267200" y="2293938"/>
            <a:ext cx="4267200" cy="1143000"/>
          </a:xfrm>
        </p:spPr>
        <p:txBody>
          <a:bodyPr lIns="91428" tIns="45714" rIns="91428" bIns="45714"/>
          <a:lstStyle>
            <a:lvl1pPr>
              <a:lnSpc>
                <a:spcPct val="100000"/>
              </a:lnSpc>
              <a:defRPr sz="2200">
                <a:solidFill>
                  <a:schemeClr val="bg1"/>
                </a:solidFill>
              </a:defRPr>
            </a:lvl1pPr>
          </a:lstStyle>
          <a:p>
            <a:r>
              <a:rPr lang="en-US" smtClean="0"/>
              <a:t>Click to edit Master title style</a:t>
            </a:r>
            <a:endParaRPr lang="en-US"/>
          </a:p>
        </p:txBody>
      </p:sp>
      <p:sp>
        <p:nvSpPr>
          <p:cNvPr id="3085" name="Rectangle 13"/>
          <p:cNvSpPr>
            <a:spLocks noGrp="1" noChangeArrowheads="1"/>
          </p:cNvSpPr>
          <p:nvPr>
            <p:ph type="subTitle" idx="1"/>
          </p:nvPr>
        </p:nvSpPr>
        <p:spPr bwMode="white">
          <a:xfrm>
            <a:off x="4267200" y="3894138"/>
            <a:ext cx="4267200" cy="1751012"/>
          </a:xfrm>
        </p:spPr>
        <p:txBody>
          <a:bodyPr lIns="91428" tIns="45714" rIns="91428" bIns="45714"/>
          <a:lstStyle>
            <a:lvl1pPr>
              <a:spcAft>
                <a:spcPct val="0"/>
              </a:spcAft>
              <a:defRPr sz="1800">
                <a:solidFill>
                  <a:schemeClr val="bg1"/>
                </a:solidFill>
              </a:defRPr>
            </a:lvl1pPr>
          </a:lstStyle>
          <a:p>
            <a:r>
              <a:rPr lang="en-US" smtClean="0"/>
              <a:t>Click to edit Master subtitle style</a:t>
            </a:r>
            <a:endParaRPr lang="en-US"/>
          </a:p>
        </p:txBody>
      </p:sp>
      <p:sp>
        <p:nvSpPr>
          <p:cNvPr id="3097" name="Rectangle 25"/>
          <p:cNvSpPr>
            <a:spLocks noChangeArrowheads="1"/>
          </p:cNvSpPr>
          <p:nvPr userDrawn="1"/>
        </p:nvSpPr>
        <p:spPr bwMode="white">
          <a:xfrm>
            <a:off x="7210425" y="6408738"/>
            <a:ext cx="1665288" cy="212873"/>
          </a:xfrm>
          <a:prstGeom prst="rect">
            <a:avLst/>
          </a:prstGeom>
          <a:noFill/>
          <a:ln w="9525">
            <a:noFill/>
            <a:miter lim="800000"/>
            <a:headEnd/>
            <a:tailEnd/>
          </a:ln>
          <a:effectLst/>
        </p:spPr>
        <p:txBody>
          <a:bodyPr lIns="0" tIns="0" rIns="91428" bIns="45714">
            <a:spAutoFit/>
          </a:bodyPr>
          <a:lstStyle/>
          <a:p>
            <a:pPr algn="l" eaLnBrk="0" hangingPunct="0">
              <a:lnSpc>
                <a:spcPts val="1300"/>
              </a:lnSpc>
              <a:spcBef>
                <a:spcPct val="0"/>
              </a:spcBef>
            </a:pPr>
            <a:r>
              <a:rPr lang="en-US" sz="700" dirty="0">
                <a:solidFill>
                  <a:schemeClr val="bg1"/>
                </a:solidFill>
              </a:rPr>
              <a:t>© </a:t>
            </a:r>
            <a:r>
              <a:rPr lang="en-US" sz="700" dirty="0" smtClean="0">
                <a:solidFill>
                  <a:schemeClr val="bg1"/>
                </a:solidFill>
              </a:rPr>
              <a:t>2016 </a:t>
            </a:r>
            <a:r>
              <a:rPr lang="en-US" sz="700" dirty="0">
                <a:solidFill>
                  <a:schemeClr val="bg1"/>
                </a:solidFill>
              </a:rPr>
              <a:t>Carnegie Mellon University</a:t>
            </a:r>
          </a:p>
        </p:txBody>
      </p:sp>
      <p:grpSp>
        <p:nvGrpSpPr>
          <p:cNvPr id="3121" name="Group 49"/>
          <p:cNvGrpSpPr>
            <a:grpSpLocks/>
          </p:cNvGrpSpPr>
          <p:nvPr userDrawn="1"/>
        </p:nvGrpSpPr>
        <p:grpSpPr bwMode="auto">
          <a:xfrm>
            <a:off x="26988" y="23813"/>
            <a:ext cx="4057650" cy="6094412"/>
            <a:chOff x="17" y="15"/>
            <a:chExt cx="2728" cy="3839"/>
          </a:xfrm>
        </p:grpSpPr>
        <p:sp>
          <p:nvSpPr>
            <p:cNvPr id="3110" name="Freeform 38"/>
            <p:cNvSpPr>
              <a:spLocks/>
            </p:cNvSpPr>
            <p:nvPr userDrawn="1"/>
          </p:nvSpPr>
          <p:spPr bwMode="auto">
            <a:xfrm>
              <a:off x="17" y="2179"/>
              <a:ext cx="1004" cy="98"/>
            </a:xfrm>
            <a:custGeom>
              <a:avLst/>
              <a:gdLst/>
              <a:ahLst/>
              <a:cxnLst>
                <a:cxn ang="0">
                  <a:pos x="1004" y="0"/>
                </a:cxn>
                <a:cxn ang="0">
                  <a:pos x="0" y="0"/>
                </a:cxn>
                <a:cxn ang="0">
                  <a:pos x="0" y="98"/>
                </a:cxn>
                <a:cxn ang="0">
                  <a:pos x="906" y="98"/>
                </a:cxn>
                <a:cxn ang="0">
                  <a:pos x="1004" y="0"/>
                </a:cxn>
              </a:cxnLst>
              <a:rect l="0" t="0" r="r" b="b"/>
              <a:pathLst>
                <a:path w="1004" h="98">
                  <a:moveTo>
                    <a:pt x="1004" y="0"/>
                  </a:moveTo>
                  <a:lnTo>
                    <a:pt x="0" y="0"/>
                  </a:lnTo>
                  <a:lnTo>
                    <a:pt x="0" y="98"/>
                  </a:lnTo>
                  <a:lnTo>
                    <a:pt x="906" y="98"/>
                  </a:lnTo>
                  <a:lnTo>
                    <a:pt x="1004" y="0"/>
                  </a:lnTo>
                  <a:close/>
                </a:path>
              </a:pathLst>
            </a:custGeom>
            <a:solidFill>
              <a:srgbClr val="506697"/>
            </a:solidFill>
            <a:ln w="14351">
              <a:noFill/>
              <a:prstDash val="solid"/>
              <a:round/>
              <a:headEnd/>
              <a:tailEnd/>
            </a:ln>
          </p:spPr>
          <p:txBody>
            <a:bodyPr/>
            <a:lstStyle/>
            <a:p>
              <a:endParaRPr lang="en-US"/>
            </a:p>
          </p:txBody>
        </p:sp>
        <p:sp>
          <p:nvSpPr>
            <p:cNvPr id="3111" name="Freeform 39"/>
            <p:cNvSpPr>
              <a:spLocks/>
            </p:cNvSpPr>
            <p:nvPr userDrawn="1"/>
          </p:nvSpPr>
          <p:spPr bwMode="auto">
            <a:xfrm>
              <a:off x="17" y="1011"/>
              <a:ext cx="409" cy="98"/>
            </a:xfrm>
            <a:custGeom>
              <a:avLst/>
              <a:gdLst/>
              <a:ahLst/>
              <a:cxnLst>
                <a:cxn ang="0">
                  <a:pos x="311" y="0"/>
                </a:cxn>
                <a:cxn ang="0">
                  <a:pos x="0" y="0"/>
                </a:cxn>
                <a:cxn ang="0">
                  <a:pos x="0" y="98"/>
                </a:cxn>
                <a:cxn ang="0">
                  <a:pos x="409" y="98"/>
                </a:cxn>
                <a:cxn ang="0">
                  <a:pos x="311" y="0"/>
                </a:cxn>
              </a:cxnLst>
              <a:rect l="0" t="0" r="r" b="b"/>
              <a:pathLst>
                <a:path w="409" h="98">
                  <a:moveTo>
                    <a:pt x="311" y="0"/>
                  </a:moveTo>
                  <a:lnTo>
                    <a:pt x="0" y="0"/>
                  </a:lnTo>
                  <a:lnTo>
                    <a:pt x="0" y="98"/>
                  </a:lnTo>
                  <a:lnTo>
                    <a:pt x="409" y="98"/>
                  </a:lnTo>
                  <a:lnTo>
                    <a:pt x="311" y="0"/>
                  </a:lnTo>
                  <a:close/>
                </a:path>
              </a:pathLst>
            </a:custGeom>
            <a:solidFill>
              <a:srgbClr val="506697"/>
            </a:solidFill>
            <a:ln w="14351">
              <a:noFill/>
              <a:prstDash val="solid"/>
              <a:round/>
              <a:headEnd/>
              <a:tailEnd/>
            </a:ln>
          </p:spPr>
          <p:txBody>
            <a:bodyPr/>
            <a:lstStyle/>
            <a:p>
              <a:endParaRPr lang="en-US"/>
            </a:p>
          </p:txBody>
        </p:sp>
        <p:sp>
          <p:nvSpPr>
            <p:cNvPr id="3112" name="Freeform 40"/>
            <p:cNvSpPr>
              <a:spLocks/>
            </p:cNvSpPr>
            <p:nvPr userDrawn="1"/>
          </p:nvSpPr>
          <p:spPr bwMode="auto">
            <a:xfrm>
              <a:off x="17" y="2775"/>
              <a:ext cx="418" cy="107"/>
            </a:xfrm>
            <a:custGeom>
              <a:avLst/>
              <a:gdLst/>
              <a:ahLst/>
              <a:cxnLst>
                <a:cxn ang="0">
                  <a:pos x="418" y="0"/>
                </a:cxn>
                <a:cxn ang="0">
                  <a:pos x="0" y="0"/>
                </a:cxn>
                <a:cxn ang="0">
                  <a:pos x="0" y="107"/>
                </a:cxn>
                <a:cxn ang="0">
                  <a:pos x="311" y="107"/>
                </a:cxn>
                <a:cxn ang="0">
                  <a:pos x="418" y="0"/>
                </a:cxn>
              </a:cxnLst>
              <a:rect l="0" t="0" r="r" b="b"/>
              <a:pathLst>
                <a:path w="418" h="107">
                  <a:moveTo>
                    <a:pt x="418" y="0"/>
                  </a:moveTo>
                  <a:lnTo>
                    <a:pt x="0" y="0"/>
                  </a:lnTo>
                  <a:lnTo>
                    <a:pt x="0" y="107"/>
                  </a:lnTo>
                  <a:lnTo>
                    <a:pt x="311" y="107"/>
                  </a:lnTo>
                  <a:lnTo>
                    <a:pt x="418" y="0"/>
                  </a:lnTo>
                  <a:close/>
                </a:path>
              </a:pathLst>
            </a:custGeom>
            <a:solidFill>
              <a:srgbClr val="506697"/>
            </a:solidFill>
            <a:ln w="14351">
              <a:noFill/>
              <a:prstDash val="solid"/>
              <a:round/>
              <a:headEnd/>
              <a:tailEnd/>
            </a:ln>
          </p:spPr>
          <p:txBody>
            <a:bodyPr/>
            <a:lstStyle/>
            <a:p>
              <a:endParaRPr lang="en-US"/>
            </a:p>
          </p:txBody>
        </p:sp>
        <p:sp>
          <p:nvSpPr>
            <p:cNvPr id="3113" name="Freeform 41"/>
            <p:cNvSpPr>
              <a:spLocks/>
            </p:cNvSpPr>
            <p:nvPr userDrawn="1"/>
          </p:nvSpPr>
          <p:spPr bwMode="auto">
            <a:xfrm>
              <a:off x="17" y="1591"/>
              <a:ext cx="1004" cy="98"/>
            </a:xfrm>
            <a:custGeom>
              <a:avLst/>
              <a:gdLst/>
              <a:ahLst/>
              <a:cxnLst>
                <a:cxn ang="0">
                  <a:pos x="906" y="0"/>
                </a:cxn>
                <a:cxn ang="0">
                  <a:pos x="0" y="0"/>
                </a:cxn>
                <a:cxn ang="0">
                  <a:pos x="0" y="98"/>
                </a:cxn>
                <a:cxn ang="0">
                  <a:pos x="1004" y="98"/>
                </a:cxn>
                <a:cxn ang="0">
                  <a:pos x="906" y="0"/>
                </a:cxn>
              </a:cxnLst>
              <a:rect l="0" t="0" r="r" b="b"/>
              <a:pathLst>
                <a:path w="1004" h="98">
                  <a:moveTo>
                    <a:pt x="906" y="0"/>
                  </a:moveTo>
                  <a:lnTo>
                    <a:pt x="0" y="0"/>
                  </a:lnTo>
                  <a:lnTo>
                    <a:pt x="0" y="98"/>
                  </a:lnTo>
                  <a:lnTo>
                    <a:pt x="1004" y="98"/>
                  </a:lnTo>
                  <a:lnTo>
                    <a:pt x="906" y="0"/>
                  </a:lnTo>
                  <a:close/>
                </a:path>
              </a:pathLst>
            </a:custGeom>
            <a:solidFill>
              <a:srgbClr val="506697"/>
            </a:solidFill>
            <a:ln w="14351">
              <a:noFill/>
              <a:prstDash val="solid"/>
              <a:round/>
              <a:headEnd/>
              <a:tailEnd/>
            </a:ln>
          </p:spPr>
          <p:txBody>
            <a:bodyPr/>
            <a:lstStyle/>
            <a:p>
              <a:endParaRPr lang="en-US"/>
            </a:p>
          </p:txBody>
        </p:sp>
        <p:sp>
          <p:nvSpPr>
            <p:cNvPr id="3114" name="Freeform 42"/>
            <p:cNvSpPr>
              <a:spLocks/>
            </p:cNvSpPr>
            <p:nvPr userDrawn="1"/>
          </p:nvSpPr>
          <p:spPr bwMode="auto">
            <a:xfrm>
              <a:off x="17" y="1216"/>
              <a:ext cx="2266" cy="285"/>
            </a:xfrm>
            <a:custGeom>
              <a:avLst/>
              <a:gdLst/>
              <a:ahLst/>
              <a:cxnLst>
                <a:cxn ang="0">
                  <a:pos x="0" y="285"/>
                </a:cxn>
                <a:cxn ang="0">
                  <a:pos x="2266" y="285"/>
                </a:cxn>
                <a:cxn ang="0">
                  <a:pos x="1982" y="0"/>
                </a:cxn>
                <a:cxn ang="0">
                  <a:pos x="0" y="0"/>
                </a:cxn>
                <a:cxn ang="0">
                  <a:pos x="0" y="285"/>
                </a:cxn>
              </a:cxnLst>
              <a:rect l="0" t="0" r="r" b="b"/>
              <a:pathLst>
                <a:path w="2266" h="285">
                  <a:moveTo>
                    <a:pt x="0" y="285"/>
                  </a:moveTo>
                  <a:lnTo>
                    <a:pt x="2266" y="285"/>
                  </a:lnTo>
                  <a:lnTo>
                    <a:pt x="1982" y="0"/>
                  </a:lnTo>
                  <a:lnTo>
                    <a:pt x="0" y="0"/>
                  </a:lnTo>
                  <a:lnTo>
                    <a:pt x="0" y="285"/>
                  </a:lnTo>
                  <a:close/>
                </a:path>
              </a:pathLst>
            </a:custGeom>
            <a:solidFill>
              <a:srgbClr val="506697"/>
            </a:solidFill>
            <a:ln w="14351">
              <a:noFill/>
              <a:prstDash val="solid"/>
              <a:round/>
              <a:headEnd/>
              <a:tailEnd/>
            </a:ln>
          </p:spPr>
          <p:txBody>
            <a:bodyPr/>
            <a:lstStyle/>
            <a:p>
              <a:endParaRPr lang="en-US"/>
            </a:p>
          </p:txBody>
        </p:sp>
        <p:sp>
          <p:nvSpPr>
            <p:cNvPr id="3115" name="Freeform 43"/>
            <p:cNvSpPr>
              <a:spLocks/>
            </p:cNvSpPr>
            <p:nvPr userDrawn="1"/>
          </p:nvSpPr>
          <p:spPr bwMode="auto">
            <a:xfrm>
              <a:off x="17" y="2383"/>
              <a:ext cx="2275" cy="285"/>
            </a:xfrm>
            <a:custGeom>
              <a:avLst/>
              <a:gdLst/>
              <a:ahLst/>
              <a:cxnLst>
                <a:cxn ang="0">
                  <a:pos x="0" y="285"/>
                </a:cxn>
                <a:cxn ang="0">
                  <a:pos x="1991" y="285"/>
                </a:cxn>
                <a:cxn ang="0">
                  <a:pos x="2275" y="0"/>
                </a:cxn>
                <a:cxn ang="0">
                  <a:pos x="0" y="0"/>
                </a:cxn>
                <a:cxn ang="0">
                  <a:pos x="0" y="285"/>
                </a:cxn>
              </a:cxnLst>
              <a:rect l="0" t="0" r="r" b="b"/>
              <a:pathLst>
                <a:path w="2275" h="285">
                  <a:moveTo>
                    <a:pt x="0" y="285"/>
                  </a:moveTo>
                  <a:lnTo>
                    <a:pt x="1991" y="285"/>
                  </a:lnTo>
                  <a:lnTo>
                    <a:pt x="2275" y="0"/>
                  </a:lnTo>
                  <a:lnTo>
                    <a:pt x="0" y="0"/>
                  </a:lnTo>
                  <a:lnTo>
                    <a:pt x="0" y="285"/>
                  </a:lnTo>
                  <a:close/>
                </a:path>
              </a:pathLst>
            </a:custGeom>
            <a:solidFill>
              <a:srgbClr val="506697"/>
            </a:solidFill>
            <a:ln w="14351">
              <a:noFill/>
              <a:prstDash val="solid"/>
              <a:round/>
              <a:headEnd/>
              <a:tailEnd/>
            </a:ln>
          </p:spPr>
          <p:txBody>
            <a:bodyPr/>
            <a:lstStyle/>
            <a:p>
              <a:endParaRPr lang="en-US"/>
            </a:p>
          </p:txBody>
        </p:sp>
        <p:sp>
          <p:nvSpPr>
            <p:cNvPr id="3116" name="Freeform 44"/>
            <p:cNvSpPr>
              <a:spLocks/>
            </p:cNvSpPr>
            <p:nvPr userDrawn="1"/>
          </p:nvSpPr>
          <p:spPr bwMode="auto">
            <a:xfrm>
              <a:off x="17" y="1796"/>
              <a:ext cx="2728" cy="285"/>
            </a:xfrm>
            <a:custGeom>
              <a:avLst/>
              <a:gdLst/>
              <a:ahLst/>
              <a:cxnLst>
                <a:cxn ang="0">
                  <a:pos x="2586" y="0"/>
                </a:cxn>
                <a:cxn ang="0">
                  <a:pos x="0" y="0"/>
                </a:cxn>
                <a:cxn ang="0">
                  <a:pos x="0" y="285"/>
                </a:cxn>
                <a:cxn ang="0">
                  <a:pos x="2586" y="285"/>
                </a:cxn>
                <a:cxn ang="0">
                  <a:pos x="2728" y="142"/>
                </a:cxn>
                <a:cxn ang="0">
                  <a:pos x="2586" y="0"/>
                </a:cxn>
              </a:cxnLst>
              <a:rect l="0" t="0" r="r" b="b"/>
              <a:pathLst>
                <a:path w="2728" h="285">
                  <a:moveTo>
                    <a:pt x="2586" y="0"/>
                  </a:moveTo>
                  <a:lnTo>
                    <a:pt x="0" y="0"/>
                  </a:lnTo>
                  <a:lnTo>
                    <a:pt x="0" y="285"/>
                  </a:lnTo>
                  <a:lnTo>
                    <a:pt x="2586" y="285"/>
                  </a:lnTo>
                  <a:lnTo>
                    <a:pt x="2728" y="142"/>
                  </a:lnTo>
                  <a:lnTo>
                    <a:pt x="2586" y="0"/>
                  </a:lnTo>
                  <a:close/>
                </a:path>
              </a:pathLst>
            </a:custGeom>
            <a:solidFill>
              <a:srgbClr val="506697"/>
            </a:solidFill>
            <a:ln w="14351">
              <a:noFill/>
              <a:prstDash val="solid"/>
              <a:round/>
              <a:headEnd/>
              <a:tailEnd/>
            </a:ln>
          </p:spPr>
          <p:txBody>
            <a:bodyPr/>
            <a:lstStyle/>
            <a:p>
              <a:endParaRPr lang="en-US"/>
            </a:p>
          </p:txBody>
        </p:sp>
        <p:sp>
          <p:nvSpPr>
            <p:cNvPr id="3117" name="Freeform 45"/>
            <p:cNvSpPr>
              <a:spLocks/>
            </p:cNvSpPr>
            <p:nvPr userDrawn="1"/>
          </p:nvSpPr>
          <p:spPr bwMode="auto">
            <a:xfrm>
              <a:off x="17" y="2979"/>
              <a:ext cx="1671" cy="285"/>
            </a:xfrm>
            <a:custGeom>
              <a:avLst/>
              <a:gdLst/>
              <a:ahLst/>
              <a:cxnLst>
                <a:cxn ang="0">
                  <a:pos x="0" y="285"/>
                </a:cxn>
                <a:cxn ang="0">
                  <a:pos x="1386" y="285"/>
                </a:cxn>
                <a:cxn ang="0">
                  <a:pos x="1671" y="0"/>
                </a:cxn>
                <a:cxn ang="0">
                  <a:pos x="0" y="0"/>
                </a:cxn>
                <a:cxn ang="0">
                  <a:pos x="0" y="285"/>
                </a:cxn>
              </a:cxnLst>
              <a:rect l="0" t="0" r="r" b="b"/>
              <a:pathLst>
                <a:path w="1671" h="285">
                  <a:moveTo>
                    <a:pt x="0" y="285"/>
                  </a:moveTo>
                  <a:lnTo>
                    <a:pt x="1386" y="285"/>
                  </a:lnTo>
                  <a:lnTo>
                    <a:pt x="1671" y="0"/>
                  </a:lnTo>
                  <a:lnTo>
                    <a:pt x="0" y="0"/>
                  </a:lnTo>
                  <a:lnTo>
                    <a:pt x="0" y="285"/>
                  </a:lnTo>
                  <a:close/>
                </a:path>
              </a:pathLst>
            </a:custGeom>
            <a:solidFill>
              <a:srgbClr val="506697"/>
            </a:solidFill>
            <a:ln w="14351">
              <a:noFill/>
              <a:prstDash val="solid"/>
              <a:round/>
              <a:headEnd/>
              <a:tailEnd/>
            </a:ln>
          </p:spPr>
          <p:txBody>
            <a:bodyPr/>
            <a:lstStyle/>
            <a:p>
              <a:endParaRPr lang="en-US"/>
            </a:p>
          </p:txBody>
        </p:sp>
        <p:sp>
          <p:nvSpPr>
            <p:cNvPr id="3118" name="Freeform 46"/>
            <p:cNvSpPr>
              <a:spLocks/>
            </p:cNvSpPr>
            <p:nvPr userDrawn="1"/>
          </p:nvSpPr>
          <p:spPr bwMode="auto">
            <a:xfrm>
              <a:off x="17" y="3570"/>
              <a:ext cx="1066" cy="284"/>
            </a:xfrm>
            <a:custGeom>
              <a:avLst/>
              <a:gdLst/>
              <a:ahLst/>
              <a:cxnLst>
                <a:cxn ang="0">
                  <a:pos x="0" y="284"/>
                </a:cxn>
                <a:cxn ang="0">
                  <a:pos x="782" y="284"/>
                </a:cxn>
                <a:cxn ang="0">
                  <a:pos x="1066" y="0"/>
                </a:cxn>
                <a:cxn ang="0">
                  <a:pos x="0" y="0"/>
                </a:cxn>
                <a:cxn ang="0">
                  <a:pos x="0" y="284"/>
                </a:cxn>
              </a:cxnLst>
              <a:rect l="0" t="0" r="r" b="b"/>
              <a:pathLst>
                <a:path w="1066" h="284">
                  <a:moveTo>
                    <a:pt x="0" y="284"/>
                  </a:moveTo>
                  <a:lnTo>
                    <a:pt x="782" y="284"/>
                  </a:lnTo>
                  <a:lnTo>
                    <a:pt x="1066" y="0"/>
                  </a:lnTo>
                  <a:lnTo>
                    <a:pt x="0" y="0"/>
                  </a:lnTo>
                  <a:lnTo>
                    <a:pt x="0" y="284"/>
                  </a:lnTo>
                  <a:close/>
                </a:path>
              </a:pathLst>
            </a:custGeom>
            <a:solidFill>
              <a:srgbClr val="506697"/>
            </a:solidFill>
            <a:ln w="14351">
              <a:noFill/>
              <a:prstDash val="solid"/>
              <a:round/>
              <a:headEnd/>
              <a:tailEnd/>
            </a:ln>
          </p:spPr>
          <p:txBody>
            <a:bodyPr/>
            <a:lstStyle/>
            <a:p>
              <a:endParaRPr lang="en-US"/>
            </a:p>
          </p:txBody>
        </p:sp>
        <p:sp>
          <p:nvSpPr>
            <p:cNvPr id="3119" name="Freeform 47"/>
            <p:cNvSpPr>
              <a:spLocks/>
            </p:cNvSpPr>
            <p:nvPr userDrawn="1"/>
          </p:nvSpPr>
          <p:spPr bwMode="auto">
            <a:xfrm>
              <a:off x="17" y="15"/>
              <a:ext cx="1084" cy="285"/>
            </a:xfrm>
            <a:custGeom>
              <a:avLst/>
              <a:gdLst/>
              <a:ahLst/>
              <a:cxnLst>
                <a:cxn ang="0">
                  <a:pos x="0" y="285"/>
                </a:cxn>
                <a:cxn ang="0">
                  <a:pos x="1084" y="285"/>
                </a:cxn>
                <a:cxn ang="0">
                  <a:pos x="800" y="0"/>
                </a:cxn>
                <a:cxn ang="0">
                  <a:pos x="0" y="0"/>
                </a:cxn>
                <a:cxn ang="0">
                  <a:pos x="0" y="285"/>
                </a:cxn>
              </a:cxnLst>
              <a:rect l="0" t="0" r="r" b="b"/>
              <a:pathLst>
                <a:path w="1084" h="285">
                  <a:moveTo>
                    <a:pt x="0" y="285"/>
                  </a:moveTo>
                  <a:lnTo>
                    <a:pt x="1084" y="285"/>
                  </a:lnTo>
                  <a:lnTo>
                    <a:pt x="800" y="0"/>
                  </a:lnTo>
                  <a:lnTo>
                    <a:pt x="0" y="0"/>
                  </a:lnTo>
                  <a:lnTo>
                    <a:pt x="0" y="285"/>
                  </a:lnTo>
                  <a:close/>
                </a:path>
              </a:pathLst>
            </a:custGeom>
            <a:solidFill>
              <a:srgbClr val="506697"/>
            </a:solidFill>
            <a:ln w="14351">
              <a:noFill/>
              <a:prstDash val="solid"/>
              <a:round/>
              <a:headEnd/>
              <a:tailEnd/>
            </a:ln>
          </p:spPr>
          <p:txBody>
            <a:bodyPr/>
            <a:lstStyle/>
            <a:p>
              <a:endParaRPr lang="en-US"/>
            </a:p>
          </p:txBody>
        </p:sp>
        <p:sp>
          <p:nvSpPr>
            <p:cNvPr id="3120" name="Freeform 48"/>
            <p:cNvSpPr>
              <a:spLocks/>
            </p:cNvSpPr>
            <p:nvPr userDrawn="1"/>
          </p:nvSpPr>
          <p:spPr bwMode="auto">
            <a:xfrm>
              <a:off x="17" y="611"/>
              <a:ext cx="1680" cy="285"/>
            </a:xfrm>
            <a:custGeom>
              <a:avLst/>
              <a:gdLst/>
              <a:ahLst/>
              <a:cxnLst>
                <a:cxn ang="0">
                  <a:pos x="0" y="285"/>
                </a:cxn>
                <a:cxn ang="0">
                  <a:pos x="1680" y="285"/>
                </a:cxn>
                <a:cxn ang="0">
                  <a:pos x="1395" y="0"/>
                </a:cxn>
                <a:cxn ang="0">
                  <a:pos x="0" y="0"/>
                </a:cxn>
                <a:cxn ang="0">
                  <a:pos x="0" y="285"/>
                </a:cxn>
              </a:cxnLst>
              <a:rect l="0" t="0" r="r" b="b"/>
              <a:pathLst>
                <a:path w="1680" h="285">
                  <a:moveTo>
                    <a:pt x="0" y="285"/>
                  </a:moveTo>
                  <a:lnTo>
                    <a:pt x="1680" y="285"/>
                  </a:lnTo>
                  <a:lnTo>
                    <a:pt x="1395" y="0"/>
                  </a:lnTo>
                  <a:lnTo>
                    <a:pt x="0" y="0"/>
                  </a:lnTo>
                  <a:lnTo>
                    <a:pt x="0" y="285"/>
                  </a:lnTo>
                  <a:close/>
                </a:path>
              </a:pathLst>
            </a:custGeom>
            <a:solidFill>
              <a:srgbClr val="506697"/>
            </a:solidFill>
            <a:ln w="14351">
              <a:noFill/>
              <a:prstDash val="solid"/>
              <a:round/>
              <a:headEnd/>
              <a:tailEnd/>
            </a:ln>
          </p:spPr>
          <p:txBody>
            <a:bodyPr/>
            <a:lstStyle/>
            <a:p>
              <a:endParaRPr lang="en-US"/>
            </a:p>
          </p:txBody>
        </p:sp>
      </p:grpSp>
      <p:pic>
        <p:nvPicPr>
          <p:cNvPr id="3122" name="Picture 50"/>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438150" y="6368896"/>
            <a:ext cx="5581650" cy="286058"/>
          </a:xfrm>
          <a:prstGeom prst="rect">
            <a:avLst/>
          </a:prstGeom>
          <a:noFill/>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422275"/>
            <a:ext cx="2038350" cy="56737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422275"/>
            <a:ext cx="5962650" cy="5673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22275"/>
            <a:ext cx="8153400" cy="384175"/>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533400" y="1295400"/>
            <a:ext cx="4000500" cy="4800600"/>
          </a:xfrm>
        </p:spPr>
        <p:txBody>
          <a:bodyPr/>
          <a:lstStyle/>
          <a:p>
            <a:r>
              <a:rPr lang="en-US" smtClean="0"/>
              <a:t>Click icon to add chart</a:t>
            </a:r>
            <a:endParaRPr lang="en-US"/>
          </a:p>
        </p:txBody>
      </p:sp>
      <p:sp>
        <p:nvSpPr>
          <p:cNvPr id="4" name="Text Placeholder 3"/>
          <p:cNvSpPr>
            <a:spLocks noGrp="1"/>
          </p:cNvSpPr>
          <p:nvPr>
            <p:ph type="body" sz="half" idx="2"/>
          </p:nvPr>
        </p:nvSpPr>
        <p:spPr>
          <a:xfrm>
            <a:off x="4686300" y="1295400"/>
            <a:ext cx="40005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9988"/>
            <a:ext cx="1905000" cy="455612"/>
          </a:xfrm>
        </p:spPr>
        <p:txBody>
          <a:bodyPr/>
          <a:lstStyle>
            <a:lvl1pPr>
              <a:defRPr/>
            </a:lvl1pPr>
          </a:lstStyle>
          <a:p>
            <a:endParaRPr 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295400"/>
            <a:ext cx="40005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1295400"/>
            <a:ext cx="40005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31" name="Rectangle 7"/>
          <p:cNvSpPr>
            <a:spLocks noGrp="1" noChangeArrowheads="1"/>
          </p:cNvSpPr>
          <p:nvPr>
            <p:ph type="dt" sz="half" idx="2"/>
          </p:nvPr>
        </p:nvSpPr>
        <p:spPr bwMode="auto">
          <a:xfrm>
            <a:off x="685800" y="6249988"/>
            <a:ext cx="1905000" cy="455612"/>
          </a:xfrm>
          <a:prstGeom prst="rect">
            <a:avLst/>
          </a:prstGeom>
          <a:noFill/>
          <a:ln w="9525">
            <a:noFill/>
            <a:miter lim="800000"/>
            <a:headEnd/>
            <a:tailEnd/>
          </a:ln>
          <a:effectLst/>
        </p:spPr>
        <p:txBody>
          <a:bodyPr vert="horz" wrap="square" lIns="91428" tIns="45714" rIns="91428" bIns="45714" numCol="1" anchor="t" anchorCtr="0" compatLnSpc="1">
            <a:prstTxWarp prst="textNoShape">
              <a:avLst/>
            </a:prstTxWarp>
          </a:bodyPr>
          <a:lstStyle>
            <a:lvl1pPr algn="l" eaLnBrk="0" hangingPunct="0">
              <a:spcBef>
                <a:spcPct val="0"/>
              </a:spcBef>
              <a:defRPr sz="1300" b="0">
                <a:latin typeface="Times" pitchFamily="1" charset="0"/>
              </a:defRPr>
            </a:lvl1pPr>
          </a:lstStyle>
          <a:p>
            <a:endParaRPr lang="en-US"/>
          </a:p>
        </p:txBody>
      </p:sp>
      <p:sp>
        <p:nvSpPr>
          <p:cNvPr id="1032" name="Rectangle 8"/>
          <p:cNvSpPr>
            <a:spLocks noChangeArrowheads="1"/>
          </p:cNvSpPr>
          <p:nvPr/>
        </p:nvSpPr>
        <p:spPr bwMode="auto">
          <a:xfrm>
            <a:off x="0" y="6151563"/>
            <a:ext cx="9144000" cy="706437"/>
          </a:xfrm>
          <a:prstGeom prst="rect">
            <a:avLst/>
          </a:prstGeom>
          <a:solidFill>
            <a:srgbClr val="000000"/>
          </a:solidFill>
          <a:ln w="9525">
            <a:noFill/>
            <a:miter lim="800000"/>
            <a:headEnd/>
            <a:tailEnd/>
          </a:ln>
          <a:effectLst/>
        </p:spPr>
        <p:txBody>
          <a:bodyPr lIns="0" tIns="0" rIns="0" bIns="0" anchor="ctr">
            <a:spAutoFit/>
          </a:bodyPr>
          <a:lstStyle/>
          <a:p>
            <a:endParaRPr lang="en-US"/>
          </a:p>
        </p:txBody>
      </p:sp>
      <p:sp>
        <p:nvSpPr>
          <p:cNvPr id="1033" name="Rectangle 9"/>
          <p:cNvSpPr>
            <a:spLocks noGrp="1" noChangeArrowheads="1"/>
          </p:cNvSpPr>
          <p:nvPr>
            <p:ph type="body" idx="1"/>
          </p:nvPr>
        </p:nvSpPr>
        <p:spPr bwMode="gray">
          <a:xfrm>
            <a:off x="533400" y="1295400"/>
            <a:ext cx="8153400" cy="4800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034" name="Rectangle 10"/>
          <p:cNvSpPr>
            <a:spLocks noGrp="1" noChangeArrowheads="1"/>
          </p:cNvSpPr>
          <p:nvPr>
            <p:ph type="title"/>
          </p:nvPr>
        </p:nvSpPr>
        <p:spPr bwMode="auto">
          <a:xfrm>
            <a:off x="533400" y="422275"/>
            <a:ext cx="8153400" cy="384175"/>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1035" name="Rectangle 11"/>
          <p:cNvSpPr>
            <a:spLocks noChangeArrowheads="1"/>
          </p:cNvSpPr>
          <p:nvPr/>
        </p:nvSpPr>
        <p:spPr bwMode="ltGray">
          <a:xfrm>
            <a:off x="7823200" y="6430963"/>
            <a:ext cx="838200" cy="165100"/>
          </a:xfrm>
          <a:prstGeom prst="rect">
            <a:avLst/>
          </a:prstGeom>
          <a:noFill/>
          <a:ln w="9525">
            <a:noFill/>
            <a:miter lim="800000"/>
            <a:headEnd/>
            <a:tailEnd/>
          </a:ln>
          <a:effectLst/>
        </p:spPr>
        <p:txBody>
          <a:bodyPr lIns="0" tIns="0" rIns="0" bIns="0" anchor="ctr">
            <a:spAutoFit/>
          </a:bodyPr>
          <a:lstStyle/>
          <a:p>
            <a:pPr algn="r" eaLnBrk="0" hangingPunct="0">
              <a:lnSpc>
                <a:spcPts val="1300"/>
              </a:lnSpc>
              <a:spcBef>
                <a:spcPct val="0"/>
              </a:spcBef>
            </a:pPr>
            <a:fld id="{5AA1AC9C-678F-4F94-BEAA-24498E25E435}" type="slidenum">
              <a:rPr lang="en-US" sz="800">
                <a:solidFill>
                  <a:schemeClr val="bg1"/>
                </a:solidFill>
              </a:rPr>
              <a:pPr algn="r" eaLnBrk="0" hangingPunct="0">
                <a:lnSpc>
                  <a:spcPts val="1300"/>
                </a:lnSpc>
                <a:spcBef>
                  <a:spcPct val="0"/>
                </a:spcBef>
              </a:pPr>
              <a:t>‹#›</a:t>
            </a:fld>
            <a:endParaRPr lang="en-US" sz="800">
              <a:solidFill>
                <a:schemeClr val="bg1"/>
              </a:solidFill>
            </a:endParaRPr>
          </a:p>
        </p:txBody>
      </p:sp>
      <p:sp>
        <p:nvSpPr>
          <p:cNvPr id="1097" name="Rectangle 73"/>
          <p:cNvSpPr>
            <a:spLocks noChangeArrowheads="1"/>
          </p:cNvSpPr>
          <p:nvPr/>
        </p:nvSpPr>
        <p:spPr bwMode="ltGray">
          <a:xfrm>
            <a:off x="6172200" y="6247268"/>
            <a:ext cx="2286000" cy="530902"/>
          </a:xfrm>
          <a:prstGeom prst="rect">
            <a:avLst/>
          </a:prstGeom>
          <a:noFill/>
          <a:ln w="9525">
            <a:noFill/>
            <a:miter lim="800000"/>
            <a:headEnd/>
            <a:tailEnd/>
          </a:ln>
          <a:effectLst/>
        </p:spPr>
        <p:txBody>
          <a:bodyPr lIns="45714" tIns="45714" rIns="45714" bIns="45714" anchor="ctr">
            <a:spAutoFit/>
          </a:bodyPr>
          <a:lstStyle/>
          <a:p>
            <a:pPr algn="l" eaLnBrk="0" hangingPunct="0">
              <a:spcBef>
                <a:spcPct val="0"/>
              </a:spcBef>
            </a:pPr>
            <a:r>
              <a:rPr lang="en-US" sz="900" dirty="0" smtClean="0">
                <a:solidFill>
                  <a:schemeClr val="bg1"/>
                </a:solidFill>
              </a:rPr>
              <a:t>AADL 2.1 -&gt; 3.0 Errata Jan 2016</a:t>
            </a:r>
            <a:endParaRPr lang="en-US" sz="900" b="0" dirty="0" smtClean="0">
              <a:solidFill>
                <a:schemeClr val="bg1"/>
              </a:solidFill>
            </a:endParaRPr>
          </a:p>
          <a:p>
            <a:pPr algn="l" eaLnBrk="0" hangingPunct="0">
              <a:spcBef>
                <a:spcPct val="0"/>
              </a:spcBef>
            </a:pPr>
            <a:r>
              <a:rPr lang="en-US" sz="900" dirty="0" smtClean="0">
                <a:solidFill>
                  <a:schemeClr val="bg1"/>
                </a:solidFill>
              </a:rPr>
              <a:t>Peter Feiler</a:t>
            </a:r>
            <a:endParaRPr lang="en-US" sz="700" dirty="0" smtClean="0">
              <a:solidFill>
                <a:schemeClr val="bg1"/>
              </a:solidFill>
            </a:endParaRPr>
          </a:p>
          <a:p>
            <a:pPr algn="l" eaLnBrk="0" hangingPunct="0">
              <a:lnSpc>
                <a:spcPct val="150000"/>
              </a:lnSpc>
              <a:spcBef>
                <a:spcPct val="0"/>
              </a:spcBef>
            </a:pPr>
            <a:r>
              <a:rPr lang="en-US" sz="700" b="1" spc="0" dirty="0" smtClean="0">
                <a:solidFill>
                  <a:schemeClr val="bg1"/>
                </a:solidFill>
              </a:rPr>
              <a:t>©</a:t>
            </a:r>
            <a:r>
              <a:rPr lang="en-US" sz="700" b="1" spc="0" baseline="0" dirty="0" smtClean="0">
                <a:solidFill>
                  <a:schemeClr val="bg1"/>
                </a:solidFill>
              </a:rPr>
              <a:t> 2016 Carnegie Mellon University</a:t>
            </a:r>
            <a:endParaRPr lang="en-US" sz="700" b="0" spc="0" dirty="0">
              <a:solidFill>
                <a:schemeClr val="bg1"/>
              </a:solidFill>
            </a:endParaRPr>
          </a:p>
        </p:txBody>
      </p:sp>
      <p:pic>
        <p:nvPicPr>
          <p:cNvPr id="1099" name="Picture 75"/>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438150" y="6368896"/>
            <a:ext cx="5581650" cy="286058"/>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lvl1pPr algn="l" rtl="0" eaLnBrk="1" fontAlgn="base" hangingPunct="1">
        <a:lnSpc>
          <a:spcPct val="90000"/>
        </a:lnSpc>
        <a:spcBef>
          <a:spcPct val="0"/>
        </a:spcBef>
        <a:spcAft>
          <a:spcPct val="0"/>
        </a:spcAft>
        <a:defRPr sz="2800" b="1">
          <a:solidFill>
            <a:schemeClr val="tx1"/>
          </a:solidFill>
          <a:latin typeface="+mj-lt"/>
          <a:ea typeface="+mj-ea"/>
          <a:cs typeface="+mj-cs"/>
        </a:defRPr>
      </a:lvl1pPr>
      <a:lvl2pPr algn="l" rtl="0" eaLnBrk="1" fontAlgn="base" hangingPunct="1">
        <a:lnSpc>
          <a:spcPct val="90000"/>
        </a:lnSpc>
        <a:spcBef>
          <a:spcPct val="0"/>
        </a:spcBef>
        <a:spcAft>
          <a:spcPct val="0"/>
        </a:spcAft>
        <a:defRPr sz="2800" b="1">
          <a:solidFill>
            <a:schemeClr val="tx1"/>
          </a:solidFill>
          <a:latin typeface="Arial" charset="0"/>
        </a:defRPr>
      </a:lvl2pPr>
      <a:lvl3pPr algn="l" rtl="0" eaLnBrk="1" fontAlgn="base" hangingPunct="1">
        <a:lnSpc>
          <a:spcPct val="90000"/>
        </a:lnSpc>
        <a:spcBef>
          <a:spcPct val="0"/>
        </a:spcBef>
        <a:spcAft>
          <a:spcPct val="0"/>
        </a:spcAft>
        <a:defRPr sz="2800" b="1">
          <a:solidFill>
            <a:schemeClr val="tx1"/>
          </a:solidFill>
          <a:latin typeface="Arial" charset="0"/>
        </a:defRPr>
      </a:lvl3pPr>
      <a:lvl4pPr algn="l" rtl="0" eaLnBrk="1" fontAlgn="base" hangingPunct="1">
        <a:lnSpc>
          <a:spcPct val="90000"/>
        </a:lnSpc>
        <a:spcBef>
          <a:spcPct val="0"/>
        </a:spcBef>
        <a:spcAft>
          <a:spcPct val="0"/>
        </a:spcAft>
        <a:defRPr sz="2800" b="1">
          <a:solidFill>
            <a:schemeClr val="tx1"/>
          </a:solidFill>
          <a:latin typeface="Arial" charset="0"/>
        </a:defRPr>
      </a:lvl4pPr>
      <a:lvl5pPr algn="l" rtl="0" eaLnBrk="1" fontAlgn="base" hangingPunct="1">
        <a:lnSpc>
          <a:spcPct val="90000"/>
        </a:lnSpc>
        <a:spcBef>
          <a:spcPct val="0"/>
        </a:spcBef>
        <a:spcAft>
          <a:spcPct val="0"/>
        </a:spcAft>
        <a:defRPr sz="2800" b="1">
          <a:solidFill>
            <a:schemeClr val="tx1"/>
          </a:solidFill>
          <a:latin typeface="Arial" charset="0"/>
        </a:defRPr>
      </a:lvl5pPr>
      <a:lvl6pPr marL="457200" algn="l" rtl="0" eaLnBrk="1" fontAlgn="base" hangingPunct="1">
        <a:lnSpc>
          <a:spcPct val="90000"/>
        </a:lnSpc>
        <a:spcBef>
          <a:spcPct val="0"/>
        </a:spcBef>
        <a:spcAft>
          <a:spcPct val="0"/>
        </a:spcAft>
        <a:defRPr sz="2800" b="1">
          <a:solidFill>
            <a:schemeClr val="tx1"/>
          </a:solidFill>
          <a:latin typeface="Arial" charset="0"/>
        </a:defRPr>
      </a:lvl6pPr>
      <a:lvl7pPr marL="914400" algn="l" rtl="0" eaLnBrk="1" fontAlgn="base" hangingPunct="1">
        <a:lnSpc>
          <a:spcPct val="90000"/>
        </a:lnSpc>
        <a:spcBef>
          <a:spcPct val="0"/>
        </a:spcBef>
        <a:spcAft>
          <a:spcPct val="0"/>
        </a:spcAft>
        <a:defRPr sz="2800" b="1">
          <a:solidFill>
            <a:schemeClr val="tx1"/>
          </a:solidFill>
          <a:latin typeface="Arial" charset="0"/>
        </a:defRPr>
      </a:lvl7pPr>
      <a:lvl8pPr marL="1371600" algn="l" rtl="0" eaLnBrk="1" fontAlgn="base" hangingPunct="1">
        <a:lnSpc>
          <a:spcPct val="90000"/>
        </a:lnSpc>
        <a:spcBef>
          <a:spcPct val="0"/>
        </a:spcBef>
        <a:spcAft>
          <a:spcPct val="0"/>
        </a:spcAft>
        <a:defRPr sz="2800" b="1">
          <a:solidFill>
            <a:schemeClr val="tx1"/>
          </a:solidFill>
          <a:latin typeface="Arial" charset="0"/>
        </a:defRPr>
      </a:lvl8pPr>
      <a:lvl9pPr marL="1828800" algn="l" rtl="0" eaLnBrk="1" fontAlgn="base" hangingPunct="1">
        <a:lnSpc>
          <a:spcPct val="90000"/>
        </a:lnSpc>
        <a:spcBef>
          <a:spcPct val="0"/>
        </a:spcBef>
        <a:spcAft>
          <a:spcPct val="0"/>
        </a:spcAft>
        <a:defRPr sz="2800" b="1">
          <a:solidFill>
            <a:schemeClr val="tx1"/>
          </a:solidFill>
          <a:latin typeface="Arial" charset="0"/>
        </a:defRPr>
      </a:lvl9pPr>
    </p:titleStyle>
    <p:bodyStyle>
      <a:lvl1pPr algn="l" rtl="0" eaLnBrk="1" fontAlgn="base" hangingPunct="1">
        <a:lnSpc>
          <a:spcPct val="95000"/>
        </a:lnSpc>
        <a:spcBef>
          <a:spcPct val="0"/>
        </a:spcBef>
        <a:spcAft>
          <a:spcPct val="25000"/>
        </a:spcAft>
        <a:buSzPct val="70000"/>
        <a:defRPr sz="2000">
          <a:solidFill>
            <a:schemeClr val="tx1"/>
          </a:solidFill>
          <a:latin typeface="+mn-lt"/>
          <a:ea typeface="+mn-ea"/>
          <a:cs typeface="+mn-cs"/>
        </a:defRPr>
      </a:lvl1pPr>
      <a:lvl2pPr marL="284163" indent="-169863" algn="l" rtl="0" eaLnBrk="1" fontAlgn="base" hangingPunct="1">
        <a:lnSpc>
          <a:spcPct val="95000"/>
        </a:lnSpc>
        <a:spcBef>
          <a:spcPct val="0"/>
        </a:spcBef>
        <a:spcAft>
          <a:spcPct val="25000"/>
        </a:spcAft>
        <a:buFont typeface="Times" pitchFamily="1" charset="0"/>
        <a:buChar char="•"/>
        <a:defRPr>
          <a:solidFill>
            <a:srgbClr val="3C4F82"/>
          </a:solidFill>
          <a:latin typeface="+mn-lt"/>
        </a:defRPr>
      </a:lvl2pPr>
      <a:lvl3pPr marL="576263" indent="-179388" algn="l" rtl="0" eaLnBrk="1" fontAlgn="base" hangingPunct="1">
        <a:lnSpc>
          <a:spcPct val="95000"/>
        </a:lnSpc>
        <a:spcBef>
          <a:spcPct val="0"/>
        </a:spcBef>
        <a:spcAft>
          <a:spcPct val="25000"/>
        </a:spcAft>
        <a:buFont typeface="Times" pitchFamily="1" charset="0"/>
        <a:buChar char="–"/>
        <a:defRPr>
          <a:solidFill>
            <a:srgbClr val="3C4F82"/>
          </a:solidFill>
          <a:latin typeface="+mn-lt"/>
        </a:defRPr>
      </a:lvl3pPr>
      <a:lvl4pPr marL="858838" indent="-168275" algn="l" rtl="0" eaLnBrk="1" fontAlgn="base" hangingPunct="1">
        <a:lnSpc>
          <a:spcPct val="95000"/>
        </a:lnSpc>
        <a:spcBef>
          <a:spcPct val="0"/>
        </a:spcBef>
        <a:spcAft>
          <a:spcPct val="25000"/>
        </a:spcAft>
        <a:buChar char="•"/>
        <a:defRPr>
          <a:solidFill>
            <a:srgbClr val="727272"/>
          </a:solidFill>
          <a:latin typeface="+mn-lt"/>
        </a:defRPr>
      </a:lvl4pPr>
      <a:lvl5pPr marL="11430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5pPr>
      <a:lvl6pPr marL="16002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6pPr>
      <a:lvl7pPr marL="20574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7pPr>
      <a:lvl8pPr marL="25146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8pPr>
      <a:lvl9pPr marL="2971800" indent="-169863" algn="l" rtl="0" eaLnBrk="1" fontAlgn="base" hangingPunct="1">
        <a:lnSpc>
          <a:spcPct val="95000"/>
        </a:lnSpc>
        <a:spcBef>
          <a:spcPct val="0"/>
        </a:spcBef>
        <a:spcAft>
          <a:spcPct val="25000"/>
        </a:spcAft>
        <a:buFont typeface="Times" pitchFamily="1" charset="0"/>
        <a:buChar char="–"/>
        <a:defRPr>
          <a:solidFill>
            <a:srgbClr val="72727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sae.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522" name="Rectangle 2"/>
          <p:cNvSpPr>
            <a:spLocks noChangeArrowheads="1"/>
          </p:cNvSpPr>
          <p:nvPr/>
        </p:nvSpPr>
        <p:spPr bwMode="auto">
          <a:xfrm>
            <a:off x="4181475" y="5726113"/>
            <a:ext cx="184150" cy="396875"/>
          </a:xfrm>
          <a:prstGeom prst="rect">
            <a:avLst/>
          </a:prstGeom>
          <a:noFill/>
          <a:ln w="6350">
            <a:noFill/>
            <a:miter lim="800000"/>
            <a:headEnd/>
            <a:tailEnd/>
          </a:ln>
          <a:effectLst/>
        </p:spPr>
        <p:txBody>
          <a:bodyPr wrap="none" anchor="ctr">
            <a:spAutoFit/>
          </a:bodyPr>
          <a:lstStyle/>
          <a:p>
            <a:endParaRPr lang="en-US" b="0"/>
          </a:p>
        </p:txBody>
      </p:sp>
      <p:sp>
        <p:nvSpPr>
          <p:cNvPr id="875523" name="Rectangle 3"/>
          <p:cNvSpPr>
            <a:spLocks noGrp="1" noChangeArrowheads="1"/>
          </p:cNvSpPr>
          <p:nvPr>
            <p:ph type="ctrTitle"/>
          </p:nvPr>
        </p:nvSpPr>
        <p:spPr>
          <a:xfrm>
            <a:off x="4267200" y="2293938"/>
            <a:ext cx="4267200" cy="769429"/>
          </a:xfrm>
        </p:spPr>
        <p:txBody>
          <a:bodyPr/>
          <a:lstStyle/>
          <a:p>
            <a:r>
              <a:rPr lang="en-US" dirty="0" smtClean="0"/>
              <a:t>AADL v2.1 errata -&gt; 3.0 issues</a:t>
            </a:r>
            <a:br>
              <a:rPr lang="en-US" dirty="0" smtClean="0"/>
            </a:br>
            <a:r>
              <a:rPr lang="en-US" dirty="0" smtClean="0"/>
              <a:t>Jan 2016</a:t>
            </a:r>
            <a:endParaRPr lang="en-US" dirty="0"/>
          </a:p>
        </p:txBody>
      </p:sp>
      <p:sp>
        <p:nvSpPr>
          <p:cNvPr id="875524" name="Rectangle 4"/>
          <p:cNvSpPr>
            <a:spLocks noGrp="1" noChangeArrowheads="1"/>
          </p:cNvSpPr>
          <p:nvPr>
            <p:ph type="subTitle" idx="1"/>
          </p:nvPr>
        </p:nvSpPr>
        <p:spPr/>
        <p:txBody>
          <a:bodyPr/>
          <a:lstStyle/>
          <a:p>
            <a:r>
              <a:rPr lang="en-US" dirty="0"/>
              <a:t>Software Engineering Institute</a:t>
            </a:r>
          </a:p>
          <a:p>
            <a:r>
              <a:rPr lang="en-US" dirty="0"/>
              <a:t>Carnegie Mellon University</a:t>
            </a:r>
          </a:p>
          <a:p>
            <a:r>
              <a:rPr lang="en-US" dirty="0"/>
              <a:t>Pittsburgh, PA  15213</a:t>
            </a:r>
          </a:p>
          <a:p>
            <a:endParaRPr lang="en-US" dirty="0"/>
          </a:p>
          <a:p>
            <a:r>
              <a:rPr lang="en-US" dirty="0" smtClean="0"/>
              <a:t>Peter Feiler</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457200" y="304800"/>
            <a:ext cx="8235950" cy="387798"/>
          </a:xfrm>
        </p:spPr>
        <p:txBody>
          <a:bodyPr/>
          <a:lstStyle/>
          <a:p>
            <a:r>
              <a:rPr lang="en-US" dirty="0" smtClean="0"/>
              <a:t>Priority on Data Access (new)</a:t>
            </a:r>
          </a:p>
        </p:txBody>
      </p:sp>
      <p:sp>
        <p:nvSpPr>
          <p:cNvPr id="75781" name="Rectangle 3"/>
          <p:cNvSpPr>
            <a:spLocks noGrp="1" noChangeArrowheads="1"/>
          </p:cNvSpPr>
          <p:nvPr>
            <p:ph type="body" idx="1"/>
          </p:nvPr>
        </p:nvSpPr>
        <p:spPr>
          <a:xfrm>
            <a:off x="533400" y="914400"/>
            <a:ext cx="8237538" cy="4953000"/>
          </a:xfrm>
        </p:spPr>
        <p:txBody>
          <a:bodyPr/>
          <a:lstStyle/>
          <a:p>
            <a:r>
              <a:rPr lang="en-US" sz="2000" dirty="0" smtClean="0"/>
              <a:t>Issue</a:t>
            </a:r>
          </a:p>
          <a:p>
            <a:pPr lvl="1"/>
            <a:r>
              <a:rPr lang="en-US" sz="1800" dirty="0" smtClean="0"/>
              <a:t>Concurrency control may make use of priorities to manage exclusive access. Priority is currently not allowed on data access features.</a:t>
            </a:r>
            <a:endParaRPr lang="en-US" dirty="0" smtClean="0"/>
          </a:p>
          <a:p>
            <a:r>
              <a:rPr lang="en-US" dirty="0" smtClean="0"/>
              <a:t>Proposal</a:t>
            </a:r>
          </a:p>
          <a:p>
            <a:pPr lvl="1"/>
            <a:r>
              <a:rPr lang="en-US" dirty="0" smtClean="0"/>
              <a:t>Allow priority on data access</a:t>
            </a:r>
            <a:r>
              <a:rPr lang="en-US" dirty="0" smtClean="0"/>
              <a:t>.</a:t>
            </a:r>
          </a:p>
          <a:p>
            <a:pPr lvl="1"/>
            <a:r>
              <a:rPr lang="en-US" smtClean="0"/>
              <a:t>Ok for V2.1</a:t>
            </a:r>
            <a:endParaRPr lang="en-US" dirty="0" smtClean="0"/>
          </a:p>
        </p:txBody>
      </p:sp>
    </p:spTree>
    <p:extLst>
      <p:ext uri="{BB962C8B-B14F-4D97-AF65-F5344CB8AC3E}">
        <p14:creationId xmlns:p14="http://schemas.microsoft.com/office/powerpoint/2010/main" val="331890078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 access vs. Bus with Bus Access Needs</a:t>
            </a:r>
            <a:endParaRPr lang="en-US" dirty="0"/>
          </a:p>
        </p:txBody>
      </p:sp>
      <p:sp>
        <p:nvSpPr>
          <p:cNvPr id="3" name="Content Placeholder 2"/>
          <p:cNvSpPr>
            <a:spLocks noGrp="1"/>
          </p:cNvSpPr>
          <p:nvPr>
            <p:ph idx="1"/>
          </p:nvPr>
        </p:nvSpPr>
        <p:spPr>
          <a:xfrm>
            <a:off x="533400" y="1295400"/>
            <a:ext cx="4267200" cy="4800600"/>
          </a:xfrm>
        </p:spPr>
        <p:txBody>
          <a:bodyPr/>
          <a:lstStyle/>
          <a:p>
            <a:r>
              <a:rPr lang="en-US" dirty="0" smtClean="0"/>
              <a:t>From Vestal: Inside Network I want to connect the cable to the requires access of the Controller bus for which I have requires access.</a:t>
            </a:r>
          </a:p>
          <a:p>
            <a:endParaRPr lang="en-US" dirty="0"/>
          </a:p>
          <a:p>
            <a:r>
              <a:rPr lang="en-US" dirty="0" smtClean="0"/>
              <a:t>Current view: Visibility of access point: Network does not requires access to Controller but to cable. Someone outside then supplies the cable to an instance of Network. </a:t>
            </a:r>
          </a:p>
          <a:p>
            <a:r>
              <a:rPr lang="en-US" dirty="0" smtClean="0"/>
              <a:t>Revised view: Bus becomes accessible inside Network, thus Network should be able to connect </a:t>
            </a:r>
            <a:r>
              <a:rPr lang="en-US" smtClean="0"/>
              <a:t>the cable.</a:t>
            </a:r>
            <a:endParaRPr lang="en-US" dirty="0"/>
          </a:p>
        </p:txBody>
      </p:sp>
      <p:pic>
        <p:nvPicPr>
          <p:cNvPr id="4" name="Picture 3"/>
          <p:cNvPicPr>
            <a:picLocks noChangeAspect="1"/>
          </p:cNvPicPr>
          <p:nvPr/>
        </p:nvPicPr>
        <p:blipFill>
          <a:blip r:embed="rId2"/>
          <a:stretch>
            <a:fillRect/>
          </a:stretch>
        </p:blipFill>
        <p:spPr>
          <a:xfrm>
            <a:off x="5029200" y="838723"/>
            <a:ext cx="4038600" cy="5032361"/>
          </a:xfrm>
          <a:prstGeom prst="rect">
            <a:avLst/>
          </a:prstGeom>
        </p:spPr>
      </p:pic>
    </p:spTree>
    <p:extLst>
      <p:ext uri="{BB962C8B-B14F-4D97-AF65-F5344CB8AC3E}">
        <p14:creationId xmlns:p14="http://schemas.microsoft.com/office/powerpoint/2010/main" val="300248082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V2.1 Errata</a:t>
            </a:r>
            <a:endParaRPr lang="en-US" dirty="0"/>
          </a:p>
        </p:txBody>
      </p:sp>
      <p:sp>
        <p:nvSpPr>
          <p:cNvPr id="3" name="Content Placeholder 2"/>
          <p:cNvSpPr>
            <a:spLocks noGrp="1"/>
          </p:cNvSpPr>
          <p:nvPr>
            <p:ph idx="1"/>
          </p:nvPr>
        </p:nvSpPr>
        <p:spPr/>
        <p:txBody>
          <a:bodyPr/>
          <a:lstStyle/>
          <a:p>
            <a:r>
              <a:rPr lang="en-US" dirty="0" smtClean="0"/>
              <a:t>Only those items that really need to be addressed before V2.2/V3.0</a:t>
            </a:r>
          </a:p>
          <a:p>
            <a:endParaRPr lang="en-US" dirty="0"/>
          </a:p>
          <a:p>
            <a:endParaRPr lang="en-US" dirty="0" smtClean="0"/>
          </a:p>
          <a:p>
            <a:endParaRPr lang="en-US" dirty="0"/>
          </a:p>
          <a:p>
            <a:r>
              <a:rPr lang="en-US" b="1" dirty="0" smtClean="0"/>
              <a:t>Status</a:t>
            </a:r>
            <a:r>
              <a:rPr lang="en-US" dirty="0" smtClean="0"/>
              <a:t>: Approved, closed, open errata lists available on the public Wiki and in AS2C working Documents at </a:t>
            </a:r>
            <a:r>
              <a:rPr lang="en-US" dirty="0" smtClean="0">
                <a:hlinkClick r:id="rId2"/>
              </a:rPr>
              <a:t>www.sae.org</a:t>
            </a:r>
            <a:endParaRPr lang="en-US" dirty="0" smtClean="0"/>
          </a:p>
          <a:p>
            <a:r>
              <a:rPr lang="en-US" dirty="0" smtClean="0"/>
              <a:t>Updated Standard document with change tracking available as working document at www.sae.org</a:t>
            </a:r>
            <a:endParaRPr lang="en-US" dirty="0"/>
          </a:p>
        </p:txBody>
      </p:sp>
    </p:spTree>
    <p:extLst>
      <p:ext uri="{BB962C8B-B14F-4D97-AF65-F5344CB8AC3E}">
        <p14:creationId xmlns:p14="http://schemas.microsoft.com/office/powerpoint/2010/main" val="253398825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ChangeArrowheads="1"/>
          </p:cNvSpPr>
          <p:nvPr>
            <p:ph type="title"/>
          </p:nvPr>
        </p:nvSpPr>
        <p:spPr>
          <a:xfrm>
            <a:off x="533400" y="422275"/>
            <a:ext cx="8153400" cy="387798"/>
          </a:xfrm>
        </p:spPr>
        <p:txBody>
          <a:bodyPr/>
          <a:lstStyle/>
          <a:p>
            <a:r>
              <a:rPr lang="en-US" dirty="0" smtClean="0"/>
              <a:t>Abstract feature with classifier</a:t>
            </a:r>
            <a:endParaRPr lang="en-US" dirty="0"/>
          </a:p>
        </p:txBody>
      </p:sp>
      <p:sp>
        <p:nvSpPr>
          <p:cNvPr id="877571" name="Rectangle 3"/>
          <p:cNvSpPr>
            <a:spLocks noGrp="1" noChangeArrowheads="1"/>
          </p:cNvSpPr>
          <p:nvPr>
            <p:ph type="body" idx="1"/>
          </p:nvPr>
        </p:nvSpPr>
        <p:spPr/>
        <p:txBody>
          <a:bodyPr/>
          <a:lstStyle/>
          <a:p>
            <a:r>
              <a:rPr lang="en-US" b="1" dirty="0"/>
              <a:t>Issue</a:t>
            </a:r>
            <a:r>
              <a:rPr lang="en-US" dirty="0"/>
              <a:t>: </a:t>
            </a:r>
            <a:r>
              <a:rPr lang="en-US" dirty="0" smtClean="0"/>
              <a:t>abstract feature currently allows for feature prototype, but not classifier</a:t>
            </a:r>
          </a:p>
          <a:p>
            <a:pPr>
              <a:spcAft>
                <a:spcPts val="0"/>
              </a:spcAft>
            </a:pPr>
            <a:r>
              <a:rPr lang="en-US" sz="1400" dirty="0">
                <a:latin typeface="Courier" pitchFamily="49" charset="0"/>
              </a:rPr>
              <a:t>system s</a:t>
            </a:r>
            <a:br>
              <a:rPr lang="en-US" sz="1400" dirty="0">
                <a:latin typeface="Courier" pitchFamily="49" charset="0"/>
              </a:rPr>
            </a:br>
            <a:r>
              <a:rPr lang="en-US" sz="1400" dirty="0">
                <a:latin typeface="Courier" pitchFamily="49" charset="0"/>
              </a:rPr>
              <a:t>  prototypes </a:t>
            </a:r>
            <a:br>
              <a:rPr lang="en-US" sz="1400" dirty="0">
                <a:latin typeface="Courier" pitchFamily="49" charset="0"/>
              </a:rPr>
            </a:br>
            <a:r>
              <a:rPr lang="en-US" sz="1400" dirty="0">
                <a:latin typeface="Courier" pitchFamily="49" charset="0"/>
              </a:rPr>
              <a:t>    </a:t>
            </a:r>
            <a:r>
              <a:rPr lang="en-US" sz="1400" dirty="0" err="1">
                <a:latin typeface="Courier" pitchFamily="49" charset="0"/>
              </a:rPr>
              <a:t>fp</a:t>
            </a:r>
            <a:r>
              <a:rPr lang="en-US" sz="1400" dirty="0">
                <a:latin typeface="Courier" pitchFamily="49" charset="0"/>
              </a:rPr>
              <a:t>: feature d;</a:t>
            </a:r>
            <a:br>
              <a:rPr lang="en-US" sz="1400" dirty="0">
                <a:latin typeface="Courier" pitchFamily="49" charset="0"/>
              </a:rPr>
            </a:br>
            <a:r>
              <a:rPr lang="en-US" sz="1400" dirty="0">
                <a:latin typeface="Courier" pitchFamily="49" charset="0"/>
              </a:rPr>
              <a:t>  features </a:t>
            </a:r>
            <a:br>
              <a:rPr lang="en-US" sz="1400" dirty="0">
                <a:latin typeface="Courier" pitchFamily="49" charset="0"/>
              </a:rPr>
            </a:br>
            <a:r>
              <a:rPr lang="en-US" sz="1400" dirty="0">
                <a:latin typeface="Courier" pitchFamily="49" charset="0"/>
              </a:rPr>
              <a:t>    f1: feature </a:t>
            </a:r>
            <a:r>
              <a:rPr lang="en-US" sz="1400" dirty="0" err="1">
                <a:latin typeface="Courier" pitchFamily="49" charset="0"/>
              </a:rPr>
              <a:t>fp</a:t>
            </a:r>
            <a:r>
              <a:rPr lang="en-US" sz="1400" dirty="0" smtClean="0">
                <a:latin typeface="Courier" pitchFamily="49" charset="0"/>
              </a:rPr>
              <a:t>; --ok</a:t>
            </a:r>
          </a:p>
          <a:p>
            <a:pPr>
              <a:spcAft>
                <a:spcPts val="0"/>
              </a:spcAft>
            </a:pPr>
            <a:r>
              <a:rPr lang="en-US" sz="1400" dirty="0" smtClean="0">
                <a:latin typeface="Courier" pitchFamily="49" charset="0"/>
              </a:rPr>
              <a:t>    f2: feature d; -- not ok</a:t>
            </a:r>
            <a:r>
              <a:rPr lang="en-US" sz="1400" dirty="0">
                <a:latin typeface="Courier" pitchFamily="49" charset="0"/>
              </a:rPr>
              <a:t/>
            </a:r>
            <a:br>
              <a:rPr lang="en-US" sz="1400" dirty="0">
                <a:latin typeface="Courier" pitchFamily="49" charset="0"/>
              </a:rPr>
            </a:br>
            <a:r>
              <a:rPr lang="en-US" sz="1400" dirty="0">
                <a:latin typeface="Courier" pitchFamily="49" charset="0"/>
              </a:rPr>
              <a:t>end s;</a:t>
            </a:r>
          </a:p>
          <a:p>
            <a:pPr>
              <a:spcAft>
                <a:spcPts val="0"/>
              </a:spcAft>
            </a:pPr>
            <a:r>
              <a:rPr lang="en-US" sz="1400" dirty="0">
                <a:latin typeface="Courier" pitchFamily="49" charset="0"/>
              </a:rPr>
              <a:t>data d</a:t>
            </a:r>
            <a:br>
              <a:rPr lang="en-US" sz="1400" dirty="0">
                <a:latin typeface="Courier" pitchFamily="49" charset="0"/>
              </a:rPr>
            </a:br>
            <a:r>
              <a:rPr lang="en-US" sz="1400" dirty="0">
                <a:latin typeface="Courier" pitchFamily="49" charset="0"/>
              </a:rPr>
              <a:t>end d;</a:t>
            </a:r>
          </a:p>
          <a:p>
            <a:r>
              <a:rPr lang="en-US" b="1" dirty="0" smtClean="0"/>
              <a:t>Proposed </a:t>
            </a:r>
            <a:r>
              <a:rPr lang="en-US" b="1" dirty="0"/>
              <a:t>correction:</a:t>
            </a:r>
            <a:r>
              <a:rPr lang="en-US" dirty="0"/>
              <a:t> </a:t>
            </a:r>
            <a:r>
              <a:rPr lang="en-US" dirty="0" smtClean="0"/>
              <a:t>Allow classifier. </a:t>
            </a:r>
          </a:p>
          <a:p>
            <a:pPr marL="342900" indent="-342900">
              <a:buFont typeface="Arial" panose="020B0604020202020204" pitchFamily="34" charset="0"/>
              <a:buChar char="•"/>
            </a:pPr>
            <a:r>
              <a:rPr lang="en-US" dirty="0" smtClean="0"/>
              <a:t>Do we want to say </a:t>
            </a:r>
            <a:r>
              <a:rPr lang="en-US" b="1" dirty="0" smtClean="0"/>
              <a:t>port</a:t>
            </a:r>
            <a:r>
              <a:rPr lang="en-US" dirty="0" smtClean="0"/>
              <a:t> without the specific port type? Abstract feature includes bus access.</a:t>
            </a:r>
          </a:p>
          <a:p>
            <a:pPr marL="342900" indent="-342900">
              <a:buFont typeface="Arial" panose="020B0604020202020204" pitchFamily="34" charset="0"/>
              <a:buChar char="•"/>
            </a:pPr>
            <a:r>
              <a:rPr lang="en-US" dirty="0" smtClean="0"/>
              <a:t>We had it in V2.0 but removed it.</a:t>
            </a:r>
          </a:p>
          <a:p>
            <a:endParaRPr lang="en-US" dirty="0"/>
          </a:p>
        </p:txBody>
      </p:sp>
      <p:sp>
        <p:nvSpPr>
          <p:cNvPr id="4" name="Rounded Rectangle 3"/>
          <p:cNvSpPr/>
          <p:nvPr/>
        </p:nvSpPr>
        <p:spPr bwMode="auto">
          <a:xfrm>
            <a:off x="5638800" y="2496742"/>
            <a:ext cx="2209800" cy="681038"/>
          </a:xfrm>
          <a:prstGeom prst="roundRect">
            <a:avLst/>
          </a:prstGeom>
          <a:solidFill>
            <a:srgbClr val="B2CCE5"/>
          </a:solidFill>
          <a:ln w="381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dirty="0" smtClean="0"/>
              <a:t>Approved. Not implemented yet.</a:t>
            </a:r>
          </a:p>
        </p:txBody>
      </p:sp>
    </p:spTree>
    <p:extLst>
      <p:ext uri="{BB962C8B-B14F-4D97-AF65-F5344CB8AC3E}">
        <p14:creationId xmlns:p14="http://schemas.microsoft.com/office/powerpoint/2010/main" val="39467707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570" name="Rectangle 2"/>
          <p:cNvSpPr>
            <a:spLocks noGrp="1" noChangeArrowheads="1"/>
          </p:cNvSpPr>
          <p:nvPr>
            <p:ph type="title"/>
          </p:nvPr>
        </p:nvSpPr>
        <p:spPr>
          <a:xfrm>
            <a:off x="533400" y="422275"/>
            <a:ext cx="8610600" cy="387798"/>
          </a:xfrm>
        </p:spPr>
        <p:txBody>
          <a:bodyPr/>
          <a:lstStyle/>
          <a:p>
            <a:r>
              <a:rPr lang="en-US" dirty="0" smtClean="0"/>
              <a:t>End to End Flow Specification</a:t>
            </a:r>
            <a:endParaRPr lang="en-US" dirty="0"/>
          </a:p>
        </p:txBody>
      </p:sp>
      <p:sp>
        <p:nvSpPr>
          <p:cNvPr id="877571" name="Rectangle 3"/>
          <p:cNvSpPr>
            <a:spLocks noGrp="1" noChangeArrowheads="1"/>
          </p:cNvSpPr>
          <p:nvPr>
            <p:ph type="body" idx="1"/>
          </p:nvPr>
        </p:nvSpPr>
        <p:spPr>
          <a:xfrm>
            <a:off x="314831" y="1535553"/>
            <a:ext cx="8610600" cy="4800600"/>
          </a:xfrm>
        </p:spPr>
        <p:txBody>
          <a:bodyPr/>
          <a:lstStyle/>
          <a:p>
            <a:r>
              <a:rPr lang="en-US" dirty="0" smtClean="0"/>
              <a:t>Ability to define end to end flow without the connection</a:t>
            </a:r>
          </a:p>
          <a:p>
            <a:endParaRPr lang="en-US" dirty="0"/>
          </a:p>
          <a:p>
            <a:r>
              <a:rPr lang="en-US" dirty="0" smtClean="0"/>
              <a:t>Specify flow with existing information and refine later with connection information </a:t>
            </a:r>
            <a:r>
              <a:rPr lang="en-US" dirty="0" smtClean="0">
                <a:solidFill>
                  <a:srgbClr val="FF0000"/>
                </a:solidFill>
              </a:rPr>
              <a:t>(by refinement statement or by inline editing)</a:t>
            </a:r>
          </a:p>
          <a:p>
            <a:endParaRPr lang="en-US" dirty="0"/>
          </a:p>
          <a:p>
            <a:endParaRPr lang="en-US" dirty="0" smtClean="0"/>
          </a:p>
          <a:p>
            <a:endParaRPr lang="en-US" dirty="0" smtClean="0"/>
          </a:p>
          <a:p>
            <a:endParaRPr lang="en-US" dirty="0"/>
          </a:p>
        </p:txBody>
      </p:sp>
      <p:sp>
        <p:nvSpPr>
          <p:cNvPr id="4" name="TextBox 3"/>
          <p:cNvSpPr txBox="1"/>
          <p:nvPr/>
        </p:nvSpPr>
        <p:spPr>
          <a:xfrm>
            <a:off x="1219200" y="3276600"/>
            <a:ext cx="6801862" cy="2031325"/>
          </a:xfrm>
          <a:prstGeom prst="rect">
            <a:avLst/>
          </a:prstGeom>
          <a:noFill/>
          <a:ln>
            <a:solidFill>
              <a:schemeClr val="tx1"/>
            </a:solidFill>
          </a:ln>
        </p:spPr>
        <p:txBody>
          <a:bodyPr wrap="none" rtlCol="0">
            <a:spAutoFit/>
          </a:bodyPr>
          <a:lstStyle/>
          <a:p>
            <a:pPr algn="l"/>
            <a:r>
              <a:rPr lang="en-US" sz="1800" dirty="0">
                <a:latin typeface="Courier New" panose="02070309020205020404" pitchFamily="49" charset="0"/>
                <a:cs typeface="Courier New" panose="02070309020205020404" pitchFamily="49" charset="0"/>
              </a:rPr>
              <a:t>system implementation </a:t>
            </a:r>
            <a:r>
              <a:rPr lang="en-US" sz="1800" dirty="0" err="1" smtClean="0">
                <a:latin typeface="Courier New" panose="02070309020205020404" pitchFamily="49" charset="0"/>
                <a:cs typeface="Courier New" panose="02070309020205020404" pitchFamily="49" charset="0"/>
              </a:rPr>
              <a:t>sys.impl</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subcomponents</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 </a:t>
            </a:r>
            <a:r>
              <a:rPr lang="en-US" sz="1800" dirty="0">
                <a:latin typeface="Courier New" panose="02070309020205020404" pitchFamily="49" charset="0"/>
                <a:cs typeface="Courier New" panose="02070309020205020404" pitchFamily="49" charset="0"/>
              </a:rPr>
              <a:t>: process </a:t>
            </a:r>
            <a:r>
              <a:rPr lang="en-US" sz="1800" dirty="0" smtClean="0">
                <a:latin typeface="Courier New" panose="02070309020205020404" pitchFamily="49" charset="0"/>
                <a:cs typeface="Courier New" panose="02070309020205020404" pitchFamily="49" charset="0"/>
              </a:rPr>
              <a:t>A;</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b </a:t>
            </a:r>
            <a:r>
              <a:rPr lang="en-US" sz="1800" dirty="0">
                <a:latin typeface="Courier New" panose="02070309020205020404" pitchFamily="49" charset="0"/>
                <a:cs typeface="Courier New" panose="02070309020205020404" pitchFamily="49" charset="0"/>
              </a:rPr>
              <a:t>: process </a:t>
            </a:r>
            <a:r>
              <a:rPr lang="en-US" sz="1800" dirty="0" smtClean="0">
                <a:latin typeface="Courier New" panose="02070309020205020404" pitchFamily="49" charset="0"/>
                <a:cs typeface="Courier New" panose="02070309020205020404" pitchFamily="49" charset="0"/>
              </a:rPr>
              <a:t>B;</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flows</a:t>
            </a:r>
            <a:r>
              <a:rPr lang="en-US" sz="1800" dirty="0">
                <a:latin typeface="Courier New" panose="02070309020205020404" pitchFamily="49" charset="0"/>
                <a:cs typeface="Courier New" panose="02070309020205020404" pitchFamily="49" charset="0"/>
              </a:rPr>
              <a:t/>
            </a:r>
            <a:br>
              <a:rPr lang="en-US" sz="1800" dirty="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   </a:t>
            </a:r>
            <a:r>
              <a:rPr lang="en-US" sz="1800" dirty="0" err="1" smtClean="0">
                <a:latin typeface="Courier New" panose="02070309020205020404" pitchFamily="49" charset="0"/>
                <a:cs typeface="Courier New" panose="02070309020205020404" pitchFamily="49" charset="0"/>
              </a:rPr>
              <a:t>fl</a:t>
            </a:r>
            <a:r>
              <a:rPr lang="en-US" sz="1800" dirty="0" smtClean="0">
                <a:latin typeface="Courier New" panose="02070309020205020404" pitchFamily="49" charset="0"/>
                <a:cs typeface="Courier New" panose="02070309020205020404" pitchFamily="49" charset="0"/>
              </a:rPr>
              <a:t> </a:t>
            </a:r>
            <a:r>
              <a:rPr lang="en-US" sz="1800" dirty="0">
                <a:latin typeface="Courier New" panose="02070309020205020404" pitchFamily="49" charset="0"/>
                <a:cs typeface="Courier New" panose="02070309020205020404" pitchFamily="49" charset="0"/>
              </a:rPr>
              <a:t>: end to end flow </a:t>
            </a:r>
            <a:r>
              <a:rPr lang="en-US" sz="1800" dirty="0" err="1">
                <a:latin typeface="Courier New" panose="02070309020205020404" pitchFamily="49" charset="0"/>
                <a:cs typeface="Courier New" panose="02070309020205020404" pitchFamily="49" charset="0"/>
              </a:rPr>
              <a:t>a.out_flow</a:t>
            </a:r>
            <a:r>
              <a:rPr lang="en-US" sz="1800" dirty="0">
                <a:latin typeface="Courier New" panose="02070309020205020404" pitchFamily="49" charset="0"/>
                <a:cs typeface="Courier New" panose="02070309020205020404" pitchFamily="49" charset="0"/>
              </a:rPr>
              <a:t> -&gt; </a:t>
            </a:r>
            <a:r>
              <a:rPr lang="en-US" sz="1800" dirty="0" err="1" smtClean="0">
                <a:latin typeface="Courier New" panose="02070309020205020404" pitchFamily="49" charset="0"/>
                <a:cs typeface="Courier New" panose="02070309020205020404" pitchFamily="49" charset="0"/>
              </a:rPr>
              <a:t>b.in_flow</a:t>
            </a:r>
            <a:r>
              <a:rPr lang="en-US" sz="1800" dirty="0" smtClean="0">
                <a:latin typeface="Courier New" panose="02070309020205020404" pitchFamily="49" charset="0"/>
                <a:cs typeface="Courier New" panose="02070309020205020404" pitchFamily="49" charset="0"/>
              </a:rPr>
              <a:t>;</a:t>
            </a:r>
            <a:br>
              <a:rPr lang="en-US" sz="1800" dirty="0" smtClean="0">
                <a:latin typeface="Courier New" panose="02070309020205020404" pitchFamily="49" charset="0"/>
                <a:cs typeface="Courier New" panose="02070309020205020404" pitchFamily="49" charset="0"/>
              </a:rPr>
            </a:br>
            <a:r>
              <a:rPr lang="en-US" sz="1800" dirty="0" smtClean="0">
                <a:latin typeface="Courier New" panose="02070309020205020404" pitchFamily="49" charset="0"/>
                <a:cs typeface="Courier New" panose="02070309020205020404" pitchFamily="49" charset="0"/>
              </a:rPr>
              <a:t>end </a:t>
            </a:r>
            <a:r>
              <a:rPr lang="en-US" sz="1800" dirty="0" err="1">
                <a:latin typeface="Courier New" panose="02070309020205020404" pitchFamily="49" charset="0"/>
                <a:cs typeface="Courier New" panose="02070309020205020404" pitchFamily="49" charset="0"/>
              </a:rPr>
              <a:t>sys.impl</a:t>
            </a:r>
            <a:r>
              <a:rPr lang="en-US" sz="1800" dirty="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7" name="Rounded Rectangle 6"/>
          <p:cNvSpPr/>
          <p:nvPr/>
        </p:nvSpPr>
        <p:spPr bwMode="auto">
          <a:xfrm>
            <a:off x="5812158" y="3411141"/>
            <a:ext cx="2209800" cy="1021556"/>
          </a:xfrm>
          <a:prstGeom prst="roundRect">
            <a:avLst/>
          </a:prstGeom>
          <a:solidFill>
            <a:srgbClr val="B2CCE5"/>
          </a:solidFill>
          <a:ln w="381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dirty="0" smtClean="0"/>
              <a:t>Approved. Not documented,  implemented yet.</a:t>
            </a:r>
          </a:p>
        </p:txBody>
      </p:sp>
      <p:sp>
        <p:nvSpPr>
          <p:cNvPr id="8" name="Rounded Rectangle 7"/>
          <p:cNvSpPr/>
          <p:nvPr/>
        </p:nvSpPr>
        <p:spPr bwMode="auto">
          <a:xfrm>
            <a:off x="3200400" y="898157"/>
            <a:ext cx="5257800" cy="544830"/>
          </a:xfrm>
          <a:prstGeom prst="roundRect">
            <a:avLst/>
          </a:prstGeom>
          <a:solidFill>
            <a:schemeClr val="accent2">
              <a:lumMod val="20000"/>
              <a:lumOff val="80000"/>
            </a:schemeClr>
          </a:solidFill>
          <a:ln w="381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sz="1600" dirty="0" smtClean="0"/>
              <a:t>Addresses: How to specify requirements on end to end flows without already having a design.</a:t>
            </a:r>
          </a:p>
        </p:txBody>
      </p:sp>
    </p:spTree>
    <p:extLst>
      <p:ext uri="{BB962C8B-B14F-4D97-AF65-F5344CB8AC3E}">
        <p14:creationId xmlns:p14="http://schemas.microsoft.com/office/powerpoint/2010/main" val="410331742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on Internal Features</a:t>
            </a:r>
            <a:endParaRPr lang="en-US" dirty="0"/>
          </a:p>
        </p:txBody>
      </p:sp>
      <p:sp>
        <p:nvSpPr>
          <p:cNvPr id="3" name="Content Placeholder 2"/>
          <p:cNvSpPr>
            <a:spLocks noGrp="1"/>
          </p:cNvSpPr>
          <p:nvPr>
            <p:ph idx="1"/>
          </p:nvPr>
        </p:nvSpPr>
        <p:spPr/>
        <p:txBody>
          <a:bodyPr/>
          <a:lstStyle/>
          <a:p>
            <a:r>
              <a:rPr lang="en-US" dirty="0" smtClean="0"/>
              <a:t>Issue: in property definition the applies to need to be updated for those properties that are allowed.</a:t>
            </a:r>
          </a:p>
          <a:p>
            <a:pPr lvl="1"/>
            <a:r>
              <a:rPr lang="en-US" dirty="0" smtClean="0"/>
              <a:t>Should internal features be a subclass of features, thus, all properties of features apply to internal features? </a:t>
            </a:r>
          </a:p>
          <a:p>
            <a:pPr lvl="2"/>
            <a:r>
              <a:rPr lang="en-US" dirty="0" smtClean="0"/>
              <a:t>Making internal features a subclass would allow properties only for internal features, but we have automatic inheritance of all feature properties.</a:t>
            </a:r>
          </a:p>
          <a:p>
            <a:pPr lvl="1"/>
            <a:r>
              <a:rPr lang="en-US" dirty="0" smtClean="0"/>
              <a:t>Internal features are an independent entity in the meta model, thus, we have to go through and add its meta model name to those </a:t>
            </a:r>
            <a:r>
              <a:rPr lang="en-US" dirty="0" err="1" smtClean="0"/>
              <a:t>predeclared</a:t>
            </a:r>
            <a:r>
              <a:rPr lang="en-US" dirty="0" smtClean="0"/>
              <a:t> properties that are allowed.</a:t>
            </a:r>
          </a:p>
          <a:p>
            <a:pPr lvl="1"/>
            <a:endParaRPr lang="en-US" dirty="0"/>
          </a:p>
          <a:p>
            <a:pPr lvl="1"/>
            <a:r>
              <a:rPr lang="en-US" dirty="0" smtClean="0"/>
              <a:t>Need white paper to exercise the example of expanding a design beyond internal feature as an abstraction.</a:t>
            </a:r>
          </a:p>
          <a:p>
            <a:pPr lvl="1"/>
            <a:endParaRPr lang="en-US" dirty="0"/>
          </a:p>
        </p:txBody>
      </p:sp>
    </p:spTree>
    <p:extLst>
      <p:ext uri="{BB962C8B-B14F-4D97-AF65-F5344CB8AC3E}">
        <p14:creationId xmlns:p14="http://schemas.microsoft.com/office/powerpoint/2010/main" val="241728374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6935" y="533400"/>
            <a:ext cx="8153400" cy="384175"/>
          </a:xfrm>
        </p:spPr>
        <p:txBody>
          <a:bodyPr/>
          <a:lstStyle/>
          <a:p>
            <a:r>
              <a:rPr lang="en-US" dirty="0" smtClean="0"/>
              <a:t>Connection rule too restrictive</a:t>
            </a:r>
            <a:endParaRPr lang="en-US" dirty="0"/>
          </a:p>
        </p:txBody>
      </p:sp>
      <p:sp>
        <p:nvSpPr>
          <p:cNvPr id="3" name="Content Placeholder 2"/>
          <p:cNvSpPr>
            <a:spLocks noGrp="1"/>
          </p:cNvSpPr>
          <p:nvPr>
            <p:ph idx="1"/>
          </p:nvPr>
        </p:nvSpPr>
        <p:spPr/>
        <p:txBody>
          <a:bodyPr/>
          <a:lstStyle/>
          <a:p>
            <a:r>
              <a:rPr lang="en-US" b="1" dirty="0"/>
              <a:t>Issue</a:t>
            </a:r>
            <a:r>
              <a:rPr lang="en-US" dirty="0"/>
              <a:t>: "If the port connection declaration represents a connection between ports down the containment hierarchy, then the source and destination must both be incoming ports. If the source connection end is a data access feature, then it must be a requires access feature; if it is a </a:t>
            </a:r>
            <a:r>
              <a:rPr lang="en-US" dirty="0" smtClean="0"/>
              <a:t>destination </a:t>
            </a:r>
            <a:r>
              <a:rPr lang="en-US" dirty="0"/>
              <a:t>connection end it must be a provides access </a:t>
            </a:r>
            <a:r>
              <a:rPr lang="en-US" dirty="0" smtClean="0"/>
              <a:t>feature“</a:t>
            </a:r>
          </a:p>
          <a:p>
            <a:endParaRPr lang="en-US" dirty="0"/>
          </a:p>
        </p:txBody>
      </p:sp>
      <p:pic>
        <p:nvPicPr>
          <p:cNvPr id="7" name="Picture 6"/>
          <p:cNvPicPr>
            <a:picLocks noChangeAspect="1"/>
          </p:cNvPicPr>
          <p:nvPr/>
        </p:nvPicPr>
        <p:blipFill>
          <a:blip r:embed="rId2"/>
          <a:stretch>
            <a:fillRect/>
          </a:stretch>
        </p:blipFill>
        <p:spPr>
          <a:xfrm>
            <a:off x="489006" y="2743200"/>
            <a:ext cx="3733800" cy="3303590"/>
          </a:xfrm>
          <a:prstGeom prst="rect">
            <a:avLst/>
          </a:prstGeom>
        </p:spPr>
      </p:pic>
      <p:sp>
        <p:nvSpPr>
          <p:cNvPr id="8" name="TextBox 7"/>
          <p:cNvSpPr txBox="1"/>
          <p:nvPr/>
        </p:nvSpPr>
        <p:spPr>
          <a:xfrm>
            <a:off x="5410200" y="3887163"/>
            <a:ext cx="2590800" cy="1015663"/>
          </a:xfrm>
          <a:prstGeom prst="rect">
            <a:avLst/>
          </a:prstGeom>
          <a:solidFill>
            <a:schemeClr val="accent1">
              <a:lumMod val="20000"/>
              <a:lumOff val="80000"/>
            </a:schemeClr>
          </a:solidFill>
        </p:spPr>
        <p:txBody>
          <a:bodyPr wrap="square" rtlCol="0">
            <a:spAutoFit/>
          </a:bodyPr>
          <a:lstStyle/>
          <a:p>
            <a:r>
              <a:rPr lang="en-US" dirty="0" smtClean="0"/>
              <a:t>Confusion about access direction or too restrictive</a:t>
            </a:r>
            <a:endParaRPr lang="en-US" dirty="0"/>
          </a:p>
        </p:txBody>
      </p:sp>
      <p:sp>
        <p:nvSpPr>
          <p:cNvPr id="6" name="Rounded Rectangle 5"/>
          <p:cNvSpPr/>
          <p:nvPr/>
        </p:nvSpPr>
        <p:spPr bwMode="auto">
          <a:xfrm>
            <a:off x="2438400" y="3390900"/>
            <a:ext cx="3657600" cy="340519"/>
          </a:xfrm>
          <a:prstGeom prst="roundRect">
            <a:avLst/>
          </a:prstGeom>
          <a:solidFill>
            <a:srgbClr val="B2CCE5"/>
          </a:solidFill>
          <a:ln w="381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dirty="0" smtClean="0"/>
              <a:t>V3.0 Consideration</a:t>
            </a:r>
          </a:p>
        </p:txBody>
      </p:sp>
    </p:spTree>
    <p:extLst>
      <p:ext uri="{BB962C8B-B14F-4D97-AF65-F5344CB8AC3E}">
        <p14:creationId xmlns:p14="http://schemas.microsoft.com/office/powerpoint/2010/main" val="30491750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457200" y="304800"/>
            <a:ext cx="8235950" cy="387798"/>
          </a:xfrm>
        </p:spPr>
        <p:txBody>
          <a:bodyPr/>
          <a:lstStyle/>
          <a:p>
            <a:r>
              <a:rPr lang="en-US" dirty="0" smtClean="0"/>
              <a:t>Transfer of Aggregate Data</a:t>
            </a:r>
          </a:p>
        </p:txBody>
      </p:sp>
      <p:sp>
        <p:nvSpPr>
          <p:cNvPr id="75781" name="Rectangle 3"/>
          <p:cNvSpPr>
            <a:spLocks noGrp="1" noChangeArrowheads="1"/>
          </p:cNvSpPr>
          <p:nvPr>
            <p:ph type="body" idx="1"/>
          </p:nvPr>
        </p:nvSpPr>
        <p:spPr>
          <a:xfrm>
            <a:off x="533400" y="914400"/>
            <a:ext cx="8237538" cy="4953000"/>
          </a:xfrm>
        </p:spPr>
        <p:txBody>
          <a:bodyPr/>
          <a:lstStyle/>
          <a:p>
            <a:r>
              <a:rPr lang="en-US" sz="2000" dirty="0" smtClean="0"/>
              <a:t>Issue</a:t>
            </a:r>
          </a:p>
          <a:p>
            <a:pPr lvl="1"/>
            <a:r>
              <a:rPr lang="en-US" sz="1800" dirty="0" smtClean="0"/>
              <a:t>Transfer of data from multiple sources as single message</a:t>
            </a:r>
            <a:endParaRPr lang="en-US" dirty="0" smtClean="0"/>
          </a:p>
          <a:p>
            <a:r>
              <a:rPr lang="en-US" sz="2000" dirty="0" smtClean="0"/>
              <a:t>AADL V1 specification</a:t>
            </a:r>
          </a:p>
          <a:p>
            <a:pPr lvl="1"/>
            <a:r>
              <a:rPr lang="en-US" sz="1800" dirty="0" smtClean="0"/>
              <a:t>Feature group with property indicating intended transfer as single message</a:t>
            </a:r>
          </a:p>
          <a:p>
            <a:pPr lvl="1"/>
            <a:r>
              <a:rPr lang="en-US" dirty="0" smtClean="0"/>
              <a:t>Flexibility of switching between aggregate and individual message transfer</a:t>
            </a:r>
            <a:endParaRPr lang="en-US" sz="1800" dirty="0" smtClean="0"/>
          </a:p>
          <a:p>
            <a:r>
              <a:rPr lang="en-US" sz="2000" dirty="0" smtClean="0"/>
              <a:t>AADL V2 specification</a:t>
            </a:r>
          </a:p>
          <a:p>
            <a:pPr lvl="1"/>
            <a:r>
              <a:rPr lang="en-US" sz="1800" dirty="0" smtClean="0"/>
              <a:t>Outer component with port that has a data component with subcomponents</a:t>
            </a:r>
          </a:p>
          <a:p>
            <a:pPr lvl="1"/>
            <a:r>
              <a:rPr lang="en-US" dirty="0" smtClean="0"/>
              <a:t>Users explicitly connect an inner port to the data subcomponent of the outer port</a:t>
            </a:r>
          </a:p>
          <a:p>
            <a:pPr lvl="1"/>
            <a:r>
              <a:rPr lang="en-US" sz="1800" dirty="0" smtClean="0"/>
              <a:t>Manual change of model to change transmission protocol</a:t>
            </a:r>
          </a:p>
          <a:p>
            <a:r>
              <a:rPr lang="en-US" sz="2000" dirty="0" smtClean="0"/>
              <a:t>Desirable</a:t>
            </a:r>
          </a:p>
          <a:p>
            <a:pPr lvl="1"/>
            <a:r>
              <a:rPr lang="en-US" sz="1800" dirty="0" smtClean="0"/>
              <a:t>Treat the issue as a </a:t>
            </a:r>
            <a:r>
              <a:rPr lang="en-US" sz="1800" smtClean="0"/>
              <a:t>protocol issue!!</a:t>
            </a:r>
            <a:endParaRPr lang="en-US" sz="1800" dirty="0" smtClean="0"/>
          </a:p>
          <a:p>
            <a:pPr lvl="1"/>
            <a:r>
              <a:rPr lang="en-US" dirty="0" smtClean="0"/>
              <a:t>Bind collection of connections to an appropriate virtual bus (protocol)</a:t>
            </a:r>
            <a:endParaRPr lang="en-US" sz="1800" dirty="0" smtClean="0"/>
          </a:p>
          <a:p>
            <a:pPr lvl="1"/>
            <a:endParaRPr lang="en-US" sz="1800" dirty="0" smtClean="0"/>
          </a:p>
        </p:txBody>
      </p:sp>
      <p:sp>
        <p:nvSpPr>
          <p:cNvPr id="4" name="Rounded Rectangle 3"/>
          <p:cNvSpPr/>
          <p:nvPr/>
        </p:nvSpPr>
        <p:spPr bwMode="auto">
          <a:xfrm>
            <a:off x="2438400" y="3390900"/>
            <a:ext cx="3657600" cy="340519"/>
          </a:xfrm>
          <a:prstGeom prst="roundRect">
            <a:avLst/>
          </a:prstGeom>
          <a:solidFill>
            <a:srgbClr val="B2CCE5"/>
          </a:solidFill>
          <a:ln w="3810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dirty="0" smtClean="0"/>
              <a:t>V3.0 Consideration</a:t>
            </a:r>
          </a:p>
        </p:txBody>
      </p:sp>
    </p:spTree>
    <p:extLst>
      <p:ext uri="{BB962C8B-B14F-4D97-AF65-F5344CB8AC3E}">
        <p14:creationId xmlns:p14="http://schemas.microsoft.com/office/powerpoint/2010/main" val="250025196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457200" y="304800"/>
            <a:ext cx="8235950" cy="387798"/>
          </a:xfrm>
        </p:spPr>
        <p:txBody>
          <a:bodyPr/>
          <a:lstStyle/>
          <a:p>
            <a:r>
              <a:rPr lang="en-US" dirty="0" smtClean="0"/>
              <a:t>Pass through Connections</a:t>
            </a:r>
          </a:p>
        </p:txBody>
      </p:sp>
      <p:sp>
        <p:nvSpPr>
          <p:cNvPr id="75781" name="Rectangle 3"/>
          <p:cNvSpPr>
            <a:spLocks noGrp="1" noChangeArrowheads="1"/>
          </p:cNvSpPr>
          <p:nvPr>
            <p:ph type="body" idx="1"/>
          </p:nvPr>
        </p:nvSpPr>
        <p:spPr>
          <a:xfrm>
            <a:off x="533400" y="914400"/>
            <a:ext cx="8237538" cy="4953000"/>
          </a:xfrm>
        </p:spPr>
        <p:txBody>
          <a:bodyPr/>
          <a:lstStyle/>
          <a:p>
            <a:r>
              <a:rPr lang="en-US" sz="2000" dirty="0" smtClean="0"/>
              <a:t>Issue</a:t>
            </a:r>
          </a:p>
          <a:p>
            <a:pPr lvl="1"/>
            <a:r>
              <a:rPr lang="en-US" sz="1800" dirty="0" smtClean="0"/>
              <a:t>Model pass through from incoming pin to outgoing pin direct wiring. In AADL terms map an incoming port of a system to an outgoing port, where the system has subsystems. </a:t>
            </a:r>
            <a:endParaRPr lang="en-US" dirty="0"/>
          </a:p>
          <a:p>
            <a:pPr lvl="1"/>
            <a:r>
              <a:rPr lang="en-US" dirty="0" smtClean="0"/>
              <a:t>Interpretation 1: one semantic connection whose target is the component connected to the outgoing port. </a:t>
            </a:r>
          </a:p>
          <a:p>
            <a:pPr lvl="1"/>
            <a:r>
              <a:rPr lang="en-US" dirty="0" smtClean="0"/>
              <a:t>Interpretation 2: two semantic connections, incoming and outgoing with a ID (in-&gt;out) function by the system</a:t>
            </a:r>
          </a:p>
          <a:p>
            <a:pPr lvl="2"/>
            <a:r>
              <a:rPr lang="en-US" dirty="0" smtClean="0"/>
              <a:t>Last time our response was that flow specification indicates input to output mapping</a:t>
            </a:r>
          </a:p>
          <a:p>
            <a:pPr lvl="2"/>
            <a:endParaRPr lang="en-US" dirty="0"/>
          </a:p>
          <a:p>
            <a:pPr marL="396875" lvl="2" indent="0">
              <a:buNone/>
            </a:pPr>
            <a:endParaRPr lang="en-US" dirty="0"/>
          </a:p>
        </p:txBody>
      </p:sp>
    </p:spTree>
    <p:extLst>
      <p:ext uri="{BB962C8B-B14F-4D97-AF65-F5344CB8AC3E}">
        <p14:creationId xmlns:p14="http://schemas.microsoft.com/office/powerpoint/2010/main" val="55694581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457200" y="304800"/>
            <a:ext cx="8235950" cy="387798"/>
          </a:xfrm>
        </p:spPr>
        <p:txBody>
          <a:bodyPr/>
          <a:lstStyle/>
          <a:p>
            <a:r>
              <a:rPr lang="en-US" dirty="0" smtClean="0"/>
              <a:t>Mode Transition Triggers (new/old)</a:t>
            </a:r>
          </a:p>
        </p:txBody>
      </p:sp>
      <p:sp>
        <p:nvSpPr>
          <p:cNvPr id="75781" name="Rectangle 3"/>
          <p:cNvSpPr>
            <a:spLocks noGrp="1" noChangeArrowheads="1"/>
          </p:cNvSpPr>
          <p:nvPr>
            <p:ph type="body" idx="1"/>
          </p:nvPr>
        </p:nvSpPr>
        <p:spPr>
          <a:xfrm>
            <a:off x="533400" y="914400"/>
            <a:ext cx="8237538" cy="4953000"/>
          </a:xfrm>
        </p:spPr>
        <p:txBody>
          <a:bodyPr/>
          <a:lstStyle/>
          <a:p>
            <a:r>
              <a:rPr lang="en-US" sz="2000" dirty="0" smtClean="0"/>
              <a:t>Issue</a:t>
            </a:r>
          </a:p>
          <a:p>
            <a:pPr lvl="1"/>
            <a:r>
              <a:rPr lang="en-US" sz="1800" dirty="0" smtClean="0"/>
              <a:t>Memory and bus can have modes, but no ports. </a:t>
            </a:r>
            <a:r>
              <a:rPr lang="en-US" dirty="0" smtClean="0"/>
              <a:t>Ports are used to model external mode transition triggers.</a:t>
            </a:r>
          </a:p>
          <a:p>
            <a:r>
              <a:rPr lang="en-US" dirty="0" smtClean="0"/>
              <a:t>Proposal</a:t>
            </a:r>
          </a:p>
          <a:p>
            <a:pPr lvl="1"/>
            <a:r>
              <a:rPr lang="en-US" dirty="0" smtClean="0"/>
              <a:t>Allow ports on memory and buses.</a:t>
            </a:r>
          </a:p>
          <a:p>
            <a:pPr lvl="1"/>
            <a:r>
              <a:rPr lang="en-US" dirty="0" smtClean="0"/>
              <a:t>How to connect to those ports:</a:t>
            </a:r>
          </a:p>
          <a:p>
            <a:pPr lvl="2"/>
            <a:r>
              <a:rPr lang="en-US" dirty="0" smtClean="0"/>
              <a:t>Hardware to hardware: processor or device to manage modes</a:t>
            </a:r>
          </a:p>
          <a:p>
            <a:pPr lvl="2"/>
            <a:r>
              <a:rPr lang="en-US" dirty="0" smtClean="0"/>
              <a:t>Application layer to hardware: same issue as connections from application to processor</a:t>
            </a:r>
          </a:p>
          <a:p>
            <a:pPr lvl="2"/>
            <a:endParaRPr lang="en-US" dirty="0"/>
          </a:p>
          <a:p>
            <a:pPr lvl="1"/>
            <a:r>
              <a:rPr lang="en-US" dirty="0" smtClean="0"/>
              <a:t>Discussion: </a:t>
            </a:r>
          </a:p>
          <a:p>
            <a:pPr lvl="2"/>
            <a:r>
              <a:rPr lang="en-US" dirty="0" smtClean="0"/>
              <a:t>Stay with event ports for triggering mode transitions. Event based dispatch effectively represents an implicit mode state machine. OK.</a:t>
            </a:r>
          </a:p>
          <a:p>
            <a:pPr lvl="2"/>
            <a:r>
              <a:rPr lang="en-US" dirty="0" smtClean="0"/>
              <a:t>Buses and memory should have modes themselves and they are triggered by event ports. They could also inherit modes from an enclosing component, which would lead to everyone wrapping memory and buses with modes.</a:t>
            </a:r>
          </a:p>
        </p:txBody>
      </p:sp>
    </p:spTree>
    <p:extLst>
      <p:ext uri="{BB962C8B-B14F-4D97-AF65-F5344CB8AC3E}">
        <p14:creationId xmlns:p14="http://schemas.microsoft.com/office/powerpoint/2010/main" val="123729522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presentation-fullcolor">
  <a:themeElements>
    <a:clrScheme name="">
      <a:dk1>
        <a:srgbClr val="000000"/>
      </a:dk1>
      <a:lt1>
        <a:srgbClr val="FFFFFF"/>
      </a:lt1>
      <a:dk2>
        <a:srgbClr val="000000"/>
      </a:dk2>
      <a:lt2>
        <a:srgbClr val="808080"/>
      </a:lt2>
      <a:accent1>
        <a:srgbClr val="0066FF"/>
      </a:accent1>
      <a:accent2>
        <a:srgbClr val="9933FF"/>
      </a:accent2>
      <a:accent3>
        <a:srgbClr val="FFFFFF"/>
      </a:accent3>
      <a:accent4>
        <a:srgbClr val="000000"/>
      </a:accent4>
      <a:accent5>
        <a:srgbClr val="AAB8FF"/>
      </a:accent5>
      <a:accent6>
        <a:srgbClr val="8A2DE7"/>
      </a:accent6>
      <a:hlink>
        <a:srgbClr val="3C4F82"/>
      </a:hlink>
      <a:folHlink>
        <a:srgbClr val="33CC33"/>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5CA1FB"/>
        </a:solidFill>
        <a:ln w="381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rgbClr val="5CA1FB"/>
        </a:solidFill>
        <a:ln w="38100"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003399"/>
        </a:folHlink>
      </a:clrScheme>
      <a:clrMap bg1="lt1" tx1="dk1" bg2="lt2" tx2="dk2" accent1="accent1" accent2="accent2" accent3="accent3" accent4="accent4" accent5="accent5" accent6="accent6" hlink="hlink" folHlink="folHlink"/>
    </a:extraClrScheme>
    <a:extraClrScheme>
      <a:clrScheme name="Blank Presentatio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800000"/>
        </a:hlink>
        <a:folHlink>
          <a:srgbClr val="800000"/>
        </a:folHlink>
      </a:clrScheme>
      <a:clrMap bg1="lt1" tx1="dk1" bg2="lt2" tx2="dk2" accent1="accent1" accent2="accent2" accent3="accent3" accent4="accent4" accent5="accent5" accent6="accent6" hlink="hlink" folHlink="folHlink"/>
    </a:extraClrScheme>
    <a:extraClrScheme>
      <a:clrScheme name="Blank Presentatio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66FF"/>
        </a:hlink>
        <a:folHlink>
          <a:srgbClr val="0066FF"/>
        </a:folHlink>
      </a:clrScheme>
      <a:clrMap bg1="lt1" tx1="dk1" bg2="lt2" tx2="dk2" accent1="accent1" accent2="accent2" accent3="accent3" accent4="accent4" accent5="accent5" accent6="accent6" hlink="hlink" folHlink="folHlink"/>
    </a:extraClrScheme>
    <a:extraClrScheme>
      <a:clrScheme name="Blank Presentatio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C4F82"/>
        </a:hlink>
        <a:folHlink>
          <a:srgbClr val="0066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B17B50F0-A7A2-4F08-B7B0-7BD53C084C56}" vid="{8913C94E-9336-4C7E-A817-69736CA8537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presentation-fullcolor</Template>
  <TotalTime>1154</TotalTime>
  <Words>1051</Words>
  <Application>Microsoft Office PowerPoint</Application>
  <PresentationFormat>On-screen Show (4:3)</PresentationFormat>
  <Paragraphs>233</Paragraphs>
  <Slides>11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ＭＳ Ｐゴシック</vt:lpstr>
      <vt:lpstr>Arial</vt:lpstr>
      <vt:lpstr>Courier</vt:lpstr>
      <vt:lpstr>Courier New</vt:lpstr>
      <vt:lpstr>Times</vt:lpstr>
      <vt:lpstr>Times New Roman</vt:lpstr>
      <vt:lpstr>presentation-fullcolor</vt:lpstr>
      <vt:lpstr>AADL v2.1 errata -&gt; 3.0 issues Jan 2016</vt:lpstr>
      <vt:lpstr>V2.1 Errata</vt:lpstr>
      <vt:lpstr>Abstract feature with classifier</vt:lpstr>
      <vt:lpstr>End to End Flow Specification</vt:lpstr>
      <vt:lpstr>Properties on Internal Features</vt:lpstr>
      <vt:lpstr>Connection rule too restrictive</vt:lpstr>
      <vt:lpstr>Transfer of Aggregate Data</vt:lpstr>
      <vt:lpstr>Pass through Connections</vt:lpstr>
      <vt:lpstr>Mode Transition Triggers (new/old)</vt:lpstr>
      <vt:lpstr>Priority on Data Access (new)</vt:lpstr>
      <vt:lpstr>Bus access vs. Bus with Bus Access Needs</vt:lpstr>
    </vt:vector>
  </TitlesOfParts>
  <Company>Software Engineering Institute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AADL v2.1 errata AADL meeting April 2014</dc:title>
  <dc:creator>Julien Delange</dc:creator>
  <cp:lastModifiedBy>Peter Feiler</cp:lastModifiedBy>
  <cp:revision>94</cp:revision>
  <cp:lastPrinted>2006-06-21T20:45:34Z</cp:lastPrinted>
  <dcterms:created xsi:type="dcterms:W3CDTF">2014-04-08T17:22:23Z</dcterms:created>
  <dcterms:modified xsi:type="dcterms:W3CDTF">2016-01-26T10:15:35Z</dcterms:modified>
</cp:coreProperties>
</file>