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4" r:id="rId3"/>
    <p:sldId id="302" r:id="rId4"/>
    <p:sldId id="303" r:id="rId5"/>
    <p:sldId id="304" r:id="rId6"/>
    <p:sldId id="305" r:id="rId7"/>
    <p:sldId id="306" r:id="rId8"/>
    <p:sldId id="301" r:id="rId9"/>
  </p:sldIdLst>
  <p:sldSz cx="9144000" cy="6858000" type="screen4x3"/>
  <p:notesSz cx="6934200" cy="9220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336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F2D6"/>
    <a:srgbClr val="CFCDEF"/>
    <a:srgbClr val="B2CCE5"/>
    <a:srgbClr val="5CA1FB"/>
    <a:srgbClr val="9890C8"/>
    <a:srgbClr val="3C4F82"/>
    <a:srgbClr val="777777"/>
    <a:srgbClr val="8BADE5"/>
    <a:srgbClr val="B3C2D7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1" autoAdjust="0"/>
    <p:restoredTop sz="75245" autoAdjust="0"/>
  </p:normalViewPr>
  <p:slideViewPr>
    <p:cSldViewPr>
      <p:cViewPr varScale="1">
        <p:scale>
          <a:sx n="84" d="100"/>
          <a:sy n="84" d="100"/>
        </p:scale>
        <p:origin x="471" y="33"/>
      </p:cViewPr>
      <p:guideLst>
        <p:guide orient="horz" pos="288"/>
        <p:guide orient="horz" pos="3744"/>
        <p:guide orient="horz" pos="960"/>
        <p:guide orient="horz" pos="720"/>
        <p:guide pos="336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938" y="-108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070350" y="8660584"/>
            <a:ext cx="2133600" cy="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6" tIns="0" rIns="18906" bIns="0" anchor="b"/>
          <a:lstStyle/>
          <a:p>
            <a:pPr algn="r" defTabSz="949325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2011 </a:t>
            </a:r>
            <a:r>
              <a:rPr lang="en-US" sz="900" b="0" dirty="0"/>
              <a:t>Carnegie Mellon University</a:t>
            </a:r>
          </a:p>
          <a:p>
            <a:pPr algn="l" defTabSz="949325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6447479" y="8801677"/>
            <a:ext cx="335269" cy="2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6" tIns="44112" rIns="88226" bIns="44112">
            <a:spAutoFit/>
          </a:bodyPr>
          <a:lstStyle/>
          <a:p>
            <a:pPr defTabSz="901700" eaLnBrk="0" hangingPunct="0">
              <a:lnSpc>
                <a:spcPct val="90000"/>
              </a:lnSpc>
              <a:spcBef>
                <a:spcPct val="0"/>
              </a:spcBef>
            </a:pPr>
            <a:fld id="{24F65259-A48A-4FB1-B96D-DD7DA3AEB2FA}" type="slidenum">
              <a:rPr lang="en-US" sz="1000"/>
              <a:pPr defTabSz="90170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28600" y="8687534"/>
            <a:ext cx="6477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46103" name="Picture 23" descr="SEI_CMU_1Line_Bl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8782653"/>
            <a:ext cx="3727450" cy="221944"/>
          </a:xfrm>
          <a:prstGeom prst="rect">
            <a:avLst/>
          </a:prstGeom>
          <a:noFill/>
        </p:spPr>
      </p:pic>
      <p:sp>
        <p:nvSpPr>
          <p:cNvPr id="46104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3088" y="296455"/>
            <a:ext cx="2703512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9325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  <a:endParaRPr lang="en-US" dirty="0"/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6105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1" y="296455"/>
            <a:ext cx="2703513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spcBef>
                <a:spcPct val="0"/>
              </a:spcBef>
              <a:defRPr sz="1000" b="0"/>
            </a:lvl1pPr>
          </a:lstStyle>
          <a:p>
            <a:fld id="{4DE379C5-7B6E-43F7-839E-15A93E6C3F68}" type="datetime1">
              <a:rPr lang="en-US"/>
              <a:pPr/>
              <a:t>2/11/2016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8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0229"/>
            <a:ext cx="5086350" cy="414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070350" y="8660584"/>
            <a:ext cx="2133600" cy="46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906" tIns="0" rIns="18906" bIns="0" anchor="b"/>
          <a:lstStyle/>
          <a:p>
            <a:pPr algn="r" defTabSz="949325">
              <a:lnSpc>
                <a:spcPct val="89000"/>
              </a:lnSpc>
              <a:spcBef>
                <a:spcPct val="40000"/>
              </a:spcBef>
            </a:pPr>
            <a:r>
              <a:rPr lang="en-US" sz="900" b="0" dirty="0"/>
              <a:t>© </a:t>
            </a:r>
            <a:r>
              <a:rPr lang="en-US" sz="900" b="0" dirty="0" smtClean="0"/>
              <a:t>2011 </a:t>
            </a:r>
            <a:r>
              <a:rPr lang="en-US" sz="900" b="0" dirty="0"/>
              <a:t>Carnegie Mellon University</a:t>
            </a:r>
          </a:p>
          <a:p>
            <a:pPr algn="l" defTabSz="949325">
              <a:lnSpc>
                <a:spcPct val="89000"/>
              </a:lnSpc>
              <a:spcBef>
                <a:spcPct val="40000"/>
              </a:spcBef>
            </a:pPr>
            <a:r>
              <a:rPr lang="en-US" sz="800" b="0" i="1" dirty="0">
                <a:latin typeface="Times New Roman" pitchFamily="18" charset="0"/>
              </a:rPr>
              <a:t>  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447479" y="8801677"/>
            <a:ext cx="335269" cy="227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26" tIns="44112" rIns="88226" bIns="44112">
            <a:spAutoFit/>
          </a:bodyPr>
          <a:lstStyle/>
          <a:p>
            <a:pPr defTabSz="901700" eaLnBrk="0" hangingPunct="0">
              <a:lnSpc>
                <a:spcPct val="90000"/>
              </a:lnSpc>
              <a:spcBef>
                <a:spcPct val="0"/>
              </a:spcBef>
            </a:pPr>
            <a:fld id="{0DE6EE2A-885F-469E-B131-07DDFA452DFC}" type="slidenum">
              <a:rPr lang="en-US" sz="1000"/>
              <a:pPr defTabSz="901700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228600" y="8687534"/>
            <a:ext cx="6477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7191" name="Picture 23" descr="SEI_CMU_1Line_Bl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8782653"/>
            <a:ext cx="3727450" cy="221944"/>
          </a:xfrm>
          <a:prstGeom prst="rect">
            <a:avLst/>
          </a:prstGeom>
          <a:noFill/>
        </p:spPr>
      </p:pic>
      <p:sp>
        <p:nvSpPr>
          <p:cNvPr id="7192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3088" y="296455"/>
            <a:ext cx="2703512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49325">
              <a:lnSpc>
                <a:spcPct val="90000"/>
              </a:lnSpc>
              <a:defRPr sz="900"/>
            </a:lvl1pPr>
          </a:lstStyle>
          <a:p>
            <a:r>
              <a:rPr lang="en-US" dirty="0" smtClean="0"/>
              <a:t>Author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33801" y="296455"/>
            <a:ext cx="2703513" cy="466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06" tIns="0" rIns="18906" bIns="0" numCol="1" anchor="t" anchorCtr="0" compatLnSpc="1">
            <a:prstTxWarp prst="textNoShape">
              <a:avLst/>
            </a:prstTxWarp>
          </a:bodyPr>
          <a:lstStyle>
            <a:lvl1pPr algn="r" defTabSz="949325" eaLnBrk="0" hangingPunct="0">
              <a:spcBef>
                <a:spcPct val="0"/>
              </a:spcBef>
              <a:defRPr sz="1000" b="0"/>
            </a:lvl1pPr>
          </a:lstStyle>
          <a:p>
            <a:fld id="{4198ABD0-4616-4184-9DBE-3A14688CE665}" type="datetime1">
              <a:rPr lang="en-US"/>
              <a:pPr/>
              <a:t>2/11/2016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6738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6350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914400" algn="l" rtl="0" fontAlgn="base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 smtClean="0"/>
              <a:t>Author</a:t>
            </a:r>
            <a:endParaRPr lang="en-US" dirty="0"/>
          </a:p>
          <a:p>
            <a:r>
              <a:rPr lang="en-US" dirty="0" smtClean="0"/>
              <a:t>Software Engineering Institute</a:t>
            </a:r>
            <a:endParaRPr lang="en-US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3B6CE-DE98-4563-AEE2-D1C7B3B2E57C}" type="datetime1">
              <a:rPr lang="en-US"/>
              <a:pPr/>
              <a:t>2/11/2016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b="1"/>
              <a:t>Title Slide</a:t>
            </a:r>
          </a:p>
          <a:p>
            <a:pPr marL="685800" lvl="1" indent="-342900"/>
            <a:r>
              <a:rPr lang="en-US"/>
              <a:t>Title and Subtitle text blocks should not be moved from their position if at all possible.</a:t>
            </a:r>
          </a:p>
          <a:p>
            <a:pPr marL="228600" indent="-228600"/>
            <a:endParaRPr lang="en-US"/>
          </a:p>
          <a:p>
            <a:pPr marL="228600" indent="-228600"/>
            <a:endParaRPr lang="en-US"/>
          </a:p>
          <a:p>
            <a:pPr marL="228600" indent="-228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8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126" name="Rectangle 54"/>
          <p:cNvSpPr>
            <a:spLocks noChangeArrowheads="1"/>
          </p:cNvSpPr>
          <p:nvPr userDrawn="1"/>
        </p:nvSpPr>
        <p:spPr bwMode="auto">
          <a:xfrm>
            <a:off x="7478713" y="6410325"/>
            <a:ext cx="1665287" cy="21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rgbClr val="000000"/>
                </a:solidFill>
              </a:rPr>
              <a:t>© </a:t>
            </a:r>
            <a:r>
              <a:rPr lang="en-US" sz="700" dirty="0" smtClean="0">
                <a:solidFill>
                  <a:srgbClr val="000000"/>
                </a:solidFill>
              </a:rPr>
              <a:t>2016 </a:t>
            </a:r>
            <a:r>
              <a:rPr lang="en-US" sz="700" dirty="0">
                <a:solidFill>
                  <a:srgbClr val="000000"/>
                </a:solidFill>
              </a:rPr>
              <a:t>Carnegie Mellon University</a:t>
            </a:r>
          </a:p>
        </p:txBody>
      </p:sp>
      <p:pic>
        <p:nvPicPr>
          <p:cNvPr id="3127" name="Picture 55" descr="SEI_CMU_1Line_Bl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6216650"/>
            <a:ext cx="5651500" cy="336550"/>
          </a:xfrm>
          <a:prstGeom prst="rect">
            <a:avLst/>
          </a:prstGeom>
          <a:noFill/>
        </p:spPr>
      </p:pic>
      <p:sp>
        <p:nvSpPr>
          <p:cNvPr id="3128" name="Line 56"/>
          <p:cNvSpPr>
            <a:spLocks noChangeShapeType="1"/>
          </p:cNvSpPr>
          <p:nvPr userDrawn="1"/>
        </p:nvSpPr>
        <p:spPr bwMode="auto">
          <a:xfrm>
            <a:off x="0" y="6175375"/>
            <a:ext cx="9144000" cy="1588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grpSp>
        <p:nvGrpSpPr>
          <p:cNvPr id="3129" name="Group 57"/>
          <p:cNvGrpSpPr>
            <a:grpSpLocks/>
          </p:cNvGrpSpPr>
          <p:nvPr userDrawn="1"/>
        </p:nvGrpSpPr>
        <p:grpSpPr bwMode="auto">
          <a:xfrm>
            <a:off x="20638" y="23813"/>
            <a:ext cx="4076700" cy="6124575"/>
            <a:chOff x="13" y="15"/>
            <a:chExt cx="2741" cy="3858"/>
          </a:xfrm>
        </p:grpSpPr>
        <p:sp>
          <p:nvSpPr>
            <p:cNvPr id="3130" name="Freeform 58"/>
            <p:cNvSpPr>
              <a:spLocks noChangeAspect="1"/>
            </p:cNvSpPr>
            <p:nvPr userDrawn="1"/>
          </p:nvSpPr>
          <p:spPr bwMode="auto">
            <a:xfrm>
              <a:off x="13" y="2190"/>
              <a:ext cx="1009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59"/>
            <p:cNvSpPr>
              <a:spLocks noChangeAspect="1"/>
            </p:cNvSpPr>
            <p:nvPr userDrawn="1"/>
          </p:nvSpPr>
          <p:spPr bwMode="auto">
            <a:xfrm>
              <a:off x="13" y="1016"/>
              <a:ext cx="411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60"/>
            <p:cNvSpPr>
              <a:spLocks noChangeAspect="1"/>
            </p:cNvSpPr>
            <p:nvPr userDrawn="1"/>
          </p:nvSpPr>
          <p:spPr bwMode="auto">
            <a:xfrm>
              <a:off x="13" y="2789"/>
              <a:ext cx="420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61"/>
            <p:cNvSpPr>
              <a:spLocks noChangeAspect="1"/>
            </p:cNvSpPr>
            <p:nvPr userDrawn="1"/>
          </p:nvSpPr>
          <p:spPr bwMode="auto">
            <a:xfrm>
              <a:off x="13" y="1599"/>
              <a:ext cx="1009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62"/>
            <p:cNvSpPr>
              <a:spLocks noChangeAspect="1"/>
            </p:cNvSpPr>
            <p:nvPr userDrawn="1"/>
          </p:nvSpPr>
          <p:spPr bwMode="auto">
            <a:xfrm>
              <a:off x="13" y="1222"/>
              <a:ext cx="2277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63"/>
            <p:cNvSpPr>
              <a:spLocks noChangeAspect="1"/>
            </p:cNvSpPr>
            <p:nvPr userDrawn="1"/>
          </p:nvSpPr>
          <p:spPr bwMode="auto">
            <a:xfrm>
              <a:off x="13" y="2395"/>
              <a:ext cx="2286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64"/>
            <p:cNvSpPr>
              <a:spLocks noChangeAspect="1"/>
            </p:cNvSpPr>
            <p:nvPr userDrawn="1"/>
          </p:nvSpPr>
          <p:spPr bwMode="auto">
            <a:xfrm>
              <a:off x="13" y="1805"/>
              <a:ext cx="2741" cy="286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65"/>
            <p:cNvSpPr>
              <a:spLocks noChangeAspect="1"/>
            </p:cNvSpPr>
            <p:nvPr userDrawn="1"/>
          </p:nvSpPr>
          <p:spPr bwMode="auto">
            <a:xfrm>
              <a:off x="13" y="2994"/>
              <a:ext cx="1679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 noChangeAspect="1"/>
            </p:cNvSpPr>
            <p:nvPr userDrawn="1"/>
          </p:nvSpPr>
          <p:spPr bwMode="auto">
            <a:xfrm>
              <a:off x="13" y="3588"/>
              <a:ext cx="1071" cy="285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 noChangeAspect="1"/>
            </p:cNvSpPr>
            <p:nvPr userDrawn="1"/>
          </p:nvSpPr>
          <p:spPr bwMode="auto">
            <a:xfrm>
              <a:off x="13" y="15"/>
              <a:ext cx="1089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 noChangeAspect="1"/>
            </p:cNvSpPr>
            <p:nvPr userDrawn="1"/>
          </p:nvSpPr>
          <p:spPr bwMode="auto">
            <a:xfrm>
              <a:off x="13" y="614"/>
              <a:ext cx="1688" cy="286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3C4F82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1306192" y="6566356"/>
            <a:ext cx="4104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  <a:cs typeface="+mn-cs"/>
              </a:rPr>
              <a:t>Distribution Statement A: Approved for Public Release; Distribution is Unlimited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ltGray">
          <a:xfrm>
            <a:off x="8153400" y="6405563"/>
            <a:ext cx="838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4A3BFA0B-A210-4EBF-8860-5ED8787DFB74}" type="slidenum">
              <a:rPr lang="en-US" sz="800"/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r>
              <a:rPr lang="en-US" sz="800"/>
              <a:t/>
            </a:r>
            <a:br>
              <a:rPr lang="en-US" sz="800"/>
            </a:br>
            <a:endParaRPr lang="en-US" sz="800"/>
          </a:p>
        </p:txBody>
      </p:sp>
      <p:pic>
        <p:nvPicPr>
          <p:cNvPr id="1101" name="Picture 77" descr="SEI_CMU_1Line_Bl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2250" y="6216650"/>
            <a:ext cx="5651500" cy="336550"/>
          </a:xfrm>
          <a:prstGeom prst="rect">
            <a:avLst/>
          </a:prstGeom>
          <a:noFill/>
        </p:spPr>
      </p:pic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0" y="6175375"/>
            <a:ext cx="9144000" cy="1588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anchor="ctr"/>
          <a:lstStyle/>
          <a:p>
            <a:endParaRPr lang="en-US"/>
          </a:p>
        </p:txBody>
      </p:sp>
      <p:sp>
        <p:nvSpPr>
          <p:cNvPr id="1103" name="Rectangle 79"/>
          <p:cNvSpPr>
            <a:spLocks noChangeArrowheads="1"/>
          </p:cNvSpPr>
          <p:nvPr/>
        </p:nvSpPr>
        <p:spPr bwMode="black">
          <a:xfrm>
            <a:off x="6254750" y="6316512"/>
            <a:ext cx="2355850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/>
              <a:t>Nested Processor &amp; Virtual Memory</a:t>
            </a:r>
            <a:endParaRPr lang="en-US" sz="700" dirty="0" smtClean="0"/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dirty="0" smtClean="0"/>
              <a:t>© 2016 Carnegie Mellon University</a:t>
            </a:r>
            <a:endParaRPr lang="en-US" sz="700" b="0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306192" y="6566356"/>
            <a:ext cx="4104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  <a:cs typeface="+mn-cs"/>
              </a:rPr>
              <a:t>Distribution Statement A: Approved for Public Release; Distribution is Unlimited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7800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67200" y="2293938"/>
            <a:ext cx="4724400" cy="769429"/>
          </a:xfrm>
        </p:spPr>
        <p:txBody>
          <a:bodyPr/>
          <a:lstStyle/>
          <a:p>
            <a:r>
              <a:rPr lang="en-US" dirty="0" smtClean="0"/>
              <a:t>AADLv3: Nested Processor &amp; Virtual Memory</a:t>
            </a:r>
            <a:endParaRPr lang="en-US" dirty="0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67200" y="3430588"/>
            <a:ext cx="4267200" cy="1751012"/>
          </a:xfrm>
        </p:spPr>
        <p:txBody>
          <a:bodyPr/>
          <a:lstStyle/>
          <a:p>
            <a:r>
              <a:rPr lang="en-US" dirty="0"/>
              <a:t>Software Engineering Institute</a:t>
            </a:r>
          </a:p>
          <a:p>
            <a:r>
              <a:rPr lang="en-US" dirty="0"/>
              <a:t>Carnegie Mellon University</a:t>
            </a:r>
          </a:p>
          <a:p>
            <a:r>
              <a:rPr lang="en-US" dirty="0"/>
              <a:t>Pittsburgh, PA  15213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and Virtual Processor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gray">
          <a:xfrm>
            <a:off x="228600" y="9144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271440" marR="0" lvl="0" indent="-27144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 2" pitchFamily="18"/>
              <a:buNone/>
              <a:tabLst>
                <a:tab pos="642600" algn="l"/>
                <a:tab pos="1556999" algn="l"/>
                <a:tab pos="2471399" algn="l"/>
                <a:tab pos="3385800" algn="l"/>
                <a:tab pos="4300200" algn="l"/>
                <a:tab pos="5214600" algn="l"/>
                <a:tab pos="6128999" algn="l"/>
                <a:tab pos="7043399" algn="l"/>
                <a:tab pos="7957800" algn="l"/>
                <a:tab pos="8872200" algn="l"/>
                <a:tab pos="9786600" algn="l"/>
              </a:tabLst>
              <a:defRPr lang="fr-FR" sz="2400" b="1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defPPr>
            <a:lvl1pPr marL="271440" marR="0" lvl="0" indent="-271440" algn="l" rtl="0" eaLnBrk="1" fontAlgn="base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 2" pitchFamily="18"/>
              <a:buChar char=""/>
              <a:tabLst>
                <a:tab pos="642600" algn="l"/>
                <a:tab pos="1556999" algn="l"/>
                <a:tab pos="2471399" algn="l"/>
                <a:tab pos="3385800" algn="l"/>
                <a:tab pos="4300200" algn="l"/>
                <a:tab pos="5214600" algn="l"/>
                <a:tab pos="6128999" algn="l"/>
                <a:tab pos="7043399" algn="l"/>
                <a:tab pos="7957800" algn="l"/>
                <a:tab pos="8872200" algn="l"/>
                <a:tab pos="9786600" algn="l"/>
              </a:tabLst>
              <a:defRPr lang="fr-FR" sz="2400" b="1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1pPr>
            <a:lvl2pPr marL="541080" marR="0" lvl="1" indent="-268200" algn="l" rtl="0" eaLnBrk="1" fontAlgn="base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 pitchFamily="18"/>
              <a:buChar char="•"/>
              <a:tabLst>
                <a:tab pos="372960" algn="l"/>
                <a:tab pos="1287359" algn="l"/>
                <a:tab pos="2201760" algn="l"/>
                <a:tab pos="3116160" algn="l"/>
                <a:tab pos="4030560" algn="l"/>
                <a:tab pos="4944960" algn="l"/>
                <a:tab pos="5859360" algn="l"/>
                <a:tab pos="6773760" algn="l"/>
                <a:tab pos="7688160" algn="l"/>
                <a:tab pos="8602560" algn="l"/>
                <a:tab pos="9516960" algn="l"/>
              </a:tabLst>
              <a:defRPr lang="fr-FR" sz="24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2pPr>
            <a:lvl3pPr marL="728640" marR="0" lvl="2" indent="-185760" algn="l" rtl="0" eaLnBrk="1" fontAlgn="base" hangingPunct="1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3"/>
              <a:buChar char="-"/>
              <a:tabLst>
                <a:tab pos="185400" algn="l"/>
                <a:tab pos="1099800" algn="l"/>
                <a:tab pos="2014200" algn="l"/>
                <a:tab pos="2928600" algn="l"/>
                <a:tab pos="3843000" algn="l"/>
                <a:tab pos="4757400" algn="l"/>
                <a:tab pos="5671800" algn="l"/>
                <a:tab pos="6586199" algn="l"/>
                <a:tab pos="7500600" algn="l"/>
                <a:tab pos="8415000" algn="l"/>
                <a:tab pos="9329400" algn="l"/>
              </a:tabLst>
              <a:defRPr lang="fr-FR" sz="20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3pPr>
            <a:lvl4pPr marL="1147680" marR="0" lvl="3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–"/>
              <a:tabLst>
                <a:tab pos="680760" algn="l"/>
                <a:tab pos="1595160" algn="l"/>
                <a:tab pos="2509560" algn="l"/>
                <a:tab pos="3423959" algn="l"/>
                <a:tab pos="4338360" algn="l"/>
                <a:tab pos="5252760" algn="l"/>
                <a:tab pos="6167160" algn="l"/>
                <a:tab pos="7081560" algn="l"/>
                <a:tab pos="7995960" algn="l"/>
                <a:tab pos="891036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4pPr>
            <a:lvl5pPr marL="1566720" marR="0" lvl="4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5pPr>
            <a:lvl6pPr marL="1566720" marR="0" lvl="5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6pPr>
            <a:lvl7pPr marL="1566720" marR="0" lvl="6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7pPr>
            <a:lvl8pPr marL="1566720" marR="0" lvl="7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8pPr>
            <a:lvl9pPr marL="1566720" marR="0" lvl="8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9pPr>
          </a:lstStyle>
          <a:p>
            <a:pPr marL="0" indent="0">
              <a:buNone/>
            </a:pPr>
            <a:r>
              <a:rPr lang="en-US" sz="2000" kern="0" dirty="0" smtClean="0">
                <a:latin typeface="+mn-lt"/>
              </a:rPr>
              <a:t>Separate Hardware and Software concerns</a:t>
            </a:r>
          </a:p>
          <a:p>
            <a:pPr marL="0" indent="0">
              <a:buNone/>
            </a:pPr>
            <a:r>
              <a:rPr lang="en-US" sz="2000" kern="0" dirty="0">
                <a:latin typeface="+mn-lt"/>
              </a:rPr>
              <a:t>	</a:t>
            </a:r>
            <a:r>
              <a:rPr lang="en-US" sz="2000" b="0" kern="0" dirty="0" smtClean="0">
                <a:latin typeface="+mn-lt"/>
              </a:rPr>
              <a:t>Processor: specification of hardware aspects (chip, core, multi-threads)</a:t>
            </a:r>
          </a:p>
          <a:p>
            <a:pPr marL="0" indent="0">
              <a:buNone/>
            </a:pPr>
            <a:r>
              <a:rPr lang="en-US" sz="2000" b="0" kern="0" dirty="0">
                <a:latin typeface="+mn-lt"/>
              </a:rPr>
              <a:t>	</a:t>
            </a:r>
            <a:r>
              <a:rPr lang="en-US" sz="2000" b="0" kern="0" dirty="0" smtClean="0">
                <a:latin typeface="+mn-lt"/>
              </a:rPr>
              <a:t>Virtual Processor: (OS, partitions, schedulers)</a:t>
            </a:r>
          </a:p>
          <a:p>
            <a:pPr marL="0" indent="0">
              <a:buNone/>
            </a:pPr>
            <a:endParaRPr lang="en-US" sz="2000" b="0" kern="0" dirty="0">
              <a:latin typeface="+mn-lt"/>
            </a:endParaRPr>
          </a:p>
          <a:p>
            <a:pPr marL="0" indent="0">
              <a:buNone/>
            </a:pPr>
            <a:r>
              <a:rPr lang="en-US" sz="2000" kern="0" dirty="0" smtClean="0"/>
              <a:t>Processor containment</a:t>
            </a:r>
          </a:p>
          <a:p>
            <a:pPr marL="0" indent="0">
              <a:buNone/>
            </a:pPr>
            <a:r>
              <a:rPr lang="en-US" sz="2000" kern="0" dirty="0"/>
              <a:t>	</a:t>
            </a:r>
            <a:r>
              <a:rPr lang="en-US" sz="2000" b="0" kern="0" dirty="0" smtClean="0"/>
              <a:t>Description of core, hyper threading, etc.</a:t>
            </a:r>
          </a:p>
          <a:p>
            <a:pPr marL="0" indent="0">
              <a:buNone/>
            </a:pPr>
            <a:r>
              <a:rPr lang="en-US" sz="2000" b="0" kern="0" dirty="0"/>
              <a:t>	</a:t>
            </a:r>
            <a:r>
              <a:rPr lang="en-US" sz="2000" b="0" kern="0" dirty="0" smtClean="0"/>
              <a:t>Processor have bus access</a:t>
            </a:r>
          </a:p>
          <a:p>
            <a:pPr marL="0" indent="0">
              <a:buNone/>
            </a:pPr>
            <a:r>
              <a:rPr lang="en-US" sz="2000" kern="0" dirty="0" smtClean="0"/>
              <a:t>	</a:t>
            </a:r>
            <a:r>
              <a:rPr lang="en-US" sz="2000" b="0" kern="0" dirty="0" smtClean="0"/>
              <a:t>Properties to describe hardware constraints (endianness)</a:t>
            </a:r>
            <a:endParaRPr lang="en-US" sz="2000" b="0" kern="0" dirty="0"/>
          </a:p>
          <a:p>
            <a:pPr marL="0" indent="0">
              <a:buNone/>
            </a:pPr>
            <a:endParaRPr lang="en-US" sz="2000" kern="0" dirty="0" smtClean="0"/>
          </a:p>
          <a:p>
            <a:pPr marL="0" indent="0">
              <a:buNone/>
            </a:pPr>
            <a:r>
              <a:rPr lang="en-US" sz="2000" kern="0" dirty="0" smtClean="0"/>
              <a:t>Virtual Processor Binding to Processor </a:t>
            </a:r>
          </a:p>
          <a:p>
            <a:pPr marL="0" indent="0">
              <a:buNone/>
            </a:pPr>
            <a:r>
              <a:rPr lang="en-US" sz="2000" b="0" kern="0" dirty="0"/>
              <a:t>	</a:t>
            </a:r>
            <a:r>
              <a:rPr lang="en-US" sz="2000" b="0" kern="0" dirty="0" smtClean="0"/>
              <a:t>Virtual Processor no longer contained in a processor</a:t>
            </a:r>
          </a:p>
          <a:p>
            <a:pPr marL="0" indent="0">
              <a:buNone/>
            </a:pPr>
            <a:r>
              <a:rPr lang="en-US" sz="2000" b="0" kern="0" dirty="0"/>
              <a:t>	</a:t>
            </a:r>
            <a:r>
              <a:rPr lang="en-US" sz="2000" b="0" kern="0" dirty="0" smtClean="0"/>
              <a:t>Should we have an implicit virtual processor per processor?</a:t>
            </a:r>
            <a:endParaRPr lang="en-US" sz="2000" b="0" kern="0" dirty="0"/>
          </a:p>
          <a:p>
            <a:pPr marL="0" indent="0">
              <a:buNone/>
            </a:pPr>
            <a:endParaRPr lang="en-US" sz="2000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574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153400" cy="384175"/>
          </a:xfrm>
        </p:spPr>
        <p:txBody>
          <a:bodyPr/>
          <a:lstStyle/>
          <a:p>
            <a:r>
              <a:rPr lang="en-US" dirty="0" smtClean="0"/>
              <a:t>Processor &amp; Virtual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84175"/>
            <a:ext cx="8153400" cy="4800600"/>
          </a:xfrm>
        </p:spPr>
        <p:txBody>
          <a:bodyPr/>
          <a:lstStyle/>
          <a:p>
            <a:r>
              <a:rPr lang="en-US" dirty="0" smtClean="0"/>
              <a:t>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Processor as subcomponent: no. put processors inside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processor inside processor: currently yes. 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Also relates to binding point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processor inside processor provided for binding vs. processor is target of virtual processor binding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Is there a need to indicate that a virtual processor subcomponent is available as binding target?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Binding only approach: how to represent pre-bound partitions? How to distinguish internal and external binding points. Enclosing system with both VP and P. system binding point mapped to VP.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White box binding see binding points down hierarchy without requiring them mapped to the enclosing component. Offer way to restrict visibility down the hierarchy.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processor inside virtual processor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 allowed.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54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153400" cy="384175"/>
          </a:xfrm>
        </p:spPr>
        <p:txBody>
          <a:bodyPr/>
          <a:lstStyle/>
          <a:p>
            <a:r>
              <a:rPr lang="en-US" dirty="0" smtClean="0"/>
              <a:t>Processor &amp; Virtual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84175"/>
            <a:ext cx="8153400" cy="4800600"/>
          </a:xfrm>
        </p:spPr>
        <p:txBody>
          <a:bodyPr/>
          <a:lstStyle/>
          <a:p>
            <a:r>
              <a:rPr lang="en-US" dirty="0" smtClean="0"/>
              <a:t>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processor inside virtual processor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Currently allowed.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Can processor represent OS in addition to HW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Yes. Properties regarding context switch etc. are on both.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Scheduling_Protocol</a:t>
            </a:r>
            <a:r>
              <a:rPr lang="en-US" dirty="0" smtClean="0"/>
              <a:t> property: enumeration literal vs. ref to VP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706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153400" cy="384175"/>
          </a:xfrm>
        </p:spPr>
        <p:txBody>
          <a:bodyPr/>
          <a:lstStyle/>
          <a:p>
            <a:r>
              <a:rPr lang="en-US" dirty="0" smtClean="0"/>
              <a:t>Bus &amp; Virtual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84175"/>
            <a:ext cx="8153400" cy="4800600"/>
          </a:xfrm>
        </p:spPr>
        <p:txBody>
          <a:bodyPr/>
          <a:lstStyle/>
          <a:p>
            <a:r>
              <a:rPr lang="en-US" dirty="0" smtClean="0"/>
              <a:t>Bus &amp; virtual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bus acts as channel and as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bus can be connected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Bus as subcomponent: no. Connected to bus.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bus inside bus/processor: currently yes. 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Provided_Virtual_Bus_Class</a:t>
            </a:r>
            <a:r>
              <a:rPr lang="en-US" dirty="0" smtClean="0"/>
              <a:t> property: </a:t>
            </a:r>
            <a:r>
              <a:rPr lang="en-US" dirty="0" err="1" smtClean="0"/>
              <a:t>superceeded</a:t>
            </a:r>
            <a:r>
              <a:rPr lang="en-US" dirty="0" smtClean="0"/>
              <a:t> by binding point on provides side specifying the classifier of the resource that is available for binding. If no classifier then it is the component itself that is available as resource.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bus as protocol: how do we specify that we only support one end of directional protocol? Do we need to indicate whether the protocol is directional or bi-directional.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On processor </a:t>
            </a:r>
            <a:r>
              <a:rPr lang="en-US" dirty="0" err="1" smtClean="0"/>
              <a:t>bindingpoint</a:t>
            </a:r>
            <a:r>
              <a:rPr lang="en-US" dirty="0" smtClean="0"/>
              <a:t> (incoming and/or outgoing end of protocol.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bus inside virtual bus: currently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Action: white paper (same as for processor about preconfigured binding by nesting vs. new configuration/binding concept.</a:t>
            </a:r>
          </a:p>
        </p:txBody>
      </p:sp>
    </p:spTree>
    <p:extLst>
      <p:ext uri="{BB962C8B-B14F-4D97-AF65-F5344CB8AC3E}">
        <p14:creationId xmlns:p14="http://schemas.microsoft.com/office/powerpoint/2010/main" val="21786320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153400" cy="384175"/>
          </a:xfrm>
        </p:spPr>
        <p:txBody>
          <a:bodyPr/>
          <a:lstStyle/>
          <a:p>
            <a:r>
              <a:rPr lang="en-US" dirty="0" smtClean="0"/>
              <a:t>Memory &amp;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384175"/>
            <a:ext cx="8153400" cy="4800600"/>
          </a:xfrm>
        </p:spPr>
        <p:txBody>
          <a:bodyPr/>
          <a:lstStyle/>
          <a:p>
            <a:r>
              <a:rPr lang="en-US" dirty="0" smtClean="0"/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Memory as subcomponent: currently yes. 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Enclosing system/memory may have binding point for whole memory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Need for representing different section of memory addresses: binding points have properties to indicate base address and range (size)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Memory binding point on devices can model device registers without requiring memory subcomponents.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May be able to eliminate memory as subcomponent. Use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memory roles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Represent logical addresses that are mapped to addresses in different components at the next level.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Represent segments of address space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Enforcement: property of requirement and specification of whether it is supported. Who is supporting it (processor, memory, VP?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memory inside memory: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memory inside virtual memory: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defining binding: capacity and linearity of addresses.</a:t>
            </a:r>
          </a:p>
        </p:txBody>
      </p:sp>
    </p:spTree>
    <p:extLst>
      <p:ext uri="{BB962C8B-B14F-4D97-AF65-F5344CB8AC3E}">
        <p14:creationId xmlns:p14="http://schemas.microsoft.com/office/powerpoint/2010/main" val="37988248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bus connections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153400" cy="4800600"/>
          </a:xfrm>
        </p:spPr>
        <p:txBody>
          <a:bodyPr/>
          <a:lstStyle/>
          <a:p>
            <a:r>
              <a:rPr lang="en-US" dirty="0" smtClean="0"/>
              <a:t>Allow connectivity in virtual platform</a:t>
            </a:r>
          </a:p>
          <a:p>
            <a:r>
              <a:rPr lang="en-US" dirty="0" smtClean="0"/>
              <a:t>First step: virtual bus connections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bus to Virtual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Virtual bus to virtual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Component itself or only via provides clause (follow what is in V2.1 in early prototype)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Proposal: 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 virtual bus access on virtual processor, virtual bus. 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Allows access connections.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Consistency rules about binding between layers and the topology at each layer</a:t>
            </a:r>
          </a:p>
          <a:p>
            <a:pPr marL="62706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not required. It also can be derived.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171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gray">
          <a:xfrm>
            <a:off x="228600" y="914400"/>
            <a:ext cx="8763000" cy="458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 marL="271440" marR="0" lvl="0" indent="-271440" algn="l" rtl="0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 2" pitchFamily="18"/>
              <a:buNone/>
              <a:tabLst>
                <a:tab pos="642600" algn="l"/>
                <a:tab pos="1556999" algn="l"/>
                <a:tab pos="2471399" algn="l"/>
                <a:tab pos="3385800" algn="l"/>
                <a:tab pos="4300200" algn="l"/>
                <a:tab pos="5214600" algn="l"/>
                <a:tab pos="6128999" algn="l"/>
                <a:tab pos="7043399" algn="l"/>
                <a:tab pos="7957800" algn="l"/>
                <a:tab pos="8872200" algn="l"/>
                <a:tab pos="9786600" algn="l"/>
              </a:tabLst>
              <a:defRPr lang="fr-FR" sz="2400" b="1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defPPr>
            <a:lvl1pPr marL="271440" marR="0" lvl="0" indent="-271440" algn="l" rtl="0" eaLnBrk="1" fontAlgn="base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 2" pitchFamily="18"/>
              <a:buChar char=""/>
              <a:tabLst>
                <a:tab pos="642600" algn="l"/>
                <a:tab pos="1556999" algn="l"/>
                <a:tab pos="2471399" algn="l"/>
                <a:tab pos="3385800" algn="l"/>
                <a:tab pos="4300200" algn="l"/>
                <a:tab pos="5214600" algn="l"/>
                <a:tab pos="6128999" algn="l"/>
                <a:tab pos="7043399" algn="l"/>
                <a:tab pos="7957800" algn="l"/>
                <a:tab pos="8872200" algn="l"/>
                <a:tab pos="9786600" algn="l"/>
              </a:tabLst>
              <a:defRPr lang="fr-FR" sz="2400" b="1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1pPr>
            <a:lvl2pPr marL="541080" marR="0" lvl="1" indent="-268200" algn="l" rtl="0" eaLnBrk="1" fontAlgn="base" hangingPunct="1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 pitchFamily="18"/>
              <a:buChar char="•"/>
              <a:tabLst>
                <a:tab pos="372960" algn="l"/>
                <a:tab pos="1287359" algn="l"/>
                <a:tab pos="2201760" algn="l"/>
                <a:tab pos="3116160" algn="l"/>
                <a:tab pos="4030560" algn="l"/>
                <a:tab pos="4944960" algn="l"/>
                <a:tab pos="5859360" algn="l"/>
                <a:tab pos="6773760" algn="l"/>
                <a:tab pos="7688160" algn="l"/>
                <a:tab pos="8602560" algn="l"/>
                <a:tab pos="9516960" algn="l"/>
              </a:tabLst>
              <a:defRPr lang="fr-FR" sz="24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2pPr>
            <a:lvl3pPr marL="728640" marR="0" lvl="2" indent="-185760" algn="l" rtl="0" eaLnBrk="1" fontAlgn="base" hangingPunct="1">
              <a:lnSpc>
                <a:spcPct val="100000"/>
              </a:lnSpc>
              <a:spcBef>
                <a:spcPts val="19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3"/>
              <a:buChar char="-"/>
              <a:tabLst>
                <a:tab pos="185400" algn="l"/>
                <a:tab pos="1099800" algn="l"/>
                <a:tab pos="2014200" algn="l"/>
                <a:tab pos="2928600" algn="l"/>
                <a:tab pos="3843000" algn="l"/>
                <a:tab pos="4757400" algn="l"/>
                <a:tab pos="5671800" algn="l"/>
                <a:tab pos="6586199" algn="l"/>
                <a:tab pos="7500600" algn="l"/>
                <a:tab pos="8415000" algn="l"/>
                <a:tab pos="9329400" algn="l"/>
              </a:tabLst>
              <a:defRPr lang="fr-FR" sz="20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3pPr>
            <a:lvl4pPr marL="1147680" marR="0" lvl="3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–"/>
              <a:tabLst>
                <a:tab pos="680760" algn="l"/>
                <a:tab pos="1595160" algn="l"/>
                <a:tab pos="2509560" algn="l"/>
                <a:tab pos="3423959" algn="l"/>
                <a:tab pos="4338360" algn="l"/>
                <a:tab pos="5252760" algn="l"/>
                <a:tab pos="6167160" algn="l"/>
                <a:tab pos="7081560" algn="l"/>
                <a:tab pos="7995960" algn="l"/>
                <a:tab pos="891036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4pPr>
            <a:lvl5pPr marL="1566720" marR="0" lvl="4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5pPr>
            <a:lvl6pPr marL="1566720" marR="0" lvl="5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6pPr>
            <a:lvl7pPr marL="1566720" marR="0" lvl="6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7pPr>
            <a:lvl8pPr marL="1566720" marR="0" lvl="7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8pPr>
            <a:lvl9pPr marL="1566720" marR="0" lvl="8" indent="-228600" algn="l" rtl="0" eaLnBrk="1" fontAlgn="base" hangingPunct="1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1A171B"/>
              </a:buClr>
              <a:buSzPct val="100000"/>
              <a:buFont typeface="Arial" pitchFamily="33"/>
              <a:buChar char="»"/>
              <a:tabLst>
                <a:tab pos="261720" algn="l"/>
                <a:tab pos="1176120" algn="l"/>
                <a:tab pos="2090519" algn="l"/>
                <a:tab pos="3004920" algn="l"/>
                <a:tab pos="3919320" algn="l"/>
                <a:tab pos="4833720" algn="l"/>
                <a:tab pos="5748120" algn="l"/>
                <a:tab pos="6662520" algn="l"/>
                <a:tab pos="7576920" algn="l"/>
                <a:tab pos="8491320" algn="l"/>
              </a:tabLst>
              <a:defRPr lang="fr-FR" sz="1800" b="0" i="0" u="none" strike="noStrike" baseline="0">
                <a:ln>
                  <a:noFill/>
                </a:ln>
                <a:solidFill>
                  <a:srgbClr val="1A171B"/>
                </a:solidFill>
                <a:latin typeface="Arial" pitchFamily="1"/>
                <a:ea typeface="DejaVu Sans" pitchFamily="2"/>
                <a:cs typeface="DejaVu Sans" pitchFamily="2"/>
              </a:defRPr>
            </a:lvl9pPr>
          </a:lstStyle>
          <a:p>
            <a:pPr marL="0" indent="0">
              <a:buNone/>
            </a:pPr>
            <a:r>
              <a:rPr lang="en-US" sz="2000" kern="0" dirty="0" smtClean="0">
                <a:latin typeface="+mn-lt"/>
              </a:rPr>
              <a:t>Example of use</a:t>
            </a:r>
          </a:p>
          <a:p>
            <a:pPr marL="0" indent="0">
              <a:buNone/>
            </a:pPr>
            <a:r>
              <a:rPr lang="en-US" sz="2000" b="0" kern="0" dirty="0">
                <a:latin typeface="+mn-lt"/>
              </a:rPr>
              <a:t>	Configuration of physical memory layout</a:t>
            </a:r>
          </a:p>
          <a:p>
            <a:pPr marL="0" indent="0">
              <a:buNone/>
            </a:pPr>
            <a:r>
              <a:rPr lang="en-US" sz="2000" b="0" kern="0" dirty="0">
                <a:latin typeface="+mn-lt"/>
              </a:rPr>
              <a:t>	</a:t>
            </a:r>
            <a:r>
              <a:rPr lang="en-US" sz="2000" b="0" kern="0" dirty="0" smtClean="0">
                <a:latin typeface="+mn-lt"/>
              </a:rPr>
              <a:t>Virtual memory capture memory segments and bound to RAM</a:t>
            </a:r>
          </a:p>
          <a:p>
            <a:pPr marL="0" indent="0">
              <a:buNone/>
            </a:pPr>
            <a:r>
              <a:rPr lang="en-US" sz="2000" kern="0" dirty="0" smtClean="0"/>
              <a:t>Containment</a:t>
            </a:r>
            <a:endParaRPr lang="en-US" sz="2000" b="0" kern="0" dirty="0"/>
          </a:p>
          <a:p>
            <a:pPr marL="0" indent="0">
              <a:buNone/>
            </a:pPr>
            <a:r>
              <a:rPr lang="en-US" sz="2000" b="0" kern="0" dirty="0"/>
              <a:t>	Memory can contain </a:t>
            </a:r>
            <a:r>
              <a:rPr lang="en-US" sz="2000" b="0" kern="0" dirty="0" smtClean="0"/>
              <a:t>memory</a:t>
            </a:r>
          </a:p>
          <a:p>
            <a:pPr marL="269640" lvl="1" indent="0">
              <a:buNone/>
            </a:pPr>
            <a:r>
              <a:rPr lang="en-US" sz="2000" kern="0" dirty="0"/>
              <a:t>	</a:t>
            </a:r>
            <a:r>
              <a:rPr lang="en-US" sz="2000" kern="0" dirty="0" smtClean="0"/>
              <a:t>	Still needed?</a:t>
            </a:r>
            <a:endParaRPr lang="en-US" sz="2000" b="0" kern="0" dirty="0"/>
          </a:p>
          <a:p>
            <a:pPr marL="0" indent="0">
              <a:buNone/>
            </a:pPr>
            <a:r>
              <a:rPr lang="en-US" sz="2000" b="0" kern="0" dirty="0"/>
              <a:t>	Virtual Memory containment?</a:t>
            </a:r>
            <a:endParaRPr lang="en-US" sz="2000" kern="0" dirty="0"/>
          </a:p>
          <a:p>
            <a:pPr marL="0" indent="0">
              <a:buNone/>
            </a:pPr>
            <a:r>
              <a:rPr lang="en-US" sz="2000" kern="0" dirty="0" smtClean="0"/>
              <a:t>Binding</a:t>
            </a:r>
            <a:endParaRPr lang="en-US" sz="2000" b="0" kern="0" dirty="0"/>
          </a:p>
          <a:p>
            <a:pPr marL="0" indent="0">
              <a:buNone/>
            </a:pPr>
            <a:r>
              <a:rPr lang="en-US" sz="2000" b="0" kern="0" dirty="0" smtClean="0"/>
              <a:t>	SW components to virtual memory</a:t>
            </a:r>
            <a:r>
              <a:rPr lang="en-US" sz="2000" b="0" kern="0" dirty="0"/>
              <a:t>	</a:t>
            </a:r>
            <a:endParaRPr lang="en-US" sz="2000" b="0" kern="0" dirty="0" smtClean="0"/>
          </a:p>
          <a:p>
            <a:pPr marL="0" indent="0">
              <a:buNone/>
            </a:pPr>
            <a:r>
              <a:rPr lang="en-US" sz="2000" b="0" kern="0" dirty="0" smtClean="0"/>
              <a:t>	Virtual memory to virtual memory</a:t>
            </a:r>
            <a:endParaRPr lang="en-US" sz="2000" b="0" kern="0" dirty="0"/>
          </a:p>
          <a:p>
            <a:pPr marL="0" indent="0">
              <a:buNone/>
            </a:pPr>
            <a:r>
              <a:rPr lang="en-US" sz="2000" b="0" kern="0" dirty="0"/>
              <a:t>	Virtual Memory </a:t>
            </a:r>
            <a:r>
              <a:rPr lang="en-US" sz="2000" b="0" kern="0" dirty="0" smtClean="0"/>
              <a:t>to memory</a:t>
            </a:r>
            <a:endParaRPr lang="en-US" sz="2000" kern="0" dirty="0"/>
          </a:p>
          <a:p>
            <a:pPr marL="0" indent="0">
              <a:buNone/>
            </a:pPr>
            <a:endParaRPr lang="en-US" sz="2000" b="0" kern="0" dirty="0" smtClean="0">
              <a:latin typeface="+mn-lt"/>
            </a:endParaRPr>
          </a:p>
          <a:p>
            <a:pPr marL="0" indent="0">
              <a:buNone/>
            </a:pP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73933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basi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presentation-basic</Template>
  <TotalTime>761</TotalTime>
  <Words>594</Words>
  <Application>Microsoft Office PowerPoint</Application>
  <PresentationFormat>On-screen Show (4:3)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DejaVu Sans</vt:lpstr>
      <vt:lpstr>Times</vt:lpstr>
      <vt:lpstr>Times New Roman</vt:lpstr>
      <vt:lpstr>Wingdings 2</vt:lpstr>
      <vt:lpstr>presentation-basic</vt:lpstr>
      <vt:lpstr>AADLv3: Nested Processor &amp; Virtual Memory</vt:lpstr>
      <vt:lpstr>Processor and Virtual Processor</vt:lpstr>
      <vt:lpstr>Processor &amp; Virtual Processor</vt:lpstr>
      <vt:lpstr>Processor &amp; Virtual Processor</vt:lpstr>
      <vt:lpstr>Bus &amp; Virtual Bus</vt:lpstr>
      <vt:lpstr>Memory &amp; Virtual Memory</vt:lpstr>
      <vt:lpstr>Virtual bus connections</vt:lpstr>
      <vt:lpstr>Virtual Memory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ARINC653 AADL Annex</dc:title>
  <dc:creator>Julien Delange</dc:creator>
  <cp:lastModifiedBy>Peter Feiler</cp:lastModifiedBy>
  <cp:revision>54</cp:revision>
  <cp:lastPrinted>2006-06-21T20:45:34Z</cp:lastPrinted>
  <dcterms:created xsi:type="dcterms:W3CDTF">2013-03-27T12:53:05Z</dcterms:created>
  <dcterms:modified xsi:type="dcterms:W3CDTF">2016-02-11T16:42:21Z</dcterms:modified>
</cp:coreProperties>
</file>