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62" r:id="rId2"/>
    <p:sldId id="307" r:id="rId3"/>
    <p:sldId id="345" r:id="rId4"/>
    <p:sldId id="367" r:id="rId5"/>
    <p:sldId id="370" r:id="rId6"/>
    <p:sldId id="414" r:id="rId7"/>
    <p:sldId id="266" r:id="rId8"/>
    <p:sldId id="383" r:id="rId9"/>
    <p:sldId id="267" r:id="rId10"/>
    <p:sldId id="268" r:id="rId11"/>
    <p:sldId id="392" r:id="rId12"/>
    <p:sldId id="269" r:id="rId13"/>
    <p:sldId id="376" r:id="rId14"/>
    <p:sldId id="415" r:id="rId15"/>
    <p:sldId id="334" r:id="rId16"/>
    <p:sldId id="413" r:id="rId17"/>
    <p:sldId id="336" r:id="rId18"/>
    <p:sldId id="353" r:id="rId19"/>
  </p:sldIdLst>
  <p:sldSz cx="9144000" cy="6858000" type="screen4x3"/>
  <p:notesSz cx="69469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Over" initials="JO" lastIdx="1" clrIdx="0">
    <p:extLst>
      <p:ext uri="{19B8F6BF-5375-455C-9EA6-DF929625EA0E}">
        <p15:presenceInfo xmlns:p15="http://schemas.microsoft.com/office/powerpoint/2012/main" userId="S-1-5-21-79331101-1198936889-320618023-10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2FF"/>
    <a:srgbClr val="AC0C1C"/>
    <a:srgbClr val="A0B73F"/>
    <a:srgbClr val="C7A63F"/>
    <a:srgbClr val="9AA257"/>
    <a:srgbClr val="99A156"/>
    <a:srgbClr val="418298"/>
    <a:srgbClr val="767E28"/>
    <a:srgbClr val="7456A1"/>
    <a:srgbClr val="DDD9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77443" autoAdjust="0"/>
  </p:normalViewPr>
  <p:slideViewPr>
    <p:cSldViewPr snapToGrid="0" showGuides="1">
      <p:cViewPr varScale="1">
        <p:scale>
          <a:sx n="88" d="100"/>
          <a:sy n="88" d="100"/>
        </p:scale>
        <p:origin x="2064" y="96"/>
      </p:cViewPr>
      <p:guideLst>
        <p:guide orient="horz" pos="708"/>
        <p:guide pos="5488"/>
        <p:guide pos="2549"/>
        <p:guide pos="245"/>
      </p:guideLst>
    </p:cSldViewPr>
  </p:slideViewPr>
  <p:outlineViewPr>
    <p:cViewPr>
      <p:scale>
        <a:sx n="33" d="100"/>
        <a:sy n="33" d="100"/>
      </p:scale>
      <p:origin x="0" y="-1526"/>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p:scale>
          <a:sx n="148" d="100"/>
          <a:sy n="148" d="100"/>
        </p:scale>
        <p:origin x="2482" y="-1637"/>
      </p:cViewPr>
      <p:guideLst>
        <p:guide orient="horz" pos="2904"/>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483773" y="8757590"/>
            <a:ext cx="463127" cy="462610"/>
          </a:xfrm>
          <a:prstGeom prst="rect">
            <a:avLst/>
          </a:prstGeom>
        </p:spPr>
        <p:txBody>
          <a:bodyPr vert="horz" lIns="92379" tIns="46190" rIns="92379" bIns="46190" rtlCol="0" anchor="ctr"/>
          <a:lstStyle>
            <a:lvl1pPr algn="r">
              <a:defRPr sz="12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60971" y="103883"/>
            <a:ext cx="5803095" cy="462611"/>
          </a:xfrm>
          <a:prstGeom prst="rect">
            <a:avLst/>
          </a:prstGeom>
        </p:spPr>
        <p:txBody>
          <a:bodyPr vert="horz" lIns="0" tIns="92379" rIns="0" bIns="92379" rtlCol="0"/>
          <a:lstStyle>
            <a:lvl1pPr algn="l">
              <a:defRPr sz="1200"/>
            </a:lvl1pPr>
          </a:lstStyle>
          <a:p>
            <a:endParaRPr lang="en-US" dirty="0">
              <a:latin typeface="Arial"/>
              <a:cs typeface="Arial"/>
            </a:endParaRPr>
          </a:p>
        </p:txBody>
      </p:sp>
      <p:cxnSp>
        <p:nvCxnSpPr>
          <p:cNvPr id="10" name="Straight Connector 9"/>
          <p:cNvCxnSpPr/>
          <p:nvPr/>
        </p:nvCxnSpPr>
        <p:spPr>
          <a:xfrm>
            <a:off x="560972" y="8757590"/>
            <a:ext cx="58380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560" y="8831137"/>
            <a:ext cx="3785091" cy="25868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4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98588" y="1152525"/>
            <a:ext cx="4149725" cy="3111500"/>
          </a:xfrm>
          <a:prstGeom prst="rect">
            <a:avLst/>
          </a:prstGeom>
          <a:noFill/>
          <a:ln w="12700">
            <a:solidFill>
              <a:prstClr val="black"/>
            </a:solidFill>
          </a:ln>
        </p:spPr>
        <p:txBody>
          <a:bodyPr vert="horz" lIns="92379" tIns="46190" rIns="92379" bIns="46190" rtlCol="0" anchor="ctr"/>
          <a:lstStyle/>
          <a:p>
            <a:endParaRPr lang="en-US"/>
          </a:p>
        </p:txBody>
      </p:sp>
      <p:sp>
        <p:nvSpPr>
          <p:cNvPr id="5" name="Notes Placeholder 4"/>
          <p:cNvSpPr>
            <a:spLocks noGrp="1"/>
          </p:cNvSpPr>
          <p:nvPr>
            <p:ph type="body" sz="quarter" idx="3"/>
          </p:nvPr>
        </p:nvSpPr>
        <p:spPr>
          <a:xfrm>
            <a:off x="694690" y="4437222"/>
            <a:ext cx="5557520" cy="3630454"/>
          </a:xfrm>
          <a:prstGeom prst="rect">
            <a:avLst/>
          </a:prstGeom>
        </p:spPr>
        <p:txBody>
          <a:bodyPr vert="horz" lIns="92379" tIns="46190" rIns="92379" bIns="4619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4302" y="8757590"/>
            <a:ext cx="463127" cy="462610"/>
          </a:xfrm>
          <a:prstGeom prst="rect">
            <a:avLst/>
          </a:prstGeom>
        </p:spPr>
        <p:txBody>
          <a:bodyPr vert="horz" lIns="92379" tIns="46190" rIns="92379" bIns="46190" rtlCol="0" anchor="ctr"/>
          <a:lstStyle>
            <a:lvl1pPr algn="l">
              <a:defRPr sz="1200" b="1"/>
            </a:lvl1pPr>
          </a:lstStyle>
          <a:p>
            <a:fld id="{30F18498-1159-498D-8DC7-E1A69C582DF5}" type="slidenum">
              <a:rPr lang="en-US" smtClean="0"/>
              <a:pPr/>
              <a:t>‹#›</a:t>
            </a:fld>
            <a:endParaRPr lang="en-US" dirty="0"/>
          </a:p>
        </p:txBody>
      </p:sp>
      <p:cxnSp>
        <p:nvCxnSpPr>
          <p:cNvPr id="13" name="Straight Connector 12"/>
          <p:cNvCxnSpPr/>
          <p:nvPr/>
        </p:nvCxnSpPr>
        <p:spPr>
          <a:xfrm>
            <a:off x="560972" y="8757590"/>
            <a:ext cx="583800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40314" y="97391"/>
            <a:ext cx="4769335" cy="462611"/>
          </a:xfrm>
          <a:prstGeom prst="rect">
            <a:avLst/>
          </a:prstGeom>
        </p:spPr>
        <p:txBody>
          <a:bodyPr vert="horz" lIns="0" tIns="92379" rIns="0" bIns="92379" rtlCol="0"/>
          <a:lstStyle>
            <a:lvl1pPr algn="l">
              <a:defRPr sz="12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60" y="8831137"/>
            <a:ext cx="3785091" cy="25868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4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Architecture</a:t>
            </a:r>
            <a:r>
              <a:rPr lang="en-US" i="0" baseline="0" dirty="0"/>
              <a:t> Analysis and Design Language (</a:t>
            </a:r>
            <a:r>
              <a:rPr lang="en-US" i="0" dirty="0"/>
              <a:t>AADL)  and the Architecture Centric</a:t>
            </a:r>
            <a:r>
              <a:rPr lang="en-US" i="0" baseline="0" dirty="0"/>
              <a:t> Virtual Integration Practice (</a:t>
            </a:r>
            <a:r>
              <a:rPr lang="en-US" i="0" dirty="0"/>
              <a:t>ACVIP) framework supporting the virtual integration process with it is a critical technology promising significant</a:t>
            </a:r>
            <a:r>
              <a:rPr lang="en-US" i="0" baseline="0" dirty="0"/>
              <a:t> impact on system affordability, enough to be transformational across competitors developing aviation systems. </a:t>
            </a:r>
            <a:endParaRPr lang="en-US" i="0" dirty="0"/>
          </a:p>
          <a:p>
            <a:endParaRPr lang="en-US" i="0" dirty="0"/>
          </a:p>
        </p:txBody>
      </p:sp>
      <p:sp>
        <p:nvSpPr>
          <p:cNvPr id="4" name="Slide Number Placeholder 3"/>
          <p:cNvSpPr>
            <a:spLocks noGrp="1"/>
          </p:cNvSpPr>
          <p:nvPr>
            <p:ph type="sldNum" sz="quarter" idx="10"/>
          </p:nvPr>
        </p:nvSpPr>
        <p:spPr/>
        <p:txBody>
          <a:bodyPr/>
          <a:lstStyle/>
          <a:p>
            <a:fld id="{30F18498-1159-498D-8DC7-E1A69C582DF5}" type="slidenum">
              <a:rPr lang="en-US" smtClean="0"/>
              <a:pPr/>
              <a:t>1</a:t>
            </a:fld>
            <a:endParaRPr lang="en-US"/>
          </a:p>
        </p:txBody>
      </p:sp>
    </p:spTree>
    <p:extLst>
      <p:ext uri="{BB962C8B-B14F-4D97-AF65-F5344CB8AC3E}">
        <p14:creationId xmlns:p14="http://schemas.microsoft.com/office/powerpoint/2010/main" val="388558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a:rPr>
              <a:t>Here is a list of latency contributors due to choices in the  the software runtime architecture.</a:t>
            </a:r>
          </a:p>
        </p:txBody>
      </p:sp>
    </p:spTree>
    <p:extLst>
      <p:ext uri="{BB962C8B-B14F-4D97-AF65-F5344CB8AC3E}">
        <p14:creationId xmlns:p14="http://schemas.microsoft.com/office/powerpoint/2010/main" val="3603896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dirty="0">
                <a:latin typeface="Arial" pitchFamily="34" charset="0"/>
                <a:ea typeface="ＭＳ Ｐゴシック"/>
              </a:rPr>
              <a:t>The framework is an integration of technology concepts from architecture-centric model-based engineering (ACVIP) using the SAE</a:t>
            </a:r>
            <a:r>
              <a:rPr lang="en-US" baseline="0" dirty="0">
                <a:latin typeface="Arial" pitchFamily="34" charset="0"/>
                <a:ea typeface="ＭＳ Ｐゴシック"/>
              </a:rPr>
              <a:t> AADL standard suite, system theoretic approach to safety analysis (</a:t>
            </a:r>
            <a:r>
              <a:rPr lang="en-US" baseline="0" dirty="0" err="1">
                <a:latin typeface="Arial" pitchFamily="34" charset="0"/>
                <a:ea typeface="ＭＳ Ｐゴシック"/>
              </a:rPr>
              <a:t>Leveson</a:t>
            </a:r>
            <a:r>
              <a:rPr lang="en-US" baseline="0" dirty="0">
                <a:latin typeface="Arial" pitchFamily="34" charset="0"/>
                <a:ea typeface="ＭＳ Ｐゴシック"/>
              </a:rPr>
              <a:t> MIT), safety cases &amp; software assurance, model checking &amp; static analysis of models and code, requirements formalization.</a:t>
            </a:r>
          </a:p>
          <a:p>
            <a:endParaRPr lang="en-US" baseline="0" dirty="0">
              <a:latin typeface="Arial" pitchFamily="34" charset="0"/>
              <a:ea typeface="ＭＳ Ｐゴシック"/>
            </a:endParaRPr>
          </a:p>
          <a:p>
            <a:r>
              <a:rPr lang="en-US" baseline="0" dirty="0">
                <a:latin typeface="Arial" pitchFamily="34" charset="0"/>
                <a:ea typeface="ＭＳ Ｐゴシック"/>
              </a:rPr>
              <a:t>Requirements expressed in the context of an intended system. Both mission and reliability requirements must be validated for completeness and soundness.</a:t>
            </a:r>
          </a:p>
          <a:p>
            <a:r>
              <a:rPr lang="en-US" baseline="0" dirty="0">
                <a:latin typeface="Arial" pitchFamily="34" charset="0"/>
                <a:ea typeface="ＭＳ Ｐゴシック"/>
              </a:rPr>
              <a:t>The requirements are mapped onto the system architecture and its decomposition as claims. The system model and implementation must be verified against these mission and reliability claims (requirements). The confidence in this verification is determined by the by the coverage of the claims, the effectiveness of the verification methods, and the validity of assumptions made by the models and the verification methods.</a:t>
            </a:r>
          </a:p>
          <a:p>
            <a:endParaRPr lang="en-US" baseline="0" dirty="0">
              <a:latin typeface="Arial" pitchFamily="34" charset="0"/>
              <a:ea typeface="ＭＳ Ｐゴシック"/>
            </a:endParaRPr>
          </a:p>
          <a:p>
            <a:r>
              <a:rPr lang="en-US" baseline="0" dirty="0">
                <a:latin typeface="Arial" pitchFamily="34" charset="0"/>
                <a:ea typeface="ＭＳ Ｐゴシック"/>
              </a:rPr>
              <a:t>Parts of this framework are embodied in the Aerospace Vehicle Systems Institute (AVSI) System Architecture Virtual Integration (SAVI) industry initiative.</a:t>
            </a:r>
          </a:p>
          <a:p>
            <a:endParaRPr lang="en-US" baseline="0" dirty="0">
              <a:latin typeface="Arial" pitchFamily="34" charset="0"/>
              <a:ea typeface="ＭＳ Ｐゴシック"/>
            </a:endParaRPr>
          </a:p>
          <a:p>
            <a:r>
              <a:rPr lang="en-US" baseline="0" dirty="0">
                <a:latin typeface="Arial" pitchFamily="34" charset="0"/>
                <a:ea typeface="ＭＳ Ｐゴシック"/>
              </a:rPr>
              <a:t>Other parts have been prototyped by the Architecture-Led Incremental System Assurance (ALISA) an SEI funded toolset that is an extension to the OSATE toolset for AADL. </a:t>
            </a:r>
          </a:p>
          <a:p>
            <a:r>
              <a:rPr lang="en-US" baseline="0" dirty="0">
                <a:latin typeface="Arial" pitchFamily="34" charset="0"/>
                <a:ea typeface="ＭＳ Ｐゴシック"/>
              </a:rPr>
              <a:t>The resulting development environment provides a rich infrastructure for a data driven approach cost effective embedded software system development.</a:t>
            </a:r>
            <a:endParaRPr lang="en-US" dirty="0">
              <a:latin typeface="Arial" pitchFamily="34" charset="0"/>
              <a:ea typeface="ＭＳ Ｐゴシック"/>
            </a:endParaRPr>
          </a:p>
        </p:txBody>
      </p:sp>
      <p:sp>
        <p:nvSpPr>
          <p:cNvPr id="4" name="Header Placeholder 3"/>
          <p:cNvSpPr>
            <a:spLocks noGrp="1"/>
          </p:cNvSpPr>
          <p:nvPr>
            <p:ph type="hdr" sz="quarter"/>
          </p:nvPr>
        </p:nvSpPr>
        <p:spPr/>
        <p:txBody>
          <a:bodyPr/>
          <a:lstStyle/>
          <a:p>
            <a:pPr>
              <a:defRPr/>
            </a:pPr>
            <a:r>
              <a:rPr lang="en-US"/>
              <a:t>SEI Presentation (Basic)</a:t>
            </a:r>
          </a:p>
          <a:p>
            <a:pPr>
              <a:defRPr/>
            </a:pPr>
            <a:r>
              <a:rPr lang="en-US"/>
              <a:t>Author, Date</a:t>
            </a:r>
          </a:p>
        </p:txBody>
      </p:sp>
      <p:sp>
        <p:nvSpPr>
          <p:cNvPr id="5" name="Date Placeholder 4"/>
          <p:cNvSpPr>
            <a:spLocks noGrp="1"/>
          </p:cNvSpPr>
          <p:nvPr>
            <p:ph type="dt" sz="quarter" idx="1"/>
          </p:nvPr>
        </p:nvSpPr>
        <p:spPr>
          <a:xfrm>
            <a:off x="3779962" y="299212"/>
            <a:ext cx="2736936" cy="470416"/>
          </a:xfrm>
          <a:prstGeom prst="rect">
            <a:avLst/>
          </a:prstGeom>
        </p:spPr>
        <p:txBody>
          <a:bodyPr/>
          <a:lstStyle/>
          <a:p>
            <a:pPr>
              <a:defRPr/>
            </a:pPr>
            <a:fld id="{EB1B411B-8438-4315-86B3-0BAB16654F48}" type="datetime1">
              <a:rPr lang="en-US" smtClean="0"/>
              <a:pPr>
                <a:defRPr/>
              </a:pPr>
              <a:t>10/23/2019</a:t>
            </a:fld>
            <a:endParaRPr lang="en-US"/>
          </a:p>
        </p:txBody>
      </p:sp>
    </p:spTree>
    <p:extLst>
      <p:ext uri="{BB962C8B-B14F-4D97-AF65-F5344CB8AC3E}">
        <p14:creationId xmlns:p14="http://schemas.microsoft.com/office/powerpoint/2010/main" val="133739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cited paper by A.T. Kearney [https://www.atkearney.com/documents/10192/247932/Software-The_Brains_Behind_US_Defense_Systems.pdf/69129873-eecc-4ddc-b798-c198a8ff1026] identifies architecture as a key element for</a:t>
            </a:r>
            <a:r>
              <a:rPr lang="en-US" baseline="0" dirty="0"/>
              <a:t> reducing cost in defense systems. Similar recommendations have been made by studies such as the 2007 National Research Council study “Software for Dependable Systems”.</a:t>
            </a:r>
          </a:p>
          <a:p>
            <a:endParaRPr lang="en-US" baseline="0" dirty="0"/>
          </a:p>
          <a:p>
            <a:r>
              <a:rPr lang="en-US" baseline="0" dirty="0"/>
              <a:t>Kearney shows “illustrative” figures for cost savings</a:t>
            </a:r>
          </a:p>
          <a:p>
            <a:endParaRPr lang="en-US" baseline="0" dirty="0"/>
          </a:p>
          <a:p>
            <a:r>
              <a:rPr lang="en-US" baseline="0" dirty="0"/>
              <a:t>A pilot study by the Aerospace industry consortium Aerospace Vehicle Systems Institute at Texas A&amp;M under the System Architecture Virtual Integration (SAVI) in 2008 chose AADL as primary candidate to address the Embedded Software System affordability problem.. In that context they performed a return on investment study based on experiences by member companies with an AADL-based pilot project and in-house. The study showed an estimated cost savings of 26.1%. These numbers were verified by several company’s in-house teams using their cost estimation tools. </a:t>
            </a:r>
          </a:p>
          <a:p>
            <a:endParaRPr lang="en-US" baseline="0" dirty="0"/>
          </a:p>
          <a:p>
            <a:r>
              <a:rPr lang="en-US" baseline="0" dirty="0"/>
              <a:t>SAVI members included Boeing Commercial, Airbus, Embraer, Honeywell, Rockwell Collins, GE Aviation, as well as NASA, FAA, U.S. Army AMRDEC, and SEI.</a:t>
            </a:r>
            <a:endParaRPr lang="en-US" dirty="0"/>
          </a:p>
        </p:txBody>
      </p:sp>
      <p:sp>
        <p:nvSpPr>
          <p:cNvPr id="4" name="Slide Number Placeholder 3"/>
          <p:cNvSpPr>
            <a:spLocks noGrp="1"/>
          </p:cNvSpPr>
          <p:nvPr>
            <p:ph type="sldNum" sz="quarter" idx="10"/>
          </p:nvPr>
        </p:nvSpPr>
        <p:spPr/>
        <p:txBody>
          <a:bodyPr/>
          <a:lstStyle/>
          <a:p>
            <a:fld id="{30F18498-1159-498D-8DC7-E1A69C582DF5}"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78833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ACVIP changes the traditional life cycle V of development on the left and testing on the right</a:t>
            </a:r>
            <a:r>
              <a:rPr lang="en-US" baseline="0" dirty="0"/>
              <a:t> into a double V:</a:t>
            </a:r>
          </a:p>
          <a:p>
            <a:r>
              <a:rPr lang="en-US" baseline="0" dirty="0"/>
              <a:t>The development V extends from the left to the right in that integration, calibration, and configuration parameters must be managed.</a:t>
            </a:r>
          </a:p>
          <a:p>
            <a:r>
              <a:rPr lang="en-US" baseline="0" dirty="0"/>
              <a:t>The assurance extends to the left in that architecture and detailed design models are integrated, analyzed, and verified incrementally throughout the life cycle.</a:t>
            </a:r>
          </a:p>
          <a:p>
            <a:r>
              <a:rPr lang="en-US" baseline="0" dirty="0"/>
              <a:t>As such ACVIP aligns with </a:t>
            </a:r>
            <a:r>
              <a:rPr lang="en-US" baseline="0" dirty="0" err="1"/>
              <a:t>DevOp</a:t>
            </a:r>
            <a:r>
              <a:rPr lang="en-US" baseline="0" dirty="0"/>
              <a:t>, whose focus is on managing the development and deployment of source code incrementally on a continuous basis.</a:t>
            </a:r>
            <a:endParaRPr lang="en-US" dirty="0"/>
          </a:p>
        </p:txBody>
      </p:sp>
      <p:sp>
        <p:nvSpPr>
          <p:cNvPr id="4" name="Header Placeholder 3"/>
          <p:cNvSpPr>
            <a:spLocks noGrp="1"/>
          </p:cNvSpPr>
          <p:nvPr>
            <p:ph type="hdr" sz="quarter" idx="10"/>
          </p:nvPr>
        </p:nvSpPr>
        <p:spPr/>
        <p:txBody>
          <a:bodyPr/>
          <a:lstStyle/>
          <a:p>
            <a:r>
              <a:rPr lang="en-US"/>
              <a:t>Modeling System Architectures Using AADL</a:t>
            </a:r>
            <a:endParaRPr lang="en-US" dirty="0"/>
          </a:p>
        </p:txBody>
      </p:sp>
      <p:sp>
        <p:nvSpPr>
          <p:cNvPr id="5" name="Date Placeholder 4"/>
          <p:cNvSpPr>
            <a:spLocks noGrp="1"/>
          </p:cNvSpPr>
          <p:nvPr>
            <p:ph type="dt" idx="11"/>
          </p:nvPr>
        </p:nvSpPr>
        <p:spPr>
          <a:xfrm>
            <a:off x="3706758" y="295947"/>
            <a:ext cx="2683932" cy="465282"/>
          </a:xfrm>
          <a:prstGeom prst="rect">
            <a:avLst/>
          </a:prstGeom>
        </p:spPr>
        <p:txBody>
          <a:bodyPr/>
          <a:lstStyle/>
          <a:p>
            <a:fld id="{F0FCF9F0-0A94-4B3D-A93C-3C8FB8CB851A}" type="datetime1">
              <a:rPr lang="en-US" smtClean="0"/>
              <a:pPr/>
              <a:t>10/23/2019</a:t>
            </a:fld>
            <a:endParaRPr lang="en-US"/>
          </a:p>
        </p:txBody>
      </p:sp>
    </p:spTree>
    <p:extLst>
      <p:ext uri="{BB962C8B-B14F-4D97-AF65-F5344CB8AC3E}">
        <p14:creationId xmlns:p14="http://schemas.microsoft.com/office/powerpoint/2010/main" val="226852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Author</a:t>
            </a:r>
          </a:p>
          <a:p>
            <a:r>
              <a:rPr lang="en-US" dirty="0"/>
              <a:t>Program</a:t>
            </a:r>
          </a:p>
        </p:txBody>
      </p:sp>
      <p:sp>
        <p:nvSpPr>
          <p:cNvPr id="5" name="Date Placeholder 4"/>
          <p:cNvSpPr>
            <a:spLocks noGrp="1"/>
          </p:cNvSpPr>
          <p:nvPr>
            <p:ph type="dt" idx="11"/>
          </p:nvPr>
        </p:nvSpPr>
        <p:spPr>
          <a:xfrm>
            <a:off x="3927776" y="0"/>
            <a:ext cx="3004820" cy="461645"/>
          </a:xfrm>
          <a:prstGeom prst="rect">
            <a:avLst/>
          </a:prstGeom>
        </p:spPr>
        <p:txBody>
          <a:bodyPr/>
          <a:lstStyle/>
          <a:p>
            <a:fld id="{1FEEE9EC-F0EA-4553-8CF0-BE990B99D29D}" type="datetime1">
              <a:rPr lang="en-US" smtClean="0"/>
              <a:pPr/>
              <a:t>10/23/2019</a:t>
            </a:fld>
            <a:endParaRPr lang="en-US" dirty="0"/>
          </a:p>
        </p:txBody>
      </p:sp>
    </p:spTree>
    <p:extLst>
      <p:ext uri="{BB962C8B-B14F-4D97-AF65-F5344CB8AC3E}">
        <p14:creationId xmlns:p14="http://schemas.microsoft.com/office/powerpoint/2010/main" val="79646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dirty="0">
                <a:latin typeface="Arial" pitchFamily="34" charset="0"/>
                <a:ea typeface="ＭＳ Ｐゴシック"/>
              </a:rPr>
              <a:t>Incident occurred on Oct 7, 2008.</a:t>
            </a:r>
          </a:p>
          <a:p>
            <a:pPr eaLnBrk="1" hangingPunct="1"/>
            <a:r>
              <a:rPr lang="en-US" dirty="0">
                <a:latin typeface="Arial" pitchFamily="34" charset="0"/>
                <a:ea typeface="ＭＳ Ｐゴシック"/>
              </a:rPr>
              <a:t>Original articles shown on slide from Bloomberg website.</a:t>
            </a:r>
          </a:p>
          <a:p>
            <a:pPr eaLnBrk="1" hangingPunct="1"/>
            <a:r>
              <a:rPr lang="en-US" dirty="0">
                <a:latin typeface="Arial" pitchFamily="34" charset="0"/>
                <a:ea typeface="ＭＳ Ｐゴシック"/>
              </a:rPr>
              <a:t>More details at http://en.wikipedia.org/wiki/Qantas_Flight_72</a:t>
            </a:r>
          </a:p>
          <a:p>
            <a:pPr eaLnBrk="1" hangingPunct="1"/>
            <a:endParaRPr lang="en-US" dirty="0">
              <a:latin typeface="Arial" pitchFamily="34" charset="0"/>
              <a:ea typeface="ＭＳ Ｐゴシック"/>
            </a:endParaRPr>
          </a:p>
        </p:txBody>
      </p:sp>
      <p:sp>
        <p:nvSpPr>
          <p:cNvPr id="57348" name="Slide Number Placeholder 3"/>
          <p:cNvSpPr>
            <a:spLocks noGrp="1"/>
          </p:cNvSpPr>
          <p:nvPr>
            <p:ph type="sldNum" sz="quarter" idx="4294967295"/>
          </p:nvPr>
        </p:nvSpPr>
        <p:spPr bwMode="auto">
          <a:xfrm>
            <a:off x="3927475" y="8770939"/>
            <a:ext cx="3005138" cy="460375"/>
          </a:xfrm>
          <a:prstGeom prst="rect">
            <a:avLst/>
          </a:prstGeom>
          <a:noFill/>
          <a:ln>
            <a:miter lim="800000"/>
            <a:headEnd/>
            <a:tailEnd/>
          </a:ln>
        </p:spPr>
        <p:txBody>
          <a:bodyPr lIns="87183" tIns="43593" rIns="87183" bIns="43593"/>
          <a:lstStyle/>
          <a:p>
            <a:pPr algn="ctr">
              <a:spcBef>
                <a:spcPct val="50000"/>
              </a:spcBef>
            </a:pPr>
            <a:fld id="{A32EE6E8-891A-4478-ABBD-817BEC1D86CC}" type="slidenum">
              <a:rPr lang="en-US"/>
              <a:pPr algn="ctr">
                <a:spcBef>
                  <a:spcPct val="50000"/>
                </a:spcBef>
              </a:pPr>
              <a:t>5</a:t>
            </a:fld>
            <a:endParaRPr lang="en-US"/>
          </a:p>
        </p:txBody>
      </p:sp>
    </p:spTree>
    <p:extLst>
      <p:ext uri="{BB962C8B-B14F-4D97-AF65-F5344CB8AC3E}">
        <p14:creationId xmlns:p14="http://schemas.microsoft.com/office/powerpoint/2010/main" val="128094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2EAE26-AD30-C945-9FC5-959C30C96F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8520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Rot="1" noChangeAspect="1" noChangeArrowheads="1" noTextEdit="1"/>
          </p:cNvSpPr>
          <p:nvPr>
            <p:ph type="sldImg"/>
          </p:nvPr>
        </p:nvSpPr>
        <p:spPr>
          <a:xfrm>
            <a:off x="1225550" y="719138"/>
            <a:ext cx="4797425" cy="3598862"/>
          </a:xfrm>
          <a:ln/>
        </p:spPr>
      </p:sp>
      <p:sp>
        <p:nvSpPr>
          <p:cNvPr id="371715" name="Rectangle 3"/>
          <p:cNvSpPr>
            <a:spLocks noGrp="1" noChangeArrowheads="1"/>
          </p:cNvSpPr>
          <p:nvPr>
            <p:ph type="body" idx="1"/>
          </p:nvPr>
        </p:nvSpPr>
        <p:spPr>
          <a:xfrm>
            <a:off x="965898" y="4559327"/>
            <a:ext cx="5317147" cy="4318102"/>
          </a:xfrm>
          <a:noFill/>
          <a:ln/>
        </p:spPr>
        <p:txBody>
          <a:bodyPr/>
          <a:lstStyle/>
          <a:p>
            <a:r>
              <a:rPr lang="en-US" dirty="0"/>
              <a:t>We need to understand the underlying technical issues introduced by</a:t>
            </a:r>
            <a:r>
              <a:rPr lang="en-US" baseline="0" dirty="0"/>
              <a:t> Embedded Software Systems. System and control engineers focus on the physical system behavior and its effects on the safety of a system. Embedded software has become a major contributor to system malfunction representing a major safety as well as (cyber) security risk.</a:t>
            </a:r>
          </a:p>
          <a:p>
            <a:endParaRPr lang="en-US" baseline="0" dirty="0"/>
          </a:p>
          <a:p>
            <a:r>
              <a:rPr lang="en-US" baseline="0" dirty="0"/>
              <a:t>Embedded Software Systems introduce a new set of problems. They fall into several major categories:</a:t>
            </a:r>
          </a:p>
          <a:p>
            <a:pPr marL="171450" indent="-171450">
              <a:buFont typeface="Arial" panose="020B0604020202020204" pitchFamily="34" charset="0"/>
              <a:buChar char="•"/>
            </a:pPr>
            <a:r>
              <a:rPr lang="en-US" baseline="0" dirty="0"/>
              <a:t>Translation of physical measures into software variables raises issues of explicit measurement unit representation, and choice of variables to represent events, and value ranges in the application domain, e.g., 16 bit integers to represent speed.</a:t>
            </a:r>
          </a:p>
          <a:p>
            <a:pPr marL="171450" indent="-171450">
              <a:buFont typeface="Arial" panose="020B0604020202020204" pitchFamily="34" charset="0"/>
              <a:buChar char="•"/>
            </a:pPr>
            <a:r>
              <a:rPr lang="en-US" baseline="0" dirty="0"/>
              <a:t>Tasking and sampling vs. queued message and event communication and processing. A common mistake is sampling Boolean flags to identify events, where time jitter can cause the system to miss an event and reach an undesired state, e.g., the wheel braking system failing to operate. Concurrency can result in corrupted data as evidenced by even simple applications such as iTunes when dual-core processors came out.</a:t>
            </a:r>
          </a:p>
          <a:p>
            <a:pPr marL="171450" indent="-171450">
              <a:buFont typeface="Arial" panose="020B0604020202020204" pitchFamily="34" charset="0"/>
              <a:buChar char="•"/>
            </a:pPr>
            <a:r>
              <a:rPr lang="en-US" baseline="0" dirty="0"/>
              <a:t>Virtualization of resources, e.g., the use of ARINC653 partitions, results in physical redundancy becoming logical redundancy resulting in reduced reliability. In addition to virtualizing processors, memory, and networks as resources, the use of partitions can also result in virtualizing time, i.e., data may be sampled in the middle of a major frame rate than always at a known point in time.</a:t>
            </a:r>
          </a:p>
          <a:p>
            <a:pPr marL="171450" indent="-171450">
              <a:buFont typeface="Arial" panose="020B0604020202020204" pitchFamily="34" charset="0"/>
              <a:buChar char="•"/>
            </a:pPr>
            <a:r>
              <a:rPr lang="en-US" baseline="0" dirty="0"/>
              <a:t>Safety-critical systems process time sensitive data. While system and control engineers are concerned with physical latency, sampling latency, and algorithmic latency, embedded software introduces a long list of additional latency and jitter contributors.</a:t>
            </a:r>
          </a:p>
          <a:p>
            <a:pPr marL="171450" indent="-171450">
              <a:buFont typeface="Arial" panose="020B0604020202020204" pitchFamily="34" charset="0"/>
              <a:buChar char="•"/>
            </a:pPr>
            <a:endParaRPr lang="en-US" baseline="0" dirty="0"/>
          </a:p>
          <a:p>
            <a:pPr marL="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SAE International AADL standard suite addresses these technical challenges</a:t>
            </a:r>
            <a:r>
              <a:rPr lang="en-US" baseline="0" dirty="0"/>
              <a:t> by </a:t>
            </a:r>
            <a:r>
              <a:rPr lang="en-US" dirty="0"/>
              <a:t>providing standardized</a:t>
            </a:r>
            <a:r>
              <a:rPr lang="en-US" baseline="0" dirty="0"/>
              <a:t> meaning for the types of components integrated in embedded software systems (system, processor, bus, memory, device, virtual processor, virtual bus, process, thread, subprogram), their connections, as well as dynamic changes to the embedded runtime architecture. It provides well-defined execution and communication timing semantics allowing for analysis of the execution of the software on the supporting computer hardware, communicating across buses and controlling the system physical components. It also provides a standardized specification of fault behavior associated with a system, which allows for safety and cyber security analysis.</a:t>
            </a:r>
          </a:p>
          <a:p>
            <a:pPr marL="171450" indent="-171450">
              <a:buFont typeface="Arial" panose="020B0604020202020204" pitchFamily="34" charset="0"/>
              <a:buNone/>
            </a:pPr>
            <a:endParaRPr lang="en-US" dirty="0"/>
          </a:p>
        </p:txBody>
      </p:sp>
    </p:spTree>
    <p:extLst>
      <p:ext uri="{BB962C8B-B14F-4D97-AF65-F5344CB8AC3E}">
        <p14:creationId xmlns:p14="http://schemas.microsoft.com/office/powerpoint/2010/main" val="38870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AADL provides standardized</a:t>
            </a:r>
            <a:r>
              <a:rPr lang="en-US" baseline="0" dirty="0"/>
              <a:t> meaning for the types of components integrated in embedded software systems (processor, bus, memory, process, thread, subprogram, etc), their connections, and </a:t>
            </a:r>
            <a:r>
              <a:rPr lang="en-US" i="0" baseline="0" dirty="0"/>
              <a:t>definition of </a:t>
            </a:r>
            <a:r>
              <a:rPr lang="en-US" baseline="0" dirty="0"/>
              <a:t>the runtime interactions of the components, allowing analysis of the execution of the software on the supporting computer hardware, communicating across buses and controlling the system physical components.  This is the capability required to do virtual integration of the system.  </a:t>
            </a:r>
          </a:p>
          <a:p>
            <a:endParaRPr lang="en-US" baseline="0" dirty="0"/>
          </a:p>
          <a:p>
            <a:r>
              <a:rPr lang="en-US" baseline="0" dirty="0"/>
              <a:t>By providing standardized meaning, specifications in the AADL can be interpreted (or simulated), reused and analyzed by common analysis tools.  Standardized meaning rather than customized meaning is an important aspect of building interchangeable specifications which provide advantages for integration, analysis, qualification, and generation of systems.  Tools developed by one tool vendor can be chained to be used with tools from another vendor.  Analyses can be selected based on their need and level of fidelity and the results integrated into the specification to impact the next level of specification.  Analyses can be cross validated, within a domain of analysis, like safety, or across domains of architectural analysis, like safety, security, utilization, timing, scheduling, latency, etc.  These integrations of analysis across a common specification provide a very powerful means for finding and resolving integration issues.  </a:t>
            </a:r>
          </a:p>
          <a:p>
            <a:endParaRPr lang="en-US" i="1" baseline="0" dirty="0"/>
          </a:p>
          <a:p>
            <a:r>
              <a:rPr lang="en-US" i="0" baseline="0" dirty="0"/>
              <a:t>Standardized meaning is critical for analyzable open architecture, a key concept of Joint Multi-Role (JMR) and DoD objectives.  Correct, safe and secure exchange, insertion, and update of components in architectures requires analyzability of the effects on emergent qualities of the system. Without standardized meaning that supports incremental and deep analysis such activities become higher risk by third party integrators increasing costs.</a:t>
            </a:r>
          </a:p>
          <a:p>
            <a:endParaRPr lang="en-US" baseline="0" dirty="0"/>
          </a:p>
          <a:p>
            <a:r>
              <a:rPr lang="en-US" baseline="0" dirty="0"/>
              <a:t>The Architecture Centric Virtual Integration Practice (ACVIP) takes advantage of this AADL virtual system integration capability, the cross domain analysis of a common specification, the tool chaining, and incremental refinement to discover the errors that occur during the development and refinement of requirements and design.  This significantly reduces leakage of defects introduced during the requirements and design phases to system integration test.  </a:t>
            </a:r>
            <a:endParaRPr lang="en-US" dirty="0"/>
          </a:p>
          <a:p>
            <a:endParaRPr lang="en-US" dirty="0"/>
          </a:p>
          <a:p>
            <a:endParaRPr lang="en-US" dirty="0"/>
          </a:p>
          <a:p>
            <a:r>
              <a:rPr lang="en-US" dirty="0"/>
              <a:t>Ref.</a:t>
            </a:r>
            <a:r>
              <a:rPr lang="en-US" baseline="0" dirty="0"/>
              <a:t>  SAE AS 5506 Standard</a:t>
            </a:r>
          </a:p>
          <a:p>
            <a:endParaRPr lang="en-US" baseline="0" dirty="0"/>
          </a:p>
          <a:p>
            <a:r>
              <a:rPr lang="en-US" dirty="0"/>
              <a:t>(1) The SAE Architecture Analysis &amp; Design Language (referred to in this document as AADL) is a textual and graphical language used to design and analyze the software and hardware architecture of performance-critical real-time systems. These are systems whose operation strongly depends on meeting non-functional system requirements such as reliability, availability, timing, responsiveness, throughput, safety, and security. AADL is used to describe the structure of such systems as an assembly of software components mapped onto an execution platform. It can be used to describe functional interfaces to components (such as data inputs and outputs) and performance-critical aspects of components (such as timing). AADL can also be used to describe how components interact, such as how data inputs and outputs are connected or how application software components are allocated to execution platform components. The language can also be used to describe the dynamic behavior of the runtime architecture by providing support to model operational modes and mode transitions. The language is designed to be extensible to accommodate analyses of the runtime architectures that the core language does not completely support. Extensions can take the form of new properties and analysis specific notations that can be associated with components and are standardized themselves.</a:t>
            </a:r>
          </a:p>
          <a:p>
            <a:endParaRPr lang="en-US" dirty="0"/>
          </a:p>
          <a:p>
            <a:r>
              <a:rPr lang="en-US" dirty="0"/>
              <a:t>(2) AADL was developed to meet the special needs of performance-critical real-time systems, including embedded real-time systems such as avionics, automotive electronics, or robotics systems. The language can describe important performance-critical aspects such as timing requirements, fault and error behaviors, time and space partitioning, and safety and certification properties. Such a description allows a system designer to perform analyses of the composed components and systems such as system schedulability, sizing analysis, and safety analysis. From these analyses, the designer can evaluate architectural tradeoffs and changes.</a:t>
            </a:r>
          </a:p>
          <a:p>
            <a:endParaRPr lang="en-US" dirty="0"/>
          </a:p>
          <a:p>
            <a:r>
              <a:rPr lang="en-US" dirty="0"/>
              <a:t>(3) Since AADL supports multiple and extensible analysis approaches, it provides the ability to analyze the cross cutting impacts of change in the architecture in one specification using a variety of analysis tools. AADL is designed to be used with analysis tools that support the automatic generation of the source code needed to integrate the system components and build a system executive. Since the models and the architecture specification drive the design and implementation, they can be maintained to permit model driven architecture based changes throughout the system lifecycle.</a:t>
            </a:r>
          </a:p>
          <a:p>
            <a:endParaRPr lang="en-US" dirty="0"/>
          </a:p>
          <a:p>
            <a:r>
              <a:rPr lang="en-US" dirty="0"/>
              <a:t>See slide</a:t>
            </a:r>
            <a:r>
              <a:rPr lang="en-US" baseline="0" dirty="0"/>
              <a:t> 12 </a:t>
            </a:r>
            <a:r>
              <a:rPr lang="en-US" dirty="0"/>
              <a:t>for an illustration of the cross domain effects of change.</a:t>
            </a:r>
          </a:p>
        </p:txBody>
      </p:sp>
      <p:sp>
        <p:nvSpPr>
          <p:cNvPr id="4" name="Slide Number Placeholder 3"/>
          <p:cNvSpPr>
            <a:spLocks noGrp="1"/>
          </p:cNvSpPr>
          <p:nvPr>
            <p:ph type="sldNum" sz="quarter" idx="10"/>
          </p:nvPr>
        </p:nvSpPr>
        <p:spPr>
          <a:xfrm>
            <a:off x="3892199" y="8754581"/>
            <a:ext cx="2977602" cy="460852"/>
          </a:xfrm>
          <a:prstGeom prst="rect">
            <a:avLst/>
          </a:prstGeom>
        </p:spPr>
        <p:txBody>
          <a:bodyPr/>
          <a:lstStyle/>
          <a:p>
            <a:pPr>
              <a:defRPr/>
            </a:pPr>
            <a:fld id="{965F5D3C-9EAF-40D4-A94D-C37A164D1E4D}" type="slidenum">
              <a:rPr lang="en-US" smtClean="0"/>
              <a:pPr>
                <a:defRPr/>
              </a:pPr>
              <a:t>9</a:t>
            </a:fld>
            <a:endParaRPr lang="en-US"/>
          </a:p>
        </p:txBody>
      </p:sp>
    </p:spTree>
    <p:extLst>
      <p:ext uri="{BB962C8B-B14F-4D97-AF65-F5344CB8AC3E}">
        <p14:creationId xmlns:p14="http://schemas.microsoft.com/office/powerpoint/2010/main" val="303588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following is from the Ref.</a:t>
            </a:r>
            <a:r>
              <a:rPr lang="en-US" baseline="0" dirty="0"/>
              <a:t>  SAE AS 5506 Standard</a:t>
            </a:r>
          </a:p>
          <a:p>
            <a:endParaRPr lang="en-US" baseline="0" dirty="0"/>
          </a:p>
          <a:p>
            <a:r>
              <a:rPr lang="en-US" dirty="0"/>
              <a:t>(1) The SAE Architecture Analysis &amp; Design Language (referred to in this document as AADL) is a textual and graphical language used to design and analyze the software and hardware architecture of performance-critical real-time systems. These are systems whose operation strongly depends on meeting non-functional system requirements such as reliability, availability, timing, responsiveness, throughput, safety, and security. AADL is used to describe the structure of such systems as an assembly of software components mapped onto an execution platform. It can be used to describe functional interfaces to components (such as data inputs and outputs) and performance-critical aspects of components (such as timing). AADL can also be used to describe how components interact, such as how data inputs and outputs are connected or how application software components are allocated to execution platform components. The language can also be used to describe the dynamic behavior of the runtime architecture by providing support to model operational modes and mode transitions. The language is designed to be extensible to accommodate analyses of the runtime architectures that the core AADL language does not completely support. Extensions can take the form of new properties and analysis specific notations that can be associated with components and are standardized themselves.</a:t>
            </a:r>
          </a:p>
          <a:p>
            <a:endParaRPr lang="en-US" dirty="0"/>
          </a:p>
          <a:p>
            <a:r>
              <a:rPr lang="en-US" dirty="0"/>
              <a:t>(2) AADL was developed to meet the special needs of performance-critical real-time systems, including embedded real-time systems such as avionics, automotive electronics, or robotics systems. The language can describe important performance-critical aspects such as timing requirements, fault and error behaviors, time and space partitioning, and safety and certification properties. Such a description allows a system designer to perform analyses of the composed components and systems such as system </a:t>
            </a:r>
            <a:r>
              <a:rPr lang="en-US" dirty="0" err="1"/>
              <a:t>schedulability</a:t>
            </a:r>
            <a:r>
              <a:rPr lang="en-US" dirty="0"/>
              <a:t>, sizing analysis, and safety analysis. From these analyses, the designer can evaluate architectural tradeoffs and changes.</a:t>
            </a:r>
          </a:p>
          <a:p>
            <a:endParaRPr lang="en-US" dirty="0"/>
          </a:p>
          <a:p>
            <a:r>
              <a:rPr lang="en-US" dirty="0"/>
              <a:t>(3) Since AADL supports multiple and extensible analysis approaches, it provides the ability to analyze the cross cutting impacts of change in the architecture in one specification using a variety of analysis tools. AADL is designed to be used with analysis tools that support the automatic generation of the source code needed to integrate the system components and build a system executive. Since the models and the architecture specification drive the design and implementation, they can be maintained to permit model driven architecture based changes throughout the system lifecycle.</a:t>
            </a:r>
          </a:p>
          <a:p>
            <a:endParaRPr lang="en-US" dirty="0"/>
          </a:p>
          <a:p>
            <a:r>
              <a:rPr lang="en-US" dirty="0"/>
              <a:t>See slide 10 for an illustration of the cross domain effects of change.</a:t>
            </a:r>
          </a:p>
          <a:p>
            <a:endParaRPr lang="en-US" dirty="0"/>
          </a:p>
        </p:txBody>
      </p:sp>
      <p:sp>
        <p:nvSpPr>
          <p:cNvPr id="4" name="Header Placeholder 3"/>
          <p:cNvSpPr>
            <a:spLocks noGrp="1"/>
          </p:cNvSpPr>
          <p:nvPr>
            <p:ph type="hdr" sz="quarter" idx="10"/>
          </p:nvPr>
        </p:nvSpPr>
        <p:spPr/>
        <p:txBody>
          <a:bodyPr/>
          <a:lstStyle/>
          <a:p>
            <a:r>
              <a:rPr lang="en-US"/>
              <a:t>Author</a:t>
            </a:r>
          </a:p>
          <a:p>
            <a:r>
              <a:rPr lang="en-US"/>
              <a:t>Program/Project</a:t>
            </a:r>
            <a:endParaRPr lang="en-US" dirty="0"/>
          </a:p>
        </p:txBody>
      </p:sp>
      <p:sp>
        <p:nvSpPr>
          <p:cNvPr id="5" name="Date Placeholder 4"/>
          <p:cNvSpPr>
            <a:spLocks noGrp="1"/>
          </p:cNvSpPr>
          <p:nvPr>
            <p:ph type="dt" idx="11"/>
          </p:nvPr>
        </p:nvSpPr>
        <p:spPr>
          <a:xfrm>
            <a:off x="3934817" y="0"/>
            <a:ext cx="3010530" cy="461010"/>
          </a:xfrm>
          <a:prstGeom prst="rect">
            <a:avLst/>
          </a:prstGeom>
        </p:spPr>
        <p:txBody>
          <a:bodyPr/>
          <a:lstStyle/>
          <a:p>
            <a:fld id="{F0FCF9F0-0A94-4B3D-A93C-3C8FB8CB851A}" type="datetime1">
              <a:rPr lang="en-US" smtClean="0"/>
              <a:pPr/>
              <a:t>10/23/2019</a:t>
            </a:fld>
            <a:endParaRPr lang="en-US"/>
          </a:p>
        </p:txBody>
      </p:sp>
    </p:spTree>
    <p:extLst>
      <p:ext uri="{BB962C8B-B14F-4D97-AF65-F5344CB8AC3E}">
        <p14:creationId xmlns:p14="http://schemas.microsoft.com/office/powerpoint/2010/main" val="402977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r>
              <a:rPr lang="en-US" sz="800" dirty="0">
                <a:latin typeface="Arial" pitchFamily="34" charset="0"/>
                <a:ea typeface="ＭＳ Ｐゴシック" pitchFamily="34" charset="-128"/>
              </a:rPr>
              <a:t>To build competitive future software-reliant systems for Army Aviation , we need to integrate technologies from all three levels including  SAVI and JMR TD.  Technology, tools and processes need to be ready to support critical insertions like JMR TD and FVL.</a:t>
            </a:r>
          </a:p>
          <a:p>
            <a:pPr eaLnBrk="1" hangingPunct="1"/>
            <a:endParaRPr lang="en-US" sz="800" dirty="0">
              <a:latin typeface="Arial" pitchFamily="34" charset="0"/>
              <a:ea typeface="ＭＳ Ｐゴシック" pitchFamily="34" charset="-128"/>
            </a:endParaRPr>
          </a:p>
          <a:p>
            <a:pPr eaLnBrk="1" hangingPunct="1"/>
            <a:r>
              <a:rPr lang="en-US" sz="800" dirty="0">
                <a:latin typeface="Arial" pitchFamily="34" charset="0"/>
                <a:ea typeface="ＭＳ Ｐゴシック" pitchFamily="34" charset="-128"/>
              </a:rPr>
              <a:t>Our international competition could easily lead us in applying this new paradigm for system development and qualification and for rapid architecture-centric system upgrades.</a:t>
            </a:r>
          </a:p>
          <a:p>
            <a:pPr eaLnBrk="1" hangingPunct="1"/>
            <a:endParaRPr lang="en-US" sz="800" dirty="0">
              <a:latin typeface="Arial" pitchFamily="34" charset="0"/>
              <a:ea typeface="ＭＳ Ｐゴシック" pitchFamily="34" charset="-128"/>
            </a:endParaRPr>
          </a:p>
          <a:p>
            <a:pPr eaLnBrk="1" hangingPunct="1"/>
            <a:r>
              <a:rPr lang="en-US" sz="800" dirty="0">
                <a:latin typeface="Arial" pitchFamily="34" charset="0"/>
                <a:ea typeface="ＭＳ Ｐゴシック" pitchFamily="34" charset="-128"/>
              </a:rPr>
              <a:t>	</a:t>
            </a:r>
          </a:p>
          <a:p>
            <a:pPr eaLnBrk="1" hangingPunct="1"/>
            <a:endParaRPr lang="en-US" sz="800" dirty="0">
              <a:latin typeface="Arial" pitchFamily="34" charset="0"/>
              <a:ea typeface="ＭＳ Ｐゴシック" pitchFamily="34" charset="-128"/>
            </a:endParaRPr>
          </a:p>
          <a:p>
            <a:pPr eaLnBrk="1" hangingPunct="1"/>
            <a:endParaRPr lang="en-US" sz="800" dirty="0">
              <a:latin typeface="Arial" pitchFamily="34" charset="0"/>
              <a:ea typeface="ＭＳ Ｐゴシック" pitchFamily="34" charset="-128"/>
            </a:endParaRPr>
          </a:p>
          <a:p>
            <a:pPr eaLnBrk="1" hangingPunct="1"/>
            <a:endParaRPr lang="en-US" sz="800" dirty="0">
              <a:latin typeface="Arial" pitchFamily="34" charset="0"/>
              <a:ea typeface="ＭＳ Ｐゴシック" pitchFamily="34" charset="-128"/>
            </a:endParaRPr>
          </a:p>
          <a:p>
            <a:pPr eaLnBrk="1" hangingPunct="1"/>
            <a:endParaRPr lang="en-US" sz="800" dirty="0">
              <a:latin typeface="Arial" pitchFamily="34" charset="0"/>
              <a:ea typeface="ＭＳ Ｐゴシック" pitchFamily="34" charset="-128"/>
            </a:endParaRPr>
          </a:p>
          <a:p>
            <a:pPr eaLnBrk="1" hangingPunct="1"/>
            <a:endParaRPr lang="en-US" sz="800" dirty="0">
              <a:latin typeface="Arial" pitchFamily="34" charset="0"/>
              <a:ea typeface="ＭＳ Ｐゴシック" pitchFamily="34" charset="-128"/>
            </a:endParaRPr>
          </a:p>
          <a:p>
            <a:pPr eaLnBrk="1" hangingPunct="1"/>
            <a:r>
              <a:rPr lang="en-US" sz="800" dirty="0">
                <a:latin typeface="Arial" pitchFamily="34" charset="0"/>
                <a:ea typeface="ＭＳ Ｐゴシック" pitchFamily="34" charset="-128"/>
              </a:rPr>
              <a:t> </a:t>
            </a:r>
          </a:p>
        </p:txBody>
      </p:sp>
    </p:spTree>
    <p:extLst>
      <p:ext uri="{BB962C8B-B14F-4D97-AF65-F5344CB8AC3E}">
        <p14:creationId xmlns:p14="http://schemas.microsoft.com/office/powerpoint/2010/main" val="1785876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AADL with its built-in semantics for time sensitive</a:t>
            </a:r>
            <a:r>
              <a:rPr lang="en-US" baseline="0" dirty="0"/>
              <a:t> processing and annex standards to address additional issues such as safety becomes a single source of truth for analysis results.</a:t>
            </a:r>
          </a:p>
          <a:p>
            <a:endParaRPr lang="en-US" baseline="0" dirty="0"/>
          </a:p>
          <a:p>
            <a:r>
              <a:rPr lang="en-US" baseline="0" dirty="0"/>
              <a:t>Analytical models are generated from the annotated AADL model and analyses along multiple functional and non-functional dimensions are run from the same source. </a:t>
            </a:r>
          </a:p>
          <a:p>
            <a:endParaRPr lang="en-US" baseline="0" dirty="0"/>
          </a:p>
          <a:p>
            <a:r>
              <a:rPr lang="en-US" baseline="0" dirty="0"/>
              <a:t>This establishes consistency across analysis results. It also allows for understanding the impact of a system change that affects multiple system properties.  This is illustrated with a change to the encryption algorithm from 128 bit to 256 bit. Higher CPU demand results in change in latency and its jitter, which can result in a sampled event being missed, which in turn can cause a weapon release protocol to lock up or a braking system to malfunction, presenting a new safety hazard. </a:t>
            </a:r>
            <a:r>
              <a:rPr lang="en-US" sz="1200" kern="1200" dirty="0">
                <a:solidFill>
                  <a:schemeClr val="tx1"/>
                </a:solidFill>
                <a:effectLst/>
                <a:latin typeface="+mn-lt"/>
                <a:ea typeface="+mn-ea"/>
                <a:cs typeface="+mn-cs"/>
              </a:rPr>
              <a:t>Such issues can be very expensive to find and deadly in effect, yet seemingly totally unrelated to the encryption change.</a:t>
            </a:r>
            <a:endParaRPr lang="en-US" baseline="0" dirty="0"/>
          </a:p>
          <a:p>
            <a:endParaRPr lang="en-US" baseline="0" dirty="0"/>
          </a:p>
          <a:p>
            <a:pPr marL="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baseline="0" dirty="0"/>
              <a:t>As mentioned earlier, </a:t>
            </a:r>
            <a:r>
              <a:rPr lang="en-US" dirty="0"/>
              <a:t>the SAE International AADL standard suite addresses these technical challenges</a:t>
            </a:r>
            <a:r>
              <a:rPr lang="en-US" baseline="0" dirty="0"/>
              <a:t> by </a:t>
            </a:r>
            <a:r>
              <a:rPr lang="en-US" dirty="0"/>
              <a:t>providing standardized</a:t>
            </a:r>
            <a:r>
              <a:rPr lang="en-US" baseline="0" dirty="0"/>
              <a:t> meaning for the types of components integrated in embedded software systems (system, processor, bus, memory, device, virtual processor, virtual bus, process, thread, subprogram), their connections, as well as dynamic changes to the embedded runtime architecture. It provides well-defined the execution and communication timing semantics allowing for analysis of the execution of the software on the supporting computer hardware, communicating across buses and controlling the system physical components. It also provides a standardized specification of fault behavior associated with a system, which allows for safety and cyber security analysis.</a:t>
            </a:r>
          </a:p>
          <a:p>
            <a:endParaRPr lang="en-US" i="1" baseline="0" dirty="0"/>
          </a:p>
          <a:p>
            <a:r>
              <a:rPr lang="en-US" i="0" baseline="0" dirty="0"/>
              <a:t>This allows for continuous incremental verification and reverification of the system as its architecture model is modified and refined to greater detail. This provides immediate insight into the impact of such changes and refinements and reduces late discovery during system integration.</a:t>
            </a:r>
          </a:p>
          <a:p>
            <a:endParaRPr lang="en-US" i="0" dirty="0"/>
          </a:p>
        </p:txBody>
      </p:sp>
      <p:sp>
        <p:nvSpPr>
          <p:cNvPr id="4" name="Slide Number Placeholder 3"/>
          <p:cNvSpPr>
            <a:spLocks noGrp="1"/>
          </p:cNvSpPr>
          <p:nvPr>
            <p:ph type="sldNum" sz="quarter" idx="10"/>
          </p:nvPr>
        </p:nvSpPr>
        <p:spPr/>
        <p:txBody>
          <a:bodyPr/>
          <a:lstStyle/>
          <a:p>
            <a:pPr>
              <a:defRPr/>
            </a:pPr>
            <a:fld id="{965F5D3C-9EAF-40D4-A94D-C37A164D1E4D}" type="slidenum">
              <a:rPr lang="en-US" smtClean="0"/>
              <a:pPr>
                <a:defRPr/>
              </a:pPr>
              <a:t>12</a:t>
            </a:fld>
            <a:endParaRPr lang="en-US"/>
          </a:p>
        </p:txBody>
      </p:sp>
    </p:spTree>
    <p:extLst>
      <p:ext uri="{BB962C8B-B14F-4D97-AF65-F5344CB8AC3E}">
        <p14:creationId xmlns:p14="http://schemas.microsoft.com/office/powerpoint/2010/main" val="4101962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a:solidFill>
                  <a:schemeClr val="bg1"/>
                </a:solidFill>
                <a:latin typeface="Arial" panose="020B0604020202020204" pitchFamily="34" charset="0"/>
                <a:cs typeface="Arial" panose="020B0604020202020204" pitchFamily="34" charset="0"/>
              </a:rPr>
              <a:t>Software Engineering Institute</a:t>
            </a:r>
          </a:p>
          <a:p>
            <a:r>
              <a:rPr lang="en-US" sz="1400" dirty="0">
                <a:solidFill>
                  <a:schemeClr val="bg1"/>
                </a:solidFill>
                <a:latin typeface="Arial" panose="020B0604020202020204" pitchFamily="34" charset="0"/>
                <a:cs typeface="Arial" panose="020B0604020202020204" pitchFamily="34" charset="0"/>
              </a:rPr>
              <a:t>Carnegie Mellon University</a:t>
            </a:r>
          </a:p>
          <a:p>
            <a:r>
              <a:rPr lang="en-US" sz="1400" dirty="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userDrawn="1"/>
        </p:nvSpPr>
        <p:spPr bwMode="white">
          <a:xfrm>
            <a:off x="4413250" y="6411779"/>
            <a:ext cx="2307590" cy="215444"/>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800" dirty="0">
                <a:solidFill>
                  <a:schemeClr val="bg1"/>
                </a:solidFill>
              </a:rPr>
              <a:t>AADL Overview and Perspectives</a:t>
            </a:r>
          </a:p>
          <a:p>
            <a:pPr eaLnBrk="0" hangingPunct="0">
              <a:spcBef>
                <a:spcPct val="0"/>
              </a:spcBef>
            </a:pPr>
            <a:r>
              <a:rPr lang="en-US" sz="600" b="0" spc="0" dirty="0">
                <a:solidFill>
                  <a:schemeClr val="bg1"/>
                </a:solidFill>
                <a:latin typeface="Arial" panose="020B0604020202020204" pitchFamily="34" charset="0"/>
                <a:cs typeface="Arial" panose="020B0604020202020204" pitchFamily="34" charset="0"/>
              </a:rPr>
              <a:t>©</a:t>
            </a:r>
            <a:r>
              <a:rPr lang="en-US" sz="600" b="0" spc="0" baseline="0" dirty="0">
                <a:solidFill>
                  <a:schemeClr val="bg1"/>
                </a:solidFill>
                <a:latin typeface="Arial" panose="020B0604020202020204" pitchFamily="34" charset="0"/>
                <a:cs typeface="Arial" panose="020B0604020202020204" pitchFamily="34" charset="0"/>
              </a:rPr>
              <a:t> 2019 Carnegie Mellon University</a:t>
            </a:r>
            <a:endParaRPr lang="en-US" sz="600" b="0" spc="0" dirty="0">
              <a:solidFill>
                <a:schemeClr val="bg1"/>
              </a:solidFill>
              <a:latin typeface="Arial" panose="020B0604020202020204" pitchFamily="34" charset="0"/>
              <a:cs typeface="Arial" panose="020B0604020202020204" pitchFamily="34" charset="0"/>
            </a:endParaRPr>
          </a:p>
        </p:txBody>
      </p:sp>
      <p:sp>
        <p:nvSpPr>
          <p:cNvPr id="16" name="TextBox 15"/>
          <p:cNvSpPr txBox="1"/>
          <p:nvPr userDrawn="1"/>
        </p:nvSpPr>
        <p:spPr>
          <a:xfrm>
            <a:off x="6851650" y="6452764"/>
            <a:ext cx="1873250" cy="369332"/>
          </a:xfrm>
          <a:prstGeom prst="rect">
            <a:avLst/>
          </a:prstGeom>
          <a:noFill/>
        </p:spPr>
        <p:txBody>
          <a:bodyPr wrap="square" lIns="0" tIns="0" rIns="0" bIns="0" rtlCol="0">
            <a:spAutoFit/>
          </a:bodyPr>
          <a:lstStyle/>
          <a:p>
            <a:r>
              <a:rPr lang="en-US" sz="800" dirty="0">
                <a:solidFill>
                  <a:schemeClr val="bg1"/>
                </a:solidFill>
              </a:rPr>
              <a:t>[DISTRIBUTION STATEMENT A] This material has been approved for public release and unlimited distribution</a:t>
            </a:r>
            <a:endParaRPr lang="en-US" sz="500" dirty="0">
              <a:solidFill>
                <a:schemeClr val="bg1"/>
              </a:solidFill>
              <a:latin typeface="Arial"/>
              <a:cs typeface="Arial"/>
            </a:endParaRPr>
          </a:p>
        </p:txBody>
      </p:sp>
    </p:spTree>
    <p:extLst>
      <p:ext uri="{BB962C8B-B14F-4D97-AF65-F5344CB8AC3E}">
        <p14:creationId xmlns:p14="http://schemas.microsoft.com/office/powerpoint/2010/main" val="197427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a:t>Click To Edit Presentation Title</a:t>
            </a:r>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4" name="Rectangle 73"/>
          <p:cNvSpPr>
            <a:spLocks noChangeArrowheads="1"/>
          </p:cNvSpPr>
          <p:nvPr userDrawn="1"/>
        </p:nvSpPr>
        <p:spPr bwMode="white">
          <a:xfrm>
            <a:off x="4413250" y="6411779"/>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Title of the Presentation Goes Here</a:t>
            </a:r>
          </a:p>
          <a:p>
            <a:pPr marL="0" indent="0" algn="l" eaLnBrk="0" hangingPunct="0">
              <a:lnSpc>
                <a:spcPct val="100000"/>
              </a:lnSpc>
              <a:spcBef>
                <a:spcPct val="0"/>
              </a:spcBef>
            </a:pPr>
            <a:r>
              <a:rPr lang="en-US" sz="600" b="0" spc="0" dirty="0">
                <a:solidFill>
                  <a:srgbClr val="FFFFFF"/>
                </a:solidFill>
                <a:latin typeface="Arial" panose="020B0604020202020204" pitchFamily="34" charset="0"/>
                <a:cs typeface="Arial" panose="020B0604020202020204" pitchFamily="34" charset="0"/>
              </a:rPr>
              <a:t>©</a:t>
            </a:r>
            <a:r>
              <a:rPr lang="en-US" sz="600" b="0" spc="0" baseline="0" dirty="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5" name="TextBox 14"/>
          <p:cNvSpPr txBox="1"/>
          <p:nvPr userDrawn="1"/>
        </p:nvSpPr>
        <p:spPr>
          <a:xfrm>
            <a:off x="6502400" y="6411779"/>
            <a:ext cx="1873250" cy="169277"/>
          </a:xfrm>
          <a:prstGeom prst="rect">
            <a:avLst/>
          </a:prstGeom>
          <a:noFill/>
        </p:spPr>
        <p:txBody>
          <a:bodyPr wrap="square" lIns="0" tIns="0" rIns="0" bIns="0" rtlCol="0">
            <a:spAutoFit/>
          </a:bodyPr>
          <a:lstStyle/>
          <a:p>
            <a:r>
              <a:rPr lang="en-US" sz="600" dirty="0">
                <a:solidFill>
                  <a:srgbClr val="FFFFFF"/>
                </a:solidFill>
                <a:latin typeface="Arial"/>
                <a:cs typeface="Arial"/>
              </a:rPr>
              <a:t>[</a:t>
            </a:r>
            <a:r>
              <a:rPr lang="en-US" sz="500" dirty="0">
                <a:solidFill>
                  <a:srgbClr val="FFFFFF"/>
                </a:solidFill>
                <a:latin typeface="Arial"/>
                <a:cs typeface="Arial"/>
              </a:rPr>
              <a:t>DISTRIBUTION STATEMENT Please copy and paste the appropriate</a:t>
            </a:r>
            <a:r>
              <a:rPr lang="en-US" sz="500" baseline="0" dirty="0">
                <a:solidFill>
                  <a:srgbClr val="FFFFFF"/>
                </a:solidFill>
                <a:latin typeface="Arial"/>
                <a:cs typeface="Arial"/>
              </a:rPr>
              <a:t> distribution statement into this space.]</a:t>
            </a:r>
            <a:endParaRPr lang="en-US" sz="500" dirty="0">
              <a:solidFill>
                <a:srgbClr val="FFFFFF"/>
              </a:solidFill>
              <a:latin typeface="Arial"/>
              <a:cs typeface="Arial"/>
            </a:endParaRPr>
          </a:p>
        </p:txBody>
      </p:sp>
    </p:spTree>
    <p:extLst>
      <p:ext uri="{BB962C8B-B14F-4D97-AF65-F5344CB8AC3E}">
        <p14:creationId xmlns:p14="http://schemas.microsoft.com/office/powerpoint/2010/main" val="3483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p:cNvSpPr>
            <a:spLocks noGrp="1"/>
          </p:cNvSpPr>
          <p:nvPr>
            <p:ph type="title"/>
          </p:nvPr>
        </p:nvSpPr>
        <p:spPr/>
        <p:txBody>
          <a:bodyPr/>
          <a:lstStyle/>
          <a:p>
            <a:r>
              <a:rPr lang="en-US"/>
              <a:t>Click to edit Master title style</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302465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331268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a:t>Section (optional)</a:t>
            </a:r>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a:t>Picture</a:t>
            </a:r>
            <a:br>
              <a:rPr lang="en-US" dirty="0"/>
            </a:br>
            <a:r>
              <a:rPr lang="en-US" dirty="0"/>
              <a:t>(optional)</a:t>
            </a:r>
          </a:p>
        </p:txBody>
      </p:sp>
    </p:spTree>
    <p:extLst>
      <p:ext uri="{BB962C8B-B14F-4D97-AF65-F5344CB8AC3E}">
        <p14:creationId xmlns:p14="http://schemas.microsoft.com/office/powerpoint/2010/main" val="21090261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9988"/>
            <a:ext cx="1905000" cy="455612"/>
          </a:xfrm>
          <a:prstGeom prst="rect">
            <a:avLst/>
          </a:prstGeom>
        </p:spPr>
        <p:txBody>
          <a:bodyPr/>
          <a:lstStyle>
            <a:lvl1pPr>
              <a:defRPr/>
            </a:lvl1pPr>
          </a:lstStyle>
          <a:p>
            <a:pPr fontAlgn="auto">
              <a:spcBef>
                <a:spcPts val="0"/>
              </a:spcBef>
              <a:spcAft>
                <a:spcPts val="0"/>
              </a:spcAft>
            </a:pPr>
            <a:endParaRPr lang="en-US" sz="1800" b="0" dirty="0">
              <a:solidFill>
                <a:prstClr val="black"/>
              </a:solidFill>
              <a:latin typeface="Calibri" panose="020F0502020204030204"/>
            </a:endParaRPr>
          </a:p>
        </p:txBody>
      </p:sp>
    </p:spTree>
    <p:extLst>
      <p:ext uri="{BB962C8B-B14F-4D97-AF65-F5344CB8AC3E}">
        <p14:creationId xmlns:p14="http://schemas.microsoft.com/office/powerpoint/2010/main" val="1955439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3" name="Title 2"/>
          <p:cNvSpPr>
            <a:spLocks noGrp="1"/>
          </p:cNvSpPr>
          <p:nvPr>
            <p:ph type="title"/>
          </p:nvPr>
        </p:nvSpPr>
        <p:spPr>
          <a:xfrm>
            <a:off x="401934" y="228988"/>
            <a:ext cx="7599066" cy="66985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1699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pic>
        <p:nvPicPr>
          <p:cNvPr id="7" name="Picture Placeholder 8" descr="squar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14305" t="16605" r="20036" b="17323"/>
          <a:stretch/>
        </p:blipFill>
        <p:spPr>
          <a:xfrm>
            <a:off x="8503920" y="0"/>
            <a:ext cx="640080" cy="640080"/>
          </a:xfrm>
          <a:prstGeom prst="rect">
            <a:avLst/>
          </a:prstGeom>
        </p:spPr>
      </p:pic>
    </p:spTree>
    <p:extLst>
      <p:ext uri="{BB962C8B-B14F-4D97-AF65-F5344CB8AC3E}">
        <p14:creationId xmlns:p14="http://schemas.microsoft.com/office/powerpoint/2010/main" val="133707493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a:effectLst>
                  <a:outerShdw blurRad="38100" dist="38100" dir="2700000" algn="tl">
                    <a:srgbClr val="000000">
                      <a:alpha val="43137"/>
                    </a:srgbClr>
                  </a:outerShdw>
                </a:effectLst>
              </a:defRPr>
            </a:lvl1pPr>
          </a:lstStyle>
          <a:p>
            <a:pPr lvl="0"/>
            <a:r>
              <a:rPr lang="en-US"/>
              <a:t>Click to edit Master title style</a:t>
            </a:r>
            <a:endParaRPr lang="en-US" dirty="0"/>
          </a:p>
        </p:txBody>
      </p:sp>
    </p:spTree>
    <p:extLst>
      <p:ext uri="{BB962C8B-B14F-4D97-AF65-F5344CB8AC3E}">
        <p14:creationId xmlns:p14="http://schemas.microsoft.com/office/powerpoint/2010/main" val="127129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9988"/>
            <a:ext cx="1905000" cy="455612"/>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49732759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a:t>Section (optional)</a:t>
            </a:r>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a:t>Picture</a:t>
            </a:r>
            <a:br>
              <a:rPr lang="en-US" dirty="0"/>
            </a:br>
            <a:r>
              <a:rPr lang="en-US" dirty="0"/>
              <a:t>(optional)</a:t>
            </a:r>
          </a:p>
        </p:txBody>
      </p:sp>
    </p:spTree>
    <p:extLst>
      <p:ext uri="{BB962C8B-B14F-4D97-AF65-F5344CB8AC3E}">
        <p14:creationId xmlns:p14="http://schemas.microsoft.com/office/powerpoint/2010/main" val="13050108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a:t>Click icon to add picture</a:t>
            </a: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6" name="Rectangle 73"/>
          <p:cNvSpPr>
            <a:spLocks noChangeArrowheads="1"/>
          </p:cNvSpPr>
          <p:nvPr userDrawn="1"/>
        </p:nvSpPr>
        <p:spPr bwMode="white">
          <a:xfrm>
            <a:off x="4413250" y="6411779"/>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Title of the Presentation Goes Here</a:t>
            </a:r>
          </a:p>
          <a:p>
            <a:pPr marL="0" indent="0" algn="l" eaLnBrk="0" hangingPunct="0">
              <a:lnSpc>
                <a:spcPct val="100000"/>
              </a:lnSpc>
              <a:spcBef>
                <a:spcPct val="0"/>
              </a:spcBef>
            </a:pPr>
            <a:r>
              <a:rPr lang="en-US" sz="600" b="0" spc="0" dirty="0">
                <a:solidFill>
                  <a:srgbClr val="FFFFFF"/>
                </a:solidFill>
                <a:latin typeface="Arial" panose="020B0604020202020204" pitchFamily="34" charset="0"/>
                <a:cs typeface="Arial" panose="020B0604020202020204" pitchFamily="34" charset="0"/>
              </a:rPr>
              <a:t>©</a:t>
            </a:r>
            <a:r>
              <a:rPr lang="en-US" sz="600" b="0" spc="0" baseline="0" dirty="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7" name="TextBox 16"/>
          <p:cNvSpPr txBox="1"/>
          <p:nvPr userDrawn="1"/>
        </p:nvSpPr>
        <p:spPr>
          <a:xfrm>
            <a:off x="6502400" y="6411779"/>
            <a:ext cx="1873250" cy="169277"/>
          </a:xfrm>
          <a:prstGeom prst="rect">
            <a:avLst/>
          </a:prstGeom>
          <a:noFill/>
        </p:spPr>
        <p:txBody>
          <a:bodyPr wrap="square" lIns="0" tIns="0" rIns="0" bIns="0" rtlCol="0">
            <a:spAutoFit/>
          </a:bodyPr>
          <a:lstStyle/>
          <a:p>
            <a:r>
              <a:rPr lang="en-US" sz="600" dirty="0">
                <a:solidFill>
                  <a:srgbClr val="FFFFFF"/>
                </a:solidFill>
                <a:latin typeface="Arial"/>
                <a:cs typeface="Arial"/>
              </a:rPr>
              <a:t>[</a:t>
            </a:r>
            <a:r>
              <a:rPr lang="en-US" sz="500" dirty="0">
                <a:solidFill>
                  <a:srgbClr val="FFFFFF"/>
                </a:solidFill>
                <a:latin typeface="Arial"/>
                <a:cs typeface="Arial"/>
              </a:rPr>
              <a:t>DISTRIBUTION STATEMENT Please copy and paste the appropriate</a:t>
            </a:r>
            <a:r>
              <a:rPr lang="en-US" sz="500" baseline="0" dirty="0">
                <a:solidFill>
                  <a:srgbClr val="FFFFFF"/>
                </a:solidFill>
                <a:latin typeface="Arial"/>
                <a:cs typeface="Arial"/>
              </a:rPr>
              <a:t> distribution statement into this space.]</a:t>
            </a:r>
            <a:endParaRPr lang="en-US" sz="500" dirty="0">
              <a:solidFill>
                <a:srgbClr val="FFFFFF"/>
              </a:solidFill>
              <a:latin typeface="Arial"/>
              <a:cs typeface="Arial"/>
            </a:endParaRPr>
          </a:p>
        </p:txBody>
      </p:sp>
    </p:spTree>
    <p:extLst>
      <p:ext uri="{BB962C8B-B14F-4D97-AF65-F5344CB8AC3E}">
        <p14:creationId xmlns:p14="http://schemas.microsoft.com/office/powerpoint/2010/main" val="51205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9"/>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395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335532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8635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136702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14871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397509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a:t>Click To Edit Presentation Title</a:t>
            </a:r>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50" y="6411779"/>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Title of the Presentation Goes Here</a:t>
            </a:r>
          </a:p>
          <a:p>
            <a:pPr marL="0" indent="0" algn="l" eaLnBrk="0" hangingPunct="0">
              <a:lnSpc>
                <a:spcPct val="100000"/>
              </a:lnSpc>
              <a:spcBef>
                <a:spcPct val="0"/>
              </a:spcBef>
            </a:pPr>
            <a:r>
              <a:rPr lang="en-US" sz="600" b="0" spc="0" dirty="0">
                <a:solidFill>
                  <a:srgbClr val="FFFFFF"/>
                </a:solidFill>
                <a:latin typeface="Arial" panose="020B0604020202020204" pitchFamily="34" charset="0"/>
                <a:cs typeface="Arial" panose="020B0604020202020204" pitchFamily="34" charset="0"/>
              </a:rPr>
              <a:t>©</a:t>
            </a:r>
            <a:r>
              <a:rPr lang="en-US" sz="600" b="0" spc="0" baseline="0" dirty="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169277"/>
          </a:xfrm>
          <a:prstGeom prst="rect">
            <a:avLst/>
          </a:prstGeom>
          <a:noFill/>
        </p:spPr>
        <p:txBody>
          <a:bodyPr wrap="square" lIns="0" tIns="0" rIns="0" bIns="0" rtlCol="0">
            <a:spAutoFit/>
          </a:bodyPr>
          <a:lstStyle/>
          <a:p>
            <a:r>
              <a:rPr lang="en-US" sz="600" dirty="0">
                <a:solidFill>
                  <a:srgbClr val="FFFFFF"/>
                </a:solidFill>
                <a:latin typeface="Arial"/>
                <a:cs typeface="Arial"/>
              </a:rPr>
              <a:t>[</a:t>
            </a:r>
            <a:r>
              <a:rPr lang="en-US" sz="500" dirty="0">
                <a:solidFill>
                  <a:srgbClr val="FFFFFF"/>
                </a:solidFill>
                <a:latin typeface="Arial"/>
                <a:cs typeface="Arial"/>
              </a:rPr>
              <a:t>DISTRIBUTION STATEMENT Please copy and paste the appropriate</a:t>
            </a:r>
            <a:r>
              <a:rPr lang="en-US" sz="500" baseline="0" dirty="0">
                <a:solidFill>
                  <a:srgbClr val="FFFFFF"/>
                </a:solidFill>
                <a:latin typeface="Arial"/>
                <a:cs typeface="Arial"/>
              </a:rPr>
              <a:t> distribution statement into this space.]</a:t>
            </a:r>
            <a:endParaRPr lang="en-US" sz="500" dirty="0">
              <a:solidFill>
                <a:srgbClr val="FFFFFF"/>
              </a:solidFill>
              <a:latin typeface="Arial"/>
              <a:cs typeface="Arial"/>
            </a:endParaRPr>
          </a:p>
        </p:txBody>
      </p:sp>
    </p:spTree>
    <p:extLst>
      <p:ext uri="{BB962C8B-B14F-4D97-AF65-F5344CB8AC3E}">
        <p14:creationId xmlns:p14="http://schemas.microsoft.com/office/powerpoint/2010/main" val="345489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a:t>Click To Edit Presentation Title</a:t>
            </a:r>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6" name="Rectangle 73"/>
          <p:cNvSpPr>
            <a:spLocks noChangeArrowheads="1"/>
          </p:cNvSpPr>
          <p:nvPr userDrawn="1"/>
        </p:nvSpPr>
        <p:spPr bwMode="white">
          <a:xfrm>
            <a:off x="4413250" y="6411779"/>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Title of the Presentation Goes Here</a:t>
            </a:r>
          </a:p>
          <a:p>
            <a:pPr marL="0" indent="0" algn="l" eaLnBrk="0" hangingPunct="0">
              <a:lnSpc>
                <a:spcPct val="100000"/>
              </a:lnSpc>
              <a:spcBef>
                <a:spcPct val="0"/>
              </a:spcBef>
            </a:pPr>
            <a:r>
              <a:rPr lang="en-US" sz="600" b="0" spc="0" dirty="0">
                <a:solidFill>
                  <a:srgbClr val="FFFFFF"/>
                </a:solidFill>
                <a:latin typeface="Arial" panose="020B0604020202020204" pitchFamily="34" charset="0"/>
                <a:cs typeface="Arial" panose="020B0604020202020204" pitchFamily="34" charset="0"/>
              </a:rPr>
              <a:t>©</a:t>
            </a:r>
            <a:r>
              <a:rPr lang="en-US" sz="600" b="0" spc="0" baseline="0" dirty="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7" name="TextBox 16"/>
          <p:cNvSpPr txBox="1"/>
          <p:nvPr userDrawn="1"/>
        </p:nvSpPr>
        <p:spPr>
          <a:xfrm>
            <a:off x="6502400" y="6411779"/>
            <a:ext cx="1873250" cy="169277"/>
          </a:xfrm>
          <a:prstGeom prst="rect">
            <a:avLst/>
          </a:prstGeom>
          <a:noFill/>
        </p:spPr>
        <p:txBody>
          <a:bodyPr wrap="square" lIns="0" tIns="0" rIns="0" bIns="0" rtlCol="0">
            <a:spAutoFit/>
          </a:bodyPr>
          <a:lstStyle/>
          <a:p>
            <a:r>
              <a:rPr lang="en-US" sz="600" dirty="0">
                <a:solidFill>
                  <a:srgbClr val="FFFFFF"/>
                </a:solidFill>
                <a:latin typeface="Arial"/>
                <a:cs typeface="Arial"/>
              </a:rPr>
              <a:t>[</a:t>
            </a:r>
            <a:r>
              <a:rPr lang="en-US" sz="500" dirty="0">
                <a:solidFill>
                  <a:srgbClr val="FFFFFF"/>
                </a:solidFill>
                <a:latin typeface="Arial"/>
                <a:cs typeface="Arial"/>
              </a:rPr>
              <a:t>DISTRIBUTION STATEMENT Please copy and paste the appropriate</a:t>
            </a:r>
            <a:r>
              <a:rPr lang="en-US" sz="500" baseline="0" dirty="0">
                <a:solidFill>
                  <a:srgbClr val="FFFFFF"/>
                </a:solidFill>
                <a:latin typeface="Arial"/>
                <a:cs typeface="Arial"/>
              </a:rPr>
              <a:t> distribution statement into this space.]</a:t>
            </a:r>
            <a:endParaRPr lang="en-US" sz="500" dirty="0">
              <a:solidFill>
                <a:srgbClr val="FFFFFF"/>
              </a:solidFill>
              <a:latin typeface="Arial"/>
              <a:cs typeface="Arial"/>
            </a:endParaRPr>
          </a:p>
        </p:txBody>
      </p:sp>
    </p:spTree>
    <p:extLst>
      <p:ext uri="{BB962C8B-B14F-4D97-AF65-F5344CB8AC3E}">
        <p14:creationId xmlns:p14="http://schemas.microsoft.com/office/powerpoint/2010/main" val="167386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0050" y="6309162"/>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102100" y="6398839"/>
            <a:ext cx="2211416"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800" dirty="0"/>
              <a:t>AADL Overview and Perspectives</a:t>
            </a:r>
          </a:p>
          <a:p>
            <a:pPr eaLnBrk="0" hangingPunct="0">
              <a:spcBef>
                <a:spcPct val="0"/>
              </a:spcBef>
            </a:pPr>
            <a:r>
              <a:rPr lang="en-US" sz="600" b="1" baseline="0" dirty="0">
                <a:latin typeface="Arial" panose="020B0604020202020204" pitchFamily="34" charset="0"/>
                <a:cs typeface="Arial" panose="020B0604020202020204" pitchFamily="34" charset="0"/>
              </a:rPr>
              <a:t>Oct 2019</a:t>
            </a:r>
            <a:endParaRPr lang="en-US" sz="600" dirty="0">
              <a:solidFill>
                <a:schemeClr val="tx1"/>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a:solidFill>
                  <a:schemeClr val="tx1"/>
                </a:solidFill>
                <a:latin typeface="Arial" panose="020B0604020202020204" pitchFamily="34" charset="0"/>
                <a:cs typeface="Arial" panose="020B0604020202020204" pitchFamily="34" charset="0"/>
              </a:rPr>
              <a:t>©</a:t>
            </a:r>
            <a:r>
              <a:rPr lang="en-US" sz="600" b="0" spc="0" baseline="0" dirty="0">
                <a:solidFill>
                  <a:schemeClr val="tx1"/>
                </a:solidFill>
                <a:latin typeface="Arial" panose="020B0604020202020204" pitchFamily="34" charset="0"/>
                <a:cs typeface="Arial" panose="020B0604020202020204" pitchFamily="34" charset="0"/>
              </a:rPr>
              <a:t> 2019 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15" name="TextBox 14"/>
          <p:cNvSpPr txBox="1"/>
          <p:nvPr/>
        </p:nvSpPr>
        <p:spPr>
          <a:xfrm>
            <a:off x="6471458" y="6438269"/>
            <a:ext cx="1958663" cy="369332"/>
          </a:xfrm>
          <a:prstGeom prst="rect">
            <a:avLst/>
          </a:prstGeom>
          <a:noFill/>
        </p:spPr>
        <p:txBody>
          <a:bodyPr wrap="square" lIns="0" tIns="0" rIns="0" bIns="0" rtlCol="0">
            <a:spAutoFit/>
          </a:bodyPr>
          <a:lstStyle/>
          <a:p>
            <a:r>
              <a:rPr lang="en-US" sz="800" dirty="0"/>
              <a:t>[DISTRIBUTION STATEMENT A] This material has been approved for public release and unlimited distribution</a:t>
            </a:r>
            <a:endParaRPr lang="en-US" sz="500" dirty="0">
              <a:latin typeface="Arial"/>
              <a:cs typeface="Aria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Tree>
    <p:extLst>
      <p:ext uri="{BB962C8B-B14F-4D97-AF65-F5344CB8AC3E}">
        <p14:creationId xmlns:p14="http://schemas.microsoft.com/office/powerpoint/2010/main" val="2157173500"/>
      </p:ext>
    </p:extLst>
  </p:cSld>
  <p:clrMap bg1="lt1" tx1="dk1" bg2="lt2" tx2="dk2" accent1="accent1" accent2="accent2" accent3="accent3" accent4="accent4" accent5="accent5" accent6="accent6" hlink="hlink" folHlink="folHlink"/>
  <p:sldLayoutIdLst>
    <p:sldLayoutId id="2147483661" r:id="rId1"/>
    <p:sldLayoutId id="2147483680" r:id="rId2"/>
    <p:sldLayoutId id="2147483676" r:id="rId3"/>
    <p:sldLayoutId id="2147483662" r:id="rId4"/>
    <p:sldLayoutId id="2147483664" r:id="rId5"/>
    <p:sldLayoutId id="2147483672" r:id="rId6"/>
    <p:sldLayoutId id="2147483673" r:id="rId7"/>
    <p:sldLayoutId id="2147483677" r:id="rId8"/>
    <p:sldLayoutId id="2147483678" r:id="rId9"/>
    <p:sldLayoutId id="2147483679" r:id="rId10"/>
    <p:sldLayoutId id="2147483674" r:id="rId11"/>
    <p:sldLayoutId id="2147483675" r:id="rId12"/>
    <p:sldLayoutId id="2147483682" r:id="rId13"/>
    <p:sldLayoutId id="2147483683" r:id="rId14"/>
    <p:sldLayoutId id="2147483684" r:id="rId15"/>
    <p:sldLayoutId id="2147483687" r:id="rId16"/>
    <p:sldLayoutId id="2147483721" r:id="rId17"/>
    <p:sldLayoutId id="2147483728" r:id="rId18"/>
    <p:sldLayoutId id="2147483729" r:id="rId19"/>
    <p:sldLayoutId id="2147483732" r:id="rId20"/>
  </p:sldLayoutIdLst>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userDrawn="1">
          <p15:clr>
            <a:srgbClr val="A4A3A4"/>
          </p15:clr>
        </p15:guide>
        <p15:guide id="2" pos="240" userDrawn="1">
          <p15:clr>
            <a:srgbClr val="A4A3A4"/>
          </p15:clr>
        </p15:guide>
        <p15:guide id="3" pos="600" userDrawn="1">
          <p15:clr>
            <a:srgbClr val="A4A3A4"/>
          </p15:clr>
        </p15:guide>
        <p15:guide id="4" pos="696" userDrawn="1">
          <p15:clr>
            <a:srgbClr val="A4A3A4"/>
          </p15:clr>
        </p15:guide>
        <p15:guide id="5" pos="1056" userDrawn="1">
          <p15:clr>
            <a:srgbClr val="A4A3A4"/>
          </p15:clr>
        </p15:guide>
        <p15:guide id="6" pos="1152" userDrawn="1">
          <p15:clr>
            <a:srgbClr val="A4A3A4"/>
          </p15:clr>
        </p15:guide>
        <p15:guide id="7" pos="1488" userDrawn="1">
          <p15:clr>
            <a:srgbClr val="A4A3A4"/>
          </p15:clr>
        </p15:guide>
        <p15:guide id="8" pos="1584" userDrawn="1">
          <p15:clr>
            <a:srgbClr val="A4A3A4"/>
          </p15:clr>
        </p15:guide>
        <p15:guide id="9" pos="1944" userDrawn="1">
          <p15:clr>
            <a:srgbClr val="A4A3A4"/>
          </p15:clr>
        </p15:guide>
        <p15:guide id="10" pos="2040" userDrawn="1">
          <p15:clr>
            <a:srgbClr val="A4A3A4"/>
          </p15:clr>
        </p15:guide>
        <p15:guide id="11" pos="2376" userDrawn="1">
          <p15:clr>
            <a:srgbClr val="A4A3A4"/>
          </p15:clr>
        </p15:guide>
        <p15:guide id="12" pos="2472" userDrawn="1">
          <p15:clr>
            <a:srgbClr val="A4A3A4"/>
          </p15:clr>
        </p15:guide>
        <p15:guide id="13" pos="2832" userDrawn="1">
          <p15:clr>
            <a:srgbClr val="A4A3A4"/>
          </p15:clr>
        </p15:guide>
        <p15:guide id="14" pos="2928" userDrawn="1">
          <p15:clr>
            <a:srgbClr val="A4A3A4"/>
          </p15:clr>
        </p15:guide>
        <p15:guide id="15" pos="3264" userDrawn="1">
          <p15:clr>
            <a:srgbClr val="A4A3A4"/>
          </p15:clr>
        </p15:guide>
        <p15:guide id="16" pos="3360" userDrawn="1">
          <p15:clr>
            <a:srgbClr val="A4A3A4"/>
          </p15:clr>
        </p15:guide>
        <p15:guide id="17" pos="3720" userDrawn="1">
          <p15:clr>
            <a:srgbClr val="A4A3A4"/>
          </p15:clr>
        </p15:guide>
        <p15:guide id="18" pos="3816" userDrawn="1">
          <p15:clr>
            <a:srgbClr val="A4A3A4"/>
          </p15:clr>
        </p15:guide>
        <p15:guide id="19" pos="4176" userDrawn="1">
          <p15:clr>
            <a:srgbClr val="A4A3A4"/>
          </p15:clr>
        </p15:guide>
        <p15:guide id="20" pos="4272" userDrawn="1">
          <p15:clr>
            <a:srgbClr val="A4A3A4"/>
          </p15:clr>
        </p15:guide>
        <p15:guide id="21" pos="4608" userDrawn="1">
          <p15:clr>
            <a:srgbClr val="A4A3A4"/>
          </p15:clr>
        </p15:guide>
        <p15:guide id="22" pos="4704" userDrawn="1">
          <p15:clr>
            <a:srgbClr val="A4A3A4"/>
          </p15:clr>
        </p15:guide>
        <p15:guide id="23" pos="5040" userDrawn="1">
          <p15:clr>
            <a:srgbClr val="A4A3A4"/>
          </p15:clr>
        </p15:guide>
        <p15:guide id="24" pos="5136" userDrawn="1">
          <p15:clr>
            <a:srgbClr val="A4A3A4"/>
          </p15:clr>
        </p15:guide>
        <p15:guide id="25" pos="5496" userDrawn="1">
          <p15:clr>
            <a:srgbClr val="A4A3A4"/>
          </p15:clr>
        </p15:guide>
        <p15:guide id="26" orient="horz" pos="600" userDrawn="1">
          <p15:clr>
            <a:srgbClr val="A4A3A4"/>
          </p15:clr>
        </p15:guide>
        <p15:guide id="27" orient="horz" pos="720" userDrawn="1">
          <p15:clr>
            <a:srgbClr val="A4A3A4"/>
          </p15:clr>
        </p15:guide>
        <p15:guide id="28" orient="horz" pos="1104" userDrawn="1">
          <p15:clr>
            <a:srgbClr val="A4A3A4"/>
          </p15:clr>
        </p15:guide>
        <p15:guide id="29" orient="horz" pos="1200" userDrawn="1">
          <p15:clr>
            <a:srgbClr val="A4A3A4"/>
          </p15:clr>
        </p15:guide>
        <p15:guide id="30" orient="horz" pos="1560" userDrawn="1">
          <p15:clr>
            <a:srgbClr val="A4A3A4"/>
          </p15:clr>
        </p15:guide>
        <p15:guide id="31" orient="horz" pos="1656" userDrawn="1">
          <p15:clr>
            <a:srgbClr val="A4A3A4"/>
          </p15:clr>
        </p15:guide>
        <p15:guide id="32" orient="horz" pos="2016" userDrawn="1">
          <p15:clr>
            <a:srgbClr val="A4A3A4"/>
          </p15:clr>
        </p15:guide>
        <p15:guide id="33" orient="horz" pos="2112" userDrawn="1">
          <p15:clr>
            <a:srgbClr val="A4A3A4"/>
          </p15:clr>
        </p15:guide>
        <p15:guide id="34" orient="horz" pos="2472" userDrawn="1">
          <p15:clr>
            <a:srgbClr val="A4A3A4"/>
          </p15:clr>
        </p15:guide>
        <p15:guide id="35" orient="horz" pos="2568" userDrawn="1">
          <p15:clr>
            <a:srgbClr val="A4A3A4"/>
          </p15:clr>
        </p15:guide>
        <p15:guide id="36" orient="horz" pos="2928" userDrawn="1">
          <p15:clr>
            <a:srgbClr val="A4A3A4"/>
          </p15:clr>
        </p15:guide>
        <p15:guide id="37" orient="horz" pos="3024" userDrawn="1">
          <p15:clr>
            <a:srgbClr val="A4A3A4"/>
          </p15:clr>
        </p15:guide>
        <p15:guide id="38" orient="horz" pos="3384" userDrawn="1">
          <p15:clr>
            <a:srgbClr val="A4A3A4"/>
          </p15:clr>
        </p15:guide>
        <p15:guide id="39" orient="horz" pos="3480" userDrawn="1">
          <p15:clr>
            <a:srgbClr val="A4A3A4"/>
          </p15:clr>
        </p15:guide>
        <p15:guide id="40" orient="horz" pos="3840" userDrawn="1">
          <p15:clr>
            <a:srgbClr val="A4A3A4"/>
          </p15:clr>
        </p15:guide>
        <p15:guide id="41" pos="2880" userDrawn="1">
          <p15:clr>
            <a:srgbClr val="F26B43"/>
          </p15:clr>
        </p15:guide>
        <p15:guide id="4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ae.or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www.sa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AADL Overview and Perspectives</a:t>
            </a:r>
          </a:p>
        </p:txBody>
      </p:sp>
      <p:sp>
        <p:nvSpPr>
          <p:cNvPr id="3" name="Subtitle 2"/>
          <p:cNvSpPr>
            <a:spLocks noGrp="1"/>
          </p:cNvSpPr>
          <p:nvPr>
            <p:ph type="subTitle" idx="1"/>
          </p:nvPr>
        </p:nvSpPr>
        <p:spPr/>
        <p:txBody>
          <a:bodyPr/>
          <a:lstStyle/>
          <a:p>
            <a:r>
              <a:rPr lang="en-US" dirty="0"/>
              <a:t>Peter Feiler</a:t>
            </a:r>
          </a:p>
        </p:txBody>
      </p:sp>
    </p:spTree>
    <p:extLst>
      <p:ext uri="{BB962C8B-B14F-4D97-AF65-F5344CB8AC3E}">
        <p14:creationId xmlns:p14="http://schemas.microsoft.com/office/powerpoint/2010/main" val="212866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19100" y="859465"/>
            <a:ext cx="8305800" cy="5023294"/>
          </a:xfrm>
        </p:spPr>
        <p:txBody>
          <a:bodyPr/>
          <a:lstStyle/>
          <a:p>
            <a:r>
              <a:rPr lang="en-US" dirty="0"/>
              <a:t>Core AADL language standard [V1 2004, V2 2012, V2.2 2017] </a:t>
            </a:r>
          </a:p>
          <a:p>
            <a:pPr lvl="1"/>
            <a:r>
              <a:rPr lang="en-US" sz="1600" dirty="0"/>
              <a:t>Focused on embedded software system modeling, analysis, and generation</a:t>
            </a:r>
          </a:p>
          <a:p>
            <a:pPr lvl="1"/>
            <a:r>
              <a:rPr lang="en-US" sz="1600" dirty="0"/>
              <a:t>Strongly typed language with well-defined semantics for execution of threads, processes on partitions and processor, sampled/queued communication, modes, end to end flows</a:t>
            </a:r>
          </a:p>
          <a:p>
            <a:pPr lvl="1"/>
            <a:r>
              <a:rPr lang="en-US" sz="1600" dirty="0"/>
              <a:t>Textual and graphical notation</a:t>
            </a:r>
          </a:p>
          <a:p>
            <a:pPr lvl="1"/>
            <a:r>
              <a:rPr lang="en-US" sz="1600" dirty="0"/>
              <a:t>Revision V3 in progress: interface composition, system configuration, binding, type system unification</a:t>
            </a:r>
          </a:p>
        </p:txBody>
      </p:sp>
      <p:sp>
        <p:nvSpPr>
          <p:cNvPr id="2" name="Title 1"/>
          <p:cNvSpPr>
            <a:spLocks noGrp="1"/>
          </p:cNvSpPr>
          <p:nvPr>
            <p:ph type="title"/>
          </p:nvPr>
        </p:nvSpPr>
        <p:spPr>
          <a:xfrm>
            <a:off x="2717285" y="384836"/>
            <a:ext cx="6529992" cy="664797"/>
          </a:xfrm>
        </p:spPr>
        <p:txBody>
          <a:bodyPr/>
          <a:lstStyle/>
          <a:p>
            <a:pPr>
              <a:spcBef>
                <a:spcPct val="35000"/>
              </a:spcBef>
            </a:pPr>
            <a:r>
              <a:rPr lang="en-US" sz="2400" dirty="0"/>
              <a:t>AADL Standard Suite (AS-5506 series)</a:t>
            </a:r>
            <a:br>
              <a:rPr lang="en-US" sz="2400" dirty="0"/>
            </a:br>
            <a:endParaRPr lang="en-US" sz="2400" dirty="0"/>
          </a:p>
        </p:txBody>
      </p:sp>
      <p:sp>
        <p:nvSpPr>
          <p:cNvPr id="4" name="Rectangle 3"/>
          <p:cNvSpPr/>
          <p:nvPr/>
        </p:nvSpPr>
        <p:spPr bwMode="auto">
          <a:xfrm>
            <a:off x="762000" y="3034198"/>
            <a:ext cx="7315200" cy="1600200"/>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91440">
              <a:spcBef>
                <a:spcPts val="0"/>
              </a:spcBef>
            </a:pPr>
            <a:r>
              <a:rPr lang="en-US" dirty="0"/>
              <a:t>Standardized AADL Annex Extensions</a:t>
            </a:r>
          </a:p>
          <a:p>
            <a:pPr marL="377190" lvl="1" indent="-285750">
              <a:spcBef>
                <a:spcPts val="0"/>
              </a:spcBef>
              <a:buFont typeface="Arial" panose="020B0604020202020204" pitchFamily="34" charset="0"/>
              <a:buChar char="•"/>
            </a:pPr>
            <a:r>
              <a:rPr lang="en-US" sz="1600" b="0" dirty="0"/>
              <a:t>Error Model language for safety, reliability, security analysis [2006, 2015]</a:t>
            </a:r>
          </a:p>
          <a:p>
            <a:pPr marL="377190" lvl="1" indent="-285750">
              <a:spcBef>
                <a:spcPts val="0"/>
              </a:spcBef>
              <a:buFont typeface="Arial" panose="020B0604020202020204" pitchFamily="34" charset="0"/>
              <a:buChar char="•"/>
            </a:pPr>
            <a:r>
              <a:rPr lang="en-US" sz="1600" b="0" dirty="0"/>
              <a:t>ARINC653 extension for partitioned architectures [2011, 2015]</a:t>
            </a:r>
          </a:p>
          <a:p>
            <a:pPr marL="377190" lvl="1" indent="-285750">
              <a:spcBef>
                <a:spcPts val="0"/>
              </a:spcBef>
              <a:buFont typeface="Arial" panose="020B0604020202020204" pitchFamily="34" charset="0"/>
              <a:buChar char="•"/>
            </a:pPr>
            <a:r>
              <a:rPr lang="en-US" sz="1600" b="0" dirty="0"/>
              <a:t>Behavior Specification Language for modes and interaction behavior [2011, 2017]</a:t>
            </a:r>
          </a:p>
          <a:p>
            <a:pPr marL="377190" lvl="1" indent="-285750">
              <a:spcBef>
                <a:spcPts val="0"/>
              </a:spcBef>
              <a:buFont typeface="Arial" panose="020B0604020202020204" pitchFamily="34" charset="0"/>
              <a:buChar char="•"/>
            </a:pPr>
            <a:r>
              <a:rPr lang="en-US" sz="1600" b="0" dirty="0"/>
              <a:t>Data Modeling extension for interfacing with data models (UML, ASN.1, …) [2011]</a:t>
            </a:r>
          </a:p>
          <a:p>
            <a:pPr marL="377190" lvl="1" indent="-285750">
              <a:spcBef>
                <a:spcPts val="0"/>
              </a:spcBef>
              <a:buFont typeface="Arial" panose="020B0604020202020204" pitchFamily="34" charset="0"/>
              <a:buChar char="•"/>
            </a:pPr>
            <a:r>
              <a:rPr lang="en-US" sz="1600" b="0" dirty="0"/>
              <a:t>AADL Runtime System &amp; Code Generation [2006, 2015] </a:t>
            </a:r>
          </a:p>
        </p:txBody>
      </p:sp>
      <p:sp>
        <p:nvSpPr>
          <p:cNvPr id="5" name="Rectangle 4"/>
          <p:cNvSpPr/>
          <p:nvPr/>
        </p:nvSpPr>
        <p:spPr bwMode="auto">
          <a:xfrm>
            <a:off x="762000" y="4685670"/>
            <a:ext cx="7315200" cy="1519321"/>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91440">
              <a:spcBef>
                <a:spcPts val="0"/>
              </a:spcBef>
            </a:pPr>
            <a:r>
              <a:rPr lang="en-US" dirty="0"/>
              <a:t>AADL Annexes in Progress</a:t>
            </a:r>
          </a:p>
          <a:p>
            <a:pPr marL="377190" lvl="1" indent="-285750">
              <a:spcBef>
                <a:spcPts val="0"/>
              </a:spcBef>
              <a:buFont typeface="Arial" panose="020B0604020202020204" pitchFamily="34" charset="0"/>
              <a:buChar char="•"/>
            </a:pPr>
            <a:r>
              <a:rPr lang="en-US" sz="1600" b="0" dirty="0"/>
              <a:t>Network Specification Annex</a:t>
            </a:r>
          </a:p>
          <a:p>
            <a:pPr marL="377190" lvl="1" indent="-285750">
              <a:spcBef>
                <a:spcPts val="0"/>
              </a:spcBef>
              <a:buFont typeface="Arial" panose="020B0604020202020204" pitchFamily="34" charset="0"/>
              <a:buChar char="•"/>
            </a:pPr>
            <a:r>
              <a:rPr lang="en-US" sz="1600" b="0" dirty="0"/>
              <a:t>Cyber Security Annex</a:t>
            </a:r>
          </a:p>
          <a:p>
            <a:pPr marL="377190" lvl="1" indent="-285750">
              <a:spcBef>
                <a:spcPts val="0"/>
              </a:spcBef>
              <a:buFont typeface="Arial" panose="020B0604020202020204" pitchFamily="34" charset="0"/>
              <a:buChar char="•"/>
            </a:pPr>
            <a:r>
              <a:rPr lang="en-US" sz="1600" dirty="0"/>
              <a:t>FACE Annex</a:t>
            </a:r>
            <a:endParaRPr lang="en-US" sz="1600" b="0" dirty="0"/>
          </a:p>
          <a:p>
            <a:pPr marL="377190" lvl="1" indent="-285750">
              <a:spcBef>
                <a:spcPts val="0"/>
              </a:spcBef>
              <a:buFont typeface="Arial" panose="020B0604020202020204" pitchFamily="34" charset="0"/>
              <a:buChar char="•"/>
            </a:pPr>
            <a:r>
              <a:rPr lang="en-US" sz="1600" b="0" dirty="0"/>
              <a:t>Requirements Definition and Assurance Annex</a:t>
            </a:r>
          </a:p>
          <a:p>
            <a:pPr marL="377190" lvl="1" indent="-285750">
              <a:spcBef>
                <a:spcPts val="0"/>
              </a:spcBef>
              <a:buFont typeface="Arial" panose="020B0604020202020204" pitchFamily="34" charset="0"/>
              <a:buChar char="•"/>
            </a:pPr>
            <a:r>
              <a:rPr lang="en-US" sz="1600" b="0" dirty="0"/>
              <a:t>Synchronous System Specification Annex</a:t>
            </a:r>
          </a:p>
        </p:txBody>
      </p:sp>
      <p:pic>
        <p:nvPicPr>
          <p:cNvPr id="7" name="Picture 6" descr="SAE International">
            <a:hlinkClick r:id="rId3" tooltip="SAE International"/>
          </p:cNvPr>
          <p:cNvPicPr>
            <a:picLocks noChangeAspect="1" noChangeArrowheads="1"/>
          </p:cNvPicPr>
          <p:nvPr/>
        </p:nvPicPr>
        <p:blipFill>
          <a:blip r:embed="rId4" cstate="print"/>
          <a:srcRect/>
          <a:stretch>
            <a:fillRect/>
          </a:stretch>
        </p:blipFill>
        <p:spPr bwMode="auto">
          <a:xfrm>
            <a:off x="442310" y="350661"/>
            <a:ext cx="2234367" cy="309926"/>
          </a:xfrm>
          <a:prstGeom prst="rect">
            <a:avLst/>
          </a:prstGeom>
          <a:noFill/>
          <a:ln w="9525">
            <a:noFill/>
            <a:miter lim="800000"/>
            <a:headEnd/>
            <a:tailEnd/>
          </a:ln>
        </p:spPr>
      </p:pic>
    </p:spTree>
    <p:extLst>
      <p:ext uri="{BB962C8B-B14F-4D97-AF65-F5344CB8AC3E}">
        <p14:creationId xmlns:p14="http://schemas.microsoft.com/office/powerpoint/2010/main" val="36870416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03" name="Rectangle 2"/>
          <p:cNvSpPr txBox="1">
            <a:spLocks noChangeArrowheads="1"/>
          </p:cNvSpPr>
          <p:nvPr/>
        </p:nvSpPr>
        <p:spPr bwMode="auto">
          <a:xfrm>
            <a:off x="187724" y="149289"/>
            <a:ext cx="8501062" cy="504670"/>
          </a:xfrm>
          <a:prstGeom prst="rect">
            <a:avLst/>
          </a:prstGeom>
          <a:noFill/>
          <a:ln w="9525">
            <a:noFill/>
            <a:miter lim="800000"/>
            <a:headEnd/>
            <a:tailEnd/>
          </a:ln>
        </p:spPr>
        <p:txBody>
          <a:bodyPr lIns="0" rIns="0"/>
          <a:lstStyle/>
          <a:p>
            <a:pPr algn="l">
              <a:lnSpc>
                <a:spcPct val="90000"/>
              </a:lnSpc>
              <a:spcBef>
                <a:spcPts val="600"/>
              </a:spcBef>
            </a:pPr>
            <a:r>
              <a:rPr lang="en-US" sz="2400" dirty="0"/>
              <a:t>SAE AADL &amp; Architecture-centric Virtual Integration</a:t>
            </a:r>
          </a:p>
          <a:p>
            <a:pPr algn="l">
              <a:lnSpc>
                <a:spcPct val="90000"/>
              </a:lnSpc>
              <a:spcBef>
                <a:spcPts val="600"/>
              </a:spcBef>
            </a:pPr>
            <a:r>
              <a:rPr lang="en-US" sz="1800" dirty="0"/>
              <a:t>Evolution, Maturation and Transition </a:t>
            </a:r>
          </a:p>
          <a:p>
            <a:pPr algn="l">
              <a:lnSpc>
                <a:spcPct val="90000"/>
              </a:lnSpc>
              <a:spcBef>
                <a:spcPts val="600"/>
              </a:spcBef>
            </a:pPr>
            <a:endParaRPr lang="en-US" sz="2400" dirty="0">
              <a:solidFill>
                <a:srgbClr val="FFFFFF"/>
              </a:solidFill>
            </a:endParaRPr>
          </a:p>
        </p:txBody>
      </p:sp>
      <p:sp>
        <p:nvSpPr>
          <p:cNvPr id="17" name="Right Arrow 16"/>
          <p:cNvSpPr/>
          <p:nvPr/>
        </p:nvSpPr>
        <p:spPr bwMode="auto">
          <a:xfrm>
            <a:off x="611579" y="3289342"/>
            <a:ext cx="8075221" cy="609600"/>
          </a:xfrm>
          <a:prstGeom prst="rightArrow">
            <a:avLst/>
          </a:prstGeom>
          <a:solidFill>
            <a:srgbClr val="EDD18B"/>
          </a:solidFill>
          <a:ln w="6350">
            <a:solidFill>
              <a:schemeClr val="tx1"/>
            </a:solidFill>
            <a:miter lim="800000"/>
            <a:headEnd/>
            <a:tailEnd/>
          </a:ln>
        </p:spPr>
        <p:txBody>
          <a:bodyPr wrap="none" rtlCol="0" anchor="ctr"/>
          <a:lstStyle/>
          <a:p>
            <a:pPr algn="ctr">
              <a:spcBef>
                <a:spcPts val="0"/>
              </a:spcBef>
            </a:pPr>
            <a:r>
              <a:rPr lang="en-US" sz="1400" dirty="0">
                <a:solidFill>
                  <a:srgbClr val="000000"/>
                </a:solidFill>
              </a:rPr>
              <a:t>SAE AADL Standard &amp; Tool Support: Research Transition Platform</a:t>
            </a:r>
          </a:p>
        </p:txBody>
      </p:sp>
      <p:cxnSp>
        <p:nvCxnSpPr>
          <p:cNvPr id="54" name="Straight Arrow Connector 53"/>
          <p:cNvCxnSpPr/>
          <p:nvPr/>
        </p:nvCxnSpPr>
        <p:spPr bwMode="auto">
          <a:xfrm flipV="1">
            <a:off x="296883" y="5755244"/>
            <a:ext cx="8632871" cy="16943"/>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65" name="TextBox 64"/>
          <p:cNvSpPr txBox="1"/>
          <p:nvPr/>
        </p:nvSpPr>
        <p:spPr>
          <a:xfrm>
            <a:off x="591796" y="5755988"/>
            <a:ext cx="809492" cy="253916"/>
          </a:xfrm>
          <a:prstGeom prst="rect">
            <a:avLst/>
          </a:prstGeom>
          <a:noFill/>
        </p:spPr>
        <p:txBody>
          <a:bodyPr wrap="square" rtlCol="0">
            <a:spAutoFit/>
          </a:bodyPr>
          <a:lstStyle/>
          <a:p>
            <a:pPr>
              <a:spcBef>
                <a:spcPts val="0"/>
              </a:spcBef>
            </a:pPr>
            <a:r>
              <a:rPr lang="en-US" sz="1050" dirty="0">
                <a:solidFill>
                  <a:srgbClr val="000000"/>
                </a:solidFill>
              </a:rPr>
              <a:t>2004</a:t>
            </a:r>
          </a:p>
        </p:txBody>
      </p:sp>
      <p:sp>
        <p:nvSpPr>
          <p:cNvPr id="66" name="TextBox 65"/>
          <p:cNvSpPr txBox="1"/>
          <p:nvPr/>
        </p:nvSpPr>
        <p:spPr>
          <a:xfrm>
            <a:off x="1789222" y="5754008"/>
            <a:ext cx="809492" cy="253916"/>
          </a:xfrm>
          <a:prstGeom prst="rect">
            <a:avLst/>
          </a:prstGeom>
          <a:noFill/>
        </p:spPr>
        <p:txBody>
          <a:bodyPr wrap="square" rtlCol="0">
            <a:spAutoFit/>
          </a:bodyPr>
          <a:lstStyle/>
          <a:p>
            <a:pPr>
              <a:spcBef>
                <a:spcPts val="0"/>
              </a:spcBef>
            </a:pPr>
            <a:r>
              <a:rPr lang="en-US" sz="1050" dirty="0">
                <a:solidFill>
                  <a:srgbClr val="000000"/>
                </a:solidFill>
              </a:rPr>
              <a:t>2008</a:t>
            </a:r>
          </a:p>
        </p:txBody>
      </p:sp>
      <p:sp>
        <p:nvSpPr>
          <p:cNvPr id="67" name="TextBox 66"/>
          <p:cNvSpPr txBox="1"/>
          <p:nvPr/>
        </p:nvSpPr>
        <p:spPr>
          <a:xfrm>
            <a:off x="3402287" y="5763903"/>
            <a:ext cx="809492" cy="253916"/>
          </a:xfrm>
          <a:prstGeom prst="rect">
            <a:avLst/>
          </a:prstGeom>
          <a:noFill/>
        </p:spPr>
        <p:txBody>
          <a:bodyPr wrap="square" rtlCol="0">
            <a:spAutoFit/>
          </a:bodyPr>
          <a:lstStyle/>
          <a:p>
            <a:pPr>
              <a:spcBef>
                <a:spcPts val="0"/>
              </a:spcBef>
            </a:pPr>
            <a:r>
              <a:rPr lang="en-US" sz="1050" dirty="0">
                <a:solidFill>
                  <a:srgbClr val="000000"/>
                </a:solidFill>
              </a:rPr>
              <a:t>2010</a:t>
            </a:r>
          </a:p>
        </p:txBody>
      </p:sp>
      <p:sp>
        <p:nvSpPr>
          <p:cNvPr id="68" name="TextBox 67"/>
          <p:cNvSpPr txBox="1"/>
          <p:nvPr/>
        </p:nvSpPr>
        <p:spPr>
          <a:xfrm>
            <a:off x="4971809" y="5765884"/>
            <a:ext cx="809492" cy="253916"/>
          </a:xfrm>
          <a:prstGeom prst="rect">
            <a:avLst/>
          </a:prstGeom>
          <a:noFill/>
        </p:spPr>
        <p:txBody>
          <a:bodyPr wrap="square" rtlCol="0">
            <a:spAutoFit/>
          </a:bodyPr>
          <a:lstStyle/>
          <a:p>
            <a:pPr>
              <a:spcBef>
                <a:spcPts val="0"/>
              </a:spcBef>
            </a:pPr>
            <a:r>
              <a:rPr lang="en-US" sz="1050" dirty="0">
                <a:solidFill>
                  <a:srgbClr val="000000"/>
                </a:solidFill>
              </a:rPr>
              <a:t>2012</a:t>
            </a:r>
          </a:p>
        </p:txBody>
      </p:sp>
      <p:sp>
        <p:nvSpPr>
          <p:cNvPr id="69" name="TextBox 68"/>
          <p:cNvSpPr txBox="1"/>
          <p:nvPr/>
        </p:nvSpPr>
        <p:spPr>
          <a:xfrm>
            <a:off x="6429508" y="5763904"/>
            <a:ext cx="809492" cy="253916"/>
          </a:xfrm>
          <a:prstGeom prst="rect">
            <a:avLst/>
          </a:prstGeom>
          <a:noFill/>
        </p:spPr>
        <p:txBody>
          <a:bodyPr wrap="square" rtlCol="0">
            <a:spAutoFit/>
          </a:bodyPr>
          <a:lstStyle/>
          <a:p>
            <a:pPr>
              <a:spcBef>
                <a:spcPts val="0"/>
              </a:spcBef>
            </a:pPr>
            <a:r>
              <a:rPr lang="en-US" sz="1050" dirty="0">
                <a:solidFill>
                  <a:srgbClr val="000000"/>
                </a:solidFill>
              </a:rPr>
              <a:t>2014</a:t>
            </a:r>
          </a:p>
        </p:txBody>
      </p:sp>
      <p:sp>
        <p:nvSpPr>
          <p:cNvPr id="70" name="TextBox 69"/>
          <p:cNvSpPr txBox="1"/>
          <p:nvPr/>
        </p:nvSpPr>
        <p:spPr>
          <a:xfrm>
            <a:off x="7651670" y="5761924"/>
            <a:ext cx="809492" cy="253916"/>
          </a:xfrm>
          <a:prstGeom prst="rect">
            <a:avLst/>
          </a:prstGeom>
          <a:noFill/>
        </p:spPr>
        <p:txBody>
          <a:bodyPr wrap="square" rtlCol="0">
            <a:spAutoFit/>
          </a:bodyPr>
          <a:lstStyle/>
          <a:p>
            <a:pPr>
              <a:spcBef>
                <a:spcPts val="0"/>
              </a:spcBef>
            </a:pPr>
            <a:r>
              <a:rPr lang="en-US" sz="1050" dirty="0">
                <a:solidFill>
                  <a:srgbClr val="000000"/>
                </a:solidFill>
              </a:rPr>
              <a:t>2016</a:t>
            </a:r>
          </a:p>
        </p:txBody>
      </p:sp>
      <p:sp>
        <p:nvSpPr>
          <p:cNvPr id="48" name="TextBox 47"/>
          <p:cNvSpPr txBox="1"/>
          <p:nvPr/>
        </p:nvSpPr>
        <p:spPr>
          <a:xfrm>
            <a:off x="8525008" y="5764769"/>
            <a:ext cx="809492" cy="253916"/>
          </a:xfrm>
          <a:prstGeom prst="rect">
            <a:avLst/>
          </a:prstGeom>
          <a:noFill/>
        </p:spPr>
        <p:txBody>
          <a:bodyPr wrap="square" rtlCol="0">
            <a:spAutoFit/>
          </a:bodyPr>
          <a:lstStyle/>
          <a:p>
            <a:pPr>
              <a:spcBef>
                <a:spcPts val="0"/>
              </a:spcBef>
            </a:pPr>
            <a:r>
              <a:rPr lang="en-US" sz="1050" dirty="0">
                <a:solidFill>
                  <a:srgbClr val="000000"/>
                </a:solidFill>
              </a:rPr>
              <a:t>2020</a:t>
            </a:r>
          </a:p>
        </p:txBody>
      </p:sp>
      <p:grpSp>
        <p:nvGrpSpPr>
          <p:cNvPr id="118" name="Group 117"/>
          <p:cNvGrpSpPr/>
          <p:nvPr/>
        </p:nvGrpSpPr>
        <p:grpSpPr>
          <a:xfrm>
            <a:off x="990600" y="914400"/>
            <a:ext cx="5257800" cy="2444242"/>
            <a:chOff x="1600200" y="914400"/>
            <a:chExt cx="5257800" cy="2444242"/>
          </a:xfrm>
        </p:grpSpPr>
        <p:sp>
          <p:nvSpPr>
            <p:cNvPr id="84" name="Right Arrow 83"/>
            <p:cNvSpPr/>
            <p:nvPr/>
          </p:nvSpPr>
          <p:spPr bwMode="auto">
            <a:xfrm rot="16572347">
              <a:off x="5128927" y="1917257"/>
              <a:ext cx="1062006" cy="301905"/>
            </a:xfrm>
            <a:prstGeom prst="rightArrow">
              <a:avLst/>
            </a:prstGeom>
            <a:solidFill>
              <a:srgbClr val="DFF1CB">
                <a:alpha val="50000"/>
              </a:srgb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85" name="Right Arrow 84"/>
            <p:cNvSpPr/>
            <p:nvPr/>
          </p:nvSpPr>
          <p:spPr bwMode="auto">
            <a:xfrm rot="16572347">
              <a:off x="1689579" y="2281699"/>
              <a:ext cx="1858243" cy="295644"/>
            </a:xfrm>
            <a:prstGeom prst="rightArrow">
              <a:avLst/>
            </a:prstGeom>
            <a:solidFill>
              <a:srgbClr val="DFF1CB">
                <a:alpha val="50000"/>
              </a:srgb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82" name="TextBox 81"/>
            <p:cNvSpPr txBox="1"/>
            <p:nvPr/>
          </p:nvSpPr>
          <p:spPr>
            <a:xfrm>
              <a:off x="1981200" y="914400"/>
              <a:ext cx="4876800" cy="685800"/>
            </a:xfrm>
            <a:prstGeom prst="rightArrow">
              <a:avLst/>
            </a:prstGeom>
            <a:solidFill>
              <a:srgbClr val="DFF1CB"/>
            </a:solidFill>
            <a:ln w="6350">
              <a:solidFill>
                <a:schemeClr val="tx1"/>
              </a:solidFill>
              <a:miter lim="800000"/>
              <a:headEnd/>
              <a:tailEnd/>
            </a:ln>
          </p:spPr>
          <p:txBody>
            <a:bodyPr wrap="none" rtlCol="0" anchor="ctr"/>
            <a:lstStyle/>
            <a:p>
              <a:pPr>
                <a:spcBef>
                  <a:spcPts val="0"/>
                </a:spcBef>
              </a:pPr>
              <a:r>
                <a:rPr lang="en-US" sz="1400" dirty="0">
                  <a:solidFill>
                    <a:srgbClr val="000000"/>
                  </a:solidFill>
                </a:rPr>
                <a:t>Army and other Government Shadow Projects</a:t>
              </a:r>
            </a:p>
          </p:txBody>
        </p:sp>
        <p:sp>
          <p:nvSpPr>
            <p:cNvPr id="90" name="TextBox 89"/>
            <p:cNvSpPr txBox="1"/>
            <p:nvPr/>
          </p:nvSpPr>
          <p:spPr>
            <a:xfrm>
              <a:off x="1600200" y="1752600"/>
              <a:ext cx="1015021" cy="769441"/>
            </a:xfrm>
            <a:prstGeom prst="rect">
              <a:avLst/>
            </a:prstGeom>
            <a:noFill/>
          </p:spPr>
          <p:txBody>
            <a:bodyPr wrap="none" rtlCol="0">
              <a:spAutoFit/>
            </a:bodyPr>
            <a:lstStyle/>
            <a:p>
              <a:pPr>
                <a:spcBef>
                  <a:spcPts val="0"/>
                </a:spcBef>
              </a:pPr>
              <a:r>
                <a:rPr lang="en-US" sz="1100" dirty="0"/>
                <a:t>Common</a:t>
              </a:r>
            </a:p>
            <a:p>
              <a:pPr>
                <a:spcBef>
                  <a:spcPts val="0"/>
                </a:spcBef>
              </a:pPr>
              <a:r>
                <a:rPr lang="en-US" sz="1100" dirty="0"/>
                <a:t>Avionics</a:t>
              </a:r>
            </a:p>
            <a:p>
              <a:pPr>
                <a:spcBef>
                  <a:spcPts val="0"/>
                </a:spcBef>
              </a:pPr>
              <a:r>
                <a:rPr lang="en-US" sz="1100" dirty="0"/>
                <a:t>Architecture</a:t>
              </a:r>
            </a:p>
            <a:p>
              <a:pPr>
                <a:spcBef>
                  <a:spcPts val="0"/>
                </a:spcBef>
              </a:pPr>
              <a:r>
                <a:rPr lang="en-US" sz="1100" dirty="0"/>
                <a:t>System</a:t>
              </a:r>
            </a:p>
          </p:txBody>
        </p:sp>
        <p:sp>
          <p:nvSpPr>
            <p:cNvPr id="91" name="TextBox 90"/>
            <p:cNvSpPr txBox="1"/>
            <p:nvPr/>
          </p:nvSpPr>
          <p:spPr>
            <a:xfrm>
              <a:off x="3010525" y="1752600"/>
              <a:ext cx="723275" cy="600164"/>
            </a:xfrm>
            <a:prstGeom prst="rect">
              <a:avLst/>
            </a:prstGeom>
            <a:noFill/>
          </p:spPr>
          <p:txBody>
            <a:bodyPr wrap="none" rtlCol="0">
              <a:spAutoFit/>
            </a:bodyPr>
            <a:lstStyle/>
            <a:p>
              <a:pPr>
                <a:spcBef>
                  <a:spcPts val="0"/>
                </a:spcBef>
              </a:pPr>
              <a:r>
                <a:rPr lang="en-US" sz="1100" dirty="0"/>
                <a:t>Apache</a:t>
              </a:r>
            </a:p>
            <a:p>
              <a:pPr>
                <a:spcBef>
                  <a:spcPts val="0"/>
                </a:spcBef>
              </a:pPr>
              <a:r>
                <a:rPr lang="en-US" sz="1100" dirty="0"/>
                <a:t>Block III</a:t>
              </a:r>
            </a:p>
            <a:p>
              <a:pPr>
                <a:spcBef>
                  <a:spcPts val="0"/>
                </a:spcBef>
              </a:pPr>
              <a:r>
                <a:rPr lang="en-US" sz="1100" dirty="0"/>
                <a:t>ATAM</a:t>
              </a:r>
            </a:p>
          </p:txBody>
        </p:sp>
        <p:sp>
          <p:nvSpPr>
            <p:cNvPr id="96" name="Right Arrow 95"/>
            <p:cNvSpPr/>
            <p:nvPr/>
          </p:nvSpPr>
          <p:spPr bwMode="auto">
            <a:xfrm rot="16572347">
              <a:off x="3300127" y="1917257"/>
              <a:ext cx="1062006" cy="301905"/>
            </a:xfrm>
            <a:prstGeom prst="rightArrow">
              <a:avLst/>
            </a:prstGeom>
            <a:solidFill>
              <a:srgbClr val="DFF1CB">
                <a:alpha val="50000"/>
              </a:srgb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97" name="TextBox 96"/>
            <p:cNvSpPr txBox="1"/>
            <p:nvPr/>
          </p:nvSpPr>
          <p:spPr>
            <a:xfrm>
              <a:off x="4885399" y="2066836"/>
              <a:ext cx="700833" cy="600164"/>
            </a:xfrm>
            <a:prstGeom prst="rect">
              <a:avLst/>
            </a:prstGeom>
            <a:noFill/>
          </p:spPr>
          <p:txBody>
            <a:bodyPr wrap="none" rtlCol="0">
              <a:spAutoFit/>
            </a:bodyPr>
            <a:lstStyle/>
            <a:p>
              <a:pPr>
                <a:spcBef>
                  <a:spcPts val="0"/>
                </a:spcBef>
              </a:pPr>
              <a:r>
                <a:rPr lang="en-US" sz="1100" dirty="0"/>
                <a:t>CH47F</a:t>
              </a:r>
            </a:p>
            <a:p>
              <a:pPr>
                <a:spcBef>
                  <a:spcPts val="0"/>
                </a:spcBef>
              </a:pPr>
              <a:r>
                <a:rPr lang="en-US" sz="1100" dirty="0"/>
                <a:t>Health </a:t>
              </a:r>
            </a:p>
            <a:p>
              <a:pPr>
                <a:spcBef>
                  <a:spcPts val="0"/>
                </a:spcBef>
              </a:pPr>
              <a:r>
                <a:rPr lang="en-US" sz="1100" dirty="0"/>
                <a:t>Monitor</a:t>
              </a:r>
            </a:p>
          </p:txBody>
        </p:sp>
        <p:sp>
          <p:nvSpPr>
            <p:cNvPr id="98" name="TextBox 97"/>
            <p:cNvSpPr txBox="1"/>
            <p:nvPr/>
          </p:nvSpPr>
          <p:spPr>
            <a:xfrm>
              <a:off x="3949864" y="1609636"/>
              <a:ext cx="1079336" cy="600164"/>
            </a:xfrm>
            <a:prstGeom prst="rect">
              <a:avLst/>
            </a:prstGeom>
            <a:noFill/>
          </p:spPr>
          <p:txBody>
            <a:bodyPr wrap="square" rtlCol="0">
              <a:spAutoFit/>
            </a:bodyPr>
            <a:lstStyle/>
            <a:p>
              <a:pPr>
                <a:spcBef>
                  <a:spcPts val="0"/>
                </a:spcBef>
              </a:pPr>
              <a:r>
                <a:rPr lang="en-US" sz="1100" dirty="0"/>
                <a:t>JPL</a:t>
              </a:r>
            </a:p>
            <a:p>
              <a:pPr>
                <a:spcBef>
                  <a:spcPts val="0"/>
                </a:spcBef>
              </a:pPr>
              <a:r>
                <a:rPr lang="en-US" sz="1100" dirty="0"/>
                <a:t>Mission Data System</a:t>
              </a:r>
            </a:p>
          </p:txBody>
        </p:sp>
      </p:grpSp>
      <p:grpSp>
        <p:nvGrpSpPr>
          <p:cNvPr id="116" name="Group 115"/>
          <p:cNvGrpSpPr/>
          <p:nvPr/>
        </p:nvGrpSpPr>
        <p:grpSpPr>
          <a:xfrm>
            <a:off x="187724" y="3822742"/>
            <a:ext cx="8344697" cy="1066800"/>
            <a:chOff x="187724" y="3822742"/>
            <a:chExt cx="8344697" cy="1066800"/>
          </a:xfrm>
        </p:grpSpPr>
        <p:sp>
          <p:nvSpPr>
            <p:cNvPr id="64" name="Right Arrow 63"/>
            <p:cNvSpPr/>
            <p:nvPr/>
          </p:nvSpPr>
          <p:spPr bwMode="auto">
            <a:xfrm rot="5112751">
              <a:off x="4385084" y="3941833"/>
              <a:ext cx="387474" cy="301905"/>
            </a:xfrm>
            <a:prstGeom prst="rightArrow">
              <a:avLst/>
            </a:prstGeom>
            <a:solidFill>
              <a:schemeClr val="bg2">
                <a:lumMod val="40000"/>
                <a:lumOff val="60000"/>
                <a:alpha val="51000"/>
              </a:scheme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72" name="Right Arrow 71"/>
            <p:cNvSpPr/>
            <p:nvPr/>
          </p:nvSpPr>
          <p:spPr bwMode="auto">
            <a:xfrm rot="5084420">
              <a:off x="6250576" y="3924231"/>
              <a:ext cx="326182" cy="301905"/>
            </a:xfrm>
            <a:prstGeom prst="rightArrow">
              <a:avLst/>
            </a:prstGeom>
            <a:solidFill>
              <a:schemeClr val="bg2">
                <a:lumMod val="40000"/>
                <a:lumOff val="60000"/>
                <a:alpha val="51000"/>
              </a:scheme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44" name="Right Arrow 43"/>
            <p:cNvSpPr/>
            <p:nvPr/>
          </p:nvSpPr>
          <p:spPr bwMode="auto">
            <a:xfrm rot="16546208">
              <a:off x="820134" y="3873078"/>
              <a:ext cx="374120" cy="301905"/>
            </a:xfrm>
            <a:prstGeom prst="rightArrow">
              <a:avLst/>
            </a:prstGeom>
            <a:solidFill>
              <a:schemeClr val="bg2">
                <a:lumMod val="40000"/>
                <a:lumOff val="60000"/>
                <a:alpha val="51000"/>
              </a:scheme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56" name="Right Arrow 55"/>
            <p:cNvSpPr/>
            <p:nvPr/>
          </p:nvSpPr>
          <p:spPr bwMode="auto">
            <a:xfrm rot="16546208">
              <a:off x="3457602" y="3862729"/>
              <a:ext cx="442441" cy="372158"/>
            </a:xfrm>
            <a:prstGeom prst="rightArrow">
              <a:avLst/>
            </a:prstGeom>
            <a:solidFill>
              <a:schemeClr val="bg2">
                <a:lumMod val="40000"/>
                <a:lumOff val="60000"/>
                <a:alpha val="51000"/>
              </a:scheme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81" name="Right Arrow 80"/>
            <p:cNvSpPr/>
            <p:nvPr/>
          </p:nvSpPr>
          <p:spPr bwMode="auto">
            <a:xfrm rot="5112751">
              <a:off x="2036598" y="3930223"/>
              <a:ext cx="373640" cy="301905"/>
            </a:xfrm>
            <a:prstGeom prst="rightArrow">
              <a:avLst/>
            </a:prstGeom>
            <a:solidFill>
              <a:schemeClr val="bg2">
                <a:lumMod val="40000"/>
                <a:lumOff val="60000"/>
                <a:alpha val="51000"/>
              </a:scheme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94" name="TextBox 93"/>
            <p:cNvSpPr txBox="1"/>
            <p:nvPr/>
          </p:nvSpPr>
          <p:spPr>
            <a:xfrm>
              <a:off x="187724" y="3822742"/>
              <a:ext cx="689611" cy="600164"/>
            </a:xfrm>
            <a:prstGeom prst="rect">
              <a:avLst/>
            </a:prstGeom>
            <a:noFill/>
          </p:spPr>
          <p:txBody>
            <a:bodyPr wrap="none" rtlCol="0">
              <a:spAutoFit/>
            </a:bodyPr>
            <a:lstStyle/>
            <a:p>
              <a:pPr>
                <a:spcBef>
                  <a:spcPts val="0"/>
                </a:spcBef>
              </a:pPr>
              <a:r>
                <a:rPr lang="en-US" sz="1100" dirty="0"/>
                <a:t>DARPA</a:t>
              </a:r>
            </a:p>
            <a:p>
              <a:pPr>
                <a:spcBef>
                  <a:spcPts val="0"/>
                </a:spcBef>
              </a:pPr>
              <a:r>
                <a:rPr lang="en-US" sz="1100" dirty="0" err="1"/>
                <a:t>MetaH</a:t>
              </a:r>
              <a:endParaRPr lang="en-US" sz="1100" dirty="0"/>
            </a:p>
            <a:p>
              <a:pPr>
                <a:spcBef>
                  <a:spcPts val="0"/>
                </a:spcBef>
              </a:pPr>
              <a:r>
                <a:rPr lang="en-US" sz="1100" dirty="0"/>
                <a:t>ACME</a:t>
              </a:r>
            </a:p>
          </p:txBody>
        </p:sp>
        <p:sp>
          <p:nvSpPr>
            <p:cNvPr id="95" name="TextBox 94"/>
            <p:cNvSpPr txBox="1"/>
            <p:nvPr/>
          </p:nvSpPr>
          <p:spPr>
            <a:xfrm>
              <a:off x="1183992" y="3822742"/>
              <a:ext cx="974947" cy="430887"/>
            </a:xfrm>
            <a:prstGeom prst="rect">
              <a:avLst/>
            </a:prstGeom>
            <a:noFill/>
          </p:spPr>
          <p:txBody>
            <a:bodyPr wrap="none" rtlCol="0">
              <a:spAutoFit/>
            </a:bodyPr>
            <a:lstStyle/>
            <a:p>
              <a:pPr>
                <a:spcBef>
                  <a:spcPts val="0"/>
                </a:spcBef>
              </a:pPr>
              <a:r>
                <a:rPr lang="en-US" sz="1100" dirty="0"/>
                <a:t>AADLV1</a:t>
              </a:r>
            </a:p>
            <a:p>
              <a:pPr>
                <a:spcBef>
                  <a:spcPts val="0"/>
                </a:spcBef>
              </a:pPr>
              <a:r>
                <a:rPr lang="en-US" sz="1100" dirty="0"/>
                <a:t>Error Model</a:t>
              </a:r>
            </a:p>
          </p:txBody>
        </p:sp>
        <p:sp>
          <p:nvSpPr>
            <p:cNvPr id="99" name="Right Arrow 98"/>
            <p:cNvSpPr/>
            <p:nvPr/>
          </p:nvSpPr>
          <p:spPr bwMode="auto">
            <a:xfrm>
              <a:off x="457200" y="4279942"/>
              <a:ext cx="8075221" cy="609600"/>
            </a:xfrm>
            <a:prstGeom prst="rightArrow">
              <a:avLst/>
            </a:prstGeom>
            <a:solidFill>
              <a:schemeClr val="bg1">
                <a:lumMod val="85000"/>
              </a:schemeClr>
            </a:solidFill>
            <a:ln w="6350">
              <a:solidFill>
                <a:schemeClr val="tx1"/>
              </a:solidFill>
              <a:miter lim="800000"/>
              <a:headEnd/>
              <a:tailEnd/>
            </a:ln>
          </p:spPr>
          <p:txBody>
            <a:bodyPr wrap="none" rtlCol="0" anchor="ctr"/>
            <a:lstStyle/>
            <a:p>
              <a:pPr algn="ctr">
                <a:spcBef>
                  <a:spcPts val="0"/>
                </a:spcBef>
              </a:pPr>
              <a:r>
                <a:rPr lang="en-US" sz="1400" dirty="0">
                  <a:solidFill>
                    <a:srgbClr val="000000"/>
                  </a:solidFill>
                </a:rPr>
                <a:t>      US &amp; European Research Initiatives</a:t>
              </a:r>
            </a:p>
          </p:txBody>
        </p:sp>
        <p:sp>
          <p:nvSpPr>
            <p:cNvPr id="100" name="TextBox 99"/>
            <p:cNvSpPr txBox="1"/>
            <p:nvPr/>
          </p:nvSpPr>
          <p:spPr>
            <a:xfrm>
              <a:off x="2286000" y="3822742"/>
              <a:ext cx="1087157" cy="600164"/>
            </a:xfrm>
            <a:prstGeom prst="rect">
              <a:avLst/>
            </a:prstGeom>
            <a:noFill/>
          </p:spPr>
          <p:txBody>
            <a:bodyPr wrap="none" rtlCol="0">
              <a:spAutoFit/>
            </a:bodyPr>
            <a:lstStyle/>
            <a:p>
              <a:pPr>
                <a:spcBef>
                  <a:spcPts val="0"/>
                </a:spcBef>
              </a:pPr>
              <a:r>
                <a:rPr lang="en-US" sz="1100" dirty="0"/>
                <a:t>European</a:t>
              </a:r>
            </a:p>
            <a:p>
              <a:pPr>
                <a:spcBef>
                  <a:spcPts val="0"/>
                </a:spcBef>
              </a:pPr>
              <a:r>
                <a:rPr lang="en-US" sz="1100" dirty="0"/>
                <a:t>Commission</a:t>
              </a:r>
            </a:p>
            <a:p>
              <a:pPr>
                <a:spcBef>
                  <a:spcPts val="0"/>
                </a:spcBef>
              </a:pPr>
              <a:r>
                <a:rPr lang="en-US" sz="1100" dirty="0"/>
                <a:t>SLIM/FIACRE</a:t>
              </a:r>
            </a:p>
          </p:txBody>
        </p:sp>
        <p:sp>
          <p:nvSpPr>
            <p:cNvPr id="101" name="TextBox 100"/>
            <p:cNvSpPr txBox="1"/>
            <p:nvPr/>
          </p:nvSpPr>
          <p:spPr>
            <a:xfrm>
              <a:off x="4724400" y="3822742"/>
              <a:ext cx="689612" cy="430887"/>
            </a:xfrm>
            <a:prstGeom prst="rect">
              <a:avLst/>
            </a:prstGeom>
            <a:noFill/>
          </p:spPr>
          <p:txBody>
            <a:bodyPr wrap="none" rtlCol="0">
              <a:spAutoFit/>
            </a:bodyPr>
            <a:lstStyle/>
            <a:p>
              <a:pPr>
                <a:spcBef>
                  <a:spcPts val="0"/>
                </a:spcBef>
              </a:pPr>
              <a:r>
                <a:rPr lang="en-US" sz="1100" dirty="0"/>
                <a:t>DARPA</a:t>
              </a:r>
            </a:p>
            <a:p>
              <a:pPr>
                <a:spcBef>
                  <a:spcPts val="0"/>
                </a:spcBef>
              </a:pPr>
              <a:r>
                <a:rPr lang="en-US" sz="1100" dirty="0"/>
                <a:t>META</a:t>
              </a:r>
            </a:p>
          </p:txBody>
        </p:sp>
        <p:sp>
          <p:nvSpPr>
            <p:cNvPr id="102" name="TextBox 101"/>
            <p:cNvSpPr txBox="1"/>
            <p:nvPr/>
          </p:nvSpPr>
          <p:spPr>
            <a:xfrm>
              <a:off x="6574292" y="3822742"/>
              <a:ext cx="740908" cy="600164"/>
            </a:xfrm>
            <a:prstGeom prst="rect">
              <a:avLst/>
            </a:prstGeom>
            <a:noFill/>
          </p:spPr>
          <p:txBody>
            <a:bodyPr wrap="none" rtlCol="0">
              <a:spAutoFit/>
            </a:bodyPr>
            <a:lstStyle/>
            <a:p>
              <a:pPr>
                <a:spcBef>
                  <a:spcPts val="0"/>
                </a:spcBef>
              </a:pPr>
              <a:r>
                <a:rPr lang="en-US" sz="1100" dirty="0"/>
                <a:t>DARPA</a:t>
              </a:r>
            </a:p>
            <a:p>
              <a:pPr>
                <a:spcBef>
                  <a:spcPts val="0"/>
                </a:spcBef>
              </a:pPr>
              <a:r>
                <a:rPr lang="en-US" sz="1100" dirty="0"/>
                <a:t>HACMS</a:t>
              </a:r>
            </a:p>
            <a:p>
              <a:pPr>
                <a:spcBef>
                  <a:spcPts val="0"/>
                </a:spcBef>
              </a:pPr>
              <a:r>
                <a:rPr lang="en-US" sz="1100" dirty="0"/>
                <a:t>Security</a:t>
              </a:r>
            </a:p>
          </p:txBody>
        </p:sp>
      </p:grpSp>
      <p:grpSp>
        <p:nvGrpSpPr>
          <p:cNvPr id="123" name="Group 122"/>
          <p:cNvGrpSpPr/>
          <p:nvPr/>
        </p:nvGrpSpPr>
        <p:grpSpPr>
          <a:xfrm>
            <a:off x="1066800" y="4161817"/>
            <a:ext cx="7499226" cy="1629383"/>
            <a:chOff x="1109395" y="4114802"/>
            <a:chExt cx="7499226" cy="1629383"/>
          </a:xfrm>
        </p:grpSpPr>
        <p:sp>
          <p:nvSpPr>
            <p:cNvPr id="108" name="Right Arrow 107"/>
            <p:cNvSpPr/>
            <p:nvPr/>
          </p:nvSpPr>
          <p:spPr bwMode="auto">
            <a:xfrm rot="5112751">
              <a:off x="6093020" y="4536396"/>
              <a:ext cx="999862" cy="301905"/>
            </a:xfrm>
            <a:prstGeom prst="rightArrow">
              <a:avLst/>
            </a:prstGeom>
            <a:solidFill>
              <a:srgbClr val="FFFFCC">
                <a:alpha val="51000"/>
              </a:srgb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112" name="Left-Right Arrow 111"/>
            <p:cNvSpPr/>
            <p:nvPr/>
          </p:nvSpPr>
          <p:spPr bwMode="auto">
            <a:xfrm rot="5400000">
              <a:off x="4538309" y="4529493"/>
              <a:ext cx="1131287" cy="301905"/>
            </a:xfrm>
            <a:prstGeom prst="leftRightArrow">
              <a:avLst/>
            </a:prstGeom>
            <a:solidFill>
              <a:srgbClr val="FFFFCC">
                <a:alpha val="51000"/>
              </a:srgb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106" name="Left-Right Arrow 105"/>
            <p:cNvSpPr/>
            <p:nvPr/>
          </p:nvSpPr>
          <p:spPr bwMode="auto">
            <a:xfrm rot="5400000">
              <a:off x="2901488" y="4535403"/>
              <a:ext cx="1143108" cy="301905"/>
            </a:xfrm>
            <a:prstGeom prst="leftRightArrow">
              <a:avLst/>
            </a:prstGeom>
            <a:solidFill>
              <a:srgbClr val="FFFFCC">
                <a:alpha val="51000"/>
              </a:srgb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103" name="Right Arrow 102"/>
            <p:cNvSpPr/>
            <p:nvPr/>
          </p:nvSpPr>
          <p:spPr bwMode="auto">
            <a:xfrm>
              <a:off x="1981200" y="5134585"/>
              <a:ext cx="6627421" cy="609600"/>
            </a:xfrm>
            <a:prstGeom prst="rightArrow">
              <a:avLst/>
            </a:prstGeom>
            <a:solidFill>
              <a:srgbClr val="FFFFCC"/>
            </a:solidFill>
            <a:ln w="6350">
              <a:solidFill>
                <a:schemeClr val="tx1"/>
              </a:solidFill>
              <a:miter lim="800000"/>
              <a:headEnd/>
              <a:tailEnd/>
            </a:ln>
          </p:spPr>
          <p:txBody>
            <a:bodyPr wrap="none" rtlCol="0" anchor="ctr"/>
            <a:lstStyle/>
            <a:p>
              <a:pPr algn="ctr">
                <a:spcBef>
                  <a:spcPts val="0"/>
                </a:spcBef>
              </a:pPr>
              <a:r>
                <a:rPr lang="en-US" sz="1400" dirty="0">
                  <a:solidFill>
                    <a:srgbClr val="000000"/>
                  </a:solidFill>
                </a:rPr>
                <a:t>Other Standards and Regulatory Guidance</a:t>
              </a:r>
            </a:p>
          </p:txBody>
        </p:sp>
        <p:sp>
          <p:nvSpPr>
            <p:cNvPr id="104" name="TextBox 103"/>
            <p:cNvSpPr txBox="1"/>
            <p:nvPr/>
          </p:nvSpPr>
          <p:spPr>
            <a:xfrm>
              <a:off x="1109395" y="4800600"/>
              <a:ext cx="907621" cy="769441"/>
            </a:xfrm>
            <a:prstGeom prst="rect">
              <a:avLst/>
            </a:prstGeom>
            <a:noFill/>
          </p:spPr>
          <p:txBody>
            <a:bodyPr wrap="none" rtlCol="0">
              <a:spAutoFit/>
            </a:bodyPr>
            <a:lstStyle/>
            <a:p>
              <a:pPr>
                <a:spcBef>
                  <a:spcPts val="0"/>
                </a:spcBef>
              </a:pPr>
              <a:r>
                <a:rPr lang="en-US" sz="1100" dirty="0"/>
                <a:t>OMG </a:t>
              </a:r>
            </a:p>
            <a:p>
              <a:pPr>
                <a:spcBef>
                  <a:spcPts val="0"/>
                </a:spcBef>
              </a:pPr>
              <a:r>
                <a:rPr lang="en-US" sz="1100" dirty="0"/>
                <a:t>MARTE</a:t>
              </a:r>
            </a:p>
            <a:p>
              <a:pPr>
                <a:spcBef>
                  <a:spcPts val="0"/>
                </a:spcBef>
              </a:pPr>
              <a:r>
                <a:rPr lang="en-US" sz="1100" dirty="0"/>
                <a:t>Embedded</a:t>
              </a:r>
            </a:p>
            <a:p>
              <a:pPr>
                <a:spcBef>
                  <a:spcPts val="0"/>
                </a:spcBef>
              </a:pPr>
              <a:r>
                <a:rPr lang="en-US" sz="1100" dirty="0"/>
                <a:t>Systems</a:t>
              </a:r>
            </a:p>
          </p:txBody>
        </p:sp>
        <p:sp>
          <p:nvSpPr>
            <p:cNvPr id="105" name="Right Arrow 104"/>
            <p:cNvSpPr/>
            <p:nvPr/>
          </p:nvSpPr>
          <p:spPr bwMode="auto">
            <a:xfrm rot="5112751">
              <a:off x="1586091" y="4574230"/>
              <a:ext cx="923928" cy="301905"/>
            </a:xfrm>
            <a:prstGeom prst="rightArrow">
              <a:avLst/>
            </a:prstGeom>
            <a:solidFill>
              <a:srgbClr val="FFFFCC">
                <a:alpha val="51000"/>
              </a:srgbClr>
            </a:solidFill>
            <a:ln w="6350">
              <a:solidFill>
                <a:schemeClr val="tx1"/>
              </a:solidFill>
              <a:miter lim="800000"/>
              <a:headEnd/>
              <a:tailEnd/>
            </a:ln>
          </p:spPr>
          <p:txBody>
            <a:bodyPr wrap="none" rtlCol="0" anchor="ctr"/>
            <a:lstStyle/>
            <a:p>
              <a:pPr algn="ctr">
                <a:spcBef>
                  <a:spcPts val="0"/>
                </a:spcBef>
              </a:pPr>
              <a:endParaRPr lang="en-US" sz="1800" dirty="0">
                <a:solidFill>
                  <a:srgbClr val="000000"/>
                </a:solidFill>
              </a:endParaRPr>
            </a:p>
          </p:txBody>
        </p:sp>
        <p:sp>
          <p:nvSpPr>
            <p:cNvPr id="107" name="TextBox 106"/>
            <p:cNvSpPr txBox="1"/>
            <p:nvPr/>
          </p:nvSpPr>
          <p:spPr>
            <a:xfrm>
              <a:off x="2286000" y="4800600"/>
              <a:ext cx="869149" cy="430887"/>
            </a:xfrm>
            <a:prstGeom prst="rect">
              <a:avLst/>
            </a:prstGeom>
            <a:noFill/>
          </p:spPr>
          <p:txBody>
            <a:bodyPr wrap="none" rtlCol="0">
              <a:spAutoFit/>
            </a:bodyPr>
            <a:lstStyle/>
            <a:p>
              <a:pPr>
                <a:spcBef>
                  <a:spcPts val="0"/>
                </a:spcBef>
              </a:pPr>
              <a:r>
                <a:rPr lang="en-US" sz="1100" dirty="0"/>
                <a:t>ARINC653</a:t>
              </a:r>
            </a:p>
            <a:p>
              <a:pPr>
                <a:spcBef>
                  <a:spcPts val="0"/>
                </a:spcBef>
              </a:pPr>
              <a:r>
                <a:rPr lang="en-US" sz="1100" dirty="0"/>
                <a:t>Partitions</a:t>
              </a:r>
            </a:p>
          </p:txBody>
        </p:sp>
        <p:sp>
          <p:nvSpPr>
            <p:cNvPr id="110" name="TextBox 109"/>
            <p:cNvSpPr txBox="1"/>
            <p:nvPr/>
          </p:nvSpPr>
          <p:spPr>
            <a:xfrm>
              <a:off x="6934200" y="4800600"/>
              <a:ext cx="1600200" cy="430887"/>
            </a:xfrm>
            <a:prstGeom prst="rect">
              <a:avLst/>
            </a:prstGeom>
            <a:noFill/>
          </p:spPr>
          <p:txBody>
            <a:bodyPr wrap="square" rtlCol="0">
              <a:spAutoFit/>
            </a:bodyPr>
            <a:lstStyle/>
            <a:p>
              <a:pPr>
                <a:spcBef>
                  <a:spcPts val="0"/>
                </a:spcBef>
              </a:pPr>
              <a:r>
                <a:rPr lang="en-US" sz="1100" dirty="0"/>
                <a:t>Regulatory Guidance</a:t>
              </a:r>
            </a:p>
            <a:p>
              <a:pPr>
                <a:spcBef>
                  <a:spcPts val="0"/>
                </a:spcBef>
              </a:pPr>
              <a:r>
                <a:rPr lang="en-US" sz="1100" dirty="0"/>
                <a:t>NRC, FDA, UL</a:t>
              </a:r>
            </a:p>
          </p:txBody>
        </p:sp>
        <p:sp>
          <p:nvSpPr>
            <p:cNvPr id="111" name="TextBox 110"/>
            <p:cNvSpPr txBox="1"/>
            <p:nvPr/>
          </p:nvSpPr>
          <p:spPr>
            <a:xfrm>
              <a:off x="3581400" y="4800600"/>
              <a:ext cx="1405755" cy="430887"/>
            </a:xfrm>
            <a:prstGeom prst="rect">
              <a:avLst/>
            </a:prstGeom>
            <a:noFill/>
          </p:spPr>
          <p:txBody>
            <a:bodyPr wrap="square" rtlCol="0">
              <a:spAutoFit/>
            </a:bodyPr>
            <a:lstStyle/>
            <a:p>
              <a:pPr>
                <a:spcBef>
                  <a:spcPts val="0"/>
                </a:spcBef>
              </a:pPr>
              <a:r>
                <a:rPr lang="en-US" sz="1100" dirty="0"/>
                <a:t>Avionics Network </a:t>
              </a:r>
            </a:p>
            <a:p>
              <a:pPr>
                <a:spcBef>
                  <a:spcPts val="0"/>
                </a:spcBef>
              </a:pPr>
              <a:r>
                <a:rPr lang="en-US" sz="1100" dirty="0"/>
                <a:t>Standards</a:t>
              </a:r>
            </a:p>
          </p:txBody>
        </p:sp>
        <p:sp>
          <p:nvSpPr>
            <p:cNvPr id="113" name="TextBox 112"/>
            <p:cNvSpPr txBox="1"/>
            <p:nvPr/>
          </p:nvSpPr>
          <p:spPr>
            <a:xfrm>
              <a:off x="5105400" y="4800600"/>
              <a:ext cx="1524000" cy="430887"/>
            </a:xfrm>
            <a:prstGeom prst="rect">
              <a:avLst/>
            </a:prstGeom>
            <a:noFill/>
          </p:spPr>
          <p:txBody>
            <a:bodyPr wrap="square" rtlCol="0">
              <a:spAutoFit/>
            </a:bodyPr>
            <a:lstStyle/>
            <a:p>
              <a:pPr>
                <a:spcBef>
                  <a:spcPts val="0"/>
                </a:spcBef>
              </a:pPr>
              <a:r>
                <a:rPr lang="en-US" sz="1100" dirty="0"/>
                <a:t>System Safety Practice Standards</a:t>
              </a:r>
            </a:p>
          </p:txBody>
        </p:sp>
      </p:grpSp>
      <p:grpSp>
        <p:nvGrpSpPr>
          <p:cNvPr id="117" name="Group 116"/>
          <p:cNvGrpSpPr/>
          <p:nvPr/>
        </p:nvGrpSpPr>
        <p:grpSpPr>
          <a:xfrm>
            <a:off x="1989593" y="2438401"/>
            <a:ext cx="7048529" cy="1040486"/>
            <a:chOff x="1989593" y="2438401"/>
            <a:chExt cx="7048529" cy="1040486"/>
          </a:xfrm>
        </p:grpSpPr>
        <p:sp>
          <p:nvSpPr>
            <p:cNvPr id="41" name="Right Arrow 40"/>
            <p:cNvSpPr/>
            <p:nvPr/>
          </p:nvSpPr>
          <p:spPr bwMode="auto">
            <a:xfrm rot="16702344">
              <a:off x="1971105" y="3086662"/>
              <a:ext cx="338881" cy="301905"/>
            </a:xfrm>
            <a:prstGeom prst="rightArrow">
              <a:avLst/>
            </a:prstGeom>
            <a:solidFill>
              <a:schemeClr val="accent1">
                <a:lumMod val="20000"/>
                <a:lumOff val="8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37" name="Right Arrow 36"/>
            <p:cNvSpPr/>
            <p:nvPr/>
          </p:nvSpPr>
          <p:spPr bwMode="auto">
            <a:xfrm rot="16454694">
              <a:off x="3180405" y="3082765"/>
              <a:ext cx="324494" cy="301905"/>
            </a:xfrm>
            <a:prstGeom prst="rightArrow">
              <a:avLst/>
            </a:prstGeom>
            <a:solidFill>
              <a:schemeClr val="accent1">
                <a:lumMod val="20000"/>
                <a:lumOff val="8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39" name="Right Arrow 38"/>
            <p:cNvSpPr/>
            <p:nvPr/>
          </p:nvSpPr>
          <p:spPr bwMode="auto">
            <a:xfrm rot="16420103">
              <a:off x="5007773" y="3084133"/>
              <a:ext cx="330050" cy="301905"/>
            </a:xfrm>
            <a:prstGeom prst="rightArrow">
              <a:avLst/>
            </a:prstGeom>
            <a:solidFill>
              <a:schemeClr val="accent1">
                <a:lumMod val="20000"/>
                <a:lumOff val="8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43" name="Right Arrow 42"/>
            <p:cNvSpPr/>
            <p:nvPr/>
          </p:nvSpPr>
          <p:spPr bwMode="auto">
            <a:xfrm rot="16581559">
              <a:off x="6477438" y="3093693"/>
              <a:ext cx="336436" cy="301905"/>
            </a:xfrm>
            <a:prstGeom prst="rightArrow">
              <a:avLst/>
            </a:prstGeom>
            <a:solidFill>
              <a:schemeClr val="accent1">
                <a:lumMod val="20000"/>
                <a:lumOff val="8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45" name="Right Arrow 44"/>
            <p:cNvSpPr/>
            <p:nvPr/>
          </p:nvSpPr>
          <p:spPr bwMode="auto">
            <a:xfrm rot="16500496">
              <a:off x="8000661" y="3087468"/>
              <a:ext cx="330263" cy="301905"/>
            </a:xfrm>
            <a:prstGeom prst="rightArrow">
              <a:avLst/>
            </a:prstGeom>
            <a:solidFill>
              <a:schemeClr val="accent1">
                <a:lumMod val="20000"/>
                <a:lumOff val="8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33" name="Right Arrow 32"/>
            <p:cNvSpPr/>
            <p:nvPr/>
          </p:nvSpPr>
          <p:spPr bwMode="auto">
            <a:xfrm>
              <a:off x="2133600" y="2438401"/>
              <a:ext cx="6904522" cy="762000"/>
            </a:xfrm>
            <a:prstGeom prst="rightArrow">
              <a:avLst/>
            </a:prstGeom>
            <a:solidFill>
              <a:schemeClr val="accent1">
                <a:lumMod val="20000"/>
                <a:lumOff val="80000"/>
              </a:schemeClr>
            </a:solidFill>
            <a:ln w="6350">
              <a:solidFill>
                <a:schemeClr val="tx1"/>
              </a:solidFill>
              <a:miter lim="800000"/>
              <a:headEnd/>
              <a:tailEnd/>
            </a:ln>
          </p:spPr>
          <p:txBody>
            <a:bodyPr wrap="none" rtlCol="0" anchor="ctr"/>
            <a:lstStyle/>
            <a:p>
              <a:pPr algn="ctr">
                <a:spcBef>
                  <a:spcPts val="0"/>
                </a:spcBef>
              </a:pPr>
              <a:r>
                <a:rPr lang="en-US" sz="1400" dirty="0">
                  <a:solidFill>
                    <a:srgbClr val="000000"/>
                  </a:solidFill>
                </a:rPr>
                <a:t>System Architecture Virtual Integration (SAVI) Software &amp; Systems Engineering</a:t>
              </a:r>
            </a:p>
          </p:txBody>
        </p:sp>
        <p:sp>
          <p:nvSpPr>
            <p:cNvPr id="89" name="TextBox 88"/>
            <p:cNvSpPr txBox="1"/>
            <p:nvPr/>
          </p:nvSpPr>
          <p:spPr>
            <a:xfrm>
              <a:off x="2362200" y="3048000"/>
              <a:ext cx="752129" cy="430887"/>
            </a:xfrm>
            <a:prstGeom prst="rect">
              <a:avLst/>
            </a:prstGeom>
            <a:noFill/>
          </p:spPr>
          <p:txBody>
            <a:bodyPr wrap="none" rtlCol="0">
              <a:spAutoFit/>
            </a:bodyPr>
            <a:lstStyle/>
            <a:p>
              <a:pPr>
                <a:spcBef>
                  <a:spcPts val="0"/>
                </a:spcBef>
              </a:pPr>
              <a:r>
                <a:rPr lang="en-US" sz="1100" dirty="0"/>
                <a:t>AADLV1</a:t>
              </a:r>
            </a:p>
            <a:p>
              <a:pPr>
                <a:spcBef>
                  <a:spcPts val="0"/>
                </a:spcBef>
              </a:pPr>
              <a:r>
                <a:rPr lang="en-US" sz="1100" dirty="0"/>
                <a:t>Timing</a:t>
              </a:r>
            </a:p>
          </p:txBody>
        </p:sp>
        <p:sp>
          <p:nvSpPr>
            <p:cNvPr id="92" name="TextBox 91"/>
            <p:cNvSpPr txBox="1"/>
            <p:nvPr/>
          </p:nvSpPr>
          <p:spPr>
            <a:xfrm>
              <a:off x="3416144" y="2998113"/>
              <a:ext cx="1460656" cy="430887"/>
            </a:xfrm>
            <a:prstGeom prst="rect">
              <a:avLst/>
            </a:prstGeom>
            <a:noFill/>
          </p:spPr>
          <p:txBody>
            <a:bodyPr wrap="none" rtlCol="0">
              <a:spAutoFit/>
            </a:bodyPr>
            <a:lstStyle/>
            <a:p>
              <a:pPr>
                <a:spcBef>
                  <a:spcPts val="0"/>
                </a:spcBef>
              </a:pPr>
              <a:r>
                <a:rPr lang="en-US" sz="1100" dirty="0"/>
                <a:t>Software &amp; System</a:t>
              </a:r>
            </a:p>
            <a:p>
              <a:pPr>
                <a:spcBef>
                  <a:spcPts val="0"/>
                </a:spcBef>
              </a:pPr>
              <a:r>
                <a:rPr lang="en-US" sz="1100" dirty="0"/>
                <a:t>Co-engineering</a:t>
              </a:r>
            </a:p>
          </p:txBody>
        </p:sp>
        <p:sp>
          <p:nvSpPr>
            <p:cNvPr id="114" name="TextBox 113"/>
            <p:cNvSpPr txBox="1"/>
            <p:nvPr/>
          </p:nvSpPr>
          <p:spPr>
            <a:xfrm>
              <a:off x="6799172" y="3048000"/>
              <a:ext cx="1125628" cy="430887"/>
            </a:xfrm>
            <a:prstGeom prst="rect">
              <a:avLst/>
            </a:prstGeom>
            <a:noFill/>
          </p:spPr>
          <p:txBody>
            <a:bodyPr wrap="none" rtlCol="0">
              <a:spAutoFit/>
            </a:bodyPr>
            <a:lstStyle/>
            <a:p>
              <a:pPr>
                <a:spcBef>
                  <a:spcPts val="0"/>
                </a:spcBef>
              </a:pPr>
              <a:r>
                <a:rPr lang="en-US" sz="1100" dirty="0"/>
                <a:t>Requirements</a:t>
              </a:r>
            </a:p>
            <a:p>
              <a:pPr>
                <a:spcBef>
                  <a:spcPts val="0"/>
                </a:spcBef>
              </a:pPr>
              <a:r>
                <a:rPr lang="en-US" sz="1100" dirty="0"/>
                <a:t>Assurance</a:t>
              </a:r>
            </a:p>
          </p:txBody>
        </p:sp>
        <p:sp>
          <p:nvSpPr>
            <p:cNvPr id="115" name="TextBox 114"/>
            <p:cNvSpPr txBox="1"/>
            <p:nvPr/>
          </p:nvSpPr>
          <p:spPr>
            <a:xfrm>
              <a:off x="5285419" y="3048000"/>
              <a:ext cx="886781" cy="430887"/>
            </a:xfrm>
            <a:prstGeom prst="rect">
              <a:avLst/>
            </a:prstGeom>
            <a:noFill/>
          </p:spPr>
          <p:txBody>
            <a:bodyPr wrap="none" rtlCol="0">
              <a:spAutoFit/>
            </a:bodyPr>
            <a:lstStyle/>
            <a:p>
              <a:pPr>
                <a:spcBef>
                  <a:spcPts val="0"/>
                </a:spcBef>
              </a:pPr>
              <a:r>
                <a:rPr lang="en-US" sz="1100" dirty="0"/>
                <a:t>Multi-team</a:t>
              </a:r>
            </a:p>
            <a:p>
              <a:pPr>
                <a:spcBef>
                  <a:spcPts val="0"/>
                </a:spcBef>
              </a:pPr>
              <a:r>
                <a:rPr lang="en-US" sz="1100" dirty="0"/>
                <a:t>Safety</a:t>
              </a:r>
            </a:p>
          </p:txBody>
        </p:sp>
      </p:grpSp>
      <p:grpSp>
        <p:nvGrpSpPr>
          <p:cNvPr id="122" name="Group 121"/>
          <p:cNvGrpSpPr/>
          <p:nvPr/>
        </p:nvGrpSpPr>
        <p:grpSpPr>
          <a:xfrm>
            <a:off x="5486400" y="914400"/>
            <a:ext cx="3476622" cy="1726287"/>
            <a:chOff x="5486400" y="914400"/>
            <a:chExt cx="3476622" cy="1726287"/>
          </a:xfrm>
        </p:grpSpPr>
        <p:sp>
          <p:nvSpPr>
            <p:cNvPr id="83" name="Right Arrow 82"/>
            <p:cNvSpPr/>
            <p:nvPr/>
          </p:nvSpPr>
          <p:spPr bwMode="auto">
            <a:xfrm rot="16572347">
              <a:off x="6761400" y="1454927"/>
              <a:ext cx="285193" cy="301905"/>
            </a:xfrm>
            <a:prstGeom prst="rightArrow">
              <a:avLst/>
            </a:prstGeom>
            <a:solidFill>
              <a:schemeClr val="accent2">
                <a:lumMod val="20000"/>
                <a:lumOff val="8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55" name="Right Arrow 54"/>
            <p:cNvSpPr/>
            <p:nvPr/>
          </p:nvSpPr>
          <p:spPr bwMode="auto">
            <a:xfrm>
              <a:off x="5486400" y="1676400"/>
              <a:ext cx="3476622" cy="685800"/>
            </a:xfrm>
            <a:prstGeom prst="rightArrow">
              <a:avLst/>
            </a:prstGeom>
            <a:solidFill>
              <a:schemeClr val="accent6">
                <a:lumMod val="20000"/>
                <a:lumOff val="80000"/>
              </a:schemeClr>
            </a:solidFill>
            <a:ln w="6350">
              <a:solidFill>
                <a:schemeClr val="tx1"/>
              </a:solidFill>
              <a:miter lim="800000"/>
              <a:headEnd/>
              <a:tailEnd/>
            </a:ln>
          </p:spPr>
          <p:txBody>
            <a:bodyPr wrap="none" rtlCol="0" anchor="ctr"/>
            <a:lstStyle/>
            <a:p>
              <a:pPr algn="ctr">
                <a:spcBef>
                  <a:spcPts val="0"/>
                </a:spcBef>
              </a:pPr>
              <a:r>
                <a:rPr lang="en-US" sz="1400" dirty="0">
                  <a:solidFill>
                    <a:srgbClr val="000000"/>
                  </a:solidFill>
                </a:rPr>
                <a:t>JMR TD: ACVIP Shadow Projects</a:t>
              </a:r>
            </a:p>
          </p:txBody>
        </p:sp>
        <p:sp>
          <p:nvSpPr>
            <p:cNvPr id="61" name="Right Arrow 60"/>
            <p:cNvSpPr/>
            <p:nvPr/>
          </p:nvSpPr>
          <p:spPr bwMode="auto">
            <a:xfrm rot="16650772">
              <a:off x="5557801" y="2255894"/>
              <a:ext cx="372323" cy="301905"/>
            </a:xfrm>
            <a:prstGeom prst="rightArrow">
              <a:avLst/>
            </a:prstGeom>
            <a:solidFill>
              <a:schemeClr val="accent6">
                <a:lumMod val="20000"/>
                <a:lumOff val="80000"/>
                <a:alpha val="5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63" name="Right Arrow 62"/>
            <p:cNvSpPr/>
            <p:nvPr/>
          </p:nvSpPr>
          <p:spPr bwMode="auto">
            <a:xfrm rot="16496826">
              <a:off x="6918818" y="2255900"/>
              <a:ext cx="369446" cy="301905"/>
            </a:xfrm>
            <a:prstGeom prst="rightArrow">
              <a:avLst/>
            </a:prstGeom>
            <a:solidFill>
              <a:schemeClr val="accent6">
                <a:lumMod val="20000"/>
                <a:lumOff val="80000"/>
                <a:alpha val="50000"/>
              </a:schemeClr>
            </a:solidFill>
            <a:ln w="6350">
              <a:solidFill>
                <a:schemeClr val="tx1"/>
              </a:solidFill>
              <a:miter lim="800000"/>
              <a:headEnd/>
              <a:tailEnd/>
            </a:ln>
          </p:spPr>
          <p:txBody>
            <a:bodyPr wrap="none" rtlCol="0" anchor="ctr"/>
            <a:lstStyle/>
            <a:p>
              <a:pPr algn="ctr">
                <a:spcBef>
                  <a:spcPts val="0"/>
                </a:spcBef>
              </a:pPr>
              <a:endParaRPr lang="en-US" sz="1400" dirty="0">
                <a:solidFill>
                  <a:srgbClr val="000000"/>
                </a:solidFill>
              </a:endParaRPr>
            </a:p>
          </p:txBody>
        </p:sp>
        <p:sp>
          <p:nvSpPr>
            <p:cNvPr id="75" name="Right Arrow 74"/>
            <p:cNvSpPr/>
            <p:nvPr/>
          </p:nvSpPr>
          <p:spPr bwMode="auto">
            <a:xfrm>
              <a:off x="6629400" y="914400"/>
              <a:ext cx="2295040" cy="685800"/>
            </a:xfrm>
            <a:prstGeom prst="rightArrow">
              <a:avLst/>
            </a:prstGeom>
            <a:solidFill>
              <a:schemeClr val="accent2">
                <a:lumMod val="20000"/>
                <a:lumOff val="80000"/>
              </a:schemeClr>
            </a:solidFill>
            <a:ln w="6350">
              <a:solidFill>
                <a:schemeClr val="tx1"/>
              </a:solidFill>
              <a:miter lim="800000"/>
              <a:headEnd/>
              <a:tailEnd/>
            </a:ln>
          </p:spPr>
          <p:txBody>
            <a:bodyPr wrap="none" rtlCol="0" anchor="ctr"/>
            <a:lstStyle/>
            <a:p>
              <a:pPr algn="ctr">
                <a:spcBef>
                  <a:spcPts val="0"/>
                </a:spcBef>
              </a:pPr>
              <a:r>
                <a:rPr lang="en-US" sz="1400" dirty="0">
                  <a:solidFill>
                    <a:srgbClr val="000000"/>
                  </a:solidFill>
                </a:rPr>
                <a:t>Future Vertical Lift</a:t>
              </a:r>
            </a:p>
          </p:txBody>
        </p:sp>
        <p:sp>
          <p:nvSpPr>
            <p:cNvPr id="119" name="TextBox 118"/>
            <p:cNvSpPr txBox="1"/>
            <p:nvPr/>
          </p:nvSpPr>
          <p:spPr>
            <a:xfrm>
              <a:off x="5715000" y="2209800"/>
              <a:ext cx="1447800" cy="430887"/>
            </a:xfrm>
            <a:prstGeom prst="rect">
              <a:avLst/>
            </a:prstGeom>
            <a:noFill/>
          </p:spPr>
          <p:txBody>
            <a:bodyPr wrap="square" rtlCol="0">
              <a:spAutoFit/>
            </a:bodyPr>
            <a:lstStyle/>
            <a:p>
              <a:pPr>
                <a:spcBef>
                  <a:spcPts val="0"/>
                </a:spcBef>
              </a:pPr>
              <a:r>
                <a:rPr lang="en-US" sz="1100" dirty="0"/>
                <a:t>Virtual System Integration</a:t>
              </a:r>
            </a:p>
          </p:txBody>
        </p:sp>
        <p:sp>
          <p:nvSpPr>
            <p:cNvPr id="120" name="TextBox 119"/>
            <p:cNvSpPr txBox="1"/>
            <p:nvPr/>
          </p:nvSpPr>
          <p:spPr>
            <a:xfrm>
              <a:off x="7162800" y="2286000"/>
              <a:ext cx="1447800" cy="261610"/>
            </a:xfrm>
            <a:prstGeom prst="rect">
              <a:avLst/>
            </a:prstGeom>
            <a:noFill/>
          </p:spPr>
          <p:txBody>
            <a:bodyPr wrap="square" rtlCol="0">
              <a:spAutoFit/>
            </a:bodyPr>
            <a:lstStyle/>
            <a:p>
              <a:pPr>
                <a:spcBef>
                  <a:spcPts val="0"/>
                </a:spcBef>
              </a:pPr>
              <a:r>
                <a:rPr lang="en-US" sz="1100" dirty="0"/>
                <a:t>System Assurance</a:t>
              </a:r>
            </a:p>
          </p:txBody>
        </p:sp>
        <p:sp>
          <p:nvSpPr>
            <p:cNvPr id="121" name="TextBox 120"/>
            <p:cNvSpPr txBox="1"/>
            <p:nvPr/>
          </p:nvSpPr>
          <p:spPr>
            <a:xfrm>
              <a:off x="6934200" y="1447800"/>
              <a:ext cx="1676400" cy="430887"/>
            </a:xfrm>
            <a:prstGeom prst="rect">
              <a:avLst/>
            </a:prstGeom>
            <a:noFill/>
          </p:spPr>
          <p:txBody>
            <a:bodyPr wrap="square" rtlCol="0">
              <a:spAutoFit/>
            </a:bodyPr>
            <a:lstStyle/>
            <a:p>
              <a:pPr>
                <a:spcBef>
                  <a:spcPts val="0"/>
                </a:spcBef>
              </a:pPr>
              <a:r>
                <a:rPr lang="en-US" sz="1100" dirty="0"/>
                <a:t>Architecture-centric Acquisition</a:t>
              </a:r>
            </a:p>
          </p:txBody>
        </p:sp>
      </p:grpSp>
      <p:sp>
        <p:nvSpPr>
          <p:cNvPr id="71" name="Rounded Rectangle 70"/>
          <p:cNvSpPr/>
          <p:nvPr/>
        </p:nvSpPr>
        <p:spPr bwMode="auto">
          <a:xfrm>
            <a:off x="4262484" y="620664"/>
            <a:ext cx="4648641" cy="204311"/>
          </a:xfrm>
          <a:prstGeom prst="round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 charset="-128"/>
              </a:rPr>
              <a:t>AMRDEC has funded AADL standards development since 1999</a:t>
            </a:r>
          </a:p>
        </p:txBody>
      </p:sp>
    </p:spTree>
    <p:extLst>
      <p:ext uri="{BB962C8B-B14F-4D97-AF65-F5344CB8AC3E}">
        <p14:creationId xmlns:p14="http://schemas.microsoft.com/office/powerpoint/2010/main" val="664595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2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20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20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2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371599" y="996831"/>
            <a:ext cx="6839527" cy="5352039"/>
            <a:chOff x="1371599" y="996831"/>
            <a:chExt cx="6839527" cy="5352039"/>
          </a:xfrm>
        </p:grpSpPr>
        <p:pic>
          <p:nvPicPr>
            <p:cNvPr id="4" name="Picture 3"/>
            <p:cNvPicPr>
              <a:picLocks noChangeAspect="1"/>
            </p:cNvPicPr>
            <p:nvPr/>
          </p:nvPicPr>
          <p:blipFill>
            <a:blip r:embed="rId3" cstate="print"/>
            <a:stretch>
              <a:fillRect/>
            </a:stretch>
          </p:blipFill>
          <p:spPr>
            <a:xfrm>
              <a:off x="1371599" y="996831"/>
              <a:ext cx="6839527" cy="5352039"/>
            </a:xfrm>
            <a:prstGeom prst="rect">
              <a:avLst/>
            </a:prstGeom>
          </p:spPr>
        </p:pic>
        <p:sp>
          <p:nvSpPr>
            <p:cNvPr id="9" name="TextBox 8"/>
            <p:cNvSpPr txBox="1"/>
            <p:nvPr/>
          </p:nvSpPr>
          <p:spPr>
            <a:xfrm>
              <a:off x="6526489" y="2682259"/>
              <a:ext cx="1187828" cy="738664"/>
            </a:xfrm>
            <a:prstGeom prst="rect">
              <a:avLst/>
            </a:prstGeom>
            <a:solidFill>
              <a:schemeClr val="bg1"/>
            </a:solidFill>
          </p:spPr>
          <p:txBody>
            <a:bodyPr wrap="square" rtlCol="0">
              <a:spAutoFit/>
            </a:bodyPr>
            <a:lstStyle/>
            <a:p>
              <a:pPr fontAlgn="auto">
                <a:spcBef>
                  <a:spcPts val="0"/>
                </a:spcBef>
                <a:spcAft>
                  <a:spcPts val="0"/>
                </a:spcAft>
              </a:pPr>
              <a:r>
                <a:rPr lang="en-US" sz="1050" dirty="0">
                  <a:solidFill>
                    <a:prstClr val="black"/>
                  </a:solidFill>
                </a:rPr>
                <a:t>Hazard Analysis</a:t>
              </a:r>
            </a:p>
            <a:p>
              <a:r>
                <a:rPr lang="en-US" sz="1050" dirty="0">
                  <a:solidFill>
                    <a:prstClr val="black"/>
                  </a:solidFill>
                </a:rPr>
                <a:t>FMEA</a:t>
              </a:r>
            </a:p>
            <a:p>
              <a:pPr fontAlgn="auto">
                <a:spcBef>
                  <a:spcPts val="0"/>
                </a:spcBef>
                <a:spcAft>
                  <a:spcPts val="0"/>
                </a:spcAft>
              </a:pPr>
              <a:r>
                <a:rPr lang="en-US" sz="1050" dirty="0">
                  <a:solidFill>
                    <a:prstClr val="black"/>
                  </a:solidFill>
                </a:rPr>
                <a:t>FTA</a:t>
              </a:r>
            </a:p>
            <a:p>
              <a:r>
                <a:rPr lang="en-US" sz="1050" dirty="0">
                  <a:solidFill>
                    <a:prstClr val="black"/>
                  </a:solidFill>
                </a:rPr>
                <a:t>MTBF</a:t>
              </a:r>
            </a:p>
          </p:txBody>
        </p:sp>
        <p:sp>
          <p:nvSpPr>
            <p:cNvPr id="19" name="Rectangle 18"/>
            <p:cNvSpPr/>
            <p:nvPr/>
          </p:nvSpPr>
          <p:spPr>
            <a:xfrm>
              <a:off x="6513590" y="2170031"/>
              <a:ext cx="1679350" cy="514174"/>
            </a:xfrm>
            <a:prstGeom prst="rect">
              <a:avLst/>
            </a:prstGeom>
            <a:solidFill>
              <a:srgbClr val="F47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ts val="1800"/>
                </a:lnSpc>
                <a:spcBef>
                  <a:spcPts val="0"/>
                </a:spcBef>
                <a:spcAft>
                  <a:spcPts val="0"/>
                </a:spcAft>
              </a:pPr>
              <a:r>
                <a:rPr lang="en-US" sz="1600" b="1" dirty="0">
                  <a:solidFill>
                    <a:prstClr val="white"/>
                  </a:solidFill>
                </a:rPr>
                <a:t>SAFETY &amp; RELIABILITY</a:t>
              </a:r>
            </a:p>
          </p:txBody>
        </p:sp>
      </p:grpSp>
      <p:sp>
        <p:nvSpPr>
          <p:cNvPr id="2" name="Title 1"/>
          <p:cNvSpPr>
            <a:spLocks noGrp="1"/>
          </p:cNvSpPr>
          <p:nvPr>
            <p:ph type="title"/>
          </p:nvPr>
        </p:nvSpPr>
        <p:spPr>
          <a:xfrm>
            <a:off x="586887" y="302939"/>
            <a:ext cx="7745604" cy="442036"/>
          </a:xfrm>
        </p:spPr>
        <p:txBody>
          <a:bodyPr>
            <a:noAutofit/>
          </a:bodyPr>
          <a:lstStyle/>
          <a:p>
            <a:pPr algn="ctr"/>
            <a:r>
              <a:rPr lang="en-US" sz="2400" dirty="0"/>
              <a:t>Analysis of System Properties via Architecture Model</a:t>
            </a:r>
            <a:br>
              <a:rPr lang="en-US" sz="2400" dirty="0"/>
            </a:br>
            <a:r>
              <a:rPr lang="en-US" sz="2400" dirty="0"/>
              <a:t>A Contribution to Single Source of Truth</a:t>
            </a:r>
            <a:br>
              <a:rPr lang="en-US" sz="2400" dirty="0"/>
            </a:br>
            <a:endParaRPr lang="en-US" sz="2400" dirty="0"/>
          </a:p>
        </p:txBody>
      </p:sp>
      <p:sp>
        <p:nvSpPr>
          <p:cNvPr id="5" name="Rounded Rectangular Callout 4"/>
          <p:cNvSpPr/>
          <p:nvPr/>
        </p:nvSpPr>
        <p:spPr bwMode="auto">
          <a:xfrm>
            <a:off x="933070" y="1155607"/>
            <a:ext cx="2010300" cy="476726"/>
          </a:xfrm>
          <a:prstGeom prst="wedgeRoundRectCallout">
            <a:avLst>
              <a:gd name="adj1" fmla="val 101134"/>
              <a:gd name="adj2" fmla="val 49385"/>
              <a:gd name="adj3" fmla="val 16667"/>
            </a:avLst>
          </a:prstGeom>
          <a:solidFill>
            <a:schemeClr val="accent3">
              <a:lumMod val="40000"/>
              <a:lumOff val="60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fontAlgn="auto">
              <a:spcBef>
                <a:spcPct val="50000"/>
              </a:spcBef>
              <a:spcAft>
                <a:spcPts val="0"/>
              </a:spcAft>
            </a:pPr>
            <a:r>
              <a:rPr lang="en-US" sz="1400" b="0">
                <a:solidFill>
                  <a:prstClr val="black"/>
                </a:solidFill>
                <a:latin typeface="Calibri" panose="020F0502020204030204"/>
                <a:ea typeface="ＭＳ Ｐゴシック" pitchFamily="1" charset="-128"/>
              </a:rPr>
              <a:t>Change of Encryption from 128 bit to 256 bit</a:t>
            </a:r>
          </a:p>
        </p:txBody>
      </p:sp>
      <p:grpSp>
        <p:nvGrpSpPr>
          <p:cNvPr id="48" name="Group 47"/>
          <p:cNvGrpSpPr/>
          <p:nvPr/>
        </p:nvGrpSpPr>
        <p:grpSpPr>
          <a:xfrm>
            <a:off x="266319" y="1783585"/>
            <a:ext cx="3705318" cy="1886626"/>
            <a:chOff x="266319" y="1783585"/>
            <a:chExt cx="3705318" cy="1886626"/>
          </a:xfrm>
        </p:grpSpPr>
        <p:cxnSp>
          <p:nvCxnSpPr>
            <p:cNvPr id="6" name="Curved Connector 5"/>
            <p:cNvCxnSpPr/>
            <p:nvPr/>
          </p:nvCxnSpPr>
          <p:spPr bwMode="auto">
            <a:xfrm rot="10800000" flipV="1">
              <a:off x="2299858" y="1783585"/>
              <a:ext cx="1671779" cy="1107396"/>
            </a:xfrm>
            <a:prstGeom prst="curvedConnector3">
              <a:avLst>
                <a:gd name="adj1" fmla="val 50000"/>
              </a:avLst>
            </a:prstGeom>
            <a:solidFill>
              <a:srgbClr val="5CA1FB"/>
            </a:solidFill>
            <a:ln w="57150" cap="flat" cmpd="sng" algn="ctr">
              <a:solidFill>
                <a:srgbClr val="FFC000"/>
              </a:solidFill>
              <a:prstDash val="solid"/>
              <a:round/>
              <a:headEnd type="none" w="med" len="med"/>
              <a:tailEnd type="triangle" w="med" len="med"/>
            </a:ln>
            <a:effectLst/>
          </p:spPr>
        </p:cxnSp>
        <p:sp>
          <p:nvSpPr>
            <p:cNvPr id="7" name="Rounded Rectangular Callout 6"/>
            <p:cNvSpPr/>
            <p:nvPr/>
          </p:nvSpPr>
          <p:spPr bwMode="auto">
            <a:xfrm>
              <a:off x="266319" y="3193485"/>
              <a:ext cx="1333501" cy="476726"/>
            </a:xfrm>
            <a:prstGeom prst="wedgeRoundRectCallout">
              <a:avLst>
                <a:gd name="adj1" fmla="val 46431"/>
                <a:gd name="adj2" fmla="val -114330"/>
                <a:gd name="adj3" fmla="val 16667"/>
              </a:avLst>
            </a:prstGeom>
            <a:solidFill>
              <a:schemeClr val="accent3">
                <a:lumMod val="40000"/>
                <a:lumOff val="60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fontAlgn="auto">
                <a:spcBef>
                  <a:spcPct val="50000"/>
                </a:spcBef>
                <a:spcAft>
                  <a:spcPts val="0"/>
                </a:spcAft>
              </a:pPr>
              <a:r>
                <a:rPr lang="en-US" sz="1400" b="0" dirty="0">
                  <a:solidFill>
                    <a:prstClr val="black"/>
                  </a:solidFill>
                  <a:latin typeface="Arial" panose="020B0604020202020204" pitchFamily="34" charset="0"/>
                  <a:cs typeface="Arial" panose="020B0604020202020204" pitchFamily="34" charset="0"/>
                </a:rPr>
                <a:t>H</a:t>
              </a:r>
              <a:r>
                <a:rPr lang="en-US" sz="1400" b="0" dirty="0">
                  <a:solidFill>
                    <a:prstClr val="black"/>
                  </a:solidFill>
                  <a:latin typeface="Arial" panose="020B0604020202020204" pitchFamily="34" charset="0"/>
                  <a:ea typeface="ＭＳ Ｐゴシック" pitchFamily="1" charset="-128"/>
                  <a:cs typeface="Arial" panose="020B0604020202020204" pitchFamily="34" charset="0"/>
                </a:rPr>
                <a:t>i</a:t>
              </a:r>
              <a:r>
                <a:rPr lang="en-US" sz="1400" b="0" dirty="0">
                  <a:solidFill>
                    <a:prstClr val="black"/>
                  </a:solidFill>
                  <a:latin typeface="Calibri" panose="020F0502020204030204"/>
                  <a:ea typeface="ＭＳ Ｐゴシック" pitchFamily="1" charset="-128"/>
                </a:rPr>
                <a:t>gher CPU Demand</a:t>
              </a:r>
            </a:p>
          </p:txBody>
        </p:sp>
      </p:grpSp>
      <p:grpSp>
        <p:nvGrpSpPr>
          <p:cNvPr id="49" name="Group 48"/>
          <p:cNvGrpSpPr/>
          <p:nvPr/>
        </p:nvGrpSpPr>
        <p:grpSpPr>
          <a:xfrm>
            <a:off x="266319" y="3315855"/>
            <a:ext cx="1772031" cy="2748884"/>
            <a:chOff x="266319" y="3315855"/>
            <a:chExt cx="1772031" cy="2748884"/>
          </a:xfrm>
        </p:grpSpPr>
        <p:sp>
          <p:nvSpPr>
            <p:cNvPr id="27" name="Rounded Rectangular Callout 26"/>
            <p:cNvSpPr/>
            <p:nvPr/>
          </p:nvSpPr>
          <p:spPr bwMode="auto">
            <a:xfrm>
              <a:off x="266319" y="5588013"/>
              <a:ext cx="1026772" cy="476726"/>
            </a:xfrm>
            <a:prstGeom prst="wedgeRoundRectCallout">
              <a:avLst>
                <a:gd name="adj1" fmla="val 89258"/>
                <a:gd name="adj2" fmla="val 11307"/>
                <a:gd name="adj3" fmla="val 16667"/>
              </a:avLst>
            </a:prstGeom>
            <a:solidFill>
              <a:schemeClr val="accent3">
                <a:lumMod val="40000"/>
                <a:lumOff val="60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fontAlgn="auto">
                <a:spcBef>
                  <a:spcPct val="50000"/>
                </a:spcBef>
                <a:spcAft>
                  <a:spcPts val="0"/>
                </a:spcAft>
              </a:pPr>
              <a:r>
                <a:rPr lang="en-US" sz="1400" b="0" dirty="0">
                  <a:solidFill>
                    <a:prstClr val="black"/>
                  </a:solidFill>
                  <a:latin typeface="Calibri" panose="020F0502020204030204"/>
                  <a:ea typeface="ＭＳ Ｐゴシック" pitchFamily="1" charset="-128"/>
                </a:rPr>
                <a:t>Increased Latency</a:t>
              </a:r>
            </a:p>
          </p:txBody>
        </p:sp>
        <p:cxnSp>
          <p:nvCxnSpPr>
            <p:cNvPr id="28" name="Curved Connector 27"/>
            <p:cNvCxnSpPr/>
            <p:nvPr/>
          </p:nvCxnSpPr>
          <p:spPr bwMode="auto">
            <a:xfrm rot="5400000">
              <a:off x="648376" y="4345808"/>
              <a:ext cx="2419927" cy="360021"/>
            </a:xfrm>
            <a:prstGeom prst="curvedConnector3">
              <a:avLst>
                <a:gd name="adj1" fmla="val 50000"/>
              </a:avLst>
            </a:prstGeom>
            <a:solidFill>
              <a:srgbClr val="5CA1FB"/>
            </a:solidFill>
            <a:ln w="57150" cap="flat" cmpd="sng" algn="ctr">
              <a:solidFill>
                <a:srgbClr val="FFC000"/>
              </a:solidFill>
              <a:prstDash val="solid"/>
              <a:round/>
              <a:headEnd type="none" w="med" len="med"/>
              <a:tailEnd type="triangle" w="med" len="med"/>
            </a:ln>
            <a:effectLst/>
          </p:spPr>
        </p:cxnSp>
      </p:grpSp>
      <p:grpSp>
        <p:nvGrpSpPr>
          <p:cNvPr id="50" name="Group 49"/>
          <p:cNvGrpSpPr/>
          <p:nvPr/>
        </p:nvGrpSpPr>
        <p:grpSpPr>
          <a:xfrm>
            <a:off x="2398371" y="5345861"/>
            <a:ext cx="3263520" cy="718878"/>
            <a:chOff x="2398371" y="5345861"/>
            <a:chExt cx="3263520" cy="718878"/>
          </a:xfrm>
        </p:grpSpPr>
        <p:sp>
          <p:nvSpPr>
            <p:cNvPr id="40" name="Rounded Rectangular Callout 39"/>
            <p:cNvSpPr/>
            <p:nvPr/>
          </p:nvSpPr>
          <p:spPr bwMode="auto">
            <a:xfrm>
              <a:off x="3759200" y="5345861"/>
              <a:ext cx="1531042" cy="476726"/>
            </a:xfrm>
            <a:prstGeom prst="wedgeRoundRectCallout">
              <a:avLst>
                <a:gd name="adj1" fmla="val 73777"/>
                <a:gd name="adj2" fmla="val 67883"/>
                <a:gd name="adj3" fmla="val 16667"/>
              </a:avLst>
            </a:prstGeom>
            <a:solidFill>
              <a:schemeClr val="accent3">
                <a:lumMod val="40000"/>
                <a:lumOff val="60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fontAlgn="auto">
                <a:spcBef>
                  <a:spcPct val="50000"/>
                </a:spcBef>
                <a:spcAft>
                  <a:spcPts val="0"/>
                </a:spcAft>
              </a:pPr>
              <a:r>
                <a:rPr lang="en-US" sz="1400" b="0" dirty="0">
                  <a:solidFill>
                    <a:prstClr val="black"/>
                  </a:solidFill>
                  <a:latin typeface="Calibri" panose="020F0502020204030204"/>
                  <a:ea typeface="ＭＳ Ｐゴシック" pitchFamily="1" charset="-128"/>
                </a:rPr>
                <a:t>Affects Temporal Correctness</a:t>
              </a:r>
            </a:p>
          </p:txBody>
        </p:sp>
        <p:cxnSp>
          <p:nvCxnSpPr>
            <p:cNvPr id="42" name="Curved Connector 41"/>
            <p:cNvCxnSpPr/>
            <p:nvPr/>
          </p:nvCxnSpPr>
          <p:spPr bwMode="auto">
            <a:xfrm>
              <a:off x="2398371" y="5892389"/>
              <a:ext cx="3263520" cy="172350"/>
            </a:xfrm>
            <a:prstGeom prst="curvedConnector3">
              <a:avLst>
                <a:gd name="adj1" fmla="val 50000"/>
              </a:avLst>
            </a:prstGeom>
            <a:solidFill>
              <a:srgbClr val="5CA1FB"/>
            </a:solidFill>
            <a:ln w="57150" cap="flat" cmpd="sng" algn="ctr">
              <a:solidFill>
                <a:srgbClr val="FFC000"/>
              </a:solidFill>
              <a:prstDash val="solid"/>
              <a:round/>
              <a:headEnd type="none" w="med" len="med"/>
              <a:tailEnd type="triangle" w="med" len="med"/>
            </a:ln>
            <a:effectLst/>
          </p:spPr>
        </p:cxnSp>
      </p:grpSp>
      <p:grpSp>
        <p:nvGrpSpPr>
          <p:cNvPr id="51" name="Group 50"/>
          <p:cNvGrpSpPr/>
          <p:nvPr/>
        </p:nvGrpSpPr>
        <p:grpSpPr>
          <a:xfrm>
            <a:off x="6513590" y="3275104"/>
            <a:ext cx="1970054" cy="2617286"/>
            <a:chOff x="6513590" y="3275104"/>
            <a:chExt cx="1970054" cy="2617286"/>
          </a:xfrm>
        </p:grpSpPr>
        <p:sp>
          <p:nvSpPr>
            <p:cNvPr id="41" name="Rounded Rectangular Callout 40"/>
            <p:cNvSpPr/>
            <p:nvPr/>
          </p:nvSpPr>
          <p:spPr bwMode="auto">
            <a:xfrm>
              <a:off x="7258850" y="3315855"/>
              <a:ext cx="1224794" cy="476726"/>
            </a:xfrm>
            <a:prstGeom prst="wedgeRoundRectCallout">
              <a:avLst>
                <a:gd name="adj1" fmla="val -74503"/>
                <a:gd name="adj2" fmla="val -69481"/>
                <a:gd name="adj3" fmla="val 16667"/>
              </a:avLst>
            </a:prstGeom>
            <a:solidFill>
              <a:schemeClr val="accent3">
                <a:lumMod val="40000"/>
                <a:lumOff val="60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fontAlgn="auto">
                <a:spcBef>
                  <a:spcPct val="50000"/>
                </a:spcBef>
                <a:spcAft>
                  <a:spcPts val="0"/>
                </a:spcAft>
              </a:pPr>
              <a:r>
                <a:rPr lang="en-US" sz="1400" b="0" dirty="0">
                  <a:solidFill>
                    <a:prstClr val="black"/>
                  </a:solidFill>
                  <a:latin typeface="Calibri" panose="020F0502020204030204"/>
                  <a:ea typeface="ＭＳ Ｐゴシック" pitchFamily="1" charset="-128"/>
                </a:rPr>
                <a:t>Potential New Hazard</a:t>
              </a:r>
            </a:p>
          </p:txBody>
        </p:sp>
        <p:cxnSp>
          <p:nvCxnSpPr>
            <p:cNvPr id="45" name="Curved Connector 44"/>
            <p:cNvCxnSpPr/>
            <p:nvPr/>
          </p:nvCxnSpPr>
          <p:spPr bwMode="auto">
            <a:xfrm rot="5400000" flipH="1" flipV="1">
              <a:off x="5379461" y="4409233"/>
              <a:ext cx="2617286" cy="349027"/>
            </a:xfrm>
            <a:prstGeom prst="curvedConnector3">
              <a:avLst>
                <a:gd name="adj1" fmla="val 50000"/>
              </a:avLst>
            </a:prstGeom>
            <a:solidFill>
              <a:srgbClr val="5CA1FB"/>
            </a:solidFill>
            <a:ln w="57150" cap="flat" cmpd="sng" algn="ctr">
              <a:solidFill>
                <a:srgbClr val="FFC000"/>
              </a:solidFill>
              <a:prstDash val="solid"/>
              <a:round/>
              <a:headEnd type="none" w="med" len="med"/>
              <a:tailEnd type="triangle" w="med" len="med"/>
            </a:ln>
            <a:effectLst/>
          </p:spPr>
        </p:cxnSp>
      </p:grpSp>
      <p:sp>
        <p:nvSpPr>
          <p:cNvPr id="10" name="TextBox 9"/>
          <p:cNvSpPr txBox="1"/>
          <p:nvPr/>
        </p:nvSpPr>
        <p:spPr>
          <a:xfrm>
            <a:off x="3510214" y="3792581"/>
            <a:ext cx="2450736" cy="461665"/>
          </a:xfrm>
          <a:prstGeom prst="rect">
            <a:avLst/>
          </a:prstGeom>
          <a:noFill/>
        </p:spPr>
        <p:txBody>
          <a:bodyPr wrap="none" rtlCol="0">
            <a:spAutoFit/>
          </a:bodyPr>
          <a:lstStyle/>
          <a:p>
            <a:pPr fontAlgn="auto">
              <a:spcBef>
                <a:spcPts val="0"/>
              </a:spcBef>
              <a:spcAft>
                <a:spcPts val="0"/>
              </a:spcAft>
            </a:pPr>
            <a:r>
              <a:rPr lang="en-US" sz="2400" b="0" dirty="0">
                <a:solidFill>
                  <a:prstClr val="white"/>
                </a:solidFill>
                <a:latin typeface="Calibri" panose="020F0502020204030204"/>
              </a:rPr>
              <a:t>SAE AS5506 AADL</a:t>
            </a:r>
          </a:p>
        </p:txBody>
      </p:sp>
      <p:sp>
        <p:nvSpPr>
          <p:cNvPr id="3" name="TextBox 2"/>
          <p:cNvSpPr txBox="1"/>
          <p:nvPr/>
        </p:nvSpPr>
        <p:spPr>
          <a:xfrm>
            <a:off x="5960950" y="1297178"/>
            <a:ext cx="2615381" cy="523220"/>
          </a:xfrm>
          <a:prstGeom prst="rect">
            <a:avLst/>
          </a:prstGeom>
          <a:solidFill>
            <a:srgbClr val="B0E4AA"/>
          </a:solidFill>
          <a:ln w="28575">
            <a:solidFill>
              <a:schemeClr val="tx1"/>
            </a:solidFill>
          </a:ln>
        </p:spPr>
        <p:txBody>
          <a:bodyPr wrap="square" rtlCol="0">
            <a:spAutoFit/>
          </a:bodyPr>
          <a:lstStyle/>
          <a:p>
            <a:pPr fontAlgn="auto">
              <a:spcBef>
                <a:spcPts val="0"/>
              </a:spcBef>
              <a:spcAft>
                <a:spcPts val="0"/>
              </a:spcAft>
            </a:pPr>
            <a:r>
              <a:rPr lang="en-US" sz="1400" b="0" dirty="0">
                <a:solidFill>
                  <a:prstClr val="black"/>
                </a:solidFill>
                <a:latin typeface="Calibri" panose="020F0502020204030204"/>
              </a:rPr>
              <a:t>One change drives multiple system issues</a:t>
            </a:r>
          </a:p>
        </p:txBody>
      </p:sp>
      <p:sp>
        <p:nvSpPr>
          <p:cNvPr id="20" name="TextBox 19"/>
          <p:cNvSpPr txBox="1"/>
          <p:nvPr/>
        </p:nvSpPr>
        <p:spPr>
          <a:xfrm>
            <a:off x="6862619" y="4547505"/>
            <a:ext cx="1901148" cy="523220"/>
          </a:xfrm>
          <a:prstGeom prst="rect">
            <a:avLst/>
          </a:prstGeom>
          <a:solidFill>
            <a:schemeClr val="accent1">
              <a:lumMod val="20000"/>
              <a:lumOff val="80000"/>
            </a:schemeClr>
          </a:solidFill>
          <a:ln w="28575">
            <a:solidFill>
              <a:schemeClr val="tx1"/>
            </a:solidFill>
          </a:ln>
        </p:spPr>
        <p:txBody>
          <a:bodyPr wrap="square" rtlCol="0">
            <a:spAutoFit/>
          </a:bodyPr>
          <a:lstStyle/>
          <a:p>
            <a:pPr fontAlgn="auto">
              <a:spcBef>
                <a:spcPts val="0"/>
              </a:spcBef>
              <a:spcAft>
                <a:spcPts val="0"/>
              </a:spcAft>
            </a:pPr>
            <a:r>
              <a:rPr lang="en-US" sz="1400" b="0" dirty="0">
                <a:solidFill>
                  <a:prstClr val="black"/>
                </a:solidFill>
                <a:latin typeface="Calibri" panose="020F0502020204030204"/>
              </a:rPr>
              <a:t>Single Source of Truth Across Analysis Models</a:t>
            </a:r>
          </a:p>
        </p:txBody>
      </p:sp>
      <p:sp>
        <p:nvSpPr>
          <p:cNvPr id="8" name="Right Arrow 7"/>
          <p:cNvSpPr/>
          <p:nvPr/>
        </p:nvSpPr>
        <p:spPr bwMode="auto">
          <a:xfrm rot="20288433">
            <a:off x="6112973" y="2771190"/>
            <a:ext cx="358596" cy="294969"/>
          </a:xfrm>
          <a:prstGeom prst="rightArrow">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spcBef>
                <a:spcPct val="50000"/>
              </a:spcBef>
            </a:pPr>
            <a:endParaRPr lang="en-US" sz="2000">
              <a:solidFill>
                <a:prstClr val="black"/>
              </a:solidFill>
              <a:ea typeface="ＭＳ Ｐゴシック" pitchFamily="1" charset="-128"/>
            </a:endParaRPr>
          </a:p>
        </p:txBody>
      </p:sp>
      <p:sp>
        <p:nvSpPr>
          <p:cNvPr id="22" name="Right Arrow 21"/>
          <p:cNvSpPr/>
          <p:nvPr/>
        </p:nvSpPr>
        <p:spPr bwMode="auto">
          <a:xfrm rot="16558212">
            <a:off x="4345423" y="2115734"/>
            <a:ext cx="358596" cy="294969"/>
          </a:xfrm>
          <a:prstGeom prst="rightArrow">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spcBef>
                <a:spcPct val="50000"/>
              </a:spcBef>
            </a:pPr>
            <a:endParaRPr lang="en-US" sz="2000">
              <a:solidFill>
                <a:prstClr val="black"/>
              </a:solidFill>
              <a:ea typeface="ＭＳ Ｐゴシック" pitchFamily="1" charset="-128"/>
            </a:endParaRPr>
          </a:p>
        </p:txBody>
      </p:sp>
      <p:sp>
        <p:nvSpPr>
          <p:cNvPr id="23" name="Right Arrow 22"/>
          <p:cNvSpPr/>
          <p:nvPr/>
        </p:nvSpPr>
        <p:spPr bwMode="auto">
          <a:xfrm rot="13337085">
            <a:off x="2995949" y="2726306"/>
            <a:ext cx="358596" cy="294969"/>
          </a:xfrm>
          <a:prstGeom prst="rightArrow">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spcBef>
                <a:spcPct val="50000"/>
              </a:spcBef>
            </a:pPr>
            <a:endParaRPr lang="en-US" sz="2000">
              <a:solidFill>
                <a:prstClr val="black"/>
              </a:solidFill>
              <a:ea typeface="ＭＳ Ｐゴシック" pitchFamily="1" charset="-128"/>
            </a:endParaRPr>
          </a:p>
        </p:txBody>
      </p:sp>
      <p:sp>
        <p:nvSpPr>
          <p:cNvPr id="24" name="Right Arrow 23"/>
          <p:cNvSpPr/>
          <p:nvPr/>
        </p:nvSpPr>
        <p:spPr bwMode="auto">
          <a:xfrm rot="7284314">
            <a:off x="3307385" y="5015410"/>
            <a:ext cx="358596" cy="294969"/>
          </a:xfrm>
          <a:prstGeom prst="rightArrow">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spcBef>
                <a:spcPct val="50000"/>
              </a:spcBef>
            </a:pPr>
            <a:endParaRPr lang="en-US" sz="2000">
              <a:solidFill>
                <a:prstClr val="black"/>
              </a:solidFill>
              <a:ea typeface="ＭＳ Ｐゴシック" pitchFamily="1" charset="-128"/>
            </a:endParaRPr>
          </a:p>
        </p:txBody>
      </p:sp>
      <p:sp>
        <p:nvSpPr>
          <p:cNvPr id="25" name="Right Arrow 24"/>
          <p:cNvSpPr/>
          <p:nvPr/>
        </p:nvSpPr>
        <p:spPr bwMode="auto">
          <a:xfrm rot="4355110">
            <a:off x="5753032" y="5026466"/>
            <a:ext cx="358596" cy="294969"/>
          </a:xfrm>
          <a:prstGeom prst="rightArrow">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spcBef>
                <a:spcPct val="50000"/>
              </a:spcBef>
            </a:pPr>
            <a:endParaRPr lang="en-US" sz="2000">
              <a:solidFill>
                <a:prstClr val="black"/>
              </a:solidFill>
              <a:ea typeface="ＭＳ Ｐゴシック" pitchFamily="1" charset="-128"/>
            </a:endParaRPr>
          </a:p>
        </p:txBody>
      </p:sp>
      <p:sp>
        <p:nvSpPr>
          <p:cNvPr id="12" name="TextBox 11"/>
          <p:cNvSpPr txBox="1"/>
          <p:nvPr/>
        </p:nvSpPr>
        <p:spPr>
          <a:xfrm>
            <a:off x="4168588" y="1081734"/>
            <a:ext cx="973023" cy="461665"/>
          </a:xfrm>
          <a:prstGeom prst="rect">
            <a:avLst/>
          </a:prstGeom>
          <a:solidFill>
            <a:srgbClr val="A0B73F"/>
          </a:solidFill>
        </p:spPr>
        <p:txBody>
          <a:bodyPr wrap="none" lIns="0" tIns="0" rIns="0" bIns="0" rtlCol="0">
            <a:spAutoFit/>
          </a:bodyPr>
          <a:lstStyle/>
          <a:p>
            <a:r>
              <a:rPr lang="en-US" sz="1500" b="1" dirty="0">
                <a:solidFill>
                  <a:schemeClr val="bg1"/>
                </a:solidFill>
                <a:latin typeface="Arial"/>
                <a:cs typeface="Arial"/>
              </a:rPr>
              <a:t>CYBER</a:t>
            </a:r>
          </a:p>
          <a:p>
            <a:r>
              <a:rPr lang="en-US" sz="1500" b="1" dirty="0">
                <a:solidFill>
                  <a:schemeClr val="bg1"/>
                </a:solidFill>
                <a:latin typeface="Arial"/>
                <a:cs typeface="Arial"/>
              </a:rPr>
              <a:t>SECURITY</a:t>
            </a:r>
          </a:p>
        </p:txBody>
      </p:sp>
      <p:sp>
        <p:nvSpPr>
          <p:cNvPr id="13" name="TextBox 12"/>
          <p:cNvSpPr txBox="1"/>
          <p:nvPr/>
        </p:nvSpPr>
        <p:spPr>
          <a:xfrm>
            <a:off x="4096977" y="1554275"/>
            <a:ext cx="1116243" cy="507831"/>
          </a:xfrm>
          <a:prstGeom prst="rect">
            <a:avLst/>
          </a:prstGeom>
          <a:solidFill>
            <a:schemeClr val="bg1"/>
          </a:solidFill>
        </p:spPr>
        <p:txBody>
          <a:bodyPr wrap="square" lIns="0" tIns="0" rIns="0" bIns="0" rtlCol="0">
            <a:spAutoFit/>
          </a:bodyPr>
          <a:lstStyle/>
          <a:p>
            <a:r>
              <a:rPr lang="en-US" sz="1100" dirty="0">
                <a:latin typeface="Arial"/>
                <a:cs typeface="Arial"/>
              </a:rPr>
              <a:t>Availability</a:t>
            </a:r>
          </a:p>
          <a:p>
            <a:r>
              <a:rPr lang="en-US" sz="1100" dirty="0">
                <a:latin typeface="Arial"/>
                <a:cs typeface="Arial"/>
              </a:rPr>
              <a:t>Integrity</a:t>
            </a:r>
          </a:p>
          <a:p>
            <a:r>
              <a:rPr lang="en-US" sz="1100" dirty="0">
                <a:latin typeface="Arial"/>
                <a:cs typeface="Arial"/>
              </a:rPr>
              <a:t>Confidentiality</a:t>
            </a:r>
          </a:p>
        </p:txBody>
      </p:sp>
    </p:spTree>
    <p:extLst>
      <p:ext uri="{BB962C8B-B14F-4D97-AF65-F5344CB8AC3E}">
        <p14:creationId xmlns:p14="http://schemas.microsoft.com/office/powerpoint/2010/main" val="142073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9" name="Picture 1"/>
          <p:cNvPicPr>
            <a:picLocks noChangeAspect="1" noChangeArrowheads="1"/>
          </p:cNvPicPr>
          <p:nvPr/>
        </p:nvPicPr>
        <p:blipFill>
          <a:blip r:embed="rId3" cstate="print"/>
          <a:srcRect/>
          <a:stretch>
            <a:fillRect/>
          </a:stretch>
        </p:blipFill>
        <p:spPr bwMode="auto">
          <a:xfrm>
            <a:off x="5077602" y="4021956"/>
            <a:ext cx="3432874" cy="2215083"/>
          </a:xfrm>
          <a:prstGeom prst="rect">
            <a:avLst/>
          </a:prstGeom>
          <a:noFill/>
          <a:ln w="9525">
            <a:noFill/>
            <a:miter lim="800000"/>
            <a:headEnd/>
            <a:tailEnd/>
          </a:ln>
        </p:spPr>
      </p:pic>
      <p:sp>
        <p:nvSpPr>
          <p:cNvPr id="31746" name="Rectangle 2"/>
          <p:cNvSpPr>
            <a:spLocks noGrp="1" noChangeArrowheads="1"/>
          </p:cNvSpPr>
          <p:nvPr>
            <p:ph type="title"/>
          </p:nvPr>
        </p:nvSpPr>
        <p:spPr>
          <a:xfrm>
            <a:off x="448690" y="380388"/>
            <a:ext cx="8114866" cy="384175"/>
          </a:xfrm>
        </p:spPr>
        <p:txBody>
          <a:bodyPr/>
          <a:lstStyle/>
          <a:p>
            <a:pPr eaLnBrk="1" hangingPunct="1"/>
            <a:r>
              <a:rPr lang="en-US" dirty="0"/>
              <a:t>Latency and Jitter Contributors</a:t>
            </a:r>
          </a:p>
        </p:txBody>
      </p:sp>
      <p:sp>
        <p:nvSpPr>
          <p:cNvPr id="31747" name="Rectangle 3"/>
          <p:cNvSpPr>
            <a:spLocks noGrp="1" noChangeArrowheads="1"/>
          </p:cNvSpPr>
          <p:nvPr>
            <p:ph type="body" idx="1"/>
          </p:nvPr>
        </p:nvSpPr>
        <p:spPr>
          <a:xfrm>
            <a:off x="627221" y="2714611"/>
            <a:ext cx="5259788" cy="3522428"/>
          </a:xfrm>
        </p:spPr>
        <p:txBody>
          <a:bodyPr>
            <a:normAutofit fontScale="77500" lnSpcReduction="20000"/>
          </a:bodyPr>
          <a:lstStyle/>
          <a:p>
            <a:pPr marL="0" indent="0" eaLnBrk="1" hangingPunct="1"/>
            <a:r>
              <a:rPr lang="en-US" sz="1800" b="1" dirty="0"/>
              <a:t>Software System Latency Contributors</a:t>
            </a:r>
          </a:p>
          <a:p>
            <a:pPr marL="0" indent="0" eaLnBrk="1" hangingPunct="1">
              <a:spcAft>
                <a:spcPts val="300"/>
              </a:spcAft>
            </a:pPr>
            <a:r>
              <a:rPr lang="en-US" sz="1800" dirty="0"/>
              <a:t>Execution time variation: algorithm, use of cache</a:t>
            </a:r>
          </a:p>
          <a:p>
            <a:pPr marL="0" indent="0" eaLnBrk="1" hangingPunct="1">
              <a:spcAft>
                <a:spcPts val="300"/>
              </a:spcAft>
            </a:pPr>
            <a:r>
              <a:rPr lang="en-US" sz="1800" dirty="0"/>
              <a:t>Processor speed</a:t>
            </a:r>
          </a:p>
          <a:p>
            <a:pPr marL="0" indent="0" eaLnBrk="1" hangingPunct="1">
              <a:spcAft>
                <a:spcPts val="300"/>
              </a:spcAft>
            </a:pPr>
            <a:r>
              <a:rPr lang="en-US" sz="1800" dirty="0"/>
              <a:t>Resource contention</a:t>
            </a:r>
          </a:p>
          <a:p>
            <a:pPr marL="0" indent="0" eaLnBrk="1" hangingPunct="1">
              <a:spcAft>
                <a:spcPts val="300"/>
              </a:spcAft>
            </a:pPr>
            <a:r>
              <a:rPr lang="en-US" sz="1800" dirty="0"/>
              <a:t>Preemption</a:t>
            </a:r>
          </a:p>
          <a:p>
            <a:pPr marL="0" indent="0" eaLnBrk="1" hangingPunct="1">
              <a:spcAft>
                <a:spcPts val="300"/>
              </a:spcAft>
            </a:pPr>
            <a:r>
              <a:rPr lang="en-US" sz="1800" dirty="0"/>
              <a:t>Legacy &amp; shared variable communication</a:t>
            </a:r>
          </a:p>
          <a:p>
            <a:pPr marL="0" indent="0" eaLnBrk="1" hangingPunct="1">
              <a:spcAft>
                <a:spcPts val="300"/>
              </a:spcAft>
            </a:pPr>
            <a:r>
              <a:rPr lang="en-US" sz="1800" dirty="0"/>
              <a:t>Rate group optimization</a:t>
            </a:r>
          </a:p>
          <a:p>
            <a:pPr marL="0" indent="0" eaLnBrk="1" hangingPunct="1">
              <a:spcAft>
                <a:spcPts val="300"/>
              </a:spcAft>
            </a:pPr>
            <a:r>
              <a:rPr lang="en-US" sz="1800" dirty="0"/>
              <a:t>Protocol specific communication delay</a:t>
            </a:r>
          </a:p>
          <a:p>
            <a:pPr marL="0" indent="0" eaLnBrk="1" hangingPunct="1">
              <a:spcAft>
                <a:spcPts val="300"/>
              </a:spcAft>
            </a:pPr>
            <a:r>
              <a:rPr lang="en-US" sz="1800" dirty="0"/>
              <a:t>Partitioned architecture</a:t>
            </a:r>
          </a:p>
          <a:p>
            <a:pPr marL="0" indent="0" eaLnBrk="1" hangingPunct="1">
              <a:spcAft>
                <a:spcPts val="300"/>
              </a:spcAft>
            </a:pPr>
            <a:r>
              <a:rPr lang="en-US" sz="1800" dirty="0"/>
              <a:t>Migration of functionality</a:t>
            </a:r>
          </a:p>
          <a:p>
            <a:pPr marL="0" indent="0" eaLnBrk="1" hangingPunct="1">
              <a:spcAft>
                <a:spcPts val="300"/>
              </a:spcAft>
            </a:pPr>
            <a:r>
              <a:rPr lang="en-US" sz="1800" dirty="0"/>
              <a:t>Fault tolerance mechanisms</a:t>
            </a:r>
          </a:p>
        </p:txBody>
      </p:sp>
      <p:pic>
        <p:nvPicPr>
          <p:cNvPr id="2" name="Picture 1"/>
          <p:cNvPicPr>
            <a:picLocks noChangeAspect="1"/>
          </p:cNvPicPr>
          <p:nvPr/>
        </p:nvPicPr>
        <p:blipFill>
          <a:blip r:embed="rId4"/>
          <a:stretch>
            <a:fillRect/>
          </a:stretch>
        </p:blipFill>
        <p:spPr>
          <a:xfrm>
            <a:off x="4699221" y="1039462"/>
            <a:ext cx="3964429" cy="1200352"/>
          </a:xfrm>
          <a:prstGeom prst="rect">
            <a:avLst/>
          </a:prstGeom>
        </p:spPr>
      </p:pic>
      <p:sp>
        <p:nvSpPr>
          <p:cNvPr id="6" name="Rectangle 21"/>
          <p:cNvSpPr txBox="1">
            <a:spLocks noChangeArrowheads="1"/>
          </p:cNvSpPr>
          <p:nvPr/>
        </p:nvSpPr>
        <p:spPr>
          <a:xfrm>
            <a:off x="592497" y="1102729"/>
            <a:ext cx="5329237" cy="1443976"/>
          </a:xfrm>
          <a:prstGeom prst="rect">
            <a:avLst/>
          </a:prstGeom>
        </p:spPr>
        <p:txBody>
          <a:bodyPr/>
          <a:lstStyle>
            <a:lvl1pPr algn="l" rtl="0" eaLnBrk="1" fontAlgn="base" hangingPunct="1">
              <a:lnSpc>
                <a:spcPct val="100000"/>
              </a:lnSpc>
              <a:spcBef>
                <a:spcPct val="0"/>
              </a:spcBef>
              <a:spcAft>
                <a:spcPts val="600"/>
              </a:spcAft>
              <a:buSzPct val="70000"/>
              <a:tabLst>
                <a:tab pos="347663" algn="l"/>
              </a:tabLst>
              <a:defRPr sz="2200">
                <a:solidFill>
                  <a:schemeClr val="tx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r>
              <a:rPr lang="en-US" sz="1800" kern="0" dirty="0"/>
              <a:t>Control System Engineering View </a:t>
            </a:r>
          </a:p>
          <a:p>
            <a:r>
              <a:rPr lang="en-US" sz="1800" b="0" kern="0" dirty="0"/>
              <a:t>Processing latency</a:t>
            </a:r>
          </a:p>
          <a:p>
            <a:r>
              <a:rPr lang="en-US" sz="1800" b="0" kern="0" dirty="0"/>
              <a:t>Sampling latency</a:t>
            </a:r>
          </a:p>
          <a:p>
            <a:r>
              <a:rPr lang="en-US" sz="1800" b="0" kern="0" dirty="0"/>
              <a:t>Physical signal latency</a:t>
            </a:r>
          </a:p>
        </p:txBody>
      </p:sp>
      <p:pic>
        <p:nvPicPr>
          <p:cNvPr id="7" name="Picture 1"/>
          <p:cNvPicPr>
            <a:picLocks noChangeAspect="1" noChangeArrowheads="1"/>
          </p:cNvPicPr>
          <p:nvPr/>
        </p:nvPicPr>
        <p:blipFill>
          <a:blip r:embed="rId5" cstate="print"/>
          <a:srcRect/>
          <a:stretch>
            <a:fillRect/>
          </a:stretch>
        </p:blipFill>
        <p:spPr bwMode="auto">
          <a:xfrm>
            <a:off x="6525508" y="2315732"/>
            <a:ext cx="1984968" cy="1630305"/>
          </a:xfrm>
          <a:prstGeom prst="rect">
            <a:avLst/>
          </a:prstGeom>
          <a:noFill/>
          <a:ln w="9525">
            <a:solidFill>
              <a:schemeClr val="tx1"/>
            </a:solidFill>
            <a:miter lim="800000"/>
            <a:headEnd/>
            <a:tailEnd/>
          </a:ln>
        </p:spPr>
      </p:pic>
      <p:sp>
        <p:nvSpPr>
          <p:cNvPr id="3" name="TextBox 2"/>
          <p:cNvSpPr txBox="1"/>
          <p:nvPr/>
        </p:nvSpPr>
        <p:spPr>
          <a:xfrm>
            <a:off x="4699221" y="2865339"/>
            <a:ext cx="1786764" cy="738664"/>
          </a:xfrm>
          <a:prstGeom prst="rect">
            <a:avLst/>
          </a:prstGeom>
          <a:solidFill>
            <a:schemeClr val="bg2">
              <a:lumMod val="20000"/>
              <a:lumOff val="80000"/>
            </a:schemeClr>
          </a:solidFill>
        </p:spPr>
        <p:txBody>
          <a:bodyPr wrap="square" lIns="0" tIns="0" rIns="0" bIns="0" rtlCol="0">
            <a:spAutoFit/>
          </a:bodyPr>
          <a:lstStyle/>
          <a:p>
            <a:pPr algn="ctr">
              <a:defRPr/>
            </a:pPr>
            <a:r>
              <a:rPr lang="en-US" sz="1200" dirty="0"/>
              <a:t>Impact of Scheduler Choice on Controller Stability</a:t>
            </a:r>
          </a:p>
          <a:p>
            <a:pPr marL="0" lvl="1" algn="ctr">
              <a:defRPr/>
            </a:pPr>
            <a:r>
              <a:rPr lang="en-US" sz="1200" dirty="0"/>
              <a:t> A. </a:t>
            </a:r>
            <a:r>
              <a:rPr lang="en-US" sz="1200" dirty="0" err="1"/>
              <a:t>Cervin</a:t>
            </a:r>
            <a:r>
              <a:rPr lang="en-US" sz="1200" dirty="0"/>
              <a:t>, Lund U.</a:t>
            </a:r>
          </a:p>
          <a:p>
            <a:pPr marL="0" lvl="1" algn="ctr">
              <a:defRPr/>
            </a:pPr>
            <a:r>
              <a:rPr lang="en-US" sz="1200" dirty="0"/>
              <a:t> CCACSD 2006</a:t>
            </a:r>
          </a:p>
        </p:txBody>
      </p:sp>
    </p:spTree>
    <p:extLst>
      <p:ext uri="{BB962C8B-B14F-4D97-AF65-F5344CB8AC3E}">
        <p14:creationId xmlns:p14="http://schemas.microsoft.com/office/powerpoint/2010/main" val="17979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5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500"/>
                                        <p:tgtEl>
                                          <p:spTgt spid="31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fade">
                                      <p:cBhvr>
                                        <p:cTn id="32" dur="500"/>
                                        <p:tgtEl>
                                          <p:spTgt spid="31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747">
                                            <p:txEl>
                                              <p:pRg st="6" end="6"/>
                                            </p:txEl>
                                          </p:spTgt>
                                        </p:tgtEl>
                                        <p:attrNameLst>
                                          <p:attrName>style.visibility</p:attrName>
                                        </p:attrNameLst>
                                      </p:cBhvr>
                                      <p:to>
                                        <p:strVal val="visible"/>
                                      </p:to>
                                    </p:set>
                                    <p:animEffect transition="in" filter="fade">
                                      <p:cBhvr>
                                        <p:cTn id="37" dur="500"/>
                                        <p:tgtEl>
                                          <p:spTgt spid="31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747">
                                            <p:txEl>
                                              <p:pRg st="7" end="7"/>
                                            </p:txEl>
                                          </p:spTgt>
                                        </p:tgtEl>
                                        <p:attrNameLst>
                                          <p:attrName>style.visibility</p:attrName>
                                        </p:attrNameLst>
                                      </p:cBhvr>
                                      <p:to>
                                        <p:strVal val="visible"/>
                                      </p:to>
                                    </p:set>
                                    <p:animEffect transition="in" filter="fade">
                                      <p:cBhvr>
                                        <p:cTn id="42" dur="500"/>
                                        <p:tgtEl>
                                          <p:spTgt spid="31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747">
                                            <p:txEl>
                                              <p:pRg st="8" end="8"/>
                                            </p:txEl>
                                          </p:spTgt>
                                        </p:tgtEl>
                                        <p:attrNameLst>
                                          <p:attrName>style.visibility</p:attrName>
                                        </p:attrNameLst>
                                      </p:cBhvr>
                                      <p:to>
                                        <p:strVal val="visible"/>
                                      </p:to>
                                    </p:set>
                                    <p:animEffect transition="in" filter="fade">
                                      <p:cBhvr>
                                        <p:cTn id="47" dur="500"/>
                                        <p:tgtEl>
                                          <p:spTgt spid="31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747">
                                            <p:txEl>
                                              <p:pRg st="9" end="9"/>
                                            </p:txEl>
                                          </p:spTgt>
                                        </p:tgtEl>
                                        <p:attrNameLst>
                                          <p:attrName>style.visibility</p:attrName>
                                        </p:attrNameLst>
                                      </p:cBhvr>
                                      <p:to>
                                        <p:strVal val="visible"/>
                                      </p:to>
                                    </p:set>
                                    <p:animEffect transition="in" filter="fade">
                                      <p:cBhvr>
                                        <p:cTn id="52" dur="500"/>
                                        <p:tgtEl>
                                          <p:spTgt spid="317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747">
                                            <p:txEl>
                                              <p:pRg st="10" end="10"/>
                                            </p:txEl>
                                          </p:spTgt>
                                        </p:tgtEl>
                                        <p:attrNameLst>
                                          <p:attrName>style.visibility</p:attrName>
                                        </p:attrNameLst>
                                      </p:cBhvr>
                                      <p:to>
                                        <p:strVal val="visible"/>
                                      </p:to>
                                    </p:set>
                                    <p:animEffect transition="in" filter="fade">
                                      <p:cBhvr>
                                        <p:cTn id="57" dur="500"/>
                                        <p:tgtEl>
                                          <p:spTgt spid="31747">
                                            <p:txEl>
                                              <p:pRg st="10" end="1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1749"/>
                                        </p:tgtEl>
                                        <p:attrNameLst>
                                          <p:attrName>style.visibility</p:attrName>
                                        </p:attrNameLst>
                                      </p:cBhvr>
                                      <p:to>
                                        <p:strVal val="visible"/>
                                      </p:to>
                                    </p:set>
                                    <p:animEffect transition="in" filter="fade">
                                      <p:cBhvr>
                                        <p:cTn id="60"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200400" y="88298"/>
            <a:ext cx="5615387" cy="5019102"/>
          </a:xfrm>
        </p:spPr>
        <p:txBody>
          <a:bodyPr/>
          <a:lstStyle/>
          <a:p>
            <a:r>
              <a:rPr lang="en-US" dirty="0"/>
              <a:t>Safety Critical Embedded Software System Challenge</a:t>
            </a:r>
          </a:p>
          <a:p>
            <a:r>
              <a:rPr lang="en-US" dirty="0"/>
              <a:t>SAE AADL Standard and Virtual System Integration to the Rescue</a:t>
            </a:r>
          </a:p>
          <a:p>
            <a:r>
              <a:rPr lang="en-US" dirty="0">
                <a:solidFill>
                  <a:schemeClr val="accent6">
                    <a:lumMod val="75000"/>
                  </a:schemeClr>
                </a:solidFill>
              </a:rPr>
              <a:t>Embedded Software System Qualification and Assurance</a:t>
            </a:r>
          </a:p>
          <a:p>
            <a:endParaRPr lang="en-US" dirty="0"/>
          </a:p>
          <a:p>
            <a:endParaRPr lang="en-US" dirty="0"/>
          </a:p>
        </p:txBody>
      </p:sp>
    </p:spTree>
    <p:extLst>
      <p:ext uri="{BB962C8B-B14F-4D97-AF65-F5344CB8AC3E}">
        <p14:creationId xmlns:p14="http://schemas.microsoft.com/office/powerpoint/2010/main" val="197143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54036" y="267686"/>
            <a:ext cx="8302626" cy="394980"/>
          </a:xfrm>
        </p:spPr>
        <p:txBody>
          <a:bodyPr>
            <a:noAutofit/>
          </a:bodyPr>
          <a:lstStyle/>
          <a:p>
            <a:r>
              <a:rPr lang="en-US"/>
              <a:t>Assurance &amp; Qualification Improvement </a:t>
            </a:r>
            <a:r>
              <a:rPr lang="en-US" dirty="0"/>
              <a:t>Strategy</a:t>
            </a:r>
          </a:p>
        </p:txBody>
      </p:sp>
      <p:grpSp>
        <p:nvGrpSpPr>
          <p:cNvPr id="2" name="Group 1"/>
          <p:cNvGrpSpPr/>
          <p:nvPr/>
        </p:nvGrpSpPr>
        <p:grpSpPr>
          <a:xfrm>
            <a:off x="6360912" y="655548"/>
            <a:ext cx="2638828" cy="1061112"/>
            <a:chOff x="6360912" y="655548"/>
            <a:chExt cx="2638828" cy="1061112"/>
          </a:xfrm>
        </p:grpSpPr>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1055" y="655548"/>
              <a:ext cx="8858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 Box 55"/>
            <p:cNvSpPr txBox="1">
              <a:spLocks noChangeArrowheads="1"/>
            </p:cNvSpPr>
            <p:nvPr/>
          </p:nvSpPr>
          <p:spPr bwMode="auto">
            <a:xfrm>
              <a:off x="6360912" y="1243847"/>
              <a:ext cx="2638828" cy="472813"/>
            </a:xfrm>
            <a:prstGeom prst="rect">
              <a:avLst/>
            </a:prstGeom>
            <a:noFill/>
            <a:ln w="9525" algn="ctr">
              <a:noFill/>
              <a:miter lim="800000"/>
              <a:headEnd/>
              <a:tailEnd/>
            </a:ln>
          </p:spPr>
          <p:txBody>
            <a:bodyPr wrap="square" lIns="102480" tIns="51240" rIns="45720" bIns="51240">
              <a:spAutoFit/>
            </a:bodyPr>
            <a:lstStyle/>
            <a:p>
              <a:pPr algn="r" defTabSz="811116">
                <a:spcBef>
                  <a:spcPct val="0"/>
                </a:spcBef>
              </a:pPr>
              <a:r>
                <a:rPr lang="en-US" sz="1200" i="1" dirty="0">
                  <a:solidFill>
                    <a:srgbClr val="000000"/>
                  </a:solidFill>
                  <a:latin typeface="Arial" pitchFamily="34" charset="0"/>
                </a:rPr>
                <a:t>2010 SEI Study for AMRDEC Aviation Engineering Directorate</a:t>
              </a:r>
              <a:endParaRPr lang="en-US" sz="1400" i="1" dirty="0">
                <a:solidFill>
                  <a:srgbClr val="000000"/>
                </a:solidFill>
                <a:latin typeface="Arial" pitchFamily="34" charset="0"/>
              </a:endParaRPr>
            </a:p>
          </p:txBody>
        </p:sp>
      </p:grpSp>
      <p:sp>
        <p:nvSpPr>
          <p:cNvPr id="23" name="TextBox 22"/>
          <p:cNvSpPr txBox="1"/>
          <p:nvPr/>
        </p:nvSpPr>
        <p:spPr>
          <a:xfrm>
            <a:off x="285024" y="823233"/>
            <a:ext cx="4418355" cy="646321"/>
          </a:xfrm>
          <a:prstGeom prst="rect">
            <a:avLst/>
          </a:prstGeom>
          <a:solidFill>
            <a:srgbClr val="FFE38B"/>
          </a:solidFill>
          <a:ln>
            <a:solidFill>
              <a:srgbClr val="FFC000"/>
            </a:solidFill>
          </a:ln>
        </p:spPr>
        <p:txBody>
          <a:bodyPr wrap="square" lIns="91429" tIns="45715" rIns="91429" bIns="45715" rtlCol="0">
            <a:spAutoFit/>
          </a:bodyPr>
          <a:lstStyle/>
          <a:p>
            <a:pPr marL="0" lvl="1"/>
            <a:r>
              <a:rPr lang="en-US"/>
              <a:t>Assurance: </a:t>
            </a:r>
            <a:r>
              <a:rPr lang="en-US" u="sng"/>
              <a:t>Sufficient</a:t>
            </a:r>
            <a:r>
              <a:rPr lang="en-US"/>
              <a:t> </a:t>
            </a:r>
            <a:r>
              <a:rPr lang="en-US" u="sng"/>
              <a:t>evidence</a:t>
            </a:r>
            <a:r>
              <a:rPr lang="en-US"/>
              <a:t> that a </a:t>
            </a:r>
            <a:r>
              <a:rPr lang="en-US" u="sng"/>
              <a:t>system implementation</a:t>
            </a:r>
            <a:r>
              <a:rPr lang="en-US"/>
              <a:t> meets </a:t>
            </a:r>
            <a:r>
              <a:rPr lang="en-US" u="sng"/>
              <a:t>system requirements</a:t>
            </a:r>
            <a:endParaRPr lang="en-US" u="sng" dirty="0"/>
          </a:p>
        </p:txBody>
      </p:sp>
      <p:grpSp>
        <p:nvGrpSpPr>
          <p:cNvPr id="11" name="Group 10"/>
          <p:cNvGrpSpPr/>
          <p:nvPr/>
        </p:nvGrpSpPr>
        <p:grpSpPr>
          <a:xfrm>
            <a:off x="361610" y="1790942"/>
            <a:ext cx="6911060" cy="4213112"/>
            <a:chOff x="361610" y="1790942"/>
            <a:chExt cx="6911060" cy="4213112"/>
          </a:xfrm>
        </p:grpSpPr>
        <p:sp>
          <p:nvSpPr>
            <p:cNvPr id="47" name="Rectangle 46"/>
            <p:cNvSpPr/>
            <p:nvPr/>
          </p:nvSpPr>
          <p:spPr>
            <a:xfrm>
              <a:off x="2603629" y="1917829"/>
              <a:ext cx="2057400" cy="59055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spcBef>
                  <a:spcPts val="0"/>
                </a:spcBef>
              </a:pPr>
              <a:r>
                <a:rPr lang="en-US" sz="1200" dirty="0">
                  <a:solidFill>
                    <a:schemeClr val="tx1"/>
                  </a:solidFill>
                </a:rPr>
                <a:t>Architecture-centric Virtual System Integration</a:t>
              </a:r>
            </a:p>
          </p:txBody>
        </p:sp>
        <p:sp>
          <p:nvSpPr>
            <p:cNvPr id="5" name="Rounded Rectangle 4"/>
            <p:cNvSpPr>
              <a:spLocks noChangeArrowheads="1"/>
            </p:cNvSpPr>
            <p:nvPr/>
          </p:nvSpPr>
          <p:spPr bwMode="auto">
            <a:xfrm>
              <a:off x="3975229" y="3060829"/>
              <a:ext cx="1295400" cy="2133600"/>
            </a:xfrm>
            <a:prstGeom prst="roundRect">
              <a:avLst>
                <a:gd name="adj" fmla="val 16667"/>
              </a:avLst>
            </a:prstGeom>
            <a:gradFill rotWithShape="1">
              <a:gsLst>
                <a:gs pos="0">
                  <a:srgbClr val="8488C4"/>
                </a:gs>
                <a:gs pos="53000">
                  <a:srgbClr val="D4DEFF"/>
                </a:gs>
                <a:gs pos="83000">
                  <a:srgbClr val="D4DEFF"/>
                </a:gs>
                <a:gs pos="100000">
                  <a:srgbClr val="96AB94"/>
                </a:gs>
              </a:gsLst>
              <a:lin ang="5400000" scaled="0"/>
            </a:gradFill>
            <a:ln w="9525">
              <a:solidFill>
                <a:srgbClr val="42AFDA"/>
              </a:solidFill>
              <a:round/>
              <a:headEnd/>
              <a:tailEnd/>
            </a:ln>
            <a:effectLst>
              <a:outerShdw dist="23000" dir="5400000" rotWithShape="0">
                <a:srgbClr val="808080">
                  <a:alpha val="34999"/>
                </a:srgbClr>
              </a:outerShdw>
            </a:effectLst>
          </p:spPr>
          <p:txBody>
            <a:bodyPr lIns="91429" tIns="45715" rIns="91429" bIns="45715" anchor="ctr"/>
            <a:lstStyle/>
            <a:p>
              <a:pPr algn="ctr">
                <a:spcBef>
                  <a:spcPts val="0"/>
                </a:spcBef>
                <a:defRPr/>
              </a:pPr>
              <a:r>
                <a:rPr lang="en-US" sz="1100" dirty="0">
                  <a:solidFill>
                    <a:srgbClr val="000000"/>
                  </a:solidFill>
                </a:rPr>
                <a:t>Model Repository</a:t>
              </a:r>
            </a:p>
            <a:p>
              <a:pPr algn="ctr">
                <a:spcBef>
                  <a:spcPts val="0"/>
                </a:spcBef>
                <a:defRPr/>
              </a:pPr>
              <a:endParaRPr lang="en-US" sz="1100" dirty="0">
                <a:solidFill>
                  <a:srgbClr val="000000"/>
                </a:solidFill>
              </a:endParaRPr>
            </a:p>
            <a:p>
              <a:pPr algn="ctr">
                <a:spcBef>
                  <a:spcPts val="0"/>
                </a:spcBef>
                <a:defRPr/>
              </a:pPr>
              <a:endParaRPr lang="en-US" sz="1100" dirty="0">
                <a:solidFill>
                  <a:srgbClr val="000000"/>
                </a:solidFill>
              </a:endParaRPr>
            </a:p>
            <a:p>
              <a:pPr algn="ctr">
                <a:spcBef>
                  <a:spcPts val="0"/>
                </a:spcBef>
                <a:defRPr/>
              </a:pPr>
              <a:endParaRPr lang="en-US" sz="1100" dirty="0">
                <a:solidFill>
                  <a:srgbClr val="000000"/>
                </a:solidFill>
              </a:endParaRPr>
            </a:p>
            <a:p>
              <a:pPr algn="ctr">
                <a:spcBef>
                  <a:spcPts val="0"/>
                </a:spcBef>
                <a:defRPr/>
              </a:pPr>
              <a:endParaRPr lang="en-US" sz="1100" dirty="0">
                <a:solidFill>
                  <a:srgbClr val="000000"/>
                </a:solidFill>
              </a:endParaRPr>
            </a:p>
            <a:p>
              <a:pPr algn="ctr">
                <a:spcBef>
                  <a:spcPts val="0"/>
                </a:spcBef>
                <a:defRPr/>
              </a:pPr>
              <a:endParaRPr lang="en-US" sz="1100" dirty="0">
                <a:solidFill>
                  <a:srgbClr val="000000"/>
                </a:solidFill>
              </a:endParaRPr>
            </a:p>
            <a:p>
              <a:pPr algn="ctr">
                <a:spcBef>
                  <a:spcPts val="0"/>
                </a:spcBef>
                <a:defRPr/>
              </a:pPr>
              <a:endParaRPr lang="en-US" sz="1100" dirty="0">
                <a:solidFill>
                  <a:srgbClr val="000000"/>
                </a:solidFill>
              </a:endParaRPr>
            </a:p>
            <a:p>
              <a:pPr algn="ctr">
                <a:spcBef>
                  <a:spcPts val="0"/>
                </a:spcBef>
                <a:defRPr/>
              </a:pPr>
              <a:endParaRPr lang="en-US" sz="1100" dirty="0">
                <a:solidFill>
                  <a:srgbClr val="000000"/>
                </a:solidFill>
              </a:endParaRPr>
            </a:p>
            <a:p>
              <a:pPr algn="ctr">
                <a:spcBef>
                  <a:spcPts val="0"/>
                </a:spcBef>
                <a:defRPr/>
              </a:pPr>
              <a:endParaRPr lang="en-US" sz="1050" dirty="0">
                <a:solidFill>
                  <a:srgbClr val="000000"/>
                </a:solidFill>
              </a:endParaRPr>
            </a:p>
            <a:p>
              <a:pPr algn="ctr">
                <a:spcBef>
                  <a:spcPts val="0"/>
                </a:spcBef>
                <a:defRPr/>
              </a:pPr>
              <a:endParaRPr lang="en-US" sz="1050" dirty="0">
                <a:solidFill>
                  <a:srgbClr val="000000"/>
                </a:solidFill>
              </a:endParaRPr>
            </a:p>
            <a:p>
              <a:pPr algn="ctr">
                <a:spcBef>
                  <a:spcPts val="0"/>
                </a:spcBef>
                <a:defRPr/>
              </a:pPr>
              <a:endParaRPr lang="en-US" sz="1100" dirty="0">
                <a:solidFill>
                  <a:srgbClr val="000000"/>
                </a:solidFill>
              </a:endParaRPr>
            </a:p>
          </p:txBody>
        </p:sp>
        <p:sp>
          <p:nvSpPr>
            <p:cNvPr id="36" name="Rounded Rectangle 35"/>
            <p:cNvSpPr>
              <a:spLocks noChangeArrowheads="1"/>
            </p:cNvSpPr>
            <p:nvPr/>
          </p:nvSpPr>
          <p:spPr bwMode="auto">
            <a:xfrm>
              <a:off x="4109602" y="3518029"/>
              <a:ext cx="1026655" cy="304800"/>
            </a:xfrm>
            <a:prstGeom prst="roundRect">
              <a:avLst>
                <a:gd name="adj" fmla="val 16667"/>
              </a:avLst>
            </a:prstGeom>
            <a:solidFill>
              <a:srgbClr val="0070C0"/>
            </a:solidFill>
            <a:ln w="9525">
              <a:solidFill>
                <a:srgbClr val="42AFDA"/>
              </a:solidFill>
              <a:round/>
              <a:headEnd/>
              <a:tailEnd/>
            </a:ln>
            <a:effectLst>
              <a:outerShdw dist="23000" dir="5400000" rotWithShape="0">
                <a:srgbClr val="808080">
                  <a:alpha val="34999"/>
                </a:srgbClr>
              </a:outerShdw>
            </a:effectLst>
          </p:spPr>
          <p:txBody>
            <a:bodyPr lIns="91429" tIns="45715" rIns="91429" bIns="45715" anchor="ctr"/>
            <a:lstStyle/>
            <a:p>
              <a:pPr>
                <a:spcBef>
                  <a:spcPts val="0"/>
                </a:spcBef>
                <a:defRPr/>
              </a:pPr>
              <a:r>
                <a:rPr lang="en-US" sz="1000" dirty="0">
                  <a:solidFill>
                    <a:schemeClr val="bg1"/>
                  </a:solidFill>
                </a:rPr>
                <a:t>Architecture Model</a:t>
              </a:r>
            </a:p>
          </p:txBody>
        </p:sp>
        <p:sp>
          <p:nvSpPr>
            <p:cNvPr id="17" name="Rounded Rectangle 16"/>
            <p:cNvSpPr>
              <a:spLocks noChangeArrowheads="1"/>
            </p:cNvSpPr>
            <p:nvPr/>
          </p:nvSpPr>
          <p:spPr bwMode="auto">
            <a:xfrm>
              <a:off x="4051430" y="3899029"/>
              <a:ext cx="1142999" cy="314326"/>
            </a:xfrm>
            <a:prstGeom prst="roundRect">
              <a:avLst>
                <a:gd name="adj" fmla="val 16667"/>
              </a:avLst>
            </a:prstGeom>
            <a:solidFill>
              <a:srgbClr val="0070C0"/>
            </a:solidFill>
            <a:ln w="9525">
              <a:solidFill>
                <a:srgbClr val="42AFDA"/>
              </a:solidFill>
              <a:round/>
              <a:headEnd/>
              <a:tailEnd/>
            </a:ln>
            <a:effectLst>
              <a:outerShdw dist="23000" dir="5400000" rotWithShape="0">
                <a:srgbClr val="808080">
                  <a:alpha val="34999"/>
                </a:srgbClr>
              </a:outerShdw>
            </a:effectLst>
          </p:spPr>
          <p:txBody>
            <a:bodyPr lIns="91429" tIns="45715" rIns="91429" bIns="45715" anchor="ctr"/>
            <a:lstStyle/>
            <a:p>
              <a:pPr>
                <a:spcBef>
                  <a:spcPts val="0"/>
                </a:spcBef>
                <a:defRPr/>
              </a:pPr>
              <a:r>
                <a:rPr lang="en-US" sz="1000" dirty="0">
                  <a:solidFill>
                    <a:schemeClr val="bg1"/>
                  </a:solidFill>
                </a:rPr>
                <a:t>Component Models</a:t>
              </a:r>
            </a:p>
          </p:txBody>
        </p:sp>
        <p:sp>
          <p:nvSpPr>
            <p:cNvPr id="29" name="Rounded Rectangle 28"/>
            <p:cNvSpPr>
              <a:spLocks noChangeArrowheads="1"/>
            </p:cNvSpPr>
            <p:nvPr/>
          </p:nvSpPr>
          <p:spPr bwMode="auto">
            <a:xfrm>
              <a:off x="4013329" y="4356229"/>
              <a:ext cx="1219200" cy="304800"/>
            </a:xfrm>
            <a:prstGeom prst="roundRect">
              <a:avLst>
                <a:gd name="adj" fmla="val 16667"/>
              </a:avLst>
            </a:prstGeom>
            <a:solidFill>
              <a:srgbClr val="0070C0"/>
            </a:solidFill>
            <a:ln w="9525">
              <a:solidFill>
                <a:srgbClr val="42AFDA"/>
              </a:solidFill>
              <a:round/>
              <a:headEnd/>
              <a:tailEnd/>
            </a:ln>
            <a:effectLst>
              <a:outerShdw dist="23000" dir="5400000" rotWithShape="0">
                <a:srgbClr val="808080">
                  <a:alpha val="34999"/>
                </a:srgbClr>
              </a:outerShdw>
            </a:effectLst>
          </p:spPr>
          <p:txBody>
            <a:bodyPr lIns="91429" tIns="45715" rIns="91429" bIns="45715" anchor="ctr"/>
            <a:lstStyle/>
            <a:p>
              <a:pPr>
                <a:spcBef>
                  <a:spcPts val="0"/>
                </a:spcBef>
                <a:defRPr/>
              </a:pPr>
              <a:r>
                <a:rPr lang="en-US" sz="1000" dirty="0">
                  <a:solidFill>
                    <a:schemeClr val="bg1"/>
                  </a:solidFill>
                </a:rPr>
                <a:t>System Implementation</a:t>
              </a:r>
            </a:p>
          </p:txBody>
        </p:sp>
        <p:pic>
          <p:nvPicPr>
            <p:cNvPr id="44" name="Picture 3" descr="C:\Users\phf\AppData\Local\Microsoft\Windows\Temporary Internet Files\Content.IE5\UAOIBEMX\MC900361502[1].wmf"/>
            <p:cNvPicPr>
              <a:picLocks noChangeAspect="1" noChangeArrowheads="1"/>
            </p:cNvPicPr>
            <p:nvPr/>
          </p:nvPicPr>
          <p:blipFill>
            <a:blip r:embed="rId4" cstate="print"/>
            <a:srcRect/>
            <a:stretch>
              <a:fillRect/>
            </a:stretch>
          </p:blipFill>
          <p:spPr bwMode="auto">
            <a:xfrm>
              <a:off x="2832229" y="2527429"/>
              <a:ext cx="1547483" cy="3200400"/>
            </a:xfrm>
            <a:prstGeom prst="rect">
              <a:avLst/>
            </a:prstGeom>
            <a:noFill/>
          </p:spPr>
        </p:pic>
        <p:pic>
          <p:nvPicPr>
            <p:cNvPr id="45" name="Picture 3" descr="C:\Users\phf\AppData\Local\Microsoft\Windows\Temporary Internet Files\Content.IE5\UAOIBEMX\MC900361502[1].wmf"/>
            <p:cNvPicPr>
              <a:picLocks noChangeAspect="1" noChangeArrowheads="1"/>
            </p:cNvPicPr>
            <p:nvPr/>
          </p:nvPicPr>
          <p:blipFill>
            <a:blip r:embed="rId4" cstate="print"/>
            <a:srcRect/>
            <a:stretch>
              <a:fillRect/>
            </a:stretch>
          </p:blipFill>
          <p:spPr bwMode="auto">
            <a:xfrm>
              <a:off x="4813429" y="2527429"/>
              <a:ext cx="1547483" cy="3200400"/>
            </a:xfrm>
            <a:prstGeom prst="rect">
              <a:avLst/>
            </a:prstGeom>
            <a:noFill/>
          </p:spPr>
        </p:pic>
        <p:sp>
          <p:nvSpPr>
            <p:cNvPr id="49" name="Rounded Rectangle 48"/>
            <p:cNvSpPr>
              <a:spLocks noChangeArrowheads="1"/>
            </p:cNvSpPr>
            <p:nvPr/>
          </p:nvSpPr>
          <p:spPr bwMode="auto">
            <a:xfrm>
              <a:off x="6032629" y="3822828"/>
              <a:ext cx="1056549" cy="619125"/>
            </a:xfrm>
            <a:prstGeom prst="roundRect">
              <a:avLst>
                <a:gd name="adj" fmla="val 16667"/>
              </a:avLst>
            </a:prstGeom>
            <a:gradFill flip="none" rotWithShape="1">
              <a:gsLst>
                <a:gs pos="0">
                  <a:srgbClr val="CC99FF">
                    <a:shade val="30000"/>
                    <a:satMod val="115000"/>
                  </a:srgbClr>
                </a:gs>
                <a:gs pos="4000">
                  <a:srgbClr val="CC99FF">
                    <a:shade val="67500"/>
                    <a:satMod val="115000"/>
                  </a:srgbClr>
                </a:gs>
                <a:gs pos="50000">
                  <a:srgbClr val="CC99FF">
                    <a:shade val="100000"/>
                    <a:satMod val="115000"/>
                    <a:alpha val="5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spcBef>
                  <a:spcPts val="0"/>
                </a:spcBef>
              </a:pPr>
              <a:r>
                <a:rPr lang="en-US" sz="1000" dirty="0">
                  <a:solidFill>
                    <a:schemeClr val="tx1"/>
                  </a:solidFill>
                </a:rPr>
                <a:t>Resource, Timing &amp; Performance Analysis</a:t>
              </a:r>
            </a:p>
          </p:txBody>
        </p:sp>
        <p:sp>
          <p:nvSpPr>
            <p:cNvPr id="12" name="Rounded Rectangle 11"/>
            <p:cNvSpPr>
              <a:spLocks noChangeArrowheads="1"/>
            </p:cNvSpPr>
            <p:nvPr/>
          </p:nvSpPr>
          <p:spPr bwMode="auto">
            <a:xfrm>
              <a:off x="6108829" y="4508629"/>
              <a:ext cx="904149" cy="598714"/>
            </a:xfrm>
            <a:prstGeom prst="roundRect">
              <a:avLst>
                <a:gd name="adj" fmla="val 16667"/>
              </a:avLst>
            </a:prstGeom>
            <a:gradFill flip="none" rotWithShape="1">
              <a:gsLst>
                <a:gs pos="0">
                  <a:srgbClr val="CC99FF">
                    <a:shade val="30000"/>
                    <a:satMod val="115000"/>
                  </a:srgbClr>
                </a:gs>
                <a:gs pos="4000">
                  <a:srgbClr val="CC99FF">
                    <a:shade val="67500"/>
                    <a:satMod val="115000"/>
                  </a:srgbClr>
                </a:gs>
                <a:gs pos="50000">
                  <a:srgbClr val="CC99FF">
                    <a:shade val="100000"/>
                    <a:satMod val="115000"/>
                    <a:alpha val="5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spcBef>
                  <a:spcPts val="0"/>
                </a:spcBef>
              </a:pPr>
              <a:r>
                <a:rPr lang="en-US" sz="1000" dirty="0">
                  <a:solidFill>
                    <a:schemeClr val="tx1"/>
                  </a:solidFill>
                </a:rPr>
                <a:t>Reliability, Safety, Security Analysis</a:t>
              </a:r>
            </a:p>
          </p:txBody>
        </p:sp>
        <p:sp>
          <p:nvSpPr>
            <p:cNvPr id="13" name="Rounded Rectangle 12"/>
            <p:cNvSpPr>
              <a:spLocks noChangeArrowheads="1"/>
            </p:cNvSpPr>
            <p:nvPr/>
          </p:nvSpPr>
          <p:spPr bwMode="auto">
            <a:xfrm>
              <a:off x="6032629" y="3137029"/>
              <a:ext cx="990600" cy="576074"/>
            </a:xfrm>
            <a:prstGeom prst="roundRect">
              <a:avLst>
                <a:gd name="adj" fmla="val 16667"/>
              </a:avLst>
            </a:prstGeom>
            <a:gradFill flip="none" rotWithShape="1">
              <a:gsLst>
                <a:gs pos="0">
                  <a:srgbClr val="CC99FF">
                    <a:shade val="30000"/>
                    <a:satMod val="115000"/>
                  </a:srgbClr>
                </a:gs>
                <a:gs pos="4000">
                  <a:srgbClr val="CC99FF">
                    <a:shade val="67500"/>
                    <a:satMod val="115000"/>
                  </a:srgbClr>
                </a:gs>
                <a:gs pos="50000">
                  <a:srgbClr val="CC99FF">
                    <a:shade val="100000"/>
                    <a:satMod val="115000"/>
                    <a:alpha val="5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spcBef>
                  <a:spcPts val="0"/>
                </a:spcBef>
              </a:pPr>
              <a:r>
                <a:rPr lang="en-US" sz="1000" dirty="0">
                  <a:solidFill>
                    <a:schemeClr val="tx1"/>
                  </a:solidFill>
                  <a:latin typeface="+mn-lt"/>
                  <a:ea typeface="+mn-ea"/>
                </a:rPr>
                <a:t>Operational &amp; failure modes</a:t>
              </a:r>
            </a:p>
          </p:txBody>
        </p:sp>
        <p:sp>
          <p:nvSpPr>
            <p:cNvPr id="48" name="Rectangle 47"/>
            <p:cNvSpPr/>
            <p:nvPr/>
          </p:nvSpPr>
          <p:spPr>
            <a:xfrm>
              <a:off x="4661029" y="1917829"/>
              <a:ext cx="2057400" cy="59055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spcBef>
                  <a:spcPts val="0"/>
                </a:spcBef>
              </a:pPr>
              <a:r>
                <a:rPr lang="en-US" sz="1200" dirty="0">
                  <a:solidFill>
                    <a:schemeClr val="tx1"/>
                  </a:solidFill>
                </a:rPr>
                <a:t>Static Analysis &amp; Compositional Verification</a:t>
              </a:r>
            </a:p>
          </p:txBody>
        </p:sp>
        <p:sp>
          <p:nvSpPr>
            <p:cNvPr id="51" name="Rounded Rectangle 50"/>
            <p:cNvSpPr>
              <a:spLocks noChangeArrowheads="1"/>
            </p:cNvSpPr>
            <p:nvPr/>
          </p:nvSpPr>
          <p:spPr bwMode="auto">
            <a:xfrm>
              <a:off x="4089529" y="4813429"/>
              <a:ext cx="1066800" cy="304800"/>
            </a:xfrm>
            <a:prstGeom prst="roundRect">
              <a:avLst>
                <a:gd name="adj" fmla="val 16667"/>
              </a:avLst>
            </a:prstGeom>
            <a:solidFill>
              <a:srgbClr val="0070C0"/>
            </a:solidFill>
            <a:ln w="9525">
              <a:solidFill>
                <a:srgbClr val="42AFDA"/>
              </a:solidFill>
              <a:round/>
              <a:headEnd/>
              <a:tailEnd/>
            </a:ln>
            <a:effectLst>
              <a:outerShdw dist="23000" dir="5400000" rotWithShape="0">
                <a:srgbClr val="808080">
                  <a:alpha val="34999"/>
                </a:srgbClr>
              </a:outerShdw>
            </a:effectLst>
          </p:spPr>
          <p:txBody>
            <a:bodyPr lIns="91429" tIns="45715" rIns="91429" bIns="45715" anchor="ctr"/>
            <a:lstStyle/>
            <a:p>
              <a:pPr>
                <a:spcBef>
                  <a:spcPts val="0"/>
                </a:spcBef>
                <a:defRPr/>
              </a:pPr>
              <a:r>
                <a:rPr lang="en-US" sz="1000" dirty="0">
                  <a:solidFill>
                    <a:schemeClr val="bg1"/>
                  </a:solidFill>
                </a:rPr>
                <a:t>System configuration</a:t>
              </a:r>
            </a:p>
          </p:txBody>
        </p:sp>
        <p:sp>
          <p:nvSpPr>
            <p:cNvPr id="24" name="TextBox 23"/>
            <p:cNvSpPr txBox="1"/>
            <p:nvPr/>
          </p:nvSpPr>
          <p:spPr>
            <a:xfrm>
              <a:off x="361610" y="5727055"/>
              <a:ext cx="6578943" cy="276999"/>
            </a:xfrm>
            <a:prstGeom prst="rect">
              <a:avLst/>
            </a:prstGeom>
            <a:noFill/>
          </p:spPr>
          <p:txBody>
            <a:bodyPr wrap="square" lIns="0" tIns="0" rIns="0" bIns="0" rtlCol="0">
              <a:spAutoFit/>
            </a:bodyPr>
            <a:lstStyle/>
            <a:p>
              <a:r>
                <a:rPr lang="en-US" sz="1800" dirty="0">
                  <a:solidFill>
                    <a:schemeClr val="accent1">
                      <a:lumMod val="75000"/>
                    </a:schemeClr>
                  </a:solidFill>
                </a:rPr>
                <a:t>Architecture Centric Virtual System Integration Practice (ACVIP)</a:t>
              </a:r>
              <a:endParaRPr lang="en-US" sz="1800" dirty="0">
                <a:solidFill>
                  <a:srgbClr val="00B050"/>
                </a:solidFill>
              </a:endParaRPr>
            </a:p>
          </p:txBody>
        </p:sp>
        <p:sp>
          <p:nvSpPr>
            <p:cNvPr id="25" name="Rounded Rectangle 24"/>
            <p:cNvSpPr/>
            <p:nvPr/>
          </p:nvSpPr>
          <p:spPr bwMode="auto">
            <a:xfrm>
              <a:off x="2222204" y="1790942"/>
              <a:ext cx="5050466" cy="3571778"/>
            </a:xfrm>
            <a:prstGeom prst="roundRect">
              <a:avLst>
                <a:gd name="adj" fmla="val 7286"/>
              </a:avLst>
            </a:prstGeom>
            <a:noFill/>
            <a:ln w="57150"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pitchFamily="1" charset="-128"/>
              </a:endParaRPr>
            </a:p>
          </p:txBody>
        </p:sp>
      </p:grpSp>
      <p:grpSp>
        <p:nvGrpSpPr>
          <p:cNvPr id="10" name="Group 9"/>
          <p:cNvGrpSpPr/>
          <p:nvPr/>
        </p:nvGrpSpPr>
        <p:grpSpPr>
          <a:xfrm>
            <a:off x="285025" y="1790942"/>
            <a:ext cx="8641855" cy="4511943"/>
            <a:chOff x="285025" y="1790942"/>
            <a:chExt cx="8641855" cy="4511943"/>
          </a:xfrm>
        </p:grpSpPr>
        <p:sp>
          <p:nvSpPr>
            <p:cNvPr id="50" name="Rectangle 49"/>
            <p:cNvSpPr/>
            <p:nvPr/>
          </p:nvSpPr>
          <p:spPr>
            <a:xfrm>
              <a:off x="6718429" y="1917829"/>
              <a:ext cx="2057400" cy="59055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spcBef>
                  <a:spcPts val="0"/>
                </a:spcBef>
              </a:pPr>
              <a:r>
                <a:rPr lang="en-US" sz="1200" dirty="0">
                  <a:solidFill>
                    <a:schemeClr val="tx1"/>
                  </a:solidFill>
                </a:rPr>
                <a:t>Incremental Assurance Plans &amp; Cases throughout Life Cycle</a:t>
              </a:r>
            </a:p>
          </p:txBody>
        </p:sp>
        <p:sp>
          <p:nvSpPr>
            <p:cNvPr id="18" name="Rounded Rectangle 17"/>
            <p:cNvSpPr/>
            <p:nvPr/>
          </p:nvSpPr>
          <p:spPr>
            <a:xfrm>
              <a:off x="2146429" y="3213229"/>
              <a:ext cx="1123949" cy="809625"/>
            </a:xfrm>
            <a:prstGeom prst="roundRect">
              <a:avLst/>
            </a:prstGeom>
            <a:gradFill flip="none" rotWithShape="1">
              <a:gsLst>
                <a:gs pos="0">
                  <a:srgbClr val="5E9EFF"/>
                </a:gs>
                <a:gs pos="39999">
                  <a:srgbClr val="85C2FF"/>
                </a:gs>
                <a:gs pos="70000">
                  <a:srgbClr val="C4D6EB"/>
                </a:gs>
                <a:gs pos="100000">
                  <a:srgbClr val="FFEBFA"/>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spcBef>
                  <a:spcPts val="0"/>
                </a:spcBef>
              </a:pPr>
              <a:r>
                <a:rPr lang="en-US" sz="1000" dirty="0">
                  <a:solidFill>
                    <a:schemeClr val="tx1"/>
                  </a:solidFill>
                </a:rPr>
                <a:t>Mission Requirements</a:t>
              </a:r>
            </a:p>
            <a:p>
              <a:pPr algn="ctr">
                <a:spcBef>
                  <a:spcPts val="0"/>
                </a:spcBef>
              </a:pPr>
              <a:r>
                <a:rPr lang="en-US" sz="1000" b="0" dirty="0">
                  <a:solidFill>
                    <a:schemeClr val="tx1"/>
                  </a:solidFill>
                </a:rPr>
                <a:t>Function</a:t>
              </a:r>
            </a:p>
            <a:p>
              <a:pPr algn="ctr">
                <a:spcBef>
                  <a:spcPts val="0"/>
                </a:spcBef>
              </a:pPr>
              <a:r>
                <a:rPr lang="en-US" sz="1000" b="0" dirty="0">
                  <a:solidFill>
                    <a:schemeClr val="tx1"/>
                  </a:solidFill>
                </a:rPr>
                <a:t>Behavior</a:t>
              </a:r>
            </a:p>
            <a:p>
              <a:pPr algn="ctr">
                <a:spcBef>
                  <a:spcPts val="0"/>
                </a:spcBef>
              </a:pPr>
              <a:r>
                <a:rPr lang="en-US" sz="1000" b="0" dirty="0">
                  <a:solidFill>
                    <a:schemeClr val="tx1"/>
                  </a:solidFill>
                </a:rPr>
                <a:t>Performance</a:t>
              </a:r>
            </a:p>
          </p:txBody>
        </p:sp>
        <p:sp>
          <p:nvSpPr>
            <p:cNvPr id="19" name="Rounded Rectangle 18"/>
            <p:cNvSpPr/>
            <p:nvPr/>
          </p:nvSpPr>
          <p:spPr>
            <a:xfrm>
              <a:off x="2079754" y="4127629"/>
              <a:ext cx="1209675" cy="795754"/>
            </a:xfrm>
            <a:prstGeom prst="roundRect">
              <a:avLst/>
            </a:prstGeom>
            <a:gradFill flip="none" rotWithShape="1">
              <a:gsLst>
                <a:gs pos="0">
                  <a:srgbClr val="5E9EFF"/>
                </a:gs>
                <a:gs pos="39999">
                  <a:srgbClr val="85C2FF"/>
                </a:gs>
                <a:gs pos="70000">
                  <a:srgbClr val="C4D6EB"/>
                </a:gs>
                <a:gs pos="100000">
                  <a:srgbClr val="FFEBFA"/>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spcBef>
                  <a:spcPts val="0"/>
                </a:spcBef>
              </a:pPr>
              <a:r>
                <a:rPr lang="en-US" sz="1000" dirty="0">
                  <a:solidFill>
                    <a:schemeClr val="tx1"/>
                  </a:solidFill>
                </a:rPr>
                <a:t>Survivability Requirements</a:t>
              </a:r>
            </a:p>
            <a:p>
              <a:pPr>
                <a:spcBef>
                  <a:spcPts val="0"/>
                </a:spcBef>
              </a:pPr>
              <a:r>
                <a:rPr lang="en-US" sz="1000" b="0" dirty="0">
                  <a:solidFill>
                    <a:schemeClr val="tx1"/>
                  </a:solidFill>
                </a:rPr>
                <a:t>Reliability</a:t>
              </a:r>
            </a:p>
            <a:p>
              <a:pPr>
                <a:spcBef>
                  <a:spcPts val="0"/>
                </a:spcBef>
              </a:pPr>
              <a:r>
                <a:rPr lang="en-US" sz="1000" b="0" dirty="0">
                  <a:solidFill>
                    <a:schemeClr val="tx1"/>
                  </a:solidFill>
                </a:rPr>
                <a:t>Safety</a:t>
              </a:r>
            </a:p>
            <a:p>
              <a:pPr>
                <a:spcBef>
                  <a:spcPts val="0"/>
                </a:spcBef>
              </a:pPr>
              <a:r>
                <a:rPr lang="en-US" sz="1000" b="0" dirty="0">
                  <a:solidFill>
                    <a:schemeClr val="tx1"/>
                  </a:solidFill>
                </a:rPr>
                <a:t>Security</a:t>
              </a:r>
            </a:p>
          </p:txBody>
        </p:sp>
        <p:sp>
          <p:nvSpPr>
            <p:cNvPr id="34" name="Rectangle 33"/>
            <p:cNvSpPr/>
            <p:nvPr/>
          </p:nvSpPr>
          <p:spPr>
            <a:xfrm>
              <a:off x="546230" y="1917829"/>
              <a:ext cx="2057400" cy="59055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spcBef>
                  <a:spcPts val="0"/>
                </a:spcBef>
              </a:pPr>
              <a:r>
                <a:rPr lang="en-US" sz="1200" dirty="0">
                  <a:solidFill>
                    <a:schemeClr val="tx1"/>
                  </a:solidFill>
                </a:rPr>
                <a:t>Architecture-led Requirement Specification</a:t>
              </a:r>
            </a:p>
          </p:txBody>
        </p:sp>
        <p:pic>
          <p:nvPicPr>
            <p:cNvPr id="2051" name="Picture 3" descr="C:\Users\phf\AppData\Local\Microsoft\Windows\Temporary Internet Files\Content.IE5\UAOIBEMX\MC900361502[1].wmf"/>
            <p:cNvPicPr>
              <a:picLocks noChangeAspect="1" noChangeArrowheads="1"/>
            </p:cNvPicPr>
            <p:nvPr/>
          </p:nvPicPr>
          <p:blipFill>
            <a:blip r:embed="rId4" cstate="print"/>
            <a:srcRect/>
            <a:stretch>
              <a:fillRect/>
            </a:stretch>
          </p:blipFill>
          <p:spPr bwMode="auto">
            <a:xfrm>
              <a:off x="927229" y="2527429"/>
              <a:ext cx="1547483" cy="3200400"/>
            </a:xfrm>
            <a:prstGeom prst="rect">
              <a:avLst/>
            </a:prstGeom>
            <a:noFill/>
          </p:spPr>
        </p:pic>
        <p:pic>
          <p:nvPicPr>
            <p:cNvPr id="46" name="Picture 3" descr="C:\Users\phf\AppData\Local\Microsoft\Windows\Temporary Internet Files\Content.IE5\UAOIBEMX\MC900361502[1].wmf"/>
            <p:cNvPicPr>
              <a:picLocks noChangeAspect="1" noChangeArrowheads="1"/>
            </p:cNvPicPr>
            <p:nvPr/>
          </p:nvPicPr>
          <p:blipFill>
            <a:blip r:embed="rId4" cstate="print"/>
            <a:srcRect/>
            <a:stretch>
              <a:fillRect/>
            </a:stretch>
          </p:blipFill>
          <p:spPr bwMode="auto">
            <a:xfrm>
              <a:off x="6771146" y="2527429"/>
              <a:ext cx="1547483" cy="3200400"/>
            </a:xfrm>
            <a:prstGeom prst="rect">
              <a:avLst/>
            </a:prstGeom>
            <a:noFill/>
          </p:spPr>
        </p:pic>
        <p:sp>
          <p:nvSpPr>
            <p:cNvPr id="26" name="Rounded Rectangle 25"/>
            <p:cNvSpPr/>
            <p:nvPr/>
          </p:nvSpPr>
          <p:spPr bwMode="auto">
            <a:xfrm>
              <a:off x="285025" y="1809991"/>
              <a:ext cx="2928204" cy="3635507"/>
            </a:xfrm>
            <a:prstGeom prst="roundRect">
              <a:avLst/>
            </a:prstGeom>
            <a:noFill/>
            <a:ln w="57150" cap="flat" cmpd="sng" algn="ctr">
              <a:solidFill>
                <a:srgbClr val="00B05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pitchFamily="1" charset="-128"/>
              </a:endParaRPr>
            </a:p>
          </p:txBody>
        </p:sp>
        <p:sp>
          <p:nvSpPr>
            <p:cNvPr id="27" name="Rounded Rectangle 26"/>
            <p:cNvSpPr/>
            <p:nvPr/>
          </p:nvSpPr>
          <p:spPr bwMode="auto">
            <a:xfrm>
              <a:off x="6360912" y="1790942"/>
              <a:ext cx="2565968" cy="3635507"/>
            </a:xfrm>
            <a:prstGeom prst="roundRect">
              <a:avLst/>
            </a:prstGeom>
            <a:noFill/>
            <a:ln w="57150" cap="flat" cmpd="sng" algn="ctr">
              <a:solidFill>
                <a:srgbClr val="00B05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pitchFamily="1" charset="-128"/>
              </a:endParaRPr>
            </a:p>
          </p:txBody>
        </p:sp>
        <p:sp>
          <p:nvSpPr>
            <p:cNvPr id="30" name="TextBox 29"/>
            <p:cNvSpPr txBox="1"/>
            <p:nvPr/>
          </p:nvSpPr>
          <p:spPr>
            <a:xfrm>
              <a:off x="342857" y="6025886"/>
              <a:ext cx="6578943" cy="276999"/>
            </a:xfrm>
            <a:prstGeom prst="rect">
              <a:avLst/>
            </a:prstGeom>
            <a:noFill/>
          </p:spPr>
          <p:txBody>
            <a:bodyPr wrap="square" lIns="0" tIns="0" rIns="0" bIns="0" rtlCol="0">
              <a:spAutoFit/>
            </a:bodyPr>
            <a:lstStyle/>
            <a:p>
              <a:r>
                <a:rPr lang="en-US" sz="1800" dirty="0">
                  <a:solidFill>
                    <a:srgbClr val="00B050"/>
                  </a:solidFill>
                </a:rPr>
                <a:t>Architecture Led Incremental System Assurance (ALISA)</a:t>
              </a:r>
            </a:p>
          </p:txBody>
        </p:sp>
      </p:grpSp>
      <p:sp>
        <p:nvSpPr>
          <p:cNvPr id="35" name="Rounded Rectangle 34"/>
          <p:cNvSpPr/>
          <p:nvPr/>
        </p:nvSpPr>
        <p:spPr bwMode="auto">
          <a:xfrm>
            <a:off x="2219102" y="1794050"/>
            <a:ext cx="5050466" cy="3571778"/>
          </a:xfrm>
          <a:prstGeom prst="roundRect">
            <a:avLst>
              <a:gd name="adj" fmla="val 7286"/>
            </a:avLst>
          </a:prstGeom>
          <a:noFill/>
          <a:ln w="57150"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pitchFamily="1" charset="-128"/>
            </a:endParaRPr>
          </a:p>
        </p:txBody>
      </p:sp>
      <p:sp>
        <p:nvSpPr>
          <p:cNvPr id="37" name="TextBox 36"/>
          <p:cNvSpPr txBox="1"/>
          <p:nvPr/>
        </p:nvSpPr>
        <p:spPr>
          <a:xfrm>
            <a:off x="7051367" y="5536174"/>
            <a:ext cx="1571387" cy="923320"/>
          </a:xfrm>
          <a:prstGeom prst="rect">
            <a:avLst/>
          </a:prstGeom>
          <a:solidFill>
            <a:srgbClr val="FFE38B"/>
          </a:solidFill>
          <a:ln>
            <a:solidFill>
              <a:srgbClr val="FFC000"/>
            </a:solidFill>
          </a:ln>
        </p:spPr>
        <p:txBody>
          <a:bodyPr wrap="square" lIns="91429" tIns="45715" rIns="91429" bIns="45715" rtlCol="0">
            <a:spAutoFit/>
          </a:bodyPr>
          <a:lstStyle/>
          <a:p>
            <a:pPr marL="0" lvl="1"/>
            <a:r>
              <a:rPr lang="en-US" dirty="0"/>
              <a:t>Data-Driven</a:t>
            </a:r>
          </a:p>
          <a:p>
            <a:pPr marL="0" lvl="1"/>
            <a:r>
              <a:rPr lang="en-US" dirty="0"/>
              <a:t>High Leverage </a:t>
            </a:r>
          </a:p>
          <a:p>
            <a:pPr marL="0" lvl="1"/>
            <a:r>
              <a:rPr lang="en-US" dirty="0"/>
              <a:t>Cost Effective </a:t>
            </a:r>
          </a:p>
        </p:txBody>
      </p:sp>
    </p:spTree>
    <p:extLst>
      <p:ext uri="{BB962C8B-B14F-4D97-AF65-F5344CB8AC3E}">
        <p14:creationId xmlns:p14="http://schemas.microsoft.com/office/powerpoint/2010/main" val="1919313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5"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428869" y="849996"/>
            <a:ext cx="7215414" cy="5188162"/>
          </a:xfrm>
          <a:prstGeom prst="rect">
            <a:avLst/>
          </a:prstGeom>
        </p:spPr>
      </p:pic>
      <p:sp>
        <p:nvSpPr>
          <p:cNvPr id="4" name="Title 3"/>
          <p:cNvSpPr>
            <a:spLocks noGrp="1"/>
          </p:cNvSpPr>
          <p:nvPr>
            <p:ph type="title"/>
          </p:nvPr>
        </p:nvSpPr>
        <p:spPr>
          <a:xfrm>
            <a:off x="647057" y="320178"/>
            <a:ext cx="7865682" cy="775597"/>
          </a:xfrm>
        </p:spPr>
        <p:txBody>
          <a:bodyPr/>
          <a:lstStyle/>
          <a:p>
            <a:r>
              <a:rPr lang="en-US" dirty="0"/>
              <a:t>Cost Reduction Potential through Virtual Integration of Embedded Software Systems</a:t>
            </a:r>
          </a:p>
        </p:txBody>
      </p:sp>
      <p:sp>
        <p:nvSpPr>
          <p:cNvPr id="10" name="TextBox 9"/>
          <p:cNvSpPr txBox="1"/>
          <p:nvPr/>
        </p:nvSpPr>
        <p:spPr>
          <a:xfrm>
            <a:off x="500063" y="5898044"/>
            <a:ext cx="4120582" cy="184666"/>
          </a:xfrm>
          <a:prstGeom prst="rect">
            <a:avLst/>
          </a:prstGeom>
          <a:noFill/>
        </p:spPr>
        <p:txBody>
          <a:bodyPr wrap="square" lIns="0" tIns="0" rIns="0" bIns="0" rtlCol="0">
            <a:spAutoFit/>
          </a:bodyPr>
          <a:lstStyle/>
          <a:p>
            <a:pPr algn="r" fontAlgn="auto">
              <a:spcBef>
                <a:spcPts val="0"/>
              </a:spcBef>
              <a:spcAft>
                <a:spcPts val="0"/>
              </a:spcAft>
            </a:pPr>
            <a:r>
              <a:rPr lang="en-US" sz="1200" b="0" i="1" dirty="0">
                <a:solidFill>
                  <a:prstClr val="black"/>
                </a:solidFill>
                <a:latin typeface="Calibri"/>
              </a:rPr>
              <a:t>ATKearney “Software: The Brains Behind U.S. Defenses Systems”</a:t>
            </a:r>
          </a:p>
        </p:txBody>
      </p:sp>
      <p:sp>
        <p:nvSpPr>
          <p:cNvPr id="6" name="Rectangle 5"/>
          <p:cNvSpPr/>
          <p:nvPr/>
        </p:nvSpPr>
        <p:spPr bwMode="auto">
          <a:xfrm>
            <a:off x="6510338" y="2293143"/>
            <a:ext cx="2242351" cy="1100137"/>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fontAlgn="auto">
              <a:spcBef>
                <a:spcPts val="0"/>
              </a:spcBef>
              <a:spcAft>
                <a:spcPts val="0"/>
              </a:spcAft>
            </a:pPr>
            <a:r>
              <a:rPr lang="en-US" sz="1600" dirty="0">
                <a:solidFill>
                  <a:prstClr val="white"/>
                </a:solidFill>
                <a:latin typeface="Calibri"/>
              </a:rPr>
              <a:t>Nominal development cost reduction of 26.1% ($2.391B out of $9.186B) for a 27 MSLOC system</a:t>
            </a:r>
          </a:p>
        </p:txBody>
      </p:sp>
      <p:sp>
        <p:nvSpPr>
          <p:cNvPr id="7" name="TextBox 6"/>
          <p:cNvSpPr txBox="1"/>
          <p:nvPr/>
        </p:nvSpPr>
        <p:spPr>
          <a:xfrm>
            <a:off x="6710559" y="3444077"/>
            <a:ext cx="1946683" cy="830997"/>
          </a:xfrm>
          <a:prstGeom prst="rect">
            <a:avLst/>
          </a:prstGeom>
          <a:noFill/>
        </p:spPr>
        <p:txBody>
          <a:bodyPr wrap="square" rtlCol="0">
            <a:spAutoFit/>
          </a:bodyPr>
          <a:lstStyle/>
          <a:p>
            <a:pPr fontAlgn="auto">
              <a:spcBef>
                <a:spcPts val="0"/>
              </a:spcBef>
              <a:spcAft>
                <a:spcPts val="0"/>
              </a:spcAft>
            </a:pPr>
            <a:r>
              <a:rPr lang="en-US" sz="1200" b="0" dirty="0">
                <a:solidFill>
                  <a:prstClr val="black"/>
                </a:solidFill>
                <a:latin typeface="Calibri"/>
              </a:rPr>
              <a:t>Source: </a:t>
            </a:r>
            <a:r>
              <a:rPr lang="en-US" sz="1200" b="0" i="1" dirty="0">
                <a:solidFill>
                  <a:prstClr val="black"/>
                </a:solidFill>
                <a:latin typeface="Calibri"/>
              </a:rPr>
              <a:t>ROI Analysis of the System Architecture Virtual Integration Initiative</a:t>
            </a:r>
            <a:r>
              <a:rPr lang="en-US" sz="1200" b="0" dirty="0">
                <a:solidFill>
                  <a:prstClr val="black"/>
                </a:solidFill>
                <a:latin typeface="Calibri"/>
              </a:rPr>
              <a:t> </a:t>
            </a:r>
          </a:p>
          <a:p>
            <a:pPr fontAlgn="auto">
              <a:spcBef>
                <a:spcPts val="0"/>
              </a:spcBef>
              <a:spcAft>
                <a:spcPts val="0"/>
              </a:spcAft>
            </a:pPr>
            <a:r>
              <a:rPr lang="en-US" sz="1200" b="0" dirty="0">
                <a:solidFill>
                  <a:prstClr val="black"/>
                </a:solidFill>
                <a:latin typeface="Calibri"/>
              </a:rPr>
              <a:t>CMU/SEI-2018-TR-002 </a:t>
            </a:r>
          </a:p>
        </p:txBody>
      </p:sp>
      <p:sp>
        <p:nvSpPr>
          <p:cNvPr id="2" name="Rectangle 1"/>
          <p:cNvSpPr/>
          <p:nvPr/>
        </p:nvSpPr>
        <p:spPr>
          <a:xfrm>
            <a:off x="6811892" y="1173456"/>
            <a:ext cx="872008" cy="368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pic>
        <p:nvPicPr>
          <p:cNvPr id="11" name="Picture 10"/>
          <p:cNvPicPr>
            <a:picLocks noChangeAspect="1"/>
          </p:cNvPicPr>
          <p:nvPr/>
        </p:nvPicPr>
        <p:blipFill>
          <a:blip r:embed="rId4" cstate="print"/>
          <a:stretch>
            <a:fillRect/>
          </a:stretch>
        </p:blipFill>
        <p:spPr>
          <a:xfrm>
            <a:off x="6836795" y="4275074"/>
            <a:ext cx="1820447" cy="1664090"/>
          </a:xfrm>
          <a:prstGeom prst="rect">
            <a:avLst/>
          </a:prstGeom>
        </p:spPr>
      </p:pic>
      <p:sp>
        <p:nvSpPr>
          <p:cNvPr id="9" name="TextBox 8"/>
          <p:cNvSpPr txBox="1"/>
          <p:nvPr/>
        </p:nvSpPr>
        <p:spPr>
          <a:xfrm>
            <a:off x="325892" y="1305505"/>
            <a:ext cx="3146652" cy="707886"/>
          </a:xfrm>
          <a:prstGeom prst="rect">
            <a:avLst/>
          </a:prstGeom>
          <a:solidFill>
            <a:schemeClr val="accent3">
              <a:lumMod val="20000"/>
              <a:lumOff val="80000"/>
            </a:schemeClr>
          </a:solidFill>
        </p:spPr>
        <p:txBody>
          <a:bodyPr wrap="square" rtlCol="0">
            <a:spAutoFit/>
          </a:bodyPr>
          <a:lstStyle/>
          <a:p>
            <a:pPr fontAlgn="auto">
              <a:spcBef>
                <a:spcPts val="0"/>
              </a:spcBef>
              <a:spcAft>
                <a:spcPts val="0"/>
              </a:spcAft>
            </a:pPr>
            <a:r>
              <a:rPr lang="en-US" sz="2000" b="0" dirty="0">
                <a:solidFill>
                  <a:prstClr val="black"/>
                </a:solidFill>
                <a:latin typeface="Calibri"/>
              </a:rPr>
              <a:t>Reduction through Focus on Verification of Architecture</a:t>
            </a:r>
            <a:endParaRPr lang="en-US" sz="2400" b="0" dirty="0">
              <a:solidFill>
                <a:prstClr val="black"/>
              </a:solidFill>
              <a:latin typeface="Calibri"/>
            </a:endParaRPr>
          </a:p>
        </p:txBody>
      </p:sp>
      <p:sp>
        <p:nvSpPr>
          <p:cNvPr id="12" name="TextBox 11"/>
          <p:cNvSpPr txBox="1"/>
          <p:nvPr/>
        </p:nvSpPr>
        <p:spPr>
          <a:xfrm>
            <a:off x="6725954" y="1774077"/>
            <a:ext cx="2042128" cy="400110"/>
          </a:xfrm>
          <a:prstGeom prst="rect">
            <a:avLst/>
          </a:prstGeom>
          <a:solidFill>
            <a:schemeClr val="accent3">
              <a:lumMod val="20000"/>
              <a:lumOff val="80000"/>
            </a:schemeClr>
          </a:solidFill>
        </p:spPr>
        <p:txBody>
          <a:bodyPr wrap="square" rtlCol="0">
            <a:spAutoFit/>
          </a:bodyPr>
          <a:lstStyle/>
          <a:p>
            <a:pPr fontAlgn="auto">
              <a:spcBef>
                <a:spcPts val="0"/>
              </a:spcBef>
              <a:spcAft>
                <a:spcPts val="0"/>
              </a:spcAft>
            </a:pPr>
            <a:r>
              <a:rPr lang="en-US" sz="2000" b="0" dirty="0">
                <a:solidFill>
                  <a:prstClr val="black"/>
                </a:solidFill>
                <a:latin typeface="Calibri"/>
              </a:rPr>
              <a:t>ROI on AADL Pilot </a:t>
            </a:r>
            <a:endParaRPr lang="en-US" sz="2400" b="0" dirty="0">
              <a:solidFill>
                <a:prstClr val="black"/>
              </a:solidFill>
              <a:latin typeface="Calibri"/>
            </a:endParaRPr>
          </a:p>
        </p:txBody>
      </p:sp>
    </p:spTree>
    <p:extLst>
      <p:ext uri="{BB962C8B-B14F-4D97-AF65-F5344CB8AC3E}">
        <p14:creationId xmlns:p14="http://schemas.microsoft.com/office/powerpoint/2010/main" val="65456794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01444" y="608181"/>
            <a:ext cx="7422609" cy="4958546"/>
          </a:xfrm>
          <a:prstGeom prst="rect">
            <a:avLst/>
          </a:prstGeom>
        </p:spPr>
      </p:pic>
      <p:sp>
        <p:nvSpPr>
          <p:cNvPr id="6" name="Right Arrow 5"/>
          <p:cNvSpPr/>
          <p:nvPr/>
        </p:nvSpPr>
        <p:spPr>
          <a:xfrm>
            <a:off x="2130778" y="5397775"/>
            <a:ext cx="6021021" cy="794201"/>
          </a:xfrm>
          <a:prstGeom prst="rightArrow">
            <a:avLst/>
          </a:prstGeom>
          <a:solidFill>
            <a:schemeClr val="accent4">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Increased Confidence through Continuous Verification And Testing</a:t>
            </a:r>
          </a:p>
        </p:txBody>
      </p:sp>
      <p:sp>
        <p:nvSpPr>
          <p:cNvPr id="2" name="Title 1"/>
          <p:cNvSpPr>
            <a:spLocks noGrp="1"/>
          </p:cNvSpPr>
          <p:nvPr>
            <p:ph type="title"/>
          </p:nvPr>
        </p:nvSpPr>
        <p:spPr>
          <a:xfrm>
            <a:off x="641497" y="189081"/>
            <a:ext cx="8235950" cy="838200"/>
          </a:xfrm>
          <a:solidFill>
            <a:schemeClr val="bg1"/>
          </a:solidFill>
        </p:spPr>
        <p:txBody>
          <a:bodyPr/>
          <a:lstStyle/>
          <a:p>
            <a:r>
              <a:rPr lang="en-US" dirty="0"/>
              <a:t>Benefits of Virtual System Integration &amp; Continuous Lifecycle Assurance</a:t>
            </a:r>
          </a:p>
        </p:txBody>
      </p:sp>
      <p:sp>
        <p:nvSpPr>
          <p:cNvPr id="7" name="object 12"/>
          <p:cNvSpPr/>
          <p:nvPr/>
        </p:nvSpPr>
        <p:spPr>
          <a:xfrm>
            <a:off x="4428189" y="4940698"/>
            <a:ext cx="912983" cy="416610"/>
          </a:xfrm>
          <a:prstGeom prst="rect">
            <a:avLst/>
          </a:prstGeom>
          <a:blipFill>
            <a:blip r:embed="rId4" cstate="print"/>
            <a:stretch>
              <a:fillRect/>
            </a:stretch>
          </a:blipFill>
        </p:spPr>
        <p:txBody>
          <a:bodyPr wrap="square" lIns="0" tIns="0" rIns="0" bIns="0" rtlCol="0"/>
          <a:lstStyle/>
          <a:p>
            <a:endParaRPr sz="1588"/>
          </a:p>
        </p:txBody>
      </p:sp>
      <p:pic>
        <p:nvPicPr>
          <p:cNvPr id="8" name="Picture 7" descr="ACVIP.png"/>
          <p:cNvPicPr>
            <a:picLocks noChangeAspect="1"/>
          </p:cNvPicPr>
          <p:nvPr/>
        </p:nvPicPr>
        <p:blipFill>
          <a:blip r:embed="rId5" cstate="print"/>
          <a:stretch>
            <a:fillRect/>
          </a:stretch>
        </p:blipFill>
        <p:spPr>
          <a:xfrm>
            <a:off x="573369" y="2928579"/>
            <a:ext cx="1521550" cy="1529062"/>
          </a:xfrm>
          <a:prstGeom prst="rect">
            <a:avLst/>
          </a:prstGeom>
        </p:spPr>
      </p:pic>
      <p:sp>
        <p:nvSpPr>
          <p:cNvPr id="3" name="Rectangle 2"/>
          <p:cNvSpPr/>
          <p:nvPr/>
        </p:nvSpPr>
        <p:spPr>
          <a:xfrm>
            <a:off x="7386221" y="3284738"/>
            <a:ext cx="1118587" cy="816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917" y="1515299"/>
            <a:ext cx="384081" cy="39017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4015" y="2323573"/>
            <a:ext cx="464567" cy="39017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3564" y="3087454"/>
            <a:ext cx="384081" cy="39017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4628" y="3842282"/>
            <a:ext cx="384081" cy="39017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7065" y="3212637"/>
            <a:ext cx="384081" cy="39017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130" y="2323573"/>
            <a:ext cx="497051" cy="390178"/>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6162" y="1515299"/>
            <a:ext cx="496840" cy="390178"/>
          </a:xfrm>
          <a:prstGeom prst="rect">
            <a:avLst/>
          </a:prstGeom>
        </p:spPr>
      </p:pic>
    </p:spTree>
    <p:extLst>
      <p:ext uri="{BB962C8B-B14F-4D97-AF65-F5344CB8AC3E}">
        <p14:creationId xmlns:p14="http://schemas.microsoft.com/office/powerpoint/2010/main" val="286611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33" y="320040"/>
            <a:ext cx="7599066" cy="669854"/>
          </a:xfrm>
        </p:spPr>
        <p:txBody>
          <a:bodyPr/>
          <a:lstStyle/>
          <a:p>
            <a:r>
              <a:rPr lang="en-US" dirty="0"/>
              <a:t>Summary</a:t>
            </a:r>
          </a:p>
        </p:txBody>
      </p:sp>
      <p:sp>
        <p:nvSpPr>
          <p:cNvPr id="3" name="Content Placeholder 2"/>
          <p:cNvSpPr>
            <a:spLocks noGrp="1"/>
          </p:cNvSpPr>
          <p:nvPr>
            <p:ph idx="1"/>
          </p:nvPr>
        </p:nvSpPr>
        <p:spPr>
          <a:xfrm>
            <a:off x="401933" y="864042"/>
            <a:ext cx="8320035" cy="5014243"/>
          </a:xfrm>
        </p:spPr>
        <p:txBody>
          <a:bodyPr>
            <a:normAutofit/>
          </a:bodyPr>
          <a:lstStyle/>
          <a:p>
            <a:r>
              <a:rPr lang="en-US" sz="2400" dirty="0"/>
              <a:t>Safety Critical Embedded Software Systems are facing exponential growth in software development cost exceeding 70% of total system development cost.</a:t>
            </a:r>
          </a:p>
          <a:p>
            <a:r>
              <a:rPr lang="en-US" sz="2400" dirty="0"/>
              <a:t>AADL is basis for a set of technologies and practices that specifically have been designed to provide early detection and continuous verification throughout the life cycle. </a:t>
            </a:r>
          </a:p>
          <a:p>
            <a:r>
              <a:rPr lang="en-US" sz="2400" dirty="0"/>
              <a:t>A number of case studies and pilot projects by different organizations have demonstrated the benefit of virtual system integration with AADL.</a:t>
            </a:r>
          </a:p>
        </p:txBody>
      </p:sp>
    </p:spTree>
    <p:extLst>
      <p:ext uri="{BB962C8B-B14F-4D97-AF65-F5344CB8AC3E}">
        <p14:creationId xmlns:p14="http://schemas.microsoft.com/office/powerpoint/2010/main" val="291437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81614" y="362054"/>
            <a:ext cx="8307387" cy="5432163"/>
          </a:xfrm>
        </p:spPr>
        <p:txBody>
          <a:bodyPr>
            <a:normAutofit/>
          </a:bodyPr>
          <a:lstStyle/>
          <a:p>
            <a:r>
              <a:rPr lang="en-US" sz="1400"/>
              <a:t> </a:t>
            </a:r>
            <a:r>
              <a:rPr lang="en-US" sz="1200"/>
              <a:t>Copyright </a:t>
            </a:r>
            <a:r>
              <a:rPr lang="en-US" sz="1200" dirty="0"/>
              <a:t>2019 Carnegie Mellon University.</a:t>
            </a:r>
          </a:p>
          <a:p>
            <a:r>
              <a:rPr lang="en-US" sz="1200" dirty="0"/>
              <a:t>This material is based upon work funded and supported by the Department of Defense under Contract No. FA8702-15-D-0002 with Carnegie Mellon University for the operation of the Software Engineering Institute, a federally funded research and development center.</a:t>
            </a:r>
          </a:p>
          <a:p>
            <a:r>
              <a:rPr lang="en-US" sz="1200" dirty="0"/>
              <a:t>The view, opinions, and/or findings contained in this material are those of the author(s) and should not be construed as an official Government position, policy, or decision, unless designated by other documentation.</a:t>
            </a:r>
          </a:p>
          <a:p>
            <a:r>
              <a:rPr lang="en-US" sz="1200"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p>
          <a:p>
            <a:r>
              <a:rPr lang="en-US" sz="1200" dirty="0"/>
              <a:t>[DISTRIBUTION STATEMENT A] This material has been approved for public release and unlimited distribution.  Please see Copyright notice for non-US Government use and distribution.</a:t>
            </a:r>
          </a:p>
          <a:p>
            <a:r>
              <a:rPr lang="en-US" sz="1200"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p>
          <a:p>
            <a:r>
              <a:rPr lang="en-US" sz="1200" dirty="0"/>
              <a:t>Carnegie Mellon</a:t>
            </a:r>
            <a:r>
              <a:rPr lang="en-US" sz="1200" baseline="30000" dirty="0"/>
              <a:t>®</a:t>
            </a:r>
            <a:r>
              <a:rPr lang="en-US" sz="1200" dirty="0"/>
              <a:t> is registered in the U.S. Patent and Trademark Office by Carnegie Mellon University.</a:t>
            </a:r>
          </a:p>
          <a:p>
            <a:r>
              <a:rPr lang="en-US" sz="1200" dirty="0"/>
              <a:t>DM19-1081</a:t>
            </a:r>
          </a:p>
        </p:txBody>
      </p:sp>
    </p:spTree>
    <p:extLst>
      <p:ext uri="{BB962C8B-B14F-4D97-AF65-F5344CB8AC3E}">
        <p14:creationId xmlns:p14="http://schemas.microsoft.com/office/powerpoint/2010/main" val="40791957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168127" y="1416867"/>
            <a:ext cx="5615387" cy="5019102"/>
          </a:xfrm>
        </p:spPr>
        <p:txBody>
          <a:bodyPr/>
          <a:lstStyle/>
          <a:p>
            <a:r>
              <a:rPr lang="en-US" dirty="0">
                <a:solidFill>
                  <a:srgbClr val="AC0C1C"/>
                </a:solidFill>
              </a:rPr>
              <a:t>S</a:t>
            </a:r>
            <a:r>
              <a:rPr lang="en-US" dirty="0">
                <a:solidFill>
                  <a:schemeClr val="accent6">
                    <a:lumMod val="75000"/>
                  </a:schemeClr>
                </a:solidFill>
              </a:rPr>
              <a:t>afety Critical Embedded Software System Challenge</a:t>
            </a:r>
          </a:p>
          <a:p>
            <a:r>
              <a:rPr lang="en-US" dirty="0"/>
              <a:t>SAE AADL Standard and Virtual System Integration to the Rescue</a:t>
            </a:r>
          </a:p>
          <a:p>
            <a:r>
              <a:rPr lang="en-US" dirty="0"/>
              <a:t>Embedded Software System Qualification and Assurance</a:t>
            </a:r>
          </a:p>
          <a:p>
            <a:endParaRPr lang="en-US" dirty="0"/>
          </a:p>
          <a:p>
            <a:endParaRPr lang="en-US" dirty="0"/>
          </a:p>
        </p:txBody>
      </p:sp>
    </p:spTree>
    <p:extLst>
      <p:ext uri="{BB962C8B-B14F-4D97-AF65-F5344CB8AC3E}">
        <p14:creationId xmlns:p14="http://schemas.microsoft.com/office/powerpoint/2010/main" val="26808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237744"/>
            <a:ext cx="8153400" cy="394980"/>
          </a:xfrm>
        </p:spPr>
        <p:txBody>
          <a:bodyPr lIns="0" rIns="0">
            <a:noAutofit/>
          </a:bodyPr>
          <a:lstStyle/>
          <a:p>
            <a:r>
              <a:rPr lang="en-US" dirty="0"/>
              <a:t>The Safety Critical Embedded Software System Challenge</a:t>
            </a:r>
          </a:p>
        </p:txBody>
      </p:sp>
      <p:sp>
        <p:nvSpPr>
          <p:cNvPr id="4" name="Rounded Rectangle 3"/>
          <p:cNvSpPr/>
          <p:nvPr/>
        </p:nvSpPr>
        <p:spPr bwMode="auto">
          <a:xfrm>
            <a:off x="295312" y="5638800"/>
            <a:ext cx="8309192" cy="59187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noAutofit/>
          </a:bodyPr>
          <a:lstStyle/>
          <a:p>
            <a:pPr algn="ctr">
              <a:lnSpc>
                <a:spcPct val="114000"/>
              </a:lnSpc>
            </a:pPr>
            <a:r>
              <a:rPr lang="en-US" b="1" i="1" dirty="0">
                <a:latin typeface="Arial" panose="020B0604020202020204" pitchFamily="34" charset="0"/>
                <a:cs typeface="Arial" panose="020B0604020202020204" pitchFamily="34" charset="0"/>
              </a:rPr>
              <a:t>Reduced Defect Leakage through Early Analytical Assurance is Critical</a:t>
            </a:r>
            <a:endParaRPr lang="en-US" b="1" i="1" dirty="0">
              <a:solidFill>
                <a:srgbClr val="FF0000"/>
              </a:solidFill>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533400" y="1090361"/>
            <a:ext cx="8153400" cy="9906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b="1" dirty="0"/>
              <a:t>Problem: </a:t>
            </a:r>
          </a:p>
          <a:p>
            <a:pPr>
              <a:spcBef>
                <a:spcPts val="600"/>
              </a:spcBef>
            </a:pPr>
            <a:r>
              <a:rPr lang="en-US" dirty="0"/>
              <a:t>Software increasingly dominates safety and mission critical system development cost. </a:t>
            </a:r>
          </a:p>
          <a:p>
            <a:pPr>
              <a:spcBef>
                <a:spcPts val="600"/>
              </a:spcBef>
            </a:pPr>
            <a:r>
              <a:rPr lang="en-US" dirty="0"/>
              <a:t>80% of issues discovered post unit test.</a:t>
            </a:r>
          </a:p>
        </p:txBody>
      </p:sp>
      <p:sp>
        <p:nvSpPr>
          <p:cNvPr id="6" name="Content Placeholder 2"/>
          <p:cNvSpPr txBox="1">
            <a:spLocks/>
          </p:cNvSpPr>
          <p:nvPr/>
        </p:nvSpPr>
        <p:spPr>
          <a:xfrm>
            <a:off x="511278" y="2743200"/>
            <a:ext cx="8153400" cy="9906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Solution: </a:t>
            </a:r>
            <a:r>
              <a:rPr lang="en-US" dirty="0"/>
              <a:t>Early discovery of system level issues through virtual Integration and incremental analytical assurance.</a:t>
            </a:r>
          </a:p>
        </p:txBody>
      </p:sp>
      <p:sp>
        <p:nvSpPr>
          <p:cNvPr id="7" name="Content Placeholder 2"/>
          <p:cNvSpPr txBox="1">
            <a:spLocks/>
          </p:cNvSpPr>
          <p:nvPr/>
        </p:nvSpPr>
        <p:spPr>
          <a:xfrm>
            <a:off x="518652" y="3580233"/>
            <a:ext cx="8153400" cy="9906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Approach: </a:t>
            </a:r>
          </a:p>
          <a:p>
            <a:r>
              <a:rPr lang="en-US" dirty="0"/>
              <a:t>International standard based technology matured into practice through pilot projects and industry initiatives.</a:t>
            </a:r>
          </a:p>
          <a:p>
            <a:r>
              <a:rPr lang="en-US" dirty="0"/>
              <a:t>Open source research prototyping platform continually enhances analysis, verification, and generation capabilities.</a:t>
            </a:r>
          </a:p>
        </p:txBody>
      </p:sp>
    </p:spTree>
    <p:extLst>
      <p:ext uri="{BB962C8B-B14F-4D97-AF65-F5344CB8AC3E}">
        <p14:creationId xmlns:p14="http://schemas.microsoft.com/office/powerpoint/2010/main" val="35611505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p:cNvPicPr>
            <a:picLocks noGrp="1" noChangeAspect="1" noChangeArrowheads="1"/>
          </p:cNvPicPr>
          <p:nvPr>
            <p:ph sz="quarter" idx="10"/>
          </p:nvPr>
        </p:nvPicPr>
        <p:blipFill>
          <a:blip r:embed="rId3" cstate="print"/>
          <a:stretch>
            <a:fillRect/>
          </a:stretch>
        </p:blipFill>
        <p:spPr bwMode="auto">
          <a:xfrm>
            <a:off x="40600" y="1140531"/>
            <a:ext cx="4724400" cy="3171825"/>
          </a:xfrm>
          <a:ln w="19050">
            <a:solidFill>
              <a:schemeClr val="accent1"/>
            </a:solidFill>
          </a:ln>
        </p:spPr>
      </p:pic>
      <p:sp>
        <p:nvSpPr>
          <p:cNvPr id="2" name="Title 1"/>
          <p:cNvSpPr>
            <a:spLocks noGrp="1"/>
          </p:cNvSpPr>
          <p:nvPr>
            <p:ph type="title"/>
          </p:nvPr>
        </p:nvSpPr>
        <p:spPr>
          <a:xfrm>
            <a:off x="229626" y="217298"/>
            <a:ext cx="8274294" cy="394980"/>
          </a:xfrm>
        </p:spPr>
        <p:txBody>
          <a:bodyPr>
            <a:noAutofit/>
          </a:bodyPr>
          <a:lstStyle/>
          <a:p>
            <a:pPr>
              <a:defRPr/>
            </a:pPr>
            <a:r>
              <a:rPr lang="en-US" dirty="0"/>
              <a:t>We Rely on Software for Safe System Operation</a:t>
            </a:r>
          </a:p>
        </p:txBody>
      </p:sp>
      <p:sp>
        <p:nvSpPr>
          <p:cNvPr id="3" name="Text Placeholder 2"/>
          <p:cNvSpPr>
            <a:spLocks noGrp="1"/>
          </p:cNvSpPr>
          <p:nvPr>
            <p:ph type="body" sz="quarter" idx="11"/>
          </p:nvPr>
        </p:nvSpPr>
        <p:spPr/>
        <p:txBody>
          <a:bodyPr>
            <a:normAutofit lnSpcReduction="10000"/>
          </a:bodyPr>
          <a:lstStyle/>
          <a:p>
            <a:endParaRPr lang="en-US"/>
          </a:p>
        </p:txBody>
      </p:sp>
      <p:sp>
        <p:nvSpPr>
          <p:cNvPr id="4" name="Picture Placeholder 3"/>
          <p:cNvSpPr>
            <a:spLocks noGrp="1"/>
          </p:cNvSpPr>
          <p:nvPr>
            <p:ph type="pic" sz="quarter" idx="12"/>
          </p:nvPr>
        </p:nvSpPr>
        <p:spPr/>
      </p:sp>
      <p:pic>
        <p:nvPicPr>
          <p:cNvPr id="19461" name="Picture 2"/>
          <p:cNvPicPr>
            <a:picLocks noChangeAspect="1" noChangeArrowheads="1"/>
          </p:cNvPicPr>
          <p:nvPr/>
        </p:nvPicPr>
        <p:blipFill>
          <a:blip r:embed="rId4" cstate="print"/>
          <a:srcRect/>
          <a:stretch>
            <a:fillRect/>
          </a:stretch>
        </p:blipFill>
        <p:spPr bwMode="auto">
          <a:xfrm>
            <a:off x="138231" y="746366"/>
            <a:ext cx="4529138" cy="2209800"/>
          </a:xfrm>
          <a:prstGeom prst="rect">
            <a:avLst/>
          </a:prstGeom>
          <a:noFill/>
          <a:ln w="19050">
            <a:solidFill>
              <a:schemeClr val="accent1"/>
            </a:solidFill>
            <a:miter lim="800000"/>
            <a:headEnd/>
            <a:tailEnd/>
          </a:ln>
        </p:spPr>
      </p:pic>
      <p:sp>
        <p:nvSpPr>
          <p:cNvPr id="6" name="Oval 5"/>
          <p:cNvSpPr/>
          <p:nvPr/>
        </p:nvSpPr>
        <p:spPr>
          <a:xfrm>
            <a:off x="138231" y="3350331"/>
            <a:ext cx="2705863" cy="381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nvGrpSpPr>
          <p:cNvPr id="5" name="Group 4"/>
          <p:cNvGrpSpPr/>
          <p:nvPr/>
        </p:nvGrpSpPr>
        <p:grpSpPr>
          <a:xfrm>
            <a:off x="3496111" y="996331"/>
            <a:ext cx="5327849" cy="2892381"/>
            <a:chOff x="3368720" y="3256789"/>
            <a:chExt cx="5327849" cy="2892381"/>
          </a:xfrm>
        </p:grpSpPr>
        <p:pic>
          <p:nvPicPr>
            <p:cNvPr id="8" name="Picture 7"/>
            <p:cNvPicPr>
              <a:picLocks noChangeAspect="1"/>
            </p:cNvPicPr>
            <p:nvPr/>
          </p:nvPicPr>
          <p:blipFill>
            <a:blip r:embed="rId5"/>
            <a:stretch>
              <a:fillRect/>
            </a:stretch>
          </p:blipFill>
          <p:spPr>
            <a:xfrm>
              <a:off x="3368720" y="3256789"/>
              <a:ext cx="5327849" cy="2892381"/>
            </a:xfrm>
            <a:prstGeom prst="rect">
              <a:avLst/>
            </a:prstGeom>
            <a:ln w="19050">
              <a:solidFill>
                <a:schemeClr val="accent1"/>
              </a:solidFill>
            </a:ln>
          </p:spPr>
        </p:pic>
        <p:sp>
          <p:nvSpPr>
            <p:cNvPr id="7" name="Rounded Rectangle 6"/>
            <p:cNvSpPr/>
            <p:nvPr/>
          </p:nvSpPr>
          <p:spPr>
            <a:xfrm>
              <a:off x="3368720" y="5679926"/>
              <a:ext cx="5327849" cy="46924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grpSp>
        <p:nvGrpSpPr>
          <p:cNvPr id="10" name="Group 9"/>
          <p:cNvGrpSpPr/>
          <p:nvPr/>
        </p:nvGrpSpPr>
        <p:grpSpPr>
          <a:xfrm>
            <a:off x="52387" y="4352014"/>
            <a:ext cx="8424740" cy="1881478"/>
            <a:chOff x="52387" y="4352014"/>
            <a:chExt cx="8424740" cy="1881478"/>
          </a:xfrm>
        </p:grpSpPr>
        <p:pic>
          <p:nvPicPr>
            <p:cNvPr id="9" name="Picture 8"/>
            <p:cNvPicPr>
              <a:picLocks noChangeAspect="1"/>
            </p:cNvPicPr>
            <p:nvPr/>
          </p:nvPicPr>
          <p:blipFill>
            <a:blip r:embed="rId6"/>
            <a:stretch>
              <a:fillRect/>
            </a:stretch>
          </p:blipFill>
          <p:spPr>
            <a:xfrm>
              <a:off x="124550" y="5063566"/>
              <a:ext cx="4838700" cy="1000125"/>
            </a:xfrm>
            <a:prstGeom prst="rect">
              <a:avLst/>
            </a:prstGeom>
          </p:spPr>
        </p:pic>
        <p:pic>
          <p:nvPicPr>
            <p:cNvPr id="12" name="Picture 11"/>
            <p:cNvPicPr>
              <a:picLocks noChangeAspect="1"/>
            </p:cNvPicPr>
            <p:nvPr/>
          </p:nvPicPr>
          <p:blipFill>
            <a:blip r:embed="rId7"/>
            <a:stretch>
              <a:fillRect/>
            </a:stretch>
          </p:blipFill>
          <p:spPr>
            <a:xfrm>
              <a:off x="52387" y="4352014"/>
              <a:ext cx="6677025" cy="1352550"/>
            </a:xfrm>
            <a:prstGeom prst="rect">
              <a:avLst/>
            </a:prstGeom>
          </p:spPr>
        </p:pic>
        <p:sp>
          <p:nvSpPr>
            <p:cNvPr id="14" name="Rounded Rectangle 13"/>
            <p:cNvSpPr/>
            <p:nvPr/>
          </p:nvSpPr>
          <p:spPr>
            <a:xfrm>
              <a:off x="52387" y="5679536"/>
              <a:ext cx="4712613" cy="46924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15" name="Rounded Rectangle 12"/>
            <p:cNvSpPr>
              <a:spLocks noChangeArrowheads="1"/>
            </p:cNvSpPr>
            <p:nvPr/>
          </p:nvSpPr>
          <p:spPr bwMode="auto">
            <a:xfrm>
              <a:off x="4865247" y="5518403"/>
              <a:ext cx="3611880" cy="715089"/>
            </a:xfrm>
            <a:prstGeom prst="roundRect">
              <a:avLst>
                <a:gd name="adj" fmla="val 16667"/>
              </a:avLst>
            </a:prstGeom>
            <a:solidFill>
              <a:schemeClr val="tx2">
                <a:lumMod val="20000"/>
                <a:lumOff val="80000"/>
              </a:schemeClr>
            </a:solidFill>
            <a:ln w="6350" algn="ctr">
              <a:noFill/>
              <a:round/>
              <a:headEnd/>
              <a:tailEnd/>
            </a:ln>
          </p:spPr>
          <p:txBody>
            <a:bodyPr wrap="square" anchor="ctr">
              <a:spAutoFit/>
            </a:bodyPr>
            <a:lstStyle/>
            <a:p>
              <a:pPr algn="ctr">
                <a:spcBef>
                  <a:spcPct val="50000"/>
                </a:spcBef>
                <a:defRPr/>
              </a:pPr>
              <a:r>
                <a:rPr lang="en-US" dirty="0"/>
                <a:t>Breakdown in human intensive safety assessment process</a:t>
              </a:r>
            </a:p>
          </p:txBody>
        </p:sp>
      </p:grpSp>
      <p:sp>
        <p:nvSpPr>
          <p:cNvPr id="28681" name="Rounded Rectangle 12"/>
          <p:cNvSpPr>
            <a:spLocks noChangeArrowheads="1"/>
          </p:cNvSpPr>
          <p:nvPr/>
        </p:nvSpPr>
        <p:spPr bwMode="auto">
          <a:xfrm>
            <a:off x="4865247" y="3992887"/>
            <a:ext cx="3728329" cy="1328023"/>
          </a:xfrm>
          <a:prstGeom prst="roundRect">
            <a:avLst>
              <a:gd name="adj" fmla="val 16667"/>
            </a:avLst>
          </a:prstGeom>
          <a:solidFill>
            <a:srgbClr val="6FC2FF"/>
          </a:solidFill>
          <a:ln w="6350" algn="ctr">
            <a:noFill/>
            <a:round/>
            <a:headEnd/>
            <a:tailEnd/>
          </a:ln>
        </p:spPr>
        <p:txBody>
          <a:bodyPr wrap="square" anchor="ctr">
            <a:spAutoFit/>
          </a:bodyPr>
          <a:lstStyle/>
          <a:p>
            <a:pPr algn="ctr">
              <a:defRPr/>
            </a:pPr>
            <a:r>
              <a:rPr lang="en-US" dirty="0"/>
              <a:t>Embedded software systems introduce a new class of problems not addressed by traditional </a:t>
            </a:r>
            <a:br>
              <a:rPr lang="en-US" dirty="0"/>
            </a:br>
            <a:r>
              <a:rPr lang="en-US" dirty="0"/>
              <a:t>system safety analysis</a:t>
            </a:r>
          </a:p>
        </p:txBody>
      </p:sp>
    </p:spTree>
    <p:extLst>
      <p:ext uri="{BB962C8B-B14F-4D97-AF65-F5344CB8AC3E}">
        <p14:creationId xmlns:p14="http://schemas.microsoft.com/office/powerpoint/2010/main" val="390979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81"/>
                                        </p:tgtEl>
                                        <p:attrNameLst>
                                          <p:attrName>style.visibility</p:attrName>
                                        </p:attrNameLst>
                                      </p:cBhvr>
                                      <p:to>
                                        <p:strVal val="visible"/>
                                      </p:to>
                                    </p:set>
                                    <p:animEffect transition="in" filter="fade">
                                      <p:cBhvr>
                                        <p:cTn id="17"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14" y="333424"/>
            <a:ext cx="7599066" cy="593724"/>
          </a:xfrm>
        </p:spPr>
        <p:txBody>
          <a:bodyPr>
            <a:normAutofit fontScale="90000"/>
          </a:bodyPr>
          <a:lstStyle/>
          <a:p>
            <a:r>
              <a:rPr lang="en-US" dirty="0"/>
              <a:t>Current Practice: Impact on Cost and Schedule</a:t>
            </a:r>
          </a:p>
        </p:txBody>
      </p:sp>
      <p:pic>
        <p:nvPicPr>
          <p:cNvPr id="6" name="Picture 88"/>
          <p:cNvPicPr>
            <a:picLocks noChangeAspect="1"/>
          </p:cNvPicPr>
          <p:nvPr/>
        </p:nvPicPr>
        <p:blipFill rotWithShape="1">
          <a:blip r:embed="rId3" cstate="screen">
            <a:extLst>
              <a:ext uri="{28A0092B-C50C-407E-A947-70E740481C1C}">
                <a14:useLocalDpi xmlns:a14="http://schemas.microsoft.com/office/drawing/2010/main"/>
              </a:ext>
            </a:extLst>
          </a:blip>
          <a:srcRect l="923" t="3988"/>
          <a:stretch/>
        </p:blipFill>
        <p:spPr bwMode="auto">
          <a:xfrm>
            <a:off x="1967150" y="2964152"/>
            <a:ext cx="6109330" cy="1856457"/>
          </a:xfrm>
          <a:prstGeom prst="rect">
            <a:avLst/>
          </a:prstGeom>
          <a:noFill/>
          <a:ln w="9525">
            <a:noFill/>
            <a:miter lim="800000"/>
            <a:headEnd/>
            <a:tailEnd/>
          </a:ln>
          <a:effectLst/>
        </p:spPr>
      </p:pic>
      <p:grpSp>
        <p:nvGrpSpPr>
          <p:cNvPr id="7" name="Group 6"/>
          <p:cNvGrpSpPr/>
          <p:nvPr/>
        </p:nvGrpSpPr>
        <p:grpSpPr>
          <a:xfrm>
            <a:off x="1522889" y="1163892"/>
            <a:ext cx="6174582" cy="3648075"/>
            <a:chOff x="506519" y="1143000"/>
            <a:chExt cx="8232776" cy="4864100"/>
          </a:xfrm>
          <a:solidFill>
            <a:schemeClr val="tx1">
              <a:alpha val="10000"/>
            </a:schemeClr>
          </a:solidFill>
        </p:grpSpPr>
        <p:sp>
          <p:nvSpPr>
            <p:cNvPr id="8" name="Diagonal Stripe 7"/>
            <p:cNvSpPr/>
            <p:nvPr/>
          </p:nvSpPr>
          <p:spPr>
            <a:xfrm>
              <a:off x="4622907" y="1143001"/>
              <a:ext cx="4116388" cy="4864099"/>
            </a:xfrm>
            <a:prstGeom prst="diagStrip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black"/>
                </a:solidFill>
              </a:endParaRPr>
            </a:p>
          </p:txBody>
        </p:sp>
        <p:sp>
          <p:nvSpPr>
            <p:cNvPr id="9" name="Diagonal Stripe 8"/>
            <p:cNvSpPr/>
            <p:nvPr/>
          </p:nvSpPr>
          <p:spPr>
            <a:xfrm flipH="1">
              <a:off x="506519" y="1143000"/>
              <a:ext cx="4116388" cy="4864099"/>
            </a:xfrm>
            <a:prstGeom prst="diagStrip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black"/>
                </a:solidFill>
              </a:endParaRPr>
            </a:p>
          </p:txBody>
        </p:sp>
      </p:grpSp>
      <p:sp>
        <p:nvSpPr>
          <p:cNvPr id="10" name="Rectangle 9"/>
          <p:cNvSpPr/>
          <p:nvPr/>
        </p:nvSpPr>
        <p:spPr>
          <a:xfrm>
            <a:off x="1485900" y="1849627"/>
            <a:ext cx="777876" cy="137112"/>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white"/>
              </a:solidFill>
            </a:endParaRPr>
          </a:p>
        </p:txBody>
      </p:sp>
      <p:sp>
        <p:nvSpPr>
          <p:cNvPr id="11" name="TextBox 10"/>
          <p:cNvSpPr txBox="1"/>
          <p:nvPr/>
        </p:nvSpPr>
        <p:spPr>
          <a:xfrm>
            <a:off x="1187632" y="1299675"/>
            <a:ext cx="808204" cy="3693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High-level </a:t>
            </a:r>
            <a:r>
              <a:rPr lang="en-US" sz="900" dirty="0" err="1">
                <a:solidFill>
                  <a:prstClr val="black"/>
                </a:solidFill>
                <a:latin typeface="Calibri"/>
              </a:rPr>
              <a:t>Reqt’s</a:t>
            </a:r>
            <a:r>
              <a:rPr lang="en-US" sz="900" dirty="0">
                <a:solidFill>
                  <a:prstClr val="black"/>
                </a:solidFill>
                <a:latin typeface="Calibri"/>
              </a:rPr>
              <a:t> in RFP</a:t>
            </a:r>
          </a:p>
        </p:txBody>
      </p:sp>
      <p:sp>
        <p:nvSpPr>
          <p:cNvPr id="12" name="TextBox 11"/>
          <p:cNvSpPr txBox="1"/>
          <p:nvPr/>
        </p:nvSpPr>
        <p:spPr>
          <a:xfrm>
            <a:off x="1633445" y="984648"/>
            <a:ext cx="1095566" cy="369332"/>
          </a:xfrm>
          <a:prstGeom prst="rect">
            <a:avLst/>
          </a:prstGeom>
          <a:noFill/>
        </p:spPr>
        <p:txBody>
          <a:bodyPr wrap="square" rtlCol="0">
            <a:spAutoFit/>
          </a:bodyPr>
          <a:lstStyle/>
          <a:p>
            <a:pPr algn="ctr" fontAlgn="auto">
              <a:spcBef>
                <a:spcPts val="0"/>
              </a:spcBef>
              <a:spcAft>
                <a:spcPts val="0"/>
              </a:spcAft>
            </a:pPr>
            <a:r>
              <a:rPr lang="en-US" sz="900" dirty="0">
                <a:solidFill>
                  <a:prstClr val="black"/>
                </a:solidFill>
                <a:latin typeface="Calibri"/>
              </a:rPr>
              <a:t>High-level Design </a:t>
            </a:r>
            <a:br>
              <a:rPr lang="en-US" sz="900" dirty="0">
                <a:solidFill>
                  <a:prstClr val="black"/>
                </a:solidFill>
                <a:latin typeface="Calibri"/>
              </a:rPr>
            </a:br>
            <a:r>
              <a:rPr lang="en-US" sz="900" dirty="0">
                <a:solidFill>
                  <a:prstClr val="black"/>
                </a:solidFill>
                <a:latin typeface="Calibri"/>
              </a:rPr>
              <a:t>RFP Response</a:t>
            </a:r>
          </a:p>
        </p:txBody>
      </p:sp>
      <p:sp>
        <p:nvSpPr>
          <p:cNvPr id="13" name="TextBox 12"/>
          <p:cNvSpPr txBox="1"/>
          <p:nvPr/>
        </p:nvSpPr>
        <p:spPr>
          <a:xfrm>
            <a:off x="3677485" y="1306893"/>
            <a:ext cx="808204" cy="369332"/>
          </a:xfrm>
          <a:prstGeom prst="rect">
            <a:avLst/>
          </a:prstGeom>
          <a:noFill/>
        </p:spPr>
        <p:txBody>
          <a:bodyPr wrap="square" rtlCol="0">
            <a:spAutoFit/>
          </a:bodyPr>
          <a:lstStyle/>
          <a:p>
            <a:pPr algn="ctr" fontAlgn="auto">
              <a:spcBef>
                <a:spcPts val="0"/>
              </a:spcBef>
              <a:spcAft>
                <a:spcPts val="0"/>
              </a:spcAft>
            </a:pPr>
            <a:r>
              <a:rPr lang="en-US" sz="900" dirty="0" err="1">
                <a:solidFill>
                  <a:prstClr val="black"/>
                </a:solidFill>
                <a:latin typeface="Calibri"/>
              </a:rPr>
              <a:t>Reqt’s</a:t>
            </a:r>
            <a:r>
              <a:rPr lang="en-US" sz="900" dirty="0">
                <a:solidFill>
                  <a:prstClr val="black"/>
                </a:solidFill>
                <a:latin typeface="Calibri"/>
              </a:rPr>
              <a:t> Changes</a:t>
            </a:r>
          </a:p>
        </p:txBody>
      </p:sp>
      <p:cxnSp>
        <p:nvCxnSpPr>
          <p:cNvPr id="14" name="Straight Arrow Connector 13"/>
          <p:cNvCxnSpPr/>
          <p:nvPr/>
        </p:nvCxnSpPr>
        <p:spPr>
          <a:xfrm rot="5400000">
            <a:off x="1387659" y="1751384"/>
            <a:ext cx="196485"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1922306" y="1589821"/>
            <a:ext cx="518729" cy="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080396" y="1849030"/>
            <a:ext cx="1047295" cy="138306"/>
          </a:xfrm>
          <a:prstGeom prst="rect">
            <a:avLst/>
          </a:prstGeom>
          <a:gradFill flip="none" rotWithShape="1">
            <a:gsLst>
              <a:gs pos="0">
                <a:srgbClr val="008000"/>
              </a:gs>
              <a:gs pos="100000">
                <a:srgbClr val="FFFF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dirty="0">
              <a:solidFill>
                <a:prstClr val="white"/>
              </a:solidFill>
            </a:endParaRPr>
          </a:p>
        </p:txBody>
      </p:sp>
      <p:sp>
        <p:nvSpPr>
          <p:cNvPr id="17" name="Rectangle 16"/>
          <p:cNvSpPr/>
          <p:nvPr/>
        </p:nvSpPr>
        <p:spPr>
          <a:xfrm>
            <a:off x="6721180" y="1849030"/>
            <a:ext cx="936920" cy="138306"/>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white"/>
              </a:solidFill>
            </a:endParaRPr>
          </a:p>
        </p:txBody>
      </p:sp>
      <p:sp>
        <p:nvSpPr>
          <p:cNvPr id="18" name="Rectangle 17"/>
          <p:cNvSpPr/>
          <p:nvPr/>
        </p:nvSpPr>
        <p:spPr>
          <a:xfrm>
            <a:off x="2263777" y="1849627"/>
            <a:ext cx="1816619" cy="13770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white"/>
              </a:solidFill>
            </a:endParaRPr>
          </a:p>
        </p:txBody>
      </p:sp>
      <p:sp>
        <p:nvSpPr>
          <p:cNvPr id="19" name="TextBox 18"/>
          <p:cNvSpPr txBox="1"/>
          <p:nvPr/>
        </p:nvSpPr>
        <p:spPr>
          <a:xfrm>
            <a:off x="6318873" y="1306893"/>
            <a:ext cx="808204" cy="369332"/>
          </a:xfrm>
          <a:prstGeom prst="rect">
            <a:avLst/>
          </a:prstGeom>
          <a:noFill/>
        </p:spPr>
        <p:txBody>
          <a:bodyPr wrap="square" rtlCol="0">
            <a:spAutoFit/>
          </a:bodyPr>
          <a:lstStyle/>
          <a:p>
            <a:pPr algn="ctr" fontAlgn="auto">
              <a:spcBef>
                <a:spcPts val="0"/>
              </a:spcBef>
              <a:spcAft>
                <a:spcPts val="0"/>
              </a:spcAft>
            </a:pPr>
            <a:r>
              <a:rPr lang="en-US" sz="900" dirty="0">
                <a:solidFill>
                  <a:prstClr val="black"/>
                </a:solidFill>
                <a:latin typeface="Calibri"/>
              </a:rPr>
              <a:t>Target Completion</a:t>
            </a:r>
          </a:p>
        </p:txBody>
      </p:sp>
      <p:cxnSp>
        <p:nvCxnSpPr>
          <p:cNvPr id="20" name="Straight Arrow Connector 19"/>
          <p:cNvCxnSpPr/>
          <p:nvPr/>
        </p:nvCxnSpPr>
        <p:spPr>
          <a:xfrm rot="5400000">
            <a:off x="6623537" y="1751381"/>
            <a:ext cx="195890" cy="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5127690" y="1849030"/>
            <a:ext cx="1593490" cy="137709"/>
          </a:xfrm>
          <a:prstGeom prst="rect">
            <a:avLst/>
          </a:prstGeom>
          <a:gradFill>
            <a:gsLst>
              <a:gs pos="0">
                <a:srgbClr val="FFFF00"/>
              </a:gs>
              <a:gs pos="100000">
                <a:srgbClr val="800000"/>
              </a:gs>
            </a:gsLst>
            <a:lin ang="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dirty="0">
              <a:solidFill>
                <a:prstClr val="white"/>
              </a:solidFill>
            </a:endParaRPr>
          </a:p>
        </p:txBody>
      </p:sp>
      <p:sp>
        <p:nvSpPr>
          <p:cNvPr id="22" name="TextBox 21"/>
          <p:cNvSpPr txBox="1"/>
          <p:nvPr/>
        </p:nvSpPr>
        <p:spPr>
          <a:xfrm>
            <a:off x="2729011" y="1445393"/>
            <a:ext cx="467879" cy="230832"/>
          </a:xfrm>
          <a:prstGeom prst="rect">
            <a:avLst/>
          </a:prstGeom>
          <a:noFill/>
        </p:spPr>
        <p:txBody>
          <a:bodyPr wrap="square" rtlCol="0">
            <a:spAutoFit/>
          </a:bodyPr>
          <a:lstStyle/>
          <a:p>
            <a:pPr algn="ctr" fontAlgn="auto">
              <a:spcBef>
                <a:spcPts val="0"/>
              </a:spcBef>
              <a:spcAft>
                <a:spcPts val="0"/>
              </a:spcAft>
            </a:pPr>
            <a:r>
              <a:rPr lang="en-US" sz="900" dirty="0">
                <a:solidFill>
                  <a:prstClr val="black"/>
                </a:solidFill>
                <a:latin typeface="Calibri"/>
              </a:rPr>
              <a:t>PDR</a:t>
            </a:r>
          </a:p>
        </p:txBody>
      </p:sp>
      <p:cxnSp>
        <p:nvCxnSpPr>
          <p:cNvPr id="23" name="Straight Arrow Connector 22"/>
          <p:cNvCxnSpPr/>
          <p:nvPr/>
        </p:nvCxnSpPr>
        <p:spPr>
          <a:xfrm rot="5400000">
            <a:off x="2865303" y="1751384"/>
            <a:ext cx="196485"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546389" y="1834538"/>
            <a:ext cx="635724" cy="213585"/>
          </a:xfrm>
          <a:prstGeom prst="rect">
            <a:avLst/>
          </a:prstGeom>
          <a:noFill/>
        </p:spPr>
        <p:txBody>
          <a:bodyPr wrap="square" rtlCol="0">
            <a:spAutoFit/>
          </a:bodyPr>
          <a:lstStyle/>
          <a:p>
            <a:pPr algn="ctr" fontAlgn="auto">
              <a:spcBef>
                <a:spcPts val="0"/>
              </a:spcBef>
              <a:spcAft>
                <a:spcPts val="0"/>
              </a:spcAft>
            </a:pPr>
            <a:r>
              <a:rPr lang="en-US" sz="788" dirty="0">
                <a:solidFill>
                  <a:srgbClr val="8D9BA9">
                    <a:lumMod val="10000"/>
                  </a:srgbClr>
                </a:solidFill>
                <a:latin typeface="Calibri"/>
              </a:rPr>
              <a:t>Trades</a:t>
            </a:r>
          </a:p>
        </p:txBody>
      </p:sp>
      <p:sp>
        <p:nvSpPr>
          <p:cNvPr id="25" name="TextBox 24"/>
          <p:cNvSpPr txBox="1"/>
          <p:nvPr/>
        </p:nvSpPr>
        <p:spPr>
          <a:xfrm>
            <a:off x="2268371" y="1834538"/>
            <a:ext cx="713040" cy="207749"/>
          </a:xfrm>
          <a:prstGeom prst="rect">
            <a:avLst/>
          </a:prstGeom>
          <a:noFill/>
        </p:spPr>
        <p:txBody>
          <a:bodyPr wrap="square" rtlCol="0">
            <a:spAutoFit/>
          </a:bodyPr>
          <a:lstStyle/>
          <a:p>
            <a:pPr algn="ctr" fontAlgn="auto">
              <a:spcBef>
                <a:spcPts val="0"/>
              </a:spcBef>
              <a:spcAft>
                <a:spcPts val="0"/>
              </a:spcAft>
            </a:pPr>
            <a:r>
              <a:rPr lang="en-US" sz="750" dirty="0" err="1">
                <a:solidFill>
                  <a:srgbClr val="8D9BA9">
                    <a:lumMod val="10000"/>
                  </a:srgbClr>
                </a:solidFill>
                <a:latin typeface="Calibri"/>
              </a:rPr>
              <a:t>Req’s</a:t>
            </a:r>
            <a:r>
              <a:rPr lang="en-US" sz="750" dirty="0">
                <a:solidFill>
                  <a:srgbClr val="8D9BA9">
                    <a:lumMod val="10000"/>
                  </a:srgbClr>
                </a:solidFill>
                <a:latin typeface="Calibri"/>
              </a:rPr>
              <a:t> Define</a:t>
            </a:r>
          </a:p>
        </p:txBody>
      </p:sp>
      <p:sp>
        <p:nvSpPr>
          <p:cNvPr id="26" name="TextBox 25"/>
          <p:cNvSpPr txBox="1"/>
          <p:nvPr/>
        </p:nvSpPr>
        <p:spPr>
          <a:xfrm>
            <a:off x="2912075" y="1834538"/>
            <a:ext cx="574205" cy="196208"/>
          </a:xfrm>
          <a:prstGeom prst="rect">
            <a:avLst/>
          </a:prstGeom>
          <a:noFill/>
        </p:spPr>
        <p:txBody>
          <a:bodyPr wrap="square" rtlCol="0">
            <a:spAutoFit/>
          </a:bodyPr>
          <a:lstStyle/>
          <a:p>
            <a:pPr algn="ctr" fontAlgn="auto">
              <a:spcBef>
                <a:spcPts val="0"/>
              </a:spcBef>
              <a:spcAft>
                <a:spcPts val="0"/>
              </a:spcAft>
            </a:pPr>
            <a:r>
              <a:rPr lang="en-US" sz="675" dirty="0">
                <a:solidFill>
                  <a:srgbClr val="8D9BA9">
                    <a:lumMod val="10000"/>
                  </a:srgbClr>
                </a:solidFill>
                <a:latin typeface="Calibri"/>
              </a:rPr>
              <a:t>Sys Design</a:t>
            </a:r>
          </a:p>
        </p:txBody>
      </p:sp>
      <p:cxnSp>
        <p:nvCxnSpPr>
          <p:cNvPr id="27" name="Straight Arrow Connector 26"/>
          <p:cNvCxnSpPr/>
          <p:nvPr/>
        </p:nvCxnSpPr>
        <p:spPr>
          <a:xfrm rot="5400000">
            <a:off x="3982748" y="1751384"/>
            <a:ext cx="196485"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54796" y="1834537"/>
            <a:ext cx="679130" cy="184666"/>
          </a:xfrm>
          <a:prstGeom prst="rect">
            <a:avLst/>
          </a:prstGeom>
          <a:noFill/>
        </p:spPr>
        <p:txBody>
          <a:bodyPr wrap="square" rtlCol="0">
            <a:spAutoFit/>
          </a:bodyPr>
          <a:lstStyle/>
          <a:p>
            <a:pPr algn="ctr" fontAlgn="auto">
              <a:spcBef>
                <a:spcPts val="0"/>
              </a:spcBef>
              <a:spcAft>
                <a:spcPts val="0"/>
              </a:spcAft>
            </a:pPr>
            <a:r>
              <a:rPr lang="en-US" sz="600" dirty="0">
                <a:solidFill>
                  <a:srgbClr val="8D9BA9">
                    <a:lumMod val="10000"/>
                  </a:srgbClr>
                </a:solidFill>
                <a:latin typeface="Calibri"/>
              </a:rPr>
              <a:t>Sys Re-Design</a:t>
            </a:r>
          </a:p>
        </p:txBody>
      </p:sp>
      <p:sp>
        <p:nvSpPr>
          <p:cNvPr id="29" name="TextBox 28"/>
          <p:cNvSpPr txBox="1"/>
          <p:nvPr/>
        </p:nvSpPr>
        <p:spPr>
          <a:xfrm>
            <a:off x="3372813" y="1856635"/>
            <a:ext cx="759760" cy="184666"/>
          </a:xfrm>
          <a:prstGeom prst="rect">
            <a:avLst/>
          </a:prstGeom>
          <a:noFill/>
        </p:spPr>
        <p:txBody>
          <a:bodyPr wrap="square" rtlCol="0">
            <a:spAutoFit/>
          </a:bodyPr>
          <a:lstStyle/>
          <a:p>
            <a:pPr algn="ctr" fontAlgn="auto">
              <a:spcBef>
                <a:spcPts val="0"/>
              </a:spcBef>
              <a:spcAft>
                <a:spcPts val="0"/>
              </a:spcAft>
            </a:pPr>
            <a:r>
              <a:rPr lang="en-US" sz="600" b="0" dirty="0">
                <a:solidFill>
                  <a:prstClr val="black"/>
                </a:solidFill>
                <a:latin typeface="Calibri"/>
              </a:rPr>
              <a:t>Detailed Design</a:t>
            </a:r>
          </a:p>
        </p:txBody>
      </p:sp>
      <p:sp>
        <p:nvSpPr>
          <p:cNvPr id="30" name="TextBox 29"/>
          <p:cNvSpPr txBox="1"/>
          <p:nvPr/>
        </p:nvSpPr>
        <p:spPr>
          <a:xfrm>
            <a:off x="4419023" y="1445393"/>
            <a:ext cx="467879" cy="230832"/>
          </a:xfrm>
          <a:prstGeom prst="rect">
            <a:avLst/>
          </a:prstGeom>
          <a:noFill/>
        </p:spPr>
        <p:txBody>
          <a:bodyPr wrap="square" rtlCol="0">
            <a:spAutoFit/>
          </a:bodyPr>
          <a:lstStyle/>
          <a:p>
            <a:pPr algn="ctr" fontAlgn="auto">
              <a:spcBef>
                <a:spcPts val="0"/>
              </a:spcBef>
              <a:spcAft>
                <a:spcPts val="0"/>
              </a:spcAft>
            </a:pPr>
            <a:r>
              <a:rPr lang="en-US" sz="900" dirty="0">
                <a:solidFill>
                  <a:prstClr val="black"/>
                </a:solidFill>
                <a:latin typeface="Calibri"/>
              </a:rPr>
              <a:t>CDR</a:t>
            </a:r>
          </a:p>
        </p:txBody>
      </p:sp>
      <p:cxnSp>
        <p:nvCxnSpPr>
          <p:cNvPr id="31" name="Straight Arrow Connector 30"/>
          <p:cNvCxnSpPr/>
          <p:nvPr/>
        </p:nvCxnSpPr>
        <p:spPr>
          <a:xfrm rot="5400000">
            <a:off x="4539729" y="1751384"/>
            <a:ext cx="196485"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018892" y="1023216"/>
            <a:ext cx="1095566" cy="369332"/>
          </a:xfrm>
          <a:prstGeom prst="rect">
            <a:avLst/>
          </a:prstGeom>
          <a:noFill/>
        </p:spPr>
        <p:txBody>
          <a:bodyPr wrap="square" rtlCol="0">
            <a:spAutoFit/>
          </a:bodyPr>
          <a:lstStyle/>
          <a:p>
            <a:pPr algn="ctr" fontAlgn="auto">
              <a:spcBef>
                <a:spcPts val="0"/>
              </a:spcBef>
              <a:spcAft>
                <a:spcPts val="0"/>
              </a:spcAft>
            </a:pPr>
            <a:r>
              <a:rPr lang="en-US" sz="900" dirty="0">
                <a:solidFill>
                  <a:prstClr val="black"/>
                </a:solidFill>
                <a:latin typeface="Calibri"/>
              </a:rPr>
              <a:t>System Integration Checks</a:t>
            </a:r>
          </a:p>
        </p:txBody>
      </p:sp>
      <p:cxnSp>
        <p:nvCxnSpPr>
          <p:cNvPr id="33" name="Straight Arrow Connector 32"/>
          <p:cNvCxnSpPr/>
          <p:nvPr/>
        </p:nvCxnSpPr>
        <p:spPr>
          <a:xfrm rot="5400000">
            <a:off x="5420509" y="1597823"/>
            <a:ext cx="518729" cy="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633324" y="1850221"/>
            <a:ext cx="866774" cy="184666"/>
          </a:xfrm>
          <a:prstGeom prst="rect">
            <a:avLst/>
          </a:prstGeom>
          <a:noFill/>
        </p:spPr>
        <p:txBody>
          <a:bodyPr wrap="square" rtlCol="0">
            <a:spAutoFit/>
          </a:bodyPr>
          <a:lstStyle/>
          <a:p>
            <a:pPr algn="ctr" fontAlgn="auto">
              <a:spcBef>
                <a:spcPts val="0"/>
              </a:spcBef>
              <a:spcAft>
                <a:spcPts val="0"/>
              </a:spcAft>
            </a:pPr>
            <a:r>
              <a:rPr lang="en-US" sz="600" dirty="0">
                <a:solidFill>
                  <a:srgbClr val="8D9BA9">
                    <a:lumMod val="10000"/>
                  </a:srgbClr>
                </a:solidFill>
                <a:latin typeface="Calibri"/>
              </a:rPr>
              <a:t>Sys Development</a:t>
            </a:r>
          </a:p>
        </p:txBody>
      </p:sp>
      <p:sp>
        <p:nvSpPr>
          <p:cNvPr id="35" name="TextBox 34"/>
          <p:cNvSpPr txBox="1"/>
          <p:nvPr/>
        </p:nvSpPr>
        <p:spPr>
          <a:xfrm>
            <a:off x="6662049" y="1834537"/>
            <a:ext cx="427535" cy="184666"/>
          </a:xfrm>
          <a:prstGeom prst="rect">
            <a:avLst/>
          </a:prstGeom>
          <a:noFill/>
        </p:spPr>
        <p:txBody>
          <a:bodyPr wrap="square" rtlCol="0">
            <a:spAutoFit/>
          </a:bodyPr>
          <a:lstStyle/>
          <a:p>
            <a:pPr algn="ctr" fontAlgn="auto">
              <a:spcBef>
                <a:spcPts val="0"/>
              </a:spcBef>
              <a:spcAft>
                <a:spcPts val="0"/>
              </a:spcAft>
            </a:pPr>
            <a:r>
              <a:rPr lang="en-US" sz="600" dirty="0">
                <a:solidFill>
                  <a:srgbClr val="8D9BA9">
                    <a:lumMod val="10000"/>
                  </a:srgbClr>
                </a:solidFill>
                <a:latin typeface="Calibri"/>
              </a:rPr>
              <a:t>V&amp;V</a:t>
            </a:r>
          </a:p>
        </p:txBody>
      </p:sp>
      <p:sp>
        <p:nvSpPr>
          <p:cNvPr id="36" name="Up-Down Arrow Callout 35"/>
          <p:cNvSpPr/>
          <p:nvPr/>
        </p:nvSpPr>
        <p:spPr>
          <a:xfrm>
            <a:off x="7666602" y="3138742"/>
            <a:ext cx="538691" cy="601487"/>
          </a:xfrm>
          <a:prstGeom prst="upDownArrowCallout">
            <a:avLst>
              <a:gd name="adj1" fmla="val 13212"/>
              <a:gd name="adj2" fmla="val 16748"/>
              <a:gd name="adj3" fmla="val 25000"/>
              <a:gd name="adj4" fmla="val 35454"/>
            </a:avLst>
          </a:prstGeom>
          <a:solidFill>
            <a:srgbClr val="80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white"/>
              </a:solidFill>
            </a:endParaRPr>
          </a:p>
        </p:txBody>
      </p:sp>
      <p:sp>
        <p:nvSpPr>
          <p:cNvPr id="37" name="TextBox 36"/>
          <p:cNvSpPr txBox="1"/>
          <p:nvPr/>
        </p:nvSpPr>
        <p:spPr>
          <a:xfrm>
            <a:off x="7616631" y="3296209"/>
            <a:ext cx="638630" cy="323165"/>
          </a:xfrm>
          <a:prstGeom prst="rect">
            <a:avLst/>
          </a:prstGeom>
          <a:noFill/>
          <a:effectLst/>
        </p:spPr>
        <p:txBody>
          <a:bodyPr wrap="square" rtlCol="0">
            <a:spAutoFit/>
          </a:bodyPr>
          <a:lstStyle/>
          <a:p>
            <a:pPr algn="ctr" fontAlgn="auto">
              <a:spcBef>
                <a:spcPts val="0"/>
              </a:spcBef>
              <a:spcAft>
                <a:spcPts val="0"/>
              </a:spcAft>
            </a:pPr>
            <a:r>
              <a:rPr lang="en-US" sz="750" dirty="0">
                <a:solidFill>
                  <a:prstClr val="white"/>
                </a:solidFill>
                <a:latin typeface="Calibri"/>
              </a:rPr>
              <a:t>COST GROWTH</a:t>
            </a:r>
          </a:p>
        </p:txBody>
      </p:sp>
      <p:sp>
        <p:nvSpPr>
          <p:cNvPr id="38" name="TextBox 37"/>
          <p:cNvSpPr txBox="1"/>
          <p:nvPr/>
        </p:nvSpPr>
        <p:spPr>
          <a:xfrm>
            <a:off x="5333974" y="1819631"/>
            <a:ext cx="866774" cy="184666"/>
          </a:xfrm>
          <a:prstGeom prst="rect">
            <a:avLst/>
          </a:prstGeom>
          <a:noFill/>
        </p:spPr>
        <p:txBody>
          <a:bodyPr wrap="square" rtlCol="0">
            <a:spAutoFit/>
          </a:bodyPr>
          <a:lstStyle/>
          <a:p>
            <a:pPr algn="ctr" fontAlgn="auto">
              <a:spcBef>
                <a:spcPts val="0"/>
              </a:spcBef>
              <a:spcAft>
                <a:spcPts val="0"/>
              </a:spcAft>
            </a:pPr>
            <a:r>
              <a:rPr lang="en-US" sz="600" dirty="0">
                <a:solidFill>
                  <a:srgbClr val="8D9BA9">
                    <a:lumMod val="10000"/>
                  </a:srgbClr>
                </a:solidFill>
                <a:latin typeface="Calibri"/>
              </a:rPr>
              <a:t>Sys Integration</a:t>
            </a:r>
          </a:p>
        </p:txBody>
      </p:sp>
      <p:sp>
        <p:nvSpPr>
          <p:cNvPr id="39" name="Left-Right Arrow Callout 38"/>
          <p:cNvSpPr/>
          <p:nvPr/>
        </p:nvSpPr>
        <p:spPr>
          <a:xfrm>
            <a:off x="7096600" y="4535025"/>
            <a:ext cx="972284" cy="534015"/>
          </a:xfrm>
          <a:prstGeom prst="leftRightArrowCallout">
            <a:avLst/>
          </a:prstGeom>
          <a:solidFill>
            <a:srgbClr val="80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350" b="0">
              <a:solidFill>
                <a:prstClr val="white"/>
              </a:solidFill>
            </a:endParaRPr>
          </a:p>
        </p:txBody>
      </p:sp>
      <p:sp>
        <p:nvSpPr>
          <p:cNvPr id="40" name="TextBox 39"/>
          <p:cNvSpPr txBox="1"/>
          <p:nvPr/>
        </p:nvSpPr>
        <p:spPr>
          <a:xfrm>
            <a:off x="7268055" y="4683914"/>
            <a:ext cx="635724" cy="323165"/>
          </a:xfrm>
          <a:prstGeom prst="rect">
            <a:avLst/>
          </a:prstGeom>
          <a:noFill/>
          <a:effectLst/>
        </p:spPr>
        <p:txBody>
          <a:bodyPr wrap="square" rtlCol="0">
            <a:spAutoFit/>
          </a:bodyPr>
          <a:lstStyle/>
          <a:p>
            <a:pPr algn="ctr" fontAlgn="auto">
              <a:spcBef>
                <a:spcPts val="0"/>
              </a:spcBef>
              <a:spcAft>
                <a:spcPts val="0"/>
              </a:spcAft>
            </a:pPr>
            <a:r>
              <a:rPr lang="en-US" sz="750" dirty="0">
                <a:solidFill>
                  <a:prstClr val="white"/>
                </a:solidFill>
                <a:latin typeface="Calibri"/>
              </a:rPr>
              <a:t>SCHEDULE</a:t>
            </a:r>
          </a:p>
          <a:p>
            <a:pPr algn="ctr" fontAlgn="auto">
              <a:spcBef>
                <a:spcPts val="0"/>
              </a:spcBef>
              <a:spcAft>
                <a:spcPts val="0"/>
              </a:spcAft>
            </a:pPr>
            <a:r>
              <a:rPr lang="en-US" sz="750" dirty="0">
                <a:solidFill>
                  <a:prstClr val="white"/>
                </a:solidFill>
                <a:latin typeface="Calibri"/>
              </a:rPr>
              <a:t>DELAY</a:t>
            </a:r>
          </a:p>
        </p:txBody>
      </p:sp>
      <p:sp>
        <p:nvSpPr>
          <p:cNvPr id="47" name="TextBox 116"/>
          <p:cNvSpPr txBox="1">
            <a:spLocks noChangeArrowheads="1"/>
          </p:cNvSpPr>
          <p:nvPr/>
        </p:nvSpPr>
        <p:spPr bwMode="auto">
          <a:xfrm>
            <a:off x="999685" y="3234539"/>
            <a:ext cx="2938463" cy="957955"/>
          </a:xfrm>
          <a:prstGeom prst="rect">
            <a:avLst/>
          </a:prstGeom>
          <a:noFill/>
          <a:ln w="9525">
            <a:noFill/>
            <a:miter lim="800000"/>
            <a:headEnd/>
            <a:tailEnd/>
          </a:ln>
        </p:spPr>
        <p:txBody>
          <a:bodyPr>
            <a:spAutoFit/>
          </a:bodyPr>
          <a:lstStyle/>
          <a:p>
            <a:pPr algn="ctr" defTabSz="342900" fontAlgn="auto">
              <a:spcBef>
                <a:spcPct val="50000"/>
              </a:spcBef>
              <a:spcAft>
                <a:spcPts val="0"/>
              </a:spcAft>
              <a:defRPr/>
            </a:pPr>
            <a:r>
              <a:rPr lang="en-US" sz="750" u="sng" dirty="0">
                <a:solidFill>
                  <a:srgbClr val="000000"/>
                </a:solidFill>
                <a:latin typeface="Calibri"/>
                <a:ea typeface="ＭＳ Ｐゴシック" pitchFamily="1" charset="-128"/>
              </a:rPr>
              <a:t>Sources</a:t>
            </a:r>
            <a:r>
              <a:rPr lang="en-US" sz="750" dirty="0">
                <a:solidFill>
                  <a:srgbClr val="000000"/>
                </a:solidFill>
                <a:latin typeface="Calibri"/>
                <a:ea typeface="ＭＳ Ｐゴシック" pitchFamily="1" charset="-128"/>
              </a:rPr>
              <a:t>: </a:t>
            </a:r>
          </a:p>
          <a:p>
            <a:pPr algn="ctr" defTabSz="342900" fontAlgn="auto">
              <a:spcBef>
                <a:spcPct val="50000"/>
              </a:spcBef>
              <a:spcAft>
                <a:spcPts val="0"/>
              </a:spcAft>
              <a:defRPr/>
            </a:pPr>
            <a:r>
              <a:rPr lang="en-US" sz="750" dirty="0">
                <a:solidFill>
                  <a:srgbClr val="000000"/>
                </a:solidFill>
                <a:latin typeface="Calibri"/>
                <a:ea typeface="ＭＳ Ｐゴシック" pitchFamily="1" charset="-128"/>
              </a:rPr>
              <a:t>NIST Planning report 02-3, </a:t>
            </a:r>
            <a:r>
              <a:rPr lang="en-US" sz="750" i="1" dirty="0">
                <a:solidFill>
                  <a:srgbClr val="000000"/>
                </a:solidFill>
                <a:latin typeface="Calibri"/>
                <a:ea typeface="ＭＳ Ｐゴシック" pitchFamily="1" charset="-128"/>
              </a:rPr>
              <a:t>The Economic Impacts of Inadequate Infrastructure for Software Testing,</a:t>
            </a:r>
            <a:r>
              <a:rPr lang="en-US" sz="750" dirty="0">
                <a:solidFill>
                  <a:srgbClr val="000000"/>
                </a:solidFill>
                <a:latin typeface="Calibri"/>
                <a:ea typeface="ＭＳ Ｐゴシック" pitchFamily="1" charset="-128"/>
              </a:rPr>
              <a:t> May 2002.</a:t>
            </a:r>
          </a:p>
          <a:p>
            <a:pPr algn="ctr" defTabSz="342900" fontAlgn="auto">
              <a:spcBef>
                <a:spcPts val="0"/>
              </a:spcBef>
              <a:spcAft>
                <a:spcPts val="0"/>
              </a:spcAft>
              <a:defRPr/>
            </a:pPr>
            <a:r>
              <a:rPr lang="en-US" sz="750" dirty="0">
                <a:solidFill>
                  <a:prstClr val="black"/>
                </a:solidFill>
                <a:latin typeface="Calibri"/>
                <a:ea typeface="ＭＳ Ｐゴシック" pitchFamily="1" charset="-128"/>
              </a:rPr>
              <a:t>D. Galin, </a:t>
            </a:r>
            <a:r>
              <a:rPr lang="en-US" sz="750" i="1" dirty="0">
                <a:solidFill>
                  <a:prstClr val="black"/>
                </a:solidFill>
                <a:latin typeface="Calibri"/>
                <a:ea typeface="ＭＳ Ｐゴシック" pitchFamily="1" charset="-128"/>
              </a:rPr>
              <a:t>Software Quality Assurance: From Theory to Implementation</a:t>
            </a:r>
            <a:r>
              <a:rPr lang="en-US" sz="750" dirty="0">
                <a:solidFill>
                  <a:prstClr val="black"/>
                </a:solidFill>
                <a:latin typeface="Calibri"/>
                <a:ea typeface="ＭＳ Ｐゴシック" pitchFamily="1" charset="-128"/>
              </a:rPr>
              <a:t>, Pearson/Addison-Wesley (2004) </a:t>
            </a:r>
            <a:br>
              <a:rPr lang="en-US" sz="750" dirty="0">
                <a:solidFill>
                  <a:prstClr val="black"/>
                </a:solidFill>
                <a:latin typeface="Calibri"/>
                <a:ea typeface="ＭＳ Ｐゴシック" pitchFamily="1" charset="-128"/>
              </a:rPr>
            </a:br>
            <a:r>
              <a:rPr lang="en-US" sz="750" dirty="0">
                <a:solidFill>
                  <a:prstClr val="black"/>
                </a:solidFill>
                <a:latin typeface="Calibri"/>
                <a:ea typeface="ＭＳ Ｐゴシック" pitchFamily="1" charset="-128"/>
              </a:rPr>
              <a:t>B.W. Boehm, </a:t>
            </a:r>
            <a:r>
              <a:rPr lang="en-US" sz="750" i="1" dirty="0">
                <a:solidFill>
                  <a:prstClr val="black"/>
                </a:solidFill>
                <a:latin typeface="Calibri"/>
                <a:ea typeface="ＭＳ Ｐゴシック" pitchFamily="1" charset="-128"/>
              </a:rPr>
              <a:t>Software Engineering Economics</a:t>
            </a:r>
            <a:r>
              <a:rPr lang="en-US" sz="750" dirty="0">
                <a:solidFill>
                  <a:prstClr val="black"/>
                </a:solidFill>
                <a:latin typeface="Calibri"/>
                <a:ea typeface="ＭＳ Ｐゴシック" pitchFamily="1" charset="-128"/>
              </a:rPr>
              <a:t>, Prentice Hall (1981)</a:t>
            </a:r>
          </a:p>
          <a:p>
            <a:pPr algn="ctr" defTabSz="342900" fontAlgn="auto">
              <a:spcBef>
                <a:spcPts val="0"/>
              </a:spcBef>
              <a:spcAft>
                <a:spcPts val="0"/>
              </a:spcAft>
              <a:defRPr/>
            </a:pPr>
            <a:r>
              <a:rPr lang="en-US" sz="750" dirty="0">
                <a:solidFill>
                  <a:srgbClr val="000000"/>
                </a:solidFill>
                <a:latin typeface="Calibri" pitchFamily="34" charset="0"/>
                <a:ea typeface="ＭＳ Ｐゴシック" pitchFamily="1" charset="-128"/>
              </a:rPr>
              <a:t>INCOSE Systems Engineering Handbook, Version 3.2.2, 2011</a:t>
            </a:r>
          </a:p>
        </p:txBody>
      </p:sp>
      <p:sp>
        <p:nvSpPr>
          <p:cNvPr id="53" name="TextBox 52"/>
          <p:cNvSpPr txBox="1"/>
          <p:nvPr/>
        </p:nvSpPr>
        <p:spPr>
          <a:xfrm>
            <a:off x="1856844" y="4797154"/>
            <a:ext cx="898942" cy="3693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Trades &amp; </a:t>
            </a:r>
          </a:p>
          <a:p>
            <a:pPr fontAlgn="auto">
              <a:spcBef>
                <a:spcPts val="0"/>
              </a:spcBef>
              <a:spcAft>
                <a:spcPts val="0"/>
              </a:spcAft>
            </a:pPr>
            <a:r>
              <a:rPr lang="en-US" sz="900" dirty="0">
                <a:solidFill>
                  <a:prstClr val="black"/>
                </a:solidFill>
                <a:latin typeface="Calibri"/>
              </a:rPr>
              <a:t>Requirements</a:t>
            </a:r>
          </a:p>
        </p:txBody>
      </p:sp>
      <p:sp>
        <p:nvSpPr>
          <p:cNvPr id="54" name="TextBox 53"/>
          <p:cNvSpPr txBox="1"/>
          <p:nvPr/>
        </p:nvSpPr>
        <p:spPr>
          <a:xfrm>
            <a:off x="2851042" y="4795556"/>
            <a:ext cx="590820"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Design</a:t>
            </a:r>
          </a:p>
        </p:txBody>
      </p:sp>
      <p:sp>
        <p:nvSpPr>
          <p:cNvPr id="55" name="TextBox 54"/>
          <p:cNvSpPr txBox="1"/>
          <p:nvPr/>
        </p:nvSpPr>
        <p:spPr>
          <a:xfrm>
            <a:off x="3548807" y="4773252"/>
            <a:ext cx="440800"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Code</a:t>
            </a:r>
          </a:p>
        </p:txBody>
      </p:sp>
      <p:sp>
        <p:nvSpPr>
          <p:cNvPr id="56" name="TextBox 55"/>
          <p:cNvSpPr txBox="1"/>
          <p:nvPr/>
        </p:nvSpPr>
        <p:spPr>
          <a:xfrm>
            <a:off x="4389570" y="4796931"/>
            <a:ext cx="687278"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Unit Test</a:t>
            </a:r>
          </a:p>
        </p:txBody>
      </p:sp>
      <p:sp>
        <p:nvSpPr>
          <p:cNvPr id="57" name="TextBox 56"/>
          <p:cNvSpPr txBox="1"/>
          <p:nvPr/>
        </p:nvSpPr>
        <p:spPr>
          <a:xfrm>
            <a:off x="5067390" y="4787789"/>
            <a:ext cx="688685"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Item Test</a:t>
            </a:r>
          </a:p>
        </p:txBody>
      </p:sp>
      <p:sp>
        <p:nvSpPr>
          <p:cNvPr id="58" name="TextBox 57"/>
          <p:cNvSpPr txBox="1"/>
          <p:nvPr/>
        </p:nvSpPr>
        <p:spPr>
          <a:xfrm>
            <a:off x="5631520" y="4797155"/>
            <a:ext cx="827655"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System Test</a:t>
            </a:r>
          </a:p>
        </p:txBody>
      </p:sp>
      <p:sp>
        <p:nvSpPr>
          <p:cNvPr id="59" name="TextBox 58"/>
          <p:cNvSpPr txBox="1"/>
          <p:nvPr/>
        </p:nvSpPr>
        <p:spPr>
          <a:xfrm>
            <a:off x="6352998" y="4800024"/>
            <a:ext cx="968111"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Acceptance Test</a:t>
            </a:r>
          </a:p>
        </p:txBody>
      </p:sp>
      <p:sp>
        <p:nvSpPr>
          <p:cNvPr id="60" name="TextBox 59"/>
          <p:cNvSpPr txBox="1"/>
          <p:nvPr/>
        </p:nvSpPr>
        <p:spPr>
          <a:xfrm>
            <a:off x="7336507" y="5069040"/>
            <a:ext cx="762796" cy="230832"/>
          </a:xfrm>
          <a:prstGeom prst="rect">
            <a:avLst/>
          </a:prstGeom>
          <a:noFill/>
        </p:spPr>
        <p:txBody>
          <a:bodyPr wrap="square" rtlCol="0">
            <a:spAutoFit/>
          </a:bodyPr>
          <a:lstStyle/>
          <a:p>
            <a:pPr fontAlgn="auto">
              <a:spcBef>
                <a:spcPts val="0"/>
              </a:spcBef>
              <a:spcAft>
                <a:spcPts val="0"/>
              </a:spcAft>
            </a:pPr>
            <a:r>
              <a:rPr lang="en-US" sz="900" dirty="0">
                <a:solidFill>
                  <a:prstClr val="black"/>
                </a:solidFill>
                <a:latin typeface="Calibri"/>
              </a:rPr>
              <a:t>Operations</a:t>
            </a:r>
          </a:p>
        </p:txBody>
      </p:sp>
      <p:grpSp>
        <p:nvGrpSpPr>
          <p:cNvPr id="48" name="Group 47"/>
          <p:cNvGrpSpPr/>
          <p:nvPr/>
        </p:nvGrpSpPr>
        <p:grpSpPr>
          <a:xfrm>
            <a:off x="1529756" y="2086816"/>
            <a:ext cx="6085859" cy="880115"/>
            <a:chOff x="1988907" y="2821246"/>
            <a:chExt cx="8114478" cy="1173486"/>
          </a:xfrm>
        </p:grpSpPr>
        <p:sp>
          <p:nvSpPr>
            <p:cNvPr id="3" name="Rectangle 2"/>
            <p:cNvSpPr/>
            <p:nvPr/>
          </p:nvSpPr>
          <p:spPr>
            <a:xfrm>
              <a:off x="2924970" y="2821246"/>
              <a:ext cx="2350638" cy="11734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auto">
                <a:spcBef>
                  <a:spcPts val="0"/>
                </a:spcBef>
                <a:spcAft>
                  <a:spcPts val="0"/>
                </a:spcAft>
              </a:pPr>
              <a:r>
                <a:rPr lang="en-US" sz="1350" dirty="0">
                  <a:solidFill>
                    <a:srgbClr val="FF0000"/>
                  </a:solidFill>
                </a:rPr>
                <a:t>70% </a:t>
              </a:r>
              <a:r>
                <a:rPr lang="en-US" sz="1350" dirty="0">
                  <a:solidFill>
                    <a:schemeClr val="tx1"/>
                  </a:solidFill>
                </a:rPr>
                <a:t>errors introduced</a:t>
              </a:r>
            </a:p>
            <a:p>
              <a:pPr fontAlgn="auto">
                <a:spcBef>
                  <a:spcPts val="0"/>
                </a:spcBef>
                <a:spcAft>
                  <a:spcPts val="0"/>
                </a:spcAft>
              </a:pPr>
              <a:r>
                <a:rPr lang="en-US" sz="1350" dirty="0">
                  <a:solidFill>
                    <a:srgbClr val="FF0000"/>
                  </a:solidFill>
                </a:rPr>
                <a:t>3.5% </a:t>
              </a:r>
              <a:r>
                <a:rPr lang="en-US" sz="1350" dirty="0">
                  <a:solidFill>
                    <a:prstClr val="black"/>
                  </a:solidFill>
                </a:rPr>
                <a:t>errors detected</a:t>
              </a:r>
            </a:p>
            <a:p>
              <a:pPr fontAlgn="auto">
                <a:spcBef>
                  <a:spcPts val="0"/>
                </a:spcBef>
                <a:spcAft>
                  <a:spcPts val="0"/>
                </a:spcAft>
              </a:pPr>
              <a:r>
                <a:rPr lang="en-US" sz="1350" dirty="0">
                  <a:solidFill>
                    <a:prstClr val="black"/>
                  </a:solidFill>
                </a:rPr>
                <a:t>1x  cost to fix</a:t>
              </a:r>
            </a:p>
          </p:txBody>
        </p:sp>
        <p:sp>
          <p:nvSpPr>
            <p:cNvPr id="46" name="Right Arrow 45"/>
            <p:cNvSpPr/>
            <p:nvPr/>
          </p:nvSpPr>
          <p:spPr>
            <a:xfrm>
              <a:off x="5050373" y="3181458"/>
              <a:ext cx="1087236" cy="68894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350" b="0">
                <a:solidFill>
                  <a:prstClr val="white"/>
                </a:solidFill>
              </a:endParaRPr>
            </a:p>
          </p:txBody>
        </p:sp>
        <p:sp>
          <p:nvSpPr>
            <p:cNvPr id="66" name="Right Arrow 65"/>
            <p:cNvSpPr/>
            <p:nvPr/>
          </p:nvSpPr>
          <p:spPr>
            <a:xfrm rot="10800000">
              <a:off x="1988907" y="3149454"/>
              <a:ext cx="944308" cy="720952"/>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350" b="0">
                <a:solidFill>
                  <a:prstClr val="white"/>
                </a:solidFill>
              </a:endParaRPr>
            </a:p>
          </p:txBody>
        </p:sp>
        <p:sp>
          <p:nvSpPr>
            <p:cNvPr id="78" name="Rectangle 77"/>
            <p:cNvSpPr/>
            <p:nvPr/>
          </p:nvSpPr>
          <p:spPr>
            <a:xfrm>
              <a:off x="6916669" y="2862817"/>
              <a:ext cx="2335426" cy="106927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fontAlgn="auto">
                <a:spcBef>
                  <a:spcPts val="0"/>
                </a:spcBef>
                <a:spcAft>
                  <a:spcPts val="0"/>
                </a:spcAft>
              </a:pPr>
              <a:r>
                <a:rPr lang="en-US" sz="1350" dirty="0">
                  <a:solidFill>
                    <a:schemeClr val="tx1"/>
                  </a:solidFill>
                </a:rPr>
                <a:t>10% errors introduced</a:t>
              </a:r>
            </a:p>
            <a:p>
              <a:pPr fontAlgn="auto">
                <a:spcBef>
                  <a:spcPts val="0"/>
                </a:spcBef>
                <a:spcAft>
                  <a:spcPts val="0"/>
                </a:spcAft>
              </a:pPr>
              <a:r>
                <a:rPr lang="en-US" sz="1350" dirty="0">
                  <a:solidFill>
                    <a:srgbClr val="FF0000"/>
                  </a:solidFill>
                </a:rPr>
                <a:t>80% </a:t>
              </a:r>
              <a:r>
                <a:rPr lang="en-US" sz="1350" dirty="0">
                  <a:solidFill>
                    <a:schemeClr val="tx1"/>
                  </a:solidFill>
                </a:rPr>
                <a:t>errors detected</a:t>
              </a:r>
            </a:p>
            <a:p>
              <a:pPr fontAlgn="auto">
                <a:spcBef>
                  <a:spcPts val="0"/>
                </a:spcBef>
                <a:spcAft>
                  <a:spcPts val="0"/>
                </a:spcAft>
              </a:pPr>
              <a:r>
                <a:rPr lang="en-US" sz="1350" dirty="0">
                  <a:solidFill>
                    <a:srgbClr val="FF0000"/>
                  </a:solidFill>
                </a:rPr>
                <a:t>16-100x </a:t>
              </a:r>
              <a:r>
                <a:rPr lang="en-US" sz="1350" dirty="0">
                  <a:solidFill>
                    <a:schemeClr val="tx1"/>
                  </a:solidFill>
                </a:rPr>
                <a:t>cost to fix</a:t>
              </a:r>
            </a:p>
          </p:txBody>
        </p:sp>
        <p:sp>
          <p:nvSpPr>
            <p:cNvPr id="79" name="Right Arrow 78"/>
            <p:cNvSpPr/>
            <p:nvPr/>
          </p:nvSpPr>
          <p:spPr>
            <a:xfrm>
              <a:off x="9185467" y="3133084"/>
              <a:ext cx="917918" cy="68105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350" b="0">
                <a:solidFill>
                  <a:prstClr val="white"/>
                </a:solidFill>
              </a:endParaRPr>
            </a:p>
          </p:txBody>
        </p:sp>
        <p:sp>
          <p:nvSpPr>
            <p:cNvPr id="80" name="Right Arrow 79"/>
            <p:cNvSpPr/>
            <p:nvPr/>
          </p:nvSpPr>
          <p:spPr>
            <a:xfrm rot="10800000">
              <a:off x="6178495" y="3180662"/>
              <a:ext cx="751944" cy="689744"/>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spcBef>
                  <a:spcPts val="0"/>
                </a:spcBef>
                <a:spcAft>
                  <a:spcPts val="0"/>
                </a:spcAft>
              </a:pPr>
              <a:endParaRPr lang="en-US" sz="1350" b="0">
                <a:solidFill>
                  <a:prstClr val="white"/>
                </a:solidFill>
              </a:endParaRPr>
            </a:p>
          </p:txBody>
        </p:sp>
      </p:grpSp>
      <p:sp>
        <p:nvSpPr>
          <p:cNvPr id="43" name="TextBox 99"/>
          <p:cNvSpPr txBox="1">
            <a:spLocks noChangeArrowheads="1"/>
          </p:cNvSpPr>
          <p:nvPr/>
        </p:nvSpPr>
        <p:spPr bwMode="auto">
          <a:xfrm>
            <a:off x="5346211" y="2869738"/>
            <a:ext cx="1574277" cy="281351"/>
          </a:xfrm>
          <a:prstGeom prst="rect">
            <a:avLst/>
          </a:prstGeom>
          <a:solidFill>
            <a:schemeClr val="tx1">
              <a:lumMod val="65000"/>
              <a:lumOff val="35000"/>
            </a:schemeClr>
          </a:solidFill>
          <a:ln w="9525">
            <a:noFill/>
            <a:miter lim="800000"/>
            <a:headEnd/>
            <a:tailEnd/>
          </a:ln>
        </p:spPr>
        <p:txBody>
          <a:bodyPr wrap="none" lIns="68580" tIns="34290" rIns="68580" bIns="34290">
            <a:noAutofit/>
          </a:bodyPr>
          <a:lstStyle/>
          <a:p>
            <a:pPr algn="ctr" defTabSz="342900" fontAlgn="auto">
              <a:spcBef>
                <a:spcPct val="50000"/>
              </a:spcBef>
              <a:spcAft>
                <a:spcPts val="0"/>
              </a:spcAft>
            </a:pPr>
            <a:r>
              <a:rPr lang="en-US" sz="1350" dirty="0">
                <a:solidFill>
                  <a:prstClr val="white"/>
                </a:solidFill>
                <a:latin typeface="Calibri" pitchFamily="34" charset="0"/>
                <a:ea typeface="ＭＳ Ｐゴシック" pitchFamily="34" charset="-128"/>
              </a:rPr>
              <a:t>500-1000x </a:t>
            </a:r>
            <a:r>
              <a:rPr lang="en-US" sz="900" dirty="0">
                <a:solidFill>
                  <a:prstClr val="white"/>
                </a:solidFill>
                <a:latin typeface="Calibri" pitchFamily="34" charset="0"/>
                <a:ea typeface="ＭＳ Ｐゴシック" pitchFamily="34" charset="-128"/>
              </a:rPr>
              <a:t>(INCOSE 2011)</a:t>
            </a:r>
          </a:p>
        </p:txBody>
      </p:sp>
      <p:grpSp>
        <p:nvGrpSpPr>
          <p:cNvPr id="4" name="Group 3"/>
          <p:cNvGrpSpPr/>
          <p:nvPr/>
        </p:nvGrpSpPr>
        <p:grpSpPr>
          <a:xfrm>
            <a:off x="435658" y="5395126"/>
            <a:ext cx="7819867" cy="624879"/>
            <a:chOff x="435658" y="5395126"/>
            <a:chExt cx="7819867" cy="624879"/>
          </a:xfrm>
        </p:grpSpPr>
        <p:grpSp>
          <p:nvGrpSpPr>
            <p:cNvPr id="62" name="Group 61"/>
            <p:cNvGrpSpPr/>
            <p:nvPr/>
          </p:nvGrpSpPr>
          <p:grpSpPr>
            <a:xfrm>
              <a:off x="435658" y="5395126"/>
              <a:ext cx="4168385" cy="615553"/>
              <a:chOff x="273063" y="2091000"/>
              <a:chExt cx="4168385" cy="615553"/>
            </a:xfrm>
            <a:solidFill>
              <a:srgbClr val="6FC2FF"/>
            </a:solidFill>
          </p:grpSpPr>
          <p:sp>
            <p:nvSpPr>
              <p:cNvPr id="63" name="TextBox 62"/>
              <p:cNvSpPr txBox="1"/>
              <p:nvPr/>
            </p:nvSpPr>
            <p:spPr>
              <a:xfrm>
                <a:off x="273063" y="2091000"/>
                <a:ext cx="4168385" cy="615553"/>
              </a:xfrm>
              <a:prstGeom prst="rect">
                <a:avLst/>
              </a:prstGeom>
              <a:grpFill/>
            </p:spPr>
            <p:txBody>
              <a:bodyPr wrap="none" rtlCol="0">
                <a:spAutoFit/>
              </a:bodyPr>
              <a:lstStyle/>
              <a:p>
                <a:pPr algn="l"/>
                <a:r>
                  <a:rPr lang="en-US" sz="1600" dirty="0"/>
                  <a:t>Software as % of total system development cost</a:t>
                </a:r>
              </a:p>
              <a:p>
                <a:pPr algn="l"/>
                <a:r>
                  <a:rPr lang="en-US" dirty="0"/>
                  <a:t>1997: 45%         2010: 66%        2024: 88% </a:t>
                </a:r>
              </a:p>
            </p:txBody>
          </p:sp>
          <p:cxnSp>
            <p:nvCxnSpPr>
              <p:cNvPr id="64" name="Straight Arrow Connector 63"/>
              <p:cNvCxnSpPr/>
              <p:nvPr/>
            </p:nvCxnSpPr>
            <p:spPr bwMode="auto">
              <a:xfrm>
                <a:off x="1508875" y="2515752"/>
                <a:ext cx="260414" cy="9091"/>
              </a:xfrm>
              <a:prstGeom prst="straightConnector1">
                <a:avLst/>
              </a:prstGeom>
              <a:grpFill/>
              <a:ln w="38100" cap="flat" cmpd="sng" algn="ctr">
                <a:solidFill>
                  <a:schemeClr val="tx1"/>
                </a:solidFill>
                <a:prstDash val="solid"/>
                <a:round/>
                <a:headEnd type="none" w="med" len="med"/>
                <a:tailEnd type="triangle"/>
              </a:ln>
              <a:effectLst/>
            </p:spPr>
          </p:cxnSp>
          <p:cxnSp>
            <p:nvCxnSpPr>
              <p:cNvPr id="65" name="Straight Arrow Connector 64"/>
              <p:cNvCxnSpPr/>
              <p:nvPr/>
            </p:nvCxnSpPr>
            <p:spPr bwMode="auto">
              <a:xfrm>
                <a:off x="2886728" y="2533295"/>
                <a:ext cx="260414" cy="9091"/>
              </a:xfrm>
              <a:prstGeom prst="straightConnector1">
                <a:avLst/>
              </a:prstGeom>
              <a:grpFill/>
              <a:ln w="38100" cap="flat" cmpd="sng" algn="ctr">
                <a:solidFill>
                  <a:schemeClr val="tx1"/>
                </a:solidFill>
                <a:prstDash val="solid"/>
                <a:round/>
                <a:headEnd type="none" w="med" len="med"/>
                <a:tailEnd type="triangle"/>
              </a:ln>
              <a:effectLst/>
            </p:spPr>
          </p:cxnSp>
        </p:grpSp>
        <p:sp>
          <p:nvSpPr>
            <p:cNvPr id="67" name="TextBox 66"/>
            <p:cNvSpPr txBox="1"/>
            <p:nvPr/>
          </p:nvSpPr>
          <p:spPr>
            <a:xfrm>
              <a:off x="4760990" y="5435230"/>
              <a:ext cx="3494535" cy="584775"/>
            </a:xfrm>
            <a:prstGeom prst="rect">
              <a:avLst/>
            </a:prstGeom>
            <a:solidFill>
              <a:srgbClr val="6FC2FF"/>
            </a:solidFill>
          </p:spPr>
          <p:txBody>
            <a:bodyPr wrap="square" rtlCol="0">
              <a:spAutoFit/>
            </a:bodyPr>
            <a:lstStyle/>
            <a:p>
              <a:pPr algn="l"/>
              <a:r>
                <a:rPr lang="en-US" sz="1600" dirty="0"/>
                <a:t>Post unit test software rework currently ~50% of total system development cost</a:t>
              </a:r>
              <a:endParaRPr lang="en-US" dirty="0"/>
            </a:p>
          </p:txBody>
        </p:sp>
      </p:grpSp>
    </p:spTree>
    <p:extLst>
      <p:ext uri="{BB962C8B-B14F-4D97-AF65-F5344CB8AC3E}">
        <p14:creationId xmlns:p14="http://schemas.microsoft.com/office/powerpoint/2010/main" val="366525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381000" y="129376"/>
            <a:ext cx="8407400" cy="775597"/>
          </a:xfrm>
        </p:spPr>
        <p:txBody>
          <a:bodyPr/>
          <a:lstStyle/>
          <a:p>
            <a:r>
              <a:rPr lang="en-US" dirty="0"/>
              <a:t>Technical Challenges in Safety-Critical Embedded Software Systems</a:t>
            </a:r>
          </a:p>
        </p:txBody>
      </p:sp>
      <p:sp>
        <p:nvSpPr>
          <p:cNvPr id="29" name="AutoShape 3"/>
          <p:cNvSpPr>
            <a:spLocks noChangeArrowheads="1"/>
          </p:cNvSpPr>
          <p:nvPr/>
        </p:nvSpPr>
        <p:spPr bwMode="auto">
          <a:xfrm>
            <a:off x="762000" y="1011817"/>
            <a:ext cx="1790678" cy="408623"/>
          </a:xfrm>
          <a:prstGeom prst="roundRect">
            <a:avLst>
              <a:gd name="adj" fmla="val 16667"/>
            </a:avLst>
          </a:prstGeom>
          <a:noFill/>
          <a:ln w="6350">
            <a:noFill/>
            <a:round/>
            <a:headEnd/>
            <a:tailEnd/>
          </a:ln>
        </p:spPr>
        <p:txBody>
          <a:bodyPr wrap="none" anchor="ctr">
            <a:spAutoFit/>
          </a:bodyPr>
          <a:lstStyle/>
          <a:p>
            <a:pPr fontAlgn="auto">
              <a:spcBef>
                <a:spcPct val="50000"/>
              </a:spcBef>
              <a:spcAft>
                <a:spcPts val="0"/>
              </a:spcAft>
            </a:pPr>
            <a:r>
              <a:rPr lang="en-US" sz="1800" b="1" dirty="0">
                <a:solidFill>
                  <a:prstClr val="black"/>
                </a:solidFill>
                <a:latin typeface="Calibri" panose="020F0502020204030204"/>
              </a:rPr>
              <a:t>System Engineer</a:t>
            </a:r>
          </a:p>
        </p:txBody>
      </p:sp>
      <p:sp>
        <p:nvSpPr>
          <p:cNvPr id="30" name="AutoShape 4"/>
          <p:cNvSpPr>
            <a:spLocks noChangeArrowheads="1"/>
          </p:cNvSpPr>
          <p:nvPr/>
        </p:nvSpPr>
        <p:spPr bwMode="auto">
          <a:xfrm>
            <a:off x="4855483" y="1259426"/>
            <a:ext cx="1813946" cy="408623"/>
          </a:xfrm>
          <a:prstGeom prst="roundRect">
            <a:avLst>
              <a:gd name="adj" fmla="val 16667"/>
            </a:avLst>
          </a:prstGeom>
          <a:noFill/>
          <a:ln w="6350">
            <a:noFill/>
            <a:round/>
            <a:headEnd/>
            <a:tailEnd/>
          </a:ln>
        </p:spPr>
        <p:txBody>
          <a:bodyPr wrap="none" anchor="ctr">
            <a:spAutoFit/>
          </a:bodyPr>
          <a:lstStyle/>
          <a:p>
            <a:pPr fontAlgn="auto">
              <a:spcBef>
                <a:spcPct val="50000"/>
              </a:spcBef>
              <a:spcAft>
                <a:spcPts val="0"/>
              </a:spcAft>
            </a:pPr>
            <a:r>
              <a:rPr lang="en-US" sz="1800" b="1" dirty="0">
                <a:solidFill>
                  <a:prstClr val="black"/>
                </a:solidFill>
                <a:latin typeface="Calibri" panose="020F0502020204030204"/>
              </a:rPr>
              <a:t>Control Engineer</a:t>
            </a:r>
          </a:p>
        </p:txBody>
      </p:sp>
      <p:sp>
        <p:nvSpPr>
          <p:cNvPr id="33" name="AutoShape 7"/>
          <p:cNvSpPr>
            <a:spLocks noChangeArrowheads="1"/>
          </p:cNvSpPr>
          <p:nvPr/>
        </p:nvSpPr>
        <p:spPr bwMode="auto">
          <a:xfrm>
            <a:off x="1676400" y="1706825"/>
            <a:ext cx="1425575" cy="1349375"/>
          </a:xfrm>
          <a:prstGeom prst="cube">
            <a:avLst>
              <a:gd name="adj" fmla="val 25000"/>
            </a:avLst>
          </a:prstGeom>
          <a:solidFill>
            <a:srgbClr val="B2CCE5"/>
          </a:solidFill>
          <a:ln w="6350">
            <a:noFill/>
            <a:miter lim="800000"/>
            <a:headEnd/>
            <a:tailEnd/>
          </a:ln>
        </p:spPr>
        <p:txBody>
          <a:bodyPr wrap="none" anchor="ctr">
            <a:spAutoFit/>
          </a:bodyPr>
          <a:lstStyle/>
          <a:p>
            <a:pPr fontAlgn="auto">
              <a:spcBef>
                <a:spcPts val="0"/>
              </a:spcBef>
              <a:spcAft>
                <a:spcPts val="0"/>
              </a:spcAft>
            </a:pPr>
            <a:r>
              <a:rPr lang="en-US" sz="1800" dirty="0">
                <a:solidFill>
                  <a:prstClr val="black"/>
                </a:solidFill>
                <a:latin typeface="Calibri" panose="020F0502020204030204"/>
              </a:rPr>
              <a:t>System</a:t>
            </a:r>
          </a:p>
          <a:p>
            <a:pPr fontAlgn="auto">
              <a:spcBef>
                <a:spcPts val="0"/>
              </a:spcBef>
              <a:spcAft>
                <a:spcPts val="0"/>
              </a:spcAft>
            </a:pPr>
            <a:r>
              <a:rPr lang="en-US" sz="1800" dirty="0">
                <a:solidFill>
                  <a:prstClr val="black"/>
                </a:solidFill>
                <a:latin typeface="Calibri" panose="020F0502020204030204"/>
              </a:rPr>
              <a:t>Under </a:t>
            </a:r>
          </a:p>
          <a:p>
            <a:pPr fontAlgn="auto">
              <a:spcBef>
                <a:spcPts val="0"/>
              </a:spcBef>
              <a:spcAft>
                <a:spcPts val="0"/>
              </a:spcAft>
            </a:pPr>
            <a:r>
              <a:rPr lang="en-US" sz="1800" dirty="0">
                <a:solidFill>
                  <a:prstClr val="black"/>
                </a:solidFill>
                <a:latin typeface="Calibri" panose="020F0502020204030204"/>
              </a:rPr>
              <a:t>Control</a:t>
            </a:r>
          </a:p>
        </p:txBody>
      </p:sp>
      <p:sp>
        <p:nvSpPr>
          <p:cNvPr id="34" name="AutoShape 8"/>
          <p:cNvSpPr>
            <a:spLocks noChangeArrowheads="1"/>
          </p:cNvSpPr>
          <p:nvPr/>
        </p:nvSpPr>
        <p:spPr bwMode="auto">
          <a:xfrm>
            <a:off x="5456238" y="1860812"/>
            <a:ext cx="1330325" cy="939800"/>
          </a:xfrm>
          <a:prstGeom prst="cube">
            <a:avLst>
              <a:gd name="adj" fmla="val 25000"/>
            </a:avLst>
          </a:prstGeom>
          <a:solidFill>
            <a:srgbClr val="B2CCE5"/>
          </a:solidFill>
          <a:ln w="6350">
            <a:noFill/>
            <a:miter lim="800000"/>
            <a:headEnd/>
            <a:tailEnd/>
          </a:ln>
        </p:spPr>
        <p:txBody>
          <a:bodyPr wrap="none" anchor="ctr">
            <a:spAutoFit/>
          </a:bodyPr>
          <a:lstStyle/>
          <a:p>
            <a:pPr fontAlgn="auto">
              <a:spcBef>
                <a:spcPts val="0"/>
              </a:spcBef>
              <a:spcAft>
                <a:spcPts val="0"/>
              </a:spcAft>
            </a:pPr>
            <a:r>
              <a:rPr lang="en-US" sz="1800" dirty="0">
                <a:solidFill>
                  <a:prstClr val="black"/>
                </a:solidFill>
                <a:latin typeface="Calibri" panose="020F0502020204030204"/>
              </a:rPr>
              <a:t>Control</a:t>
            </a:r>
          </a:p>
          <a:p>
            <a:pPr fontAlgn="auto">
              <a:spcBef>
                <a:spcPts val="0"/>
              </a:spcBef>
              <a:spcAft>
                <a:spcPts val="0"/>
              </a:spcAft>
            </a:pPr>
            <a:r>
              <a:rPr lang="en-US" sz="1800" dirty="0">
                <a:solidFill>
                  <a:prstClr val="black"/>
                </a:solidFill>
                <a:latin typeface="Calibri" panose="020F0502020204030204"/>
              </a:rPr>
              <a:t>System</a:t>
            </a:r>
          </a:p>
        </p:txBody>
      </p:sp>
      <p:sp>
        <p:nvSpPr>
          <p:cNvPr id="38" name="AutoShape 12"/>
          <p:cNvSpPr>
            <a:spLocks noChangeArrowheads="1"/>
          </p:cNvSpPr>
          <p:nvPr/>
        </p:nvSpPr>
        <p:spPr bwMode="auto">
          <a:xfrm>
            <a:off x="3556000" y="2240225"/>
            <a:ext cx="1524000" cy="241300"/>
          </a:xfrm>
          <a:prstGeom prst="leftRightArrow">
            <a:avLst>
              <a:gd name="adj1" fmla="val 50000"/>
              <a:gd name="adj2" fmla="val 126316"/>
            </a:avLst>
          </a:prstGeom>
          <a:solidFill>
            <a:srgbClr val="808000"/>
          </a:solidFill>
          <a:ln w="6350">
            <a:noFill/>
            <a:miter lim="800000"/>
            <a:headEnd/>
            <a:tailEnd/>
          </a:ln>
        </p:spPr>
        <p:txBody>
          <a:bodyPr wrap="none" anchor="ctr">
            <a:spAutoFit/>
          </a:bodyPr>
          <a:lstStyle/>
          <a:p>
            <a:pPr fontAlgn="auto">
              <a:spcBef>
                <a:spcPct val="50000"/>
              </a:spcBef>
              <a:spcAft>
                <a:spcPts val="0"/>
              </a:spcAft>
            </a:pPr>
            <a:endParaRPr lang="en-US" sz="1800" b="0">
              <a:solidFill>
                <a:prstClr val="black"/>
              </a:solidFill>
              <a:latin typeface="Calibri" panose="020F0502020204030204"/>
            </a:endParaRPr>
          </a:p>
        </p:txBody>
      </p:sp>
      <p:sp>
        <p:nvSpPr>
          <p:cNvPr id="44" name="AutoShape 18"/>
          <p:cNvSpPr>
            <a:spLocks noChangeArrowheads="1"/>
          </p:cNvSpPr>
          <p:nvPr/>
        </p:nvSpPr>
        <p:spPr bwMode="auto">
          <a:xfrm>
            <a:off x="4152900" y="2164025"/>
            <a:ext cx="317500" cy="368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660000"/>
          </a:solidFill>
          <a:ln w="6350">
            <a:noFill/>
            <a:miter lim="800000"/>
            <a:headEnd/>
            <a:tailEnd/>
          </a:ln>
        </p:spPr>
        <p:txBody>
          <a:bodyPr wrap="none" anchor="ctr">
            <a:spAutoFit/>
          </a:bodyPr>
          <a:lstStyle/>
          <a:p>
            <a:pPr fontAlgn="auto">
              <a:spcBef>
                <a:spcPts val="0"/>
              </a:spcBef>
              <a:spcAft>
                <a:spcPts val="0"/>
              </a:spcAft>
            </a:pPr>
            <a:endParaRPr lang="en-US" sz="1800" b="0">
              <a:solidFill>
                <a:prstClr val="black"/>
              </a:solidFill>
              <a:latin typeface="Calibri" panose="020F0502020204030204"/>
            </a:endParaRPr>
          </a:p>
        </p:txBody>
      </p:sp>
      <p:sp>
        <p:nvSpPr>
          <p:cNvPr id="50" name="AutoShape 24"/>
          <p:cNvSpPr>
            <a:spLocks noChangeArrowheads="1"/>
          </p:cNvSpPr>
          <p:nvPr/>
        </p:nvSpPr>
        <p:spPr bwMode="auto">
          <a:xfrm>
            <a:off x="2895600" y="1041662"/>
            <a:ext cx="1981200" cy="762000"/>
          </a:xfrm>
          <a:prstGeom prst="wedgeRoundRectCallout">
            <a:avLst>
              <a:gd name="adj1" fmla="val 22819"/>
              <a:gd name="adj2" fmla="val 112352"/>
              <a:gd name="adj3" fmla="val 16667"/>
            </a:avLst>
          </a:prstGeom>
          <a:solidFill>
            <a:srgbClr val="EDD18B"/>
          </a:solidFill>
          <a:ln w="6350">
            <a:noFill/>
            <a:miter lim="800000"/>
            <a:headEnd/>
            <a:tailEnd/>
          </a:ln>
        </p:spPr>
        <p:txBody>
          <a:bodyPr anchor="ctr"/>
          <a:lstStyle/>
          <a:p>
            <a:pPr fontAlgn="auto">
              <a:spcBef>
                <a:spcPts val="0"/>
              </a:spcBef>
              <a:spcAft>
                <a:spcPts val="0"/>
              </a:spcAft>
            </a:pPr>
            <a:r>
              <a:rPr lang="en-US" sz="1800" dirty="0">
                <a:solidFill>
                  <a:prstClr val="black"/>
                </a:solidFill>
                <a:latin typeface="Calibri" panose="020F0502020204030204"/>
              </a:rPr>
              <a:t>Physical Plant Characteristics</a:t>
            </a:r>
          </a:p>
        </p:txBody>
      </p:sp>
      <p:sp>
        <p:nvSpPr>
          <p:cNvPr id="57" name="AutoShape 12"/>
          <p:cNvSpPr>
            <a:spLocks noChangeArrowheads="1"/>
          </p:cNvSpPr>
          <p:nvPr/>
        </p:nvSpPr>
        <p:spPr bwMode="auto">
          <a:xfrm>
            <a:off x="762000" y="2260862"/>
            <a:ext cx="914400" cy="228600"/>
          </a:xfrm>
          <a:prstGeom prst="leftRightArrow">
            <a:avLst>
              <a:gd name="adj1" fmla="val 50000"/>
              <a:gd name="adj2" fmla="val 126315"/>
            </a:avLst>
          </a:prstGeom>
          <a:solidFill>
            <a:srgbClr val="808000"/>
          </a:solidFill>
          <a:ln w="6350">
            <a:noFill/>
            <a:miter lim="800000"/>
            <a:headEnd/>
            <a:tailEnd/>
          </a:ln>
        </p:spPr>
        <p:txBody>
          <a:bodyPr wrap="none" anchor="ctr"/>
          <a:lstStyle/>
          <a:p>
            <a:pPr fontAlgn="auto">
              <a:spcBef>
                <a:spcPct val="50000"/>
              </a:spcBef>
              <a:spcAft>
                <a:spcPts val="0"/>
              </a:spcAft>
            </a:pPr>
            <a:endParaRPr lang="en-US" sz="1800" b="0">
              <a:solidFill>
                <a:prstClr val="black"/>
              </a:solidFill>
              <a:latin typeface="Calibri" panose="020F0502020204030204"/>
            </a:endParaRPr>
          </a:p>
        </p:txBody>
      </p:sp>
      <p:sp>
        <p:nvSpPr>
          <p:cNvPr id="58" name="AutoShape 18"/>
          <p:cNvSpPr>
            <a:spLocks noChangeArrowheads="1"/>
          </p:cNvSpPr>
          <p:nvPr/>
        </p:nvSpPr>
        <p:spPr bwMode="auto">
          <a:xfrm>
            <a:off x="1066800" y="2184662"/>
            <a:ext cx="317500" cy="368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660000"/>
          </a:solidFill>
          <a:ln w="6350">
            <a:noFill/>
            <a:miter lim="800000"/>
            <a:headEnd/>
            <a:tailEnd/>
          </a:ln>
        </p:spPr>
        <p:txBody>
          <a:bodyPr wrap="none" anchor="ctr">
            <a:spAutoFit/>
          </a:bodyPr>
          <a:lstStyle/>
          <a:p>
            <a:pPr fontAlgn="auto">
              <a:spcBef>
                <a:spcPts val="0"/>
              </a:spcBef>
              <a:spcAft>
                <a:spcPts val="0"/>
              </a:spcAft>
            </a:pPr>
            <a:endParaRPr lang="en-US" sz="1800" b="0">
              <a:solidFill>
                <a:prstClr val="black"/>
              </a:solidFill>
              <a:latin typeface="Calibri" panose="020F0502020204030204"/>
            </a:endParaRPr>
          </a:p>
        </p:txBody>
      </p:sp>
      <p:sp>
        <p:nvSpPr>
          <p:cNvPr id="59" name="AutoShape 24"/>
          <p:cNvSpPr>
            <a:spLocks noChangeArrowheads="1"/>
          </p:cNvSpPr>
          <p:nvPr/>
        </p:nvSpPr>
        <p:spPr bwMode="auto">
          <a:xfrm>
            <a:off x="685799" y="3099062"/>
            <a:ext cx="1641591" cy="498475"/>
          </a:xfrm>
          <a:prstGeom prst="wedgeRoundRectCallout">
            <a:avLst>
              <a:gd name="adj1" fmla="val -12727"/>
              <a:gd name="adj2" fmla="val -146736"/>
              <a:gd name="adj3" fmla="val 16667"/>
            </a:avLst>
          </a:prstGeom>
          <a:solidFill>
            <a:srgbClr val="EDD18B"/>
          </a:solidFill>
          <a:ln w="6350">
            <a:noFill/>
            <a:miter lim="800000"/>
            <a:headEnd/>
            <a:tailEnd/>
          </a:ln>
        </p:spPr>
        <p:txBody>
          <a:bodyPr anchor="ctr"/>
          <a:lstStyle/>
          <a:p>
            <a:pPr fontAlgn="auto">
              <a:spcBef>
                <a:spcPts val="0"/>
              </a:spcBef>
              <a:spcAft>
                <a:spcPts val="0"/>
              </a:spcAft>
            </a:pPr>
            <a:r>
              <a:rPr lang="en-US" sz="1800" dirty="0">
                <a:solidFill>
                  <a:prstClr val="black"/>
                </a:solidFill>
                <a:latin typeface="Calibri" panose="020F0502020204030204"/>
              </a:rPr>
              <a:t>Operator Error</a:t>
            </a:r>
          </a:p>
        </p:txBody>
      </p:sp>
      <p:sp>
        <p:nvSpPr>
          <p:cNvPr id="56" name="AutoShape 6"/>
          <p:cNvSpPr>
            <a:spLocks noChangeArrowheads="1"/>
          </p:cNvSpPr>
          <p:nvPr/>
        </p:nvSpPr>
        <p:spPr bwMode="auto">
          <a:xfrm rot="16200000">
            <a:off x="-829854" y="2478300"/>
            <a:ext cx="2712227" cy="408623"/>
          </a:xfrm>
          <a:prstGeom prst="roundRect">
            <a:avLst>
              <a:gd name="adj" fmla="val 16667"/>
            </a:avLst>
          </a:prstGeom>
          <a:noFill/>
          <a:ln w="6350">
            <a:noFill/>
            <a:round/>
            <a:headEnd/>
            <a:tailEnd/>
          </a:ln>
        </p:spPr>
        <p:txBody>
          <a:bodyPr wrap="none" anchor="ctr">
            <a:spAutoFit/>
          </a:bodyPr>
          <a:lstStyle/>
          <a:p>
            <a:pPr fontAlgn="auto">
              <a:spcBef>
                <a:spcPts val="0"/>
              </a:spcBef>
              <a:spcAft>
                <a:spcPts val="0"/>
              </a:spcAft>
            </a:pPr>
            <a:r>
              <a:rPr lang="en-US" sz="1800" b="1" dirty="0">
                <a:solidFill>
                  <a:prstClr val="black"/>
                </a:solidFill>
                <a:latin typeface="Calibri" panose="020F0502020204030204"/>
              </a:rPr>
              <a:t>System User/Environment</a:t>
            </a:r>
          </a:p>
        </p:txBody>
      </p:sp>
      <p:sp>
        <p:nvSpPr>
          <p:cNvPr id="60" name="AutoShape 24"/>
          <p:cNvSpPr>
            <a:spLocks noChangeArrowheads="1"/>
          </p:cNvSpPr>
          <p:nvPr/>
        </p:nvSpPr>
        <p:spPr bwMode="auto">
          <a:xfrm>
            <a:off x="685799" y="1334260"/>
            <a:ext cx="1746133" cy="465950"/>
          </a:xfrm>
          <a:prstGeom prst="wedgeRoundRectCallout">
            <a:avLst>
              <a:gd name="adj1" fmla="val -11257"/>
              <a:gd name="adj2" fmla="val 110765"/>
              <a:gd name="adj3" fmla="val 16667"/>
            </a:avLst>
          </a:prstGeom>
          <a:solidFill>
            <a:srgbClr val="EDD18B"/>
          </a:solidFill>
          <a:ln w="6350">
            <a:noFill/>
            <a:miter lim="800000"/>
            <a:headEnd/>
            <a:tailEnd/>
          </a:ln>
        </p:spPr>
        <p:txBody>
          <a:bodyPr anchor="ctr"/>
          <a:lstStyle/>
          <a:p>
            <a:pPr fontAlgn="auto">
              <a:spcBef>
                <a:spcPts val="0"/>
              </a:spcBef>
              <a:spcAft>
                <a:spcPts val="0"/>
              </a:spcAft>
            </a:pPr>
            <a:r>
              <a:rPr lang="en-US" sz="1800" dirty="0">
                <a:solidFill>
                  <a:prstClr val="black"/>
                </a:solidFill>
                <a:latin typeface="Calibri" panose="020F0502020204030204"/>
              </a:rPr>
              <a:t>System Hazards</a:t>
            </a:r>
          </a:p>
        </p:txBody>
      </p:sp>
      <p:grpSp>
        <p:nvGrpSpPr>
          <p:cNvPr id="2" name="Group 63"/>
          <p:cNvGrpSpPr/>
          <p:nvPr/>
        </p:nvGrpSpPr>
        <p:grpSpPr>
          <a:xfrm>
            <a:off x="226485" y="1412028"/>
            <a:ext cx="8671573" cy="4740032"/>
            <a:chOff x="226485" y="1230791"/>
            <a:chExt cx="8671573" cy="4740032"/>
          </a:xfrm>
        </p:grpSpPr>
        <p:grpSp>
          <p:nvGrpSpPr>
            <p:cNvPr id="3" name="Group 62"/>
            <p:cNvGrpSpPr/>
            <p:nvPr/>
          </p:nvGrpSpPr>
          <p:grpSpPr>
            <a:xfrm>
              <a:off x="226485" y="1230791"/>
              <a:ext cx="8671573" cy="4054315"/>
              <a:chOff x="226485" y="1230791"/>
              <a:chExt cx="8671573" cy="4054315"/>
            </a:xfrm>
          </p:grpSpPr>
          <p:sp>
            <p:nvSpPr>
              <p:cNvPr id="31" name="AutoShape 5"/>
              <p:cNvSpPr>
                <a:spLocks noChangeArrowheads="1"/>
              </p:cNvSpPr>
              <p:nvPr/>
            </p:nvSpPr>
            <p:spPr bwMode="auto">
              <a:xfrm rot="5400000">
                <a:off x="6964350" y="3340577"/>
                <a:ext cx="2330648" cy="408623"/>
              </a:xfrm>
              <a:prstGeom prst="roundRect">
                <a:avLst>
                  <a:gd name="adj" fmla="val 16667"/>
                </a:avLst>
              </a:prstGeom>
              <a:noFill/>
              <a:ln w="6350">
                <a:noFill/>
                <a:round/>
                <a:headEnd/>
                <a:tailEnd/>
              </a:ln>
            </p:spPr>
            <p:txBody>
              <a:bodyPr wrap="none" anchor="ctr">
                <a:spAutoFit/>
              </a:bodyPr>
              <a:lstStyle/>
              <a:p>
                <a:pPr fontAlgn="auto">
                  <a:spcBef>
                    <a:spcPct val="50000"/>
                  </a:spcBef>
                  <a:spcAft>
                    <a:spcPts val="0"/>
                  </a:spcAft>
                </a:pPr>
                <a:r>
                  <a:rPr lang="en-US" sz="1800" b="1" dirty="0">
                    <a:solidFill>
                      <a:prstClr val="black"/>
                    </a:solidFill>
                    <a:latin typeface="Calibri" panose="020F0502020204030204"/>
                  </a:rPr>
                  <a:t>Application Developer</a:t>
                </a:r>
              </a:p>
            </p:txBody>
          </p:sp>
          <p:sp>
            <p:nvSpPr>
              <p:cNvPr id="35" name="AutoShape 9"/>
              <p:cNvSpPr>
                <a:spLocks noChangeArrowheads="1"/>
              </p:cNvSpPr>
              <p:nvPr/>
            </p:nvSpPr>
            <p:spPr bwMode="auto">
              <a:xfrm>
                <a:off x="1593850" y="3330575"/>
                <a:ext cx="1522413" cy="939800"/>
              </a:xfrm>
              <a:prstGeom prst="cube">
                <a:avLst>
                  <a:gd name="adj" fmla="val 25000"/>
                </a:avLst>
              </a:prstGeom>
              <a:solidFill>
                <a:srgbClr val="B2CCE5"/>
              </a:solidFill>
              <a:ln w="6350">
                <a:noFill/>
                <a:miter lim="800000"/>
                <a:headEnd/>
                <a:tailEnd/>
              </a:ln>
            </p:spPr>
            <p:txBody>
              <a:bodyPr wrap="none" anchor="ctr">
                <a:spAutoFit/>
              </a:bodyPr>
              <a:lstStyle/>
              <a:p>
                <a:pPr fontAlgn="auto">
                  <a:spcBef>
                    <a:spcPts val="0"/>
                  </a:spcBef>
                  <a:spcAft>
                    <a:spcPts val="0"/>
                  </a:spcAft>
                </a:pPr>
                <a:r>
                  <a:rPr lang="en-US" sz="1800" dirty="0">
                    <a:solidFill>
                      <a:prstClr val="black"/>
                    </a:solidFill>
                    <a:latin typeface="Calibri" panose="020F0502020204030204"/>
                  </a:rPr>
                  <a:t>Compute</a:t>
                </a:r>
              </a:p>
              <a:p>
                <a:pPr fontAlgn="auto">
                  <a:spcBef>
                    <a:spcPts val="0"/>
                  </a:spcBef>
                  <a:spcAft>
                    <a:spcPts val="0"/>
                  </a:spcAft>
                </a:pPr>
                <a:r>
                  <a:rPr lang="en-US" sz="1800" dirty="0">
                    <a:solidFill>
                      <a:prstClr val="black"/>
                    </a:solidFill>
                    <a:latin typeface="Calibri" panose="020F0502020204030204"/>
                  </a:rPr>
                  <a:t>Platform</a:t>
                </a:r>
              </a:p>
            </p:txBody>
          </p:sp>
          <p:sp>
            <p:nvSpPr>
              <p:cNvPr id="36" name="AutoShape 10"/>
              <p:cNvSpPr>
                <a:spLocks noChangeArrowheads="1"/>
              </p:cNvSpPr>
              <p:nvPr/>
            </p:nvSpPr>
            <p:spPr bwMode="auto">
              <a:xfrm>
                <a:off x="3608388" y="3305175"/>
                <a:ext cx="1924050" cy="939800"/>
              </a:xfrm>
              <a:prstGeom prst="cube">
                <a:avLst>
                  <a:gd name="adj" fmla="val 25000"/>
                </a:avLst>
              </a:prstGeom>
              <a:solidFill>
                <a:srgbClr val="B2CCE5"/>
              </a:solidFill>
              <a:ln w="6350">
                <a:noFill/>
                <a:miter lim="800000"/>
                <a:headEnd/>
                <a:tailEnd/>
              </a:ln>
            </p:spPr>
            <p:txBody>
              <a:bodyPr wrap="none" anchor="ctr">
                <a:spAutoFit/>
              </a:bodyPr>
              <a:lstStyle/>
              <a:p>
                <a:pPr fontAlgn="auto">
                  <a:spcBef>
                    <a:spcPts val="0"/>
                  </a:spcBef>
                  <a:spcAft>
                    <a:spcPts val="0"/>
                  </a:spcAft>
                </a:pPr>
                <a:r>
                  <a:rPr lang="en-US" sz="1800" dirty="0">
                    <a:solidFill>
                      <a:prstClr val="black"/>
                    </a:solidFill>
                    <a:latin typeface="Calibri" panose="020F0502020204030204"/>
                  </a:rPr>
                  <a:t>Runtime</a:t>
                </a:r>
              </a:p>
              <a:p>
                <a:pPr fontAlgn="auto">
                  <a:spcBef>
                    <a:spcPts val="0"/>
                  </a:spcBef>
                  <a:spcAft>
                    <a:spcPts val="0"/>
                  </a:spcAft>
                </a:pPr>
                <a:r>
                  <a:rPr lang="en-US" sz="1800" dirty="0">
                    <a:solidFill>
                      <a:prstClr val="black"/>
                    </a:solidFill>
                    <a:latin typeface="Calibri" panose="020F0502020204030204"/>
                  </a:rPr>
                  <a:t>Architecture</a:t>
                </a:r>
              </a:p>
            </p:txBody>
          </p:sp>
          <p:sp>
            <p:nvSpPr>
              <p:cNvPr id="37" name="AutoShape 11"/>
              <p:cNvSpPr>
                <a:spLocks noChangeArrowheads="1"/>
              </p:cNvSpPr>
              <p:nvPr/>
            </p:nvSpPr>
            <p:spPr bwMode="auto">
              <a:xfrm>
                <a:off x="5853113" y="3203575"/>
                <a:ext cx="1825625" cy="939800"/>
              </a:xfrm>
              <a:prstGeom prst="cube">
                <a:avLst>
                  <a:gd name="adj" fmla="val 25000"/>
                </a:avLst>
              </a:prstGeom>
              <a:solidFill>
                <a:srgbClr val="B2CCE5"/>
              </a:solidFill>
              <a:ln w="6350">
                <a:noFill/>
                <a:miter lim="800000"/>
                <a:headEnd/>
                <a:tailEnd/>
              </a:ln>
            </p:spPr>
            <p:txBody>
              <a:bodyPr wrap="none" anchor="ctr">
                <a:spAutoFit/>
              </a:bodyPr>
              <a:lstStyle/>
              <a:p>
                <a:pPr fontAlgn="auto">
                  <a:spcBef>
                    <a:spcPts val="0"/>
                  </a:spcBef>
                  <a:spcAft>
                    <a:spcPts val="0"/>
                  </a:spcAft>
                </a:pPr>
                <a:r>
                  <a:rPr lang="en-US" sz="1800" dirty="0">
                    <a:solidFill>
                      <a:prstClr val="black"/>
                    </a:solidFill>
                    <a:latin typeface="Calibri" panose="020F0502020204030204"/>
                  </a:rPr>
                  <a:t>Application</a:t>
                </a:r>
              </a:p>
              <a:p>
                <a:pPr fontAlgn="auto">
                  <a:spcBef>
                    <a:spcPts val="0"/>
                  </a:spcBef>
                  <a:spcAft>
                    <a:spcPts val="0"/>
                  </a:spcAft>
                </a:pPr>
                <a:r>
                  <a:rPr lang="en-US" sz="1800" dirty="0">
                    <a:solidFill>
                      <a:prstClr val="black"/>
                    </a:solidFill>
                    <a:latin typeface="Calibri" panose="020F0502020204030204"/>
                  </a:rPr>
                  <a:t>Software</a:t>
                </a:r>
              </a:p>
            </p:txBody>
          </p:sp>
          <p:sp>
            <p:nvSpPr>
              <p:cNvPr id="39" name="AutoShape 13"/>
              <p:cNvSpPr>
                <a:spLocks noChangeArrowheads="1"/>
              </p:cNvSpPr>
              <p:nvPr/>
            </p:nvSpPr>
            <p:spPr bwMode="auto">
              <a:xfrm>
                <a:off x="2209800" y="2917825"/>
                <a:ext cx="228600" cy="406400"/>
              </a:xfrm>
              <a:prstGeom prst="upDownArrow">
                <a:avLst>
                  <a:gd name="adj1" fmla="val 50000"/>
                  <a:gd name="adj2" fmla="val 35556"/>
                </a:avLst>
              </a:prstGeom>
              <a:solidFill>
                <a:srgbClr val="808000"/>
              </a:solidFill>
              <a:ln w="6350">
                <a:noFill/>
                <a:miter lim="800000"/>
                <a:headEnd/>
                <a:tailEnd/>
              </a:ln>
            </p:spPr>
            <p:txBody>
              <a:bodyPr wrap="none" anchor="ctr">
                <a:spAutoFit/>
              </a:bodyPr>
              <a:lstStyle/>
              <a:p>
                <a:pPr fontAlgn="auto">
                  <a:spcBef>
                    <a:spcPct val="50000"/>
                  </a:spcBef>
                  <a:spcAft>
                    <a:spcPts val="0"/>
                  </a:spcAft>
                </a:pPr>
                <a:endParaRPr lang="en-US" sz="1800" b="0">
                  <a:solidFill>
                    <a:prstClr val="black"/>
                  </a:solidFill>
                  <a:latin typeface="Calibri" panose="020F0502020204030204"/>
                </a:endParaRPr>
              </a:p>
            </p:txBody>
          </p:sp>
          <p:sp>
            <p:nvSpPr>
              <p:cNvPr id="40" name="AutoShape 14"/>
              <p:cNvSpPr>
                <a:spLocks noChangeArrowheads="1"/>
              </p:cNvSpPr>
              <p:nvPr/>
            </p:nvSpPr>
            <p:spPr bwMode="auto">
              <a:xfrm>
                <a:off x="2260600" y="4876483"/>
                <a:ext cx="4233863" cy="408623"/>
              </a:xfrm>
              <a:prstGeom prst="roundRect">
                <a:avLst>
                  <a:gd name="adj" fmla="val 16667"/>
                </a:avLst>
              </a:prstGeom>
              <a:noFill/>
              <a:ln w="6350">
                <a:noFill/>
                <a:round/>
                <a:headEnd/>
                <a:tailEnd/>
              </a:ln>
            </p:spPr>
            <p:txBody>
              <a:bodyPr anchor="ctr">
                <a:spAutoFit/>
              </a:bodyPr>
              <a:lstStyle/>
              <a:p>
                <a:pPr fontAlgn="auto">
                  <a:spcBef>
                    <a:spcPct val="50000"/>
                  </a:spcBef>
                  <a:spcAft>
                    <a:spcPts val="0"/>
                  </a:spcAft>
                </a:pPr>
                <a:r>
                  <a:rPr lang="en-US" sz="1800" b="1" dirty="0">
                    <a:solidFill>
                      <a:prstClr val="black"/>
                    </a:solidFill>
                    <a:latin typeface="Calibri" panose="020F0502020204030204"/>
                  </a:rPr>
                  <a:t>Embedded SW System Engineer</a:t>
                </a:r>
              </a:p>
            </p:txBody>
          </p:sp>
          <p:sp>
            <p:nvSpPr>
              <p:cNvPr id="41" name="AutoShape 15"/>
              <p:cNvSpPr>
                <a:spLocks noChangeArrowheads="1"/>
              </p:cNvSpPr>
              <p:nvPr/>
            </p:nvSpPr>
            <p:spPr bwMode="auto">
              <a:xfrm>
                <a:off x="6159500" y="2668588"/>
                <a:ext cx="203200" cy="520700"/>
              </a:xfrm>
              <a:prstGeom prst="downArrow">
                <a:avLst>
                  <a:gd name="adj1" fmla="val 50000"/>
                  <a:gd name="adj2" fmla="val 64063"/>
                </a:avLst>
              </a:prstGeom>
              <a:solidFill>
                <a:srgbClr val="808000"/>
              </a:solidFill>
              <a:ln w="6350">
                <a:noFill/>
                <a:miter lim="800000"/>
                <a:headEnd/>
                <a:tailEnd/>
              </a:ln>
            </p:spPr>
            <p:txBody>
              <a:bodyPr anchor="ctr">
                <a:spAutoFit/>
              </a:bodyPr>
              <a:lstStyle/>
              <a:p>
                <a:pPr fontAlgn="auto">
                  <a:spcBef>
                    <a:spcPct val="50000"/>
                  </a:spcBef>
                  <a:spcAft>
                    <a:spcPts val="0"/>
                  </a:spcAft>
                </a:pPr>
                <a:endParaRPr lang="en-US" sz="1800" b="0">
                  <a:solidFill>
                    <a:prstClr val="black"/>
                  </a:solidFill>
                  <a:latin typeface="Calibri" panose="020F0502020204030204"/>
                </a:endParaRPr>
              </a:p>
            </p:txBody>
          </p:sp>
          <p:sp>
            <p:nvSpPr>
              <p:cNvPr id="42" name="AutoShape 16"/>
              <p:cNvSpPr>
                <a:spLocks noChangeArrowheads="1"/>
              </p:cNvSpPr>
              <p:nvPr/>
            </p:nvSpPr>
            <p:spPr bwMode="auto">
              <a:xfrm rot="18900000">
                <a:off x="4340225" y="2728913"/>
                <a:ext cx="1200150" cy="247650"/>
              </a:xfrm>
              <a:prstGeom prst="leftRightArrow">
                <a:avLst>
                  <a:gd name="adj1" fmla="val 50000"/>
                  <a:gd name="adj2" fmla="val 96923"/>
                </a:avLst>
              </a:prstGeom>
              <a:solidFill>
                <a:srgbClr val="808000"/>
              </a:solidFill>
              <a:ln w="6350">
                <a:noFill/>
                <a:miter lim="800000"/>
                <a:headEnd/>
                <a:tailEnd/>
              </a:ln>
            </p:spPr>
            <p:txBody>
              <a:bodyPr anchor="ctr">
                <a:spAutoFit/>
              </a:bodyPr>
              <a:lstStyle/>
              <a:p>
                <a:pPr fontAlgn="auto">
                  <a:spcBef>
                    <a:spcPct val="50000"/>
                  </a:spcBef>
                  <a:spcAft>
                    <a:spcPts val="0"/>
                  </a:spcAft>
                </a:pPr>
                <a:endParaRPr lang="en-US" sz="1800" b="0">
                  <a:solidFill>
                    <a:prstClr val="black"/>
                  </a:solidFill>
                  <a:latin typeface="Calibri" panose="020F0502020204030204"/>
                </a:endParaRPr>
              </a:p>
            </p:txBody>
          </p:sp>
          <p:sp>
            <p:nvSpPr>
              <p:cNvPr id="43" name="AutoShape 17"/>
              <p:cNvSpPr>
                <a:spLocks noChangeArrowheads="1"/>
              </p:cNvSpPr>
              <p:nvPr/>
            </p:nvSpPr>
            <p:spPr bwMode="auto">
              <a:xfrm>
                <a:off x="2946400" y="3633788"/>
                <a:ext cx="622300" cy="241300"/>
              </a:xfrm>
              <a:prstGeom prst="leftRightArrow">
                <a:avLst>
                  <a:gd name="adj1" fmla="val 50000"/>
                  <a:gd name="adj2" fmla="val 51579"/>
                </a:avLst>
              </a:prstGeom>
              <a:solidFill>
                <a:srgbClr val="808000"/>
              </a:solidFill>
              <a:ln w="6350">
                <a:noFill/>
                <a:miter lim="800000"/>
                <a:headEnd/>
                <a:tailEnd/>
              </a:ln>
            </p:spPr>
            <p:txBody>
              <a:bodyPr anchor="ctr">
                <a:spAutoFit/>
              </a:bodyPr>
              <a:lstStyle/>
              <a:p>
                <a:pPr fontAlgn="auto">
                  <a:spcBef>
                    <a:spcPct val="50000"/>
                  </a:spcBef>
                  <a:spcAft>
                    <a:spcPts val="0"/>
                  </a:spcAft>
                </a:pPr>
                <a:endParaRPr lang="en-US" sz="1800" b="0">
                  <a:solidFill>
                    <a:prstClr val="black"/>
                  </a:solidFill>
                  <a:latin typeface="Calibri" panose="020F0502020204030204"/>
                </a:endParaRPr>
              </a:p>
            </p:txBody>
          </p:sp>
          <p:sp>
            <p:nvSpPr>
              <p:cNvPr id="45" name="AutoShape 19"/>
              <p:cNvSpPr>
                <a:spLocks noChangeArrowheads="1"/>
              </p:cNvSpPr>
              <p:nvPr/>
            </p:nvSpPr>
            <p:spPr bwMode="auto">
              <a:xfrm>
                <a:off x="4775200" y="2693988"/>
                <a:ext cx="317500" cy="368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660000"/>
              </a:solidFill>
              <a:ln w="6350">
                <a:noFill/>
                <a:miter lim="800000"/>
                <a:headEnd/>
                <a:tailEnd/>
              </a:ln>
            </p:spPr>
            <p:txBody>
              <a:bodyPr wrap="none" anchor="ctr">
                <a:spAutoFit/>
              </a:bodyPr>
              <a:lstStyle/>
              <a:p>
                <a:pPr fontAlgn="auto">
                  <a:spcBef>
                    <a:spcPts val="0"/>
                  </a:spcBef>
                  <a:spcAft>
                    <a:spcPts val="0"/>
                  </a:spcAft>
                </a:pPr>
                <a:endParaRPr lang="en-US" sz="1800" b="0">
                  <a:solidFill>
                    <a:prstClr val="black"/>
                  </a:solidFill>
                  <a:latin typeface="Calibri" panose="020F0502020204030204"/>
                </a:endParaRPr>
              </a:p>
            </p:txBody>
          </p:sp>
          <p:sp>
            <p:nvSpPr>
              <p:cNvPr id="46" name="AutoShape 20"/>
              <p:cNvSpPr>
                <a:spLocks noChangeArrowheads="1"/>
              </p:cNvSpPr>
              <p:nvPr/>
            </p:nvSpPr>
            <p:spPr bwMode="auto">
              <a:xfrm>
                <a:off x="3111500" y="3570288"/>
                <a:ext cx="317500" cy="368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660000"/>
              </a:solidFill>
              <a:ln w="6350">
                <a:noFill/>
                <a:miter lim="800000"/>
                <a:headEnd/>
                <a:tailEnd/>
              </a:ln>
            </p:spPr>
            <p:txBody>
              <a:bodyPr wrap="none" anchor="ctr">
                <a:spAutoFit/>
              </a:bodyPr>
              <a:lstStyle/>
              <a:p>
                <a:pPr fontAlgn="auto">
                  <a:spcBef>
                    <a:spcPts val="0"/>
                  </a:spcBef>
                  <a:spcAft>
                    <a:spcPts val="0"/>
                  </a:spcAft>
                </a:pPr>
                <a:endParaRPr lang="en-US" sz="1800" b="0">
                  <a:solidFill>
                    <a:prstClr val="black"/>
                  </a:solidFill>
                  <a:latin typeface="Calibri" panose="020F0502020204030204"/>
                </a:endParaRPr>
              </a:p>
            </p:txBody>
          </p:sp>
          <p:sp>
            <p:nvSpPr>
              <p:cNvPr id="47" name="AutoShape 21"/>
              <p:cNvSpPr>
                <a:spLocks noChangeArrowheads="1"/>
              </p:cNvSpPr>
              <p:nvPr/>
            </p:nvSpPr>
            <p:spPr bwMode="auto">
              <a:xfrm>
                <a:off x="6057900" y="2693988"/>
                <a:ext cx="317500" cy="368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660000"/>
              </a:solidFill>
              <a:ln w="6350">
                <a:noFill/>
                <a:miter lim="800000"/>
                <a:headEnd/>
                <a:tailEnd/>
              </a:ln>
            </p:spPr>
            <p:txBody>
              <a:bodyPr wrap="none" anchor="ctr">
                <a:spAutoFit/>
              </a:bodyPr>
              <a:lstStyle/>
              <a:p>
                <a:pPr fontAlgn="auto">
                  <a:spcBef>
                    <a:spcPts val="0"/>
                  </a:spcBef>
                  <a:spcAft>
                    <a:spcPts val="0"/>
                  </a:spcAft>
                </a:pPr>
                <a:endParaRPr lang="en-US" sz="1800" b="0">
                  <a:solidFill>
                    <a:prstClr val="black"/>
                  </a:solidFill>
                  <a:latin typeface="Calibri" panose="020F0502020204030204"/>
                </a:endParaRPr>
              </a:p>
            </p:txBody>
          </p:sp>
          <p:sp>
            <p:nvSpPr>
              <p:cNvPr id="48" name="AutoShape 22"/>
              <p:cNvSpPr>
                <a:spLocks noChangeArrowheads="1"/>
              </p:cNvSpPr>
              <p:nvPr/>
            </p:nvSpPr>
            <p:spPr bwMode="auto">
              <a:xfrm>
                <a:off x="5219700" y="3621088"/>
                <a:ext cx="622300" cy="241300"/>
              </a:xfrm>
              <a:prstGeom prst="leftRightArrow">
                <a:avLst>
                  <a:gd name="adj1" fmla="val 50000"/>
                  <a:gd name="adj2" fmla="val 51579"/>
                </a:avLst>
              </a:prstGeom>
              <a:solidFill>
                <a:srgbClr val="808000"/>
              </a:solidFill>
              <a:ln w="6350">
                <a:noFill/>
                <a:miter lim="800000"/>
                <a:headEnd/>
                <a:tailEnd/>
              </a:ln>
            </p:spPr>
            <p:txBody>
              <a:bodyPr anchor="ctr">
                <a:spAutoFit/>
              </a:bodyPr>
              <a:lstStyle/>
              <a:p>
                <a:pPr fontAlgn="auto">
                  <a:spcBef>
                    <a:spcPct val="50000"/>
                  </a:spcBef>
                  <a:spcAft>
                    <a:spcPts val="0"/>
                  </a:spcAft>
                </a:pPr>
                <a:endParaRPr lang="en-US" sz="1800" b="0">
                  <a:solidFill>
                    <a:prstClr val="black"/>
                  </a:solidFill>
                  <a:latin typeface="Calibri" panose="020F0502020204030204"/>
                </a:endParaRPr>
              </a:p>
            </p:txBody>
          </p:sp>
          <p:sp>
            <p:nvSpPr>
              <p:cNvPr id="49" name="AutoShape 23"/>
              <p:cNvSpPr>
                <a:spLocks noChangeArrowheads="1"/>
              </p:cNvSpPr>
              <p:nvPr/>
            </p:nvSpPr>
            <p:spPr bwMode="auto">
              <a:xfrm>
                <a:off x="5410200" y="3544888"/>
                <a:ext cx="317500" cy="368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660000"/>
              </a:solidFill>
              <a:ln w="6350">
                <a:noFill/>
                <a:miter lim="800000"/>
                <a:headEnd/>
                <a:tailEnd/>
              </a:ln>
            </p:spPr>
            <p:txBody>
              <a:bodyPr wrap="none" anchor="ctr">
                <a:spAutoFit/>
              </a:bodyPr>
              <a:lstStyle/>
              <a:p>
                <a:pPr fontAlgn="auto">
                  <a:spcBef>
                    <a:spcPts val="0"/>
                  </a:spcBef>
                  <a:spcAft>
                    <a:spcPts val="0"/>
                  </a:spcAft>
                </a:pPr>
                <a:endParaRPr lang="en-US" sz="1800" b="0">
                  <a:solidFill>
                    <a:prstClr val="black"/>
                  </a:solidFill>
                  <a:latin typeface="Calibri" panose="020F0502020204030204"/>
                </a:endParaRPr>
              </a:p>
            </p:txBody>
          </p:sp>
          <p:sp>
            <p:nvSpPr>
              <p:cNvPr id="51" name="AutoShape 25"/>
              <p:cNvSpPr>
                <a:spLocks noChangeArrowheads="1"/>
              </p:cNvSpPr>
              <p:nvPr/>
            </p:nvSpPr>
            <p:spPr bwMode="auto">
              <a:xfrm>
                <a:off x="2522653" y="2286000"/>
                <a:ext cx="1788879" cy="864553"/>
              </a:xfrm>
              <a:prstGeom prst="wedgeRoundRectCallout">
                <a:avLst>
                  <a:gd name="adj1" fmla="val 73647"/>
                  <a:gd name="adj2" fmla="val 16911"/>
                  <a:gd name="adj3" fmla="val 16667"/>
                </a:avLst>
              </a:prstGeom>
              <a:solidFill>
                <a:schemeClr val="accent2">
                  <a:lumMod val="20000"/>
                  <a:lumOff val="80000"/>
                </a:schemeClr>
              </a:solidFill>
              <a:ln w="6350">
                <a:noFill/>
                <a:miter lim="800000"/>
                <a:headEnd/>
                <a:tailEnd/>
              </a:ln>
            </p:spPr>
            <p:txBody>
              <a:bodyPr anchor="ctr"/>
              <a:lstStyle/>
              <a:p>
                <a:pPr fontAlgn="auto">
                  <a:spcBef>
                    <a:spcPts val="0"/>
                  </a:spcBef>
                  <a:spcAft>
                    <a:spcPts val="0"/>
                  </a:spcAft>
                </a:pPr>
                <a:r>
                  <a:rPr lang="en-US" sz="1800" dirty="0">
                    <a:solidFill>
                      <a:prstClr val="black"/>
                    </a:solidFill>
                    <a:latin typeface="Calibri" panose="020F0502020204030204"/>
                  </a:rPr>
                  <a:t>Time-sensitive Processing</a:t>
                </a:r>
              </a:p>
            </p:txBody>
          </p:sp>
          <p:sp>
            <p:nvSpPr>
              <p:cNvPr id="52" name="AutoShape 26"/>
              <p:cNvSpPr>
                <a:spLocks noChangeArrowheads="1"/>
              </p:cNvSpPr>
              <p:nvPr/>
            </p:nvSpPr>
            <p:spPr bwMode="auto">
              <a:xfrm>
                <a:off x="6786563" y="1230791"/>
                <a:ext cx="2111495" cy="860425"/>
              </a:xfrm>
              <a:prstGeom prst="wedgeRoundRectCallout">
                <a:avLst>
                  <a:gd name="adj1" fmla="val -67213"/>
                  <a:gd name="adj2" fmla="val 136555"/>
                  <a:gd name="adj3" fmla="val 16667"/>
                </a:avLst>
              </a:prstGeom>
              <a:solidFill>
                <a:schemeClr val="accent2">
                  <a:lumMod val="20000"/>
                  <a:lumOff val="80000"/>
                </a:schemeClr>
              </a:solidFill>
              <a:ln w="6350">
                <a:noFill/>
                <a:miter lim="800000"/>
                <a:headEnd/>
                <a:tailEnd/>
              </a:ln>
            </p:spPr>
            <p:txBody>
              <a:bodyPr anchor="ctr"/>
              <a:lstStyle/>
              <a:p>
                <a:pPr fontAlgn="auto">
                  <a:spcBef>
                    <a:spcPts val="0"/>
                  </a:spcBef>
                  <a:spcAft>
                    <a:spcPts val="0"/>
                  </a:spcAft>
                </a:pPr>
                <a:r>
                  <a:rPr lang="en-US" sz="1600" dirty="0">
                    <a:solidFill>
                      <a:prstClr val="black"/>
                    </a:solidFill>
                    <a:latin typeface="Calibri" panose="020F0502020204030204"/>
                  </a:rPr>
                  <a:t>Measurement units</a:t>
                </a:r>
              </a:p>
              <a:p>
                <a:pPr fontAlgn="auto">
                  <a:spcBef>
                    <a:spcPts val="0"/>
                  </a:spcBef>
                  <a:spcAft>
                    <a:spcPts val="0"/>
                  </a:spcAft>
                </a:pPr>
                <a:r>
                  <a:rPr lang="en-US" sz="1600" dirty="0">
                    <a:solidFill>
                      <a:prstClr val="black"/>
                    </a:solidFill>
                  </a:rPr>
                  <a:t>Boolean, integer, real, vs </a:t>
                </a:r>
                <a:r>
                  <a:rPr lang="en-US" sz="1600" dirty="0">
                    <a:solidFill>
                      <a:prstClr val="black"/>
                    </a:solidFill>
                    <a:latin typeface="Calibri" panose="020F0502020204030204"/>
                  </a:rPr>
                  <a:t>data abstraction</a:t>
                </a:r>
              </a:p>
            </p:txBody>
          </p:sp>
          <p:sp>
            <p:nvSpPr>
              <p:cNvPr id="53" name="AutoShape 27"/>
              <p:cNvSpPr>
                <a:spLocks noChangeArrowheads="1"/>
              </p:cNvSpPr>
              <p:nvPr/>
            </p:nvSpPr>
            <p:spPr bwMode="auto">
              <a:xfrm>
                <a:off x="5711826" y="4244976"/>
                <a:ext cx="1949569" cy="813078"/>
              </a:xfrm>
              <a:prstGeom prst="wedgeRoundRectCallout">
                <a:avLst>
                  <a:gd name="adj1" fmla="val -46555"/>
                  <a:gd name="adj2" fmla="val -90974"/>
                  <a:gd name="adj3" fmla="val 16667"/>
                </a:avLst>
              </a:prstGeom>
              <a:solidFill>
                <a:schemeClr val="accent2">
                  <a:lumMod val="20000"/>
                  <a:lumOff val="80000"/>
                </a:schemeClr>
              </a:solidFill>
              <a:ln w="6350">
                <a:noFill/>
                <a:miter lim="800000"/>
                <a:headEnd/>
                <a:tailEnd/>
              </a:ln>
            </p:spPr>
            <p:txBody>
              <a:bodyPr anchor="ctr"/>
              <a:lstStyle/>
              <a:p>
                <a:pPr fontAlgn="auto">
                  <a:spcBef>
                    <a:spcPts val="0"/>
                  </a:spcBef>
                  <a:spcAft>
                    <a:spcPts val="0"/>
                  </a:spcAft>
                </a:pPr>
                <a:r>
                  <a:rPr lang="en-US" sz="1800" dirty="0">
                    <a:solidFill>
                      <a:prstClr val="black"/>
                    </a:solidFill>
                    <a:latin typeface="Calibri" panose="020F0502020204030204"/>
                  </a:rPr>
                  <a:t>Concurrency &amp; Communication</a:t>
                </a:r>
              </a:p>
            </p:txBody>
          </p:sp>
          <p:sp>
            <p:nvSpPr>
              <p:cNvPr id="54" name="AutoShape 28"/>
              <p:cNvSpPr>
                <a:spLocks noChangeArrowheads="1"/>
              </p:cNvSpPr>
              <p:nvPr/>
            </p:nvSpPr>
            <p:spPr bwMode="auto">
              <a:xfrm>
                <a:off x="1600201" y="4268788"/>
                <a:ext cx="1828800" cy="685800"/>
              </a:xfrm>
              <a:prstGeom prst="wedgeRoundRectCallout">
                <a:avLst>
                  <a:gd name="adj1" fmla="val 36250"/>
                  <a:gd name="adj2" fmla="val -96329"/>
                  <a:gd name="adj3" fmla="val 16667"/>
                </a:avLst>
              </a:prstGeom>
              <a:solidFill>
                <a:schemeClr val="accent2">
                  <a:lumMod val="20000"/>
                  <a:lumOff val="80000"/>
                </a:schemeClr>
              </a:solidFill>
              <a:ln w="6350">
                <a:noFill/>
                <a:miter lim="800000"/>
                <a:headEnd/>
                <a:tailEnd/>
              </a:ln>
            </p:spPr>
            <p:txBody>
              <a:bodyPr anchor="ctr"/>
              <a:lstStyle/>
              <a:p>
                <a:pPr fontAlgn="auto">
                  <a:spcBef>
                    <a:spcPts val="0"/>
                  </a:spcBef>
                  <a:spcAft>
                    <a:spcPts val="0"/>
                  </a:spcAft>
                </a:pPr>
                <a:r>
                  <a:rPr lang="en-US" sz="1800" dirty="0">
                    <a:solidFill>
                      <a:prstClr val="black"/>
                    </a:solidFill>
                    <a:latin typeface="Calibri" panose="020F0502020204030204"/>
                  </a:rPr>
                  <a:t>Virtualization &amp; Redundancy</a:t>
                </a:r>
              </a:p>
            </p:txBody>
          </p:sp>
          <p:sp>
            <p:nvSpPr>
              <p:cNvPr id="61" name="AutoShape 3"/>
              <p:cNvSpPr>
                <a:spLocks noChangeArrowheads="1"/>
              </p:cNvSpPr>
              <p:nvPr/>
            </p:nvSpPr>
            <p:spPr bwMode="auto">
              <a:xfrm>
                <a:off x="226485" y="4162584"/>
                <a:ext cx="1189385" cy="715089"/>
              </a:xfrm>
              <a:prstGeom prst="roundRect">
                <a:avLst>
                  <a:gd name="adj" fmla="val 16667"/>
                </a:avLst>
              </a:prstGeom>
              <a:noFill/>
              <a:ln w="6350">
                <a:noFill/>
                <a:round/>
                <a:headEnd/>
                <a:tailEnd/>
              </a:ln>
            </p:spPr>
            <p:txBody>
              <a:bodyPr wrap="none" anchor="ctr">
                <a:spAutoFit/>
              </a:bodyPr>
              <a:lstStyle/>
              <a:p>
                <a:pPr fontAlgn="auto">
                  <a:spcBef>
                    <a:spcPts val="0"/>
                  </a:spcBef>
                  <a:spcAft>
                    <a:spcPts val="0"/>
                  </a:spcAft>
                </a:pPr>
                <a:r>
                  <a:rPr lang="en-US" sz="1800" b="1" dirty="0">
                    <a:solidFill>
                      <a:prstClr val="black"/>
                    </a:solidFill>
                    <a:latin typeface="Calibri" panose="020F0502020204030204"/>
                  </a:rPr>
                  <a:t>Hardware</a:t>
                </a:r>
              </a:p>
              <a:p>
                <a:pPr fontAlgn="auto">
                  <a:spcBef>
                    <a:spcPts val="0"/>
                  </a:spcBef>
                  <a:spcAft>
                    <a:spcPts val="0"/>
                  </a:spcAft>
                </a:pPr>
                <a:r>
                  <a:rPr lang="en-US" sz="1800" b="1" dirty="0">
                    <a:solidFill>
                      <a:prstClr val="black"/>
                    </a:solidFill>
                    <a:latin typeface="Calibri" panose="020F0502020204030204"/>
                  </a:rPr>
                  <a:t> Engineer</a:t>
                </a:r>
              </a:p>
            </p:txBody>
          </p:sp>
        </p:grpSp>
        <p:sp>
          <p:nvSpPr>
            <p:cNvPr id="62" name="Rounded Rectangle 29"/>
            <p:cNvSpPr>
              <a:spLocks noChangeArrowheads="1"/>
            </p:cNvSpPr>
            <p:nvPr/>
          </p:nvSpPr>
          <p:spPr bwMode="auto">
            <a:xfrm>
              <a:off x="4346531" y="5255734"/>
              <a:ext cx="4371894" cy="715089"/>
            </a:xfrm>
            <a:prstGeom prst="roundRect">
              <a:avLst>
                <a:gd name="adj" fmla="val 16667"/>
              </a:avLst>
            </a:prstGeom>
            <a:solidFill>
              <a:schemeClr val="accent1">
                <a:lumMod val="20000"/>
                <a:lumOff val="80000"/>
              </a:schemeClr>
            </a:solidFill>
            <a:ln w="38100" algn="ctr">
              <a:solidFill>
                <a:schemeClr val="accent6">
                  <a:lumMod val="50000"/>
                </a:schemeClr>
              </a:solidFill>
              <a:round/>
              <a:headEnd/>
              <a:tailEnd/>
            </a:ln>
          </p:spPr>
          <p:txBody>
            <a:bodyPr wrap="square" anchor="ctr">
              <a:spAutoFit/>
            </a:bodyPr>
            <a:lstStyle/>
            <a:p>
              <a:pPr fontAlgn="auto">
                <a:spcBef>
                  <a:spcPts val="0"/>
                </a:spcBef>
                <a:spcAft>
                  <a:spcPts val="0"/>
                </a:spcAft>
              </a:pPr>
              <a:r>
                <a:rPr lang="en-US" i="1" dirty="0">
                  <a:solidFill>
                    <a:prstClr val="black"/>
                  </a:solidFill>
                  <a:latin typeface="Calibri" panose="020F0502020204030204"/>
                  <a:cs typeface="Arial" pitchFamily="34" charset="0"/>
                </a:rPr>
                <a:t>Embedded software systems have become a major </a:t>
              </a:r>
              <a:r>
                <a:rPr lang="en-US" b="1" i="1" dirty="0">
                  <a:solidFill>
                    <a:prstClr val="black"/>
                  </a:solidFill>
                  <a:latin typeface="Calibri" panose="020F0502020204030204"/>
                  <a:cs typeface="Arial" pitchFamily="34" charset="0"/>
                </a:rPr>
                <a:t>safety</a:t>
              </a:r>
              <a:r>
                <a:rPr lang="en-US" i="1" dirty="0">
                  <a:solidFill>
                    <a:prstClr val="black"/>
                  </a:solidFill>
                  <a:latin typeface="Calibri" panose="020F0502020204030204"/>
                  <a:cs typeface="Arial" pitchFamily="34" charset="0"/>
                </a:rPr>
                <a:t> and </a:t>
              </a:r>
              <a:r>
                <a:rPr lang="en-US" b="1" i="1" dirty="0">
                  <a:solidFill>
                    <a:prstClr val="black"/>
                  </a:solidFill>
                  <a:latin typeface="Calibri" panose="020F0502020204030204"/>
                  <a:cs typeface="Arial" pitchFamily="34" charset="0"/>
                </a:rPr>
                <a:t>cyber security </a:t>
              </a:r>
              <a:r>
                <a:rPr lang="en-US" i="1" dirty="0">
                  <a:solidFill>
                    <a:prstClr val="black"/>
                  </a:solidFill>
                  <a:latin typeface="Calibri" panose="020F0502020204030204"/>
                  <a:cs typeface="Arial" pitchFamily="34" charset="0"/>
                </a:rPr>
                <a:t>risk</a:t>
              </a:r>
              <a:endParaRPr lang="en-US" dirty="0">
                <a:solidFill>
                  <a:prstClr val="black"/>
                </a:solidFill>
                <a:latin typeface="Calibri" panose="020F0502020204030204"/>
                <a:cs typeface="Arial" pitchFamily="34" charset="0"/>
              </a:endParaRPr>
            </a:p>
          </p:txBody>
        </p:sp>
      </p:grpSp>
      <p:sp>
        <p:nvSpPr>
          <p:cNvPr id="64" name="Rounded Rectangle 29"/>
          <p:cNvSpPr>
            <a:spLocks noChangeArrowheads="1"/>
          </p:cNvSpPr>
          <p:nvPr/>
        </p:nvSpPr>
        <p:spPr bwMode="auto">
          <a:xfrm>
            <a:off x="580627" y="5436971"/>
            <a:ext cx="3617119" cy="715089"/>
          </a:xfrm>
          <a:prstGeom prst="roundRect">
            <a:avLst>
              <a:gd name="adj" fmla="val 16667"/>
            </a:avLst>
          </a:prstGeom>
          <a:solidFill>
            <a:schemeClr val="accent1">
              <a:lumMod val="20000"/>
              <a:lumOff val="80000"/>
            </a:schemeClr>
          </a:solidFill>
          <a:ln w="6350" algn="ctr">
            <a:noFill/>
            <a:round/>
            <a:headEnd/>
            <a:tailEnd/>
          </a:ln>
        </p:spPr>
        <p:txBody>
          <a:bodyPr wrap="square" anchor="ctr">
            <a:spAutoFit/>
          </a:bodyPr>
          <a:lstStyle/>
          <a:p>
            <a:pPr fontAlgn="auto">
              <a:spcBef>
                <a:spcPts val="0"/>
              </a:spcBef>
              <a:spcAft>
                <a:spcPts val="0"/>
              </a:spcAft>
            </a:pPr>
            <a:r>
              <a:rPr lang="en-US" sz="1800" i="1" dirty="0">
                <a:solidFill>
                  <a:prstClr val="black"/>
                </a:solidFill>
                <a:latin typeface="Calibri" panose="020F0502020204030204"/>
                <a:cs typeface="Arial" pitchFamily="34" charset="0"/>
              </a:rPr>
              <a:t>Why do system level failures still occur despite best safety practices?</a:t>
            </a:r>
          </a:p>
        </p:txBody>
      </p:sp>
      <p:sp>
        <p:nvSpPr>
          <p:cNvPr id="55" name="TextBox 54"/>
          <p:cNvSpPr txBox="1"/>
          <p:nvPr/>
        </p:nvSpPr>
        <p:spPr>
          <a:xfrm>
            <a:off x="6129213" y="574572"/>
            <a:ext cx="2589212" cy="707886"/>
          </a:xfrm>
          <a:prstGeom prst="rect">
            <a:avLst/>
          </a:prstGeom>
          <a:solidFill>
            <a:schemeClr val="accent3">
              <a:lumMod val="20000"/>
              <a:lumOff val="80000"/>
            </a:schemeClr>
          </a:solidFill>
        </p:spPr>
        <p:txBody>
          <a:bodyPr wrap="square" rtlCol="0">
            <a:spAutoFit/>
          </a:bodyPr>
          <a:lstStyle/>
          <a:p>
            <a:pPr algn="l"/>
            <a:r>
              <a:rPr lang="en-US" sz="2000" dirty="0"/>
              <a:t>AADL Semantics Address the Challenges</a:t>
            </a:r>
            <a:endParaRPr lang="en-US" sz="2400" dirty="0"/>
          </a:p>
        </p:txBody>
      </p:sp>
    </p:spTree>
    <p:extLst>
      <p:ext uri="{BB962C8B-B14F-4D97-AF65-F5344CB8AC3E}">
        <p14:creationId xmlns:p14="http://schemas.microsoft.com/office/powerpoint/2010/main" val="3811151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200400" y="674589"/>
            <a:ext cx="5615387" cy="5019102"/>
          </a:xfrm>
        </p:spPr>
        <p:txBody>
          <a:bodyPr/>
          <a:lstStyle/>
          <a:p>
            <a:r>
              <a:rPr lang="en-US" dirty="0"/>
              <a:t>Safety Critical Embedded Software System Challenge</a:t>
            </a:r>
          </a:p>
          <a:p>
            <a:r>
              <a:rPr lang="en-US" dirty="0">
                <a:solidFill>
                  <a:srgbClr val="AC0C1C"/>
                </a:solidFill>
              </a:rPr>
              <a:t>SAE AADL Standard and Virtual System Integration to the Rescue</a:t>
            </a:r>
          </a:p>
          <a:p>
            <a:r>
              <a:rPr lang="en-US" dirty="0"/>
              <a:t>Embedded Software System Qualification and Assurance</a:t>
            </a:r>
          </a:p>
          <a:p>
            <a:endParaRPr lang="en-US" dirty="0"/>
          </a:p>
          <a:p>
            <a:endParaRPr lang="en-US" dirty="0"/>
          </a:p>
        </p:txBody>
      </p:sp>
    </p:spTree>
    <p:extLst>
      <p:ext uri="{BB962C8B-B14F-4D97-AF65-F5344CB8AC3E}">
        <p14:creationId xmlns:p14="http://schemas.microsoft.com/office/powerpoint/2010/main" val="146906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918" y="211404"/>
            <a:ext cx="7234314" cy="669854"/>
          </a:xfrm>
        </p:spPr>
        <p:txBody>
          <a:bodyPr>
            <a:noAutofit/>
          </a:bodyPr>
          <a:lstStyle/>
          <a:p>
            <a:pPr algn="ctr"/>
            <a:r>
              <a:rPr lang="en-US" sz="2000" dirty="0"/>
              <a:t>Architecture Analysis &amp; Design Language (AADL) Standard Targets Embedded Software Systems</a:t>
            </a:r>
          </a:p>
        </p:txBody>
      </p:sp>
      <p:pic>
        <p:nvPicPr>
          <p:cNvPr id="3" name="Picture 2"/>
          <p:cNvPicPr>
            <a:picLocks noChangeAspect="1"/>
          </p:cNvPicPr>
          <p:nvPr/>
        </p:nvPicPr>
        <p:blipFill>
          <a:blip r:embed="rId3" cstate="print"/>
          <a:stretch>
            <a:fillRect/>
          </a:stretch>
        </p:blipFill>
        <p:spPr>
          <a:xfrm>
            <a:off x="490043" y="760321"/>
            <a:ext cx="7361115" cy="5478983"/>
          </a:xfrm>
          <a:prstGeom prst="rect">
            <a:avLst/>
          </a:prstGeom>
        </p:spPr>
      </p:pic>
      <p:sp>
        <p:nvSpPr>
          <p:cNvPr id="4" name="Rectangle 3"/>
          <p:cNvSpPr/>
          <p:nvPr/>
        </p:nvSpPr>
        <p:spPr>
          <a:xfrm>
            <a:off x="-7112" y="5465867"/>
            <a:ext cx="7963061" cy="7734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00970" y="5465383"/>
            <a:ext cx="7658814" cy="830997"/>
          </a:xfrm>
          <a:prstGeom prst="rect">
            <a:avLst/>
          </a:prstGeom>
          <a:solidFill>
            <a:schemeClr val="accent1">
              <a:lumMod val="40000"/>
              <a:lumOff val="60000"/>
            </a:schemeClr>
          </a:solidFill>
        </p:spPr>
        <p:txBody>
          <a:bodyPr wrap="square" rtlCol="0">
            <a:spAutoFit/>
          </a:bodyPr>
          <a:lstStyle/>
          <a:p>
            <a:pPr algn="ctr"/>
            <a:r>
              <a:rPr lang="en-US" sz="1600" b="1" dirty="0"/>
              <a:t>AADL captures mission and safety critical embedded software system architectures in virtually integrated analyzable models to discover system level problems early and construct implementations from verified models</a:t>
            </a:r>
          </a:p>
        </p:txBody>
      </p:sp>
      <p:sp>
        <p:nvSpPr>
          <p:cNvPr id="10" name="TextBox 9"/>
          <p:cNvSpPr txBox="1"/>
          <p:nvPr/>
        </p:nvSpPr>
        <p:spPr>
          <a:xfrm>
            <a:off x="5825239" y="4457240"/>
            <a:ext cx="3128454" cy="861774"/>
          </a:xfrm>
          <a:prstGeom prst="rect">
            <a:avLst/>
          </a:prstGeom>
          <a:noFill/>
        </p:spPr>
        <p:txBody>
          <a:bodyPr wrap="square" lIns="0" tIns="0" rIns="0" bIns="0" rtlCol="0">
            <a:spAutoFit/>
          </a:bodyPr>
          <a:lstStyle/>
          <a:p>
            <a:r>
              <a:rPr lang="en-US" sz="1400" dirty="0">
                <a:solidFill>
                  <a:schemeClr val="accent6">
                    <a:lumMod val="75000"/>
                  </a:schemeClr>
                </a:solidFill>
                <a:latin typeface="Arial"/>
                <a:cs typeface="Arial"/>
              </a:rPr>
              <a:t>In 2008 Aerospace industry initiative chose AADL over </a:t>
            </a:r>
            <a:r>
              <a:rPr lang="en-US" sz="1400" dirty="0" err="1">
                <a:solidFill>
                  <a:schemeClr val="accent6">
                    <a:lumMod val="75000"/>
                  </a:schemeClr>
                </a:solidFill>
                <a:latin typeface="Arial"/>
                <a:cs typeface="Arial"/>
              </a:rPr>
              <a:t>SysML</a:t>
            </a:r>
            <a:r>
              <a:rPr lang="en-US" sz="1400" dirty="0">
                <a:solidFill>
                  <a:schemeClr val="accent6">
                    <a:lumMod val="75000"/>
                  </a:schemeClr>
                </a:solidFill>
                <a:latin typeface="Arial"/>
                <a:cs typeface="Arial"/>
              </a:rPr>
              <a:t> and other notations as it specifically addresses embedded software systems</a:t>
            </a:r>
          </a:p>
        </p:txBody>
      </p:sp>
      <p:grpSp>
        <p:nvGrpSpPr>
          <p:cNvPr id="14" name="Group 13"/>
          <p:cNvGrpSpPr/>
          <p:nvPr/>
        </p:nvGrpSpPr>
        <p:grpSpPr>
          <a:xfrm>
            <a:off x="547202" y="3406203"/>
            <a:ext cx="1922001" cy="514177"/>
            <a:chOff x="650218" y="3671527"/>
            <a:chExt cx="1922001" cy="514177"/>
          </a:xfrm>
        </p:grpSpPr>
        <p:pic>
          <p:nvPicPr>
            <p:cNvPr id="12" name="Picture 11" descr="SAE International">
              <a:hlinkClick r:id="rId4" tooltip="SAE International"/>
            </p:cNvPr>
            <p:cNvPicPr>
              <a:picLocks noChangeAspect="1" noChangeArrowheads="1"/>
            </p:cNvPicPr>
            <p:nvPr/>
          </p:nvPicPr>
          <p:blipFill>
            <a:blip r:embed="rId5" cstate="print"/>
            <a:srcRect/>
            <a:stretch>
              <a:fillRect/>
            </a:stretch>
          </p:blipFill>
          <p:spPr bwMode="auto">
            <a:xfrm>
              <a:off x="705918" y="3671527"/>
              <a:ext cx="1738505" cy="241146"/>
            </a:xfrm>
            <a:prstGeom prst="rect">
              <a:avLst/>
            </a:prstGeom>
            <a:noFill/>
            <a:ln w="9525">
              <a:noFill/>
              <a:miter lim="800000"/>
              <a:headEnd/>
              <a:tailEnd/>
            </a:ln>
          </p:spPr>
        </p:pic>
        <p:sp>
          <p:nvSpPr>
            <p:cNvPr id="7" name="TextBox 6"/>
            <p:cNvSpPr txBox="1"/>
            <p:nvPr/>
          </p:nvSpPr>
          <p:spPr>
            <a:xfrm>
              <a:off x="650218" y="3970260"/>
              <a:ext cx="1922001" cy="215444"/>
            </a:xfrm>
            <a:prstGeom prst="rect">
              <a:avLst/>
            </a:prstGeom>
            <a:noFill/>
          </p:spPr>
          <p:txBody>
            <a:bodyPr wrap="none" lIns="0" tIns="0" rIns="0" bIns="0" rtlCol="0">
              <a:spAutoFit/>
            </a:bodyPr>
            <a:lstStyle/>
            <a:p>
              <a:r>
                <a:rPr lang="en-US" sz="1400" dirty="0">
                  <a:solidFill>
                    <a:schemeClr val="accent1"/>
                  </a:solidFill>
                  <a:latin typeface="Arial"/>
                  <a:cs typeface="Arial"/>
                </a:rPr>
                <a:t>AS 5506 Standard Suite</a:t>
              </a:r>
            </a:p>
          </p:txBody>
        </p:sp>
      </p:grpSp>
      <p:sp>
        <p:nvSpPr>
          <p:cNvPr id="15" name="TextBox 14"/>
          <p:cNvSpPr txBox="1"/>
          <p:nvPr/>
        </p:nvSpPr>
        <p:spPr>
          <a:xfrm>
            <a:off x="486719" y="3977967"/>
            <a:ext cx="2042966" cy="1077218"/>
          </a:xfrm>
          <a:prstGeom prst="rect">
            <a:avLst/>
          </a:prstGeom>
          <a:noFill/>
        </p:spPr>
        <p:txBody>
          <a:bodyPr wrap="square" lIns="0" tIns="0" rIns="0" bIns="0" rtlCol="0">
            <a:spAutoFit/>
          </a:bodyPr>
          <a:lstStyle/>
          <a:p>
            <a:pPr algn="ctr"/>
            <a:r>
              <a:rPr lang="en-US" sz="1400" dirty="0">
                <a:solidFill>
                  <a:schemeClr val="accent1"/>
                </a:solidFill>
                <a:latin typeface="Arial"/>
                <a:cs typeface="Arial"/>
              </a:rPr>
              <a:t>Standards provide </a:t>
            </a:r>
          </a:p>
          <a:p>
            <a:pPr algn="ctr"/>
            <a:r>
              <a:rPr lang="en-US" sz="1400" dirty="0">
                <a:solidFill>
                  <a:schemeClr val="accent1"/>
                </a:solidFill>
                <a:latin typeface="Arial"/>
                <a:cs typeface="Arial"/>
              </a:rPr>
              <a:t>long-term industry-wide solutions to support </a:t>
            </a:r>
          </a:p>
          <a:p>
            <a:pPr algn="ctr"/>
            <a:r>
              <a:rPr lang="en-US" sz="1400" dirty="0">
                <a:solidFill>
                  <a:schemeClr val="accent1"/>
                </a:solidFill>
                <a:latin typeface="Arial"/>
                <a:cs typeface="Arial"/>
              </a:rPr>
              <a:t>multi-organization </a:t>
            </a:r>
          </a:p>
          <a:p>
            <a:pPr algn="ctr"/>
            <a:r>
              <a:rPr lang="en-US" sz="1400" dirty="0">
                <a:solidFill>
                  <a:schemeClr val="accent1"/>
                </a:solidFill>
                <a:latin typeface="Arial"/>
                <a:cs typeface="Arial"/>
              </a:rPr>
              <a:t>model-based engineering</a:t>
            </a:r>
          </a:p>
        </p:txBody>
      </p:sp>
      <p:grpSp>
        <p:nvGrpSpPr>
          <p:cNvPr id="5" name="Group 4"/>
          <p:cNvGrpSpPr/>
          <p:nvPr/>
        </p:nvGrpSpPr>
        <p:grpSpPr>
          <a:xfrm>
            <a:off x="6229253" y="2358344"/>
            <a:ext cx="2320427" cy="2121126"/>
            <a:chOff x="6141253" y="2349158"/>
            <a:chExt cx="2320427" cy="2121126"/>
          </a:xfrm>
        </p:grpSpPr>
        <p:pic>
          <p:nvPicPr>
            <p:cNvPr id="13" name="Picture 12"/>
            <p:cNvPicPr>
              <a:picLocks noChangeAspect="1"/>
            </p:cNvPicPr>
            <p:nvPr/>
          </p:nvPicPr>
          <p:blipFill>
            <a:blip r:embed="rId6" cstate="print"/>
            <a:stretch>
              <a:fillRect/>
            </a:stretch>
          </p:blipFill>
          <p:spPr>
            <a:xfrm>
              <a:off x="6141253" y="2349158"/>
              <a:ext cx="2320427" cy="2121126"/>
            </a:xfrm>
            <a:prstGeom prst="rect">
              <a:avLst/>
            </a:prstGeom>
          </p:spPr>
        </p:pic>
        <p:pic>
          <p:nvPicPr>
            <p:cNvPr id="16" name="Picture 15"/>
            <p:cNvPicPr>
              <a:picLocks noChangeAspect="1"/>
            </p:cNvPicPr>
            <p:nvPr/>
          </p:nvPicPr>
          <p:blipFill>
            <a:blip r:embed="rId7" cstate="print"/>
            <a:stretch>
              <a:fillRect/>
            </a:stretch>
          </p:blipFill>
          <p:spPr>
            <a:xfrm>
              <a:off x="6668836" y="3345449"/>
              <a:ext cx="1390948" cy="432833"/>
            </a:xfrm>
            <a:prstGeom prst="rect">
              <a:avLst/>
            </a:prstGeom>
          </p:spPr>
        </p:pic>
      </p:grpSp>
    </p:spTree>
    <p:extLst>
      <p:ext uri="{BB962C8B-B14F-4D97-AF65-F5344CB8AC3E}">
        <p14:creationId xmlns:p14="http://schemas.microsoft.com/office/powerpoint/2010/main" val="431852447"/>
      </p:ext>
    </p:extLst>
  </p:cSld>
  <p:clrMapOvr>
    <a:masterClrMapping/>
  </p:clrMapOvr>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SEI_template" id="{8CF7FED2-B85A-4DF9-A19B-D0AB110FBFA8}" vid="{D00A24D2-7190-4BA6-B4EC-4A6E7BE8F9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SEI_template</Template>
  <TotalTime>6053</TotalTime>
  <Words>3928</Words>
  <Application>Microsoft Office PowerPoint</Application>
  <PresentationFormat>On-screen Show (4:3)</PresentationFormat>
  <Paragraphs>378</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ＭＳ Ｐゴシック</vt:lpstr>
      <vt:lpstr>Arial</vt:lpstr>
      <vt:lpstr>Calibri</vt:lpstr>
      <vt:lpstr>Lucida Grande</vt:lpstr>
      <vt:lpstr>SEI_Template</vt:lpstr>
      <vt:lpstr>AADL Overview and Perspectives</vt:lpstr>
      <vt:lpstr>PowerPoint Presentation</vt:lpstr>
      <vt:lpstr>PowerPoint Presentation</vt:lpstr>
      <vt:lpstr>The Safety Critical Embedded Software System Challenge</vt:lpstr>
      <vt:lpstr>We Rely on Software for Safe System Operation</vt:lpstr>
      <vt:lpstr>Current Practice: Impact on Cost and Schedule</vt:lpstr>
      <vt:lpstr>Technical Challenges in Safety-Critical Embedded Software Systems</vt:lpstr>
      <vt:lpstr>PowerPoint Presentation</vt:lpstr>
      <vt:lpstr>Architecture Analysis &amp; Design Language (AADL) Standard Targets Embedded Software Systems</vt:lpstr>
      <vt:lpstr>AADL Standard Suite (AS-5506 series) </vt:lpstr>
      <vt:lpstr>PowerPoint Presentation</vt:lpstr>
      <vt:lpstr>Analysis of System Properties via Architecture Model A Contribution to Single Source of Truth </vt:lpstr>
      <vt:lpstr>Latency and Jitter Contributors</vt:lpstr>
      <vt:lpstr>PowerPoint Presentation</vt:lpstr>
      <vt:lpstr>Assurance &amp; Qualification Improvement Strategy</vt:lpstr>
      <vt:lpstr>Cost Reduction Potential through Virtual Integration of Embedded Software Systems</vt:lpstr>
      <vt:lpstr>Benefits of Virtual System Integration &amp; Continuous Lifecycle Assurance</vt:lpstr>
      <vt:lpstr>Summary</vt:lpstr>
    </vt:vector>
  </TitlesOfParts>
  <Company>Software Engineering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 Support for SAE AADL Standard Work</dc:title>
  <dc:creator>Peter Feiler</dc:creator>
  <cp:lastModifiedBy>Peter Feiler</cp:lastModifiedBy>
  <cp:revision>342</cp:revision>
  <cp:lastPrinted>2018-10-09T19:45:50Z</cp:lastPrinted>
  <dcterms:created xsi:type="dcterms:W3CDTF">2017-09-11T14:15:47Z</dcterms:created>
  <dcterms:modified xsi:type="dcterms:W3CDTF">2019-10-23T15:28:56Z</dcterms:modified>
</cp:coreProperties>
</file>