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647A74-F2FF-42D5-A3EA-E26E4ACEFE1A}">
  <a:tblStyle styleId="{9C647A74-F2FF-42D5-A3EA-E26E4ACEFE1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sec)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e219d08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e219d08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e219d083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e219d08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e280a224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e280a224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e53a5ff2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e53a5ff2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e53a5ff2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e53a5ff2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e219d08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e219d08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(1 min 15 sec)</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Traffic sign recognition is a critical component of autonomous driving systems. Vehicles rely on accurate sign recognition to navigate safely, follow speed limits, and make crucial driving decisions.</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However, the problem arises when autonomous systems operate outside controlled environments. Many models are trained on clear, high-quality images, but real-world conditions introduce challenges like fog, snow, rain and other occlusions that degrade performance.</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rgbClr val="595959"/>
                </a:solidFill>
              </a:rPr>
              <a:t>Improving model robustness under these conditions is essential for the widespread adoption and safety of autonomous vehicles.</a:t>
            </a:r>
            <a:endParaRPr sz="18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e219d08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e219d08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sec)</a:t>
            </a:r>
            <a:endParaRPr/>
          </a:p>
          <a:p>
            <a:pPr indent="0" lvl="0" marL="0" rtl="0" algn="l">
              <a:spcBef>
                <a:spcPts val="0"/>
              </a:spcBef>
              <a:spcAft>
                <a:spcPts val="0"/>
              </a:spcAft>
              <a:buNone/>
            </a:pPr>
            <a:r>
              <a:rPr lang="en"/>
              <a:t>For this project, we used the German Traffic Sign Recognition Benchmark (GTSRB) dataset.</a:t>
            </a:r>
            <a:endParaRPr/>
          </a:p>
          <a:p>
            <a:pPr indent="-298450" lvl="0" marL="457200" rtl="0" algn="l">
              <a:spcBef>
                <a:spcPts val="0"/>
              </a:spcBef>
              <a:spcAft>
                <a:spcPts val="0"/>
              </a:spcAft>
              <a:buSzPts val="1100"/>
              <a:buChar char="●"/>
            </a:pPr>
            <a:r>
              <a:rPr lang="en"/>
              <a:t>The baseline dataset consisted of clear, original traffic sign images.</a:t>
            </a:r>
            <a:endParaRPr/>
          </a:p>
          <a:p>
            <a:pPr indent="-298450" lvl="0" marL="457200" rtl="0" algn="l">
              <a:spcBef>
                <a:spcPts val="0"/>
              </a:spcBef>
              <a:spcAft>
                <a:spcPts val="0"/>
              </a:spcAft>
              <a:buSzPts val="1100"/>
              <a:buChar char="●"/>
            </a:pPr>
            <a:r>
              <a:rPr lang="en"/>
              <a:t>The obscured dataset was created by applying 3 different types of obscuration techniques, such as rain, fog, and snow.</a:t>
            </a:r>
            <a:endParaRPr/>
          </a:p>
          <a:p>
            <a:pPr indent="-298450" lvl="0" marL="457200" rtl="0" algn="l">
              <a:spcBef>
                <a:spcPts val="0"/>
              </a:spcBef>
              <a:spcAft>
                <a:spcPts val="0"/>
              </a:spcAft>
              <a:buSzPts val="1100"/>
              <a:buChar char="●"/>
            </a:pPr>
            <a:r>
              <a:rPr lang="en"/>
              <a:t>We built a CNN model using the original dataset first, and we used transfer learning with obscured image data.</a:t>
            </a:r>
            <a:endParaRPr/>
          </a:p>
          <a:p>
            <a:pPr indent="-298450" lvl="0" marL="457200" rtl="0" algn="l">
              <a:spcBef>
                <a:spcPts val="0"/>
              </a:spcBef>
              <a:spcAft>
                <a:spcPts val="0"/>
              </a:spcAft>
              <a:buSzPts val="1100"/>
              <a:buChar char="●"/>
            </a:pPr>
            <a:r>
              <a:rPr lang="en"/>
              <a:t>To evaluate model performance, we used test accuracy, and f1 score as our key metrics.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f55b5c2e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f55b5c2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e219d083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e219d083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e219d083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e219d083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e219d083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e219d08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e53a5ff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e53a5ff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a:t>
            </a:r>
            <a:endParaRPr/>
          </a:p>
          <a:p>
            <a:pPr indent="0" lvl="0" marL="0" rtl="0" algn="l">
              <a:spcBef>
                <a:spcPts val="0"/>
              </a:spcBef>
              <a:spcAft>
                <a:spcPts val="0"/>
              </a:spcAft>
              <a:buNone/>
            </a:pPr>
            <a:r>
              <a:rPr lang="en"/>
              <a:t>For our Simple Weather Simulation, we used custom image filters to create weather effects on our traffic sign images for testing.</a:t>
            </a:r>
            <a:endParaRPr/>
          </a:p>
          <a:p>
            <a:pPr indent="0" lvl="0" marL="0" rtl="0" algn="l">
              <a:spcBef>
                <a:spcPts val="0"/>
              </a:spcBef>
              <a:spcAft>
                <a:spcPts val="0"/>
              </a:spcAft>
              <a:buNone/>
            </a:pPr>
            <a:r>
              <a:rPr lang="en"/>
              <a:t>This method is based on traditional computer vision techniques, rather than deep learning. We applied rule-based filters using tools like OpenCV and NumPy to simulate weather conditions.</a:t>
            </a:r>
            <a:endParaRPr/>
          </a:p>
          <a:p>
            <a:pPr indent="0" lvl="0" marL="0" rtl="0" algn="l">
              <a:spcBef>
                <a:spcPts val="0"/>
              </a:spcBef>
              <a:spcAft>
                <a:spcPts val="0"/>
              </a:spcAft>
              <a:buNone/>
            </a:pPr>
            <a:r>
              <a:rPr lang="en"/>
              <a:t>For example, we used Gaussian blur and brightness reduction to simulate fog, and white noise and streak patterns to create rain and snow effects.</a:t>
            </a:r>
            <a:endParaRPr/>
          </a:p>
          <a:p>
            <a:pPr indent="0" lvl="0" marL="0" rtl="0" algn="l">
              <a:spcBef>
                <a:spcPts val="0"/>
              </a:spcBef>
              <a:spcAft>
                <a:spcPts val="0"/>
              </a:spcAft>
              <a:buNone/>
            </a:pPr>
            <a:r>
              <a:rPr lang="en"/>
              <a:t>These filters were hand-crafted and tuned visually to ensure the transformations looked realistic and would meaningfully test model robustness.</a:t>
            </a:r>
            <a:endParaRPr/>
          </a:p>
          <a:p>
            <a:pPr indent="0" lvl="0" marL="0" rtl="0" algn="l">
              <a:spcBef>
                <a:spcPts val="0"/>
              </a:spcBef>
              <a:spcAft>
                <a:spcPts val="0"/>
              </a:spcAft>
              <a:buNone/>
            </a:pPr>
            <a:r>
              <a:rPr lang="en"/>
              <a:t>This approach gave us full control over the obscuration effects and allowed us to generate a wide variety of modified test data without training another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e219d083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e219d083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meowmeowmeowmeowmeow/gtsrb-german-traffic-sign" TargetMode="External"/><Relationship Id="rId4" Type="http://schemas.openxmlformats.org/officeDocument/2006/relationships/image" Target="../media/image10.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 Id="rId11" Type="http://schemas.openxmlformats.org/officeDocument/2006/relationships/image" Target="../media/image14.png"/><Relationship Id="rId10"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66750"/>
            <a:ext cx="8520600" cy="1390200"/>
          </a:xfrm>
          <a:prstGeom prst="rect">
            <a:avLst/>
          </a:prstGeom>
        </p:spPr>
        <p:txBody>
          <a:bodyPr anchorCtr="0" anchor="b" bIns="91425" lIns="91425" spcFirstLastPara="1" rIns="91425" wrap="square" tIns="91425">
            <a:noAutofit/>
          </a:bodyPr>
          <a:lstStyle/>
          <a:p>
            <a:pPr indent="0" lvl="0" marL="0" rtl="0" algn="ctr">
              <a:spcBef>
                <a:spcPts val="900"/>
              </a:spcBef>
              <a:spcAft>
                <a:spcPts val="900"/>
              </a:spcAft>
              <a:buClr>
                <a:schemeClr val="dk1"/>
              </a:buClr>
              <a:buSzPts val="1100"/>
              <a:buFont typeface="Arial"/>
              <a:buNone/>
            </a:pPr>
            <a:r>
              <a:rPr b="1" lang="en" sz="3100">
                <a:latin typeface="Times New Roman"/>
                <a:ea typeface="Times New Roman"/>
                <a:cs typeface="Times New Roman"/>
                <a:sym typeface="Times New Roman"/>
              </a:rPr>
              <a:t>Enhancing Autonomous Vehicle Perception in Adverse Weather </a:t>
            </a:r>
            <a:endParaRPr sz="6900">
              <a:latin typeface="Times New Roman"/>
              <a:ea typeface="Times New Roman"/>
              <a:cs typeface="Times New Roman"/>
              <a:sym typeface="Times New Roman"/>
            </a:endParaRPr>
          </a:p>
        </p:txBody>
      </p:sp>
      <p:sp>
        <p:nvSpPr>
          <p:cNvPr id="55" name="Google Shape;55;p13"/>
          <p:cNvSpPr txBox="1"/>
          <p:nvPr>
            <p:ph idx="1" type="subTitle"/>
          </p:nvPr>
        </p:nvSpPr>
        <p:spPr>
          <a:xfrm>
            <a:off x="311700" y="2157000"/>
            <a:ext cx="8520600" cy="82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600"/>
              <a:t>Team Members: </a:t>
            </a:r>
            <a:endParaRPr sz="1600"/>
          </a:p>
          <a:p>
            <a:pPr indent="0" lvl="0" marL="0" rtl="0" algn="ctr">
              <a:spcBef>
                <a:spcPts val="0"/>
              </a:spcBef>
              <a:spcAft>
                <a:spcPts val="0"/>
              </a:spcAft>
              <a:buNone/>
            </a:pPr>
            <a:r>
              <a:rPr lang="en" sz="1600"/>
              <a:t>Saeah Go, Max Rego, Artem Suprun, Filipp Suprun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29" name="Google Shape;129;p22"/>
          <p:cNvSpPr txBox="1"/>
          <p:nvPr>
            <p:ph idx="1" type="body"/>
          </p:nvPr>
        </p:nvSpPr>
        <p:spPr>
          <a:xfrm>
            <a:off x="311700" y="1152475"/>
            <a:ext cx="43275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After a run of testing with ResNet50, here is what we found</a:t>
            </a:r>
            <a:endParaRPr/>
          </a:p>
          <a:p>
            <a:pPr indent="-325755" lvl="0" marL="457200" rtl="0" algn="l">
              <a:spcBef>
                <a:spcPts val="1200"/>
              </a:spcBef>
              <a:spcAft>
                <a:spcPts val="0"/>
              </a:spcAft>
              <a:buSzPct val="100000"/>
              <a:buChar char="●"/>
            </a:pPr>
            <a:r>
              <a:rPr lang="en"/>
              <a:t>Observations: </a:t>
            </a:r>
            <a:endParaRPr/>
          </a:p>
          <a:p>
            <a:pPr indent="-309562" lvl="1" marL="914400" rtl="0" algn="l">
              <a:spcBef>
                <a:spcPts val="0"/>
              </a:spcBef>
              <a:spcAft>
                <a:spcPts val="0"/>
              </a:spcAft>
              <a:buSzPct val="100000"/>
              <a:buChar char="○"/>
            </a:pPr>
            <a:r>
              <a:rPr lang="en" sz="1500"/>
              <a:t>Model maintained high performance on mild </a:t>
            </a:r>
            <a:r>
              <a:rPr lang="en" sz="1500"/>
              <a:t>amounts</a:t>
            </a:r>
            <a:r>
              <a:rPr lang="en" sz="1500"/>
              <a:t> of obscured data, accuracies above 90% for most CycleGAN.</a:t>
            </a:r>
            <a:endParaRPr sz="1500"/>
          </a:p>
          <a:p>
            <a:pPr indent="-309562" lvl="1" marL="914400" rtl="0" algn="l">
              <a:spcBef>
                <a:spcPts val="0"/>
              </a:spcBef>
              <a:spcAft>
                <a:spcPts val="0"/>
              </a:spcAft>
              <a:buSzPct val="100000"/>
              <a:buChar char="○"/>
            </a:pPr>
            <a:r>
              <a:rPr lang="en" sz="1500"/>
              <a:t>Severe amount of distortions led to noticeable drops in accuracy and F1-score, especially with the custom distortions.</a:t>
            </a:r>
            <a:endParaRPr sz="1500"/>
          </a:p>
          <a:p>
            <a:pPr indent="-309562" lvl="1" marL="914400" rtl="0" algn="l">
              <a:spcBef>
                <a:spcPts val="0"/>
              </a:spcBef>
              <a:spcAft>
                <a:spcPts val="0"/>
              </a:spcAft>
              <a:buSzPct val="100000"/>
              <a:buChar char="○"/>
            </a:pPr>
            <a:r>
              <a:rPr lang="en" sz="1500"/>
              <a:t>CycleGAN-obscured images generally resulted in better performance compared to the custom weather-like distortion method, particularly for moderate to high distortion levels.</a:t>
            </a:r>
            <a:endParaRPr sz="1500"/>
          </a:p>
          <a:p>
            <a:pPr indent="-309562" lvl="1" marL="914400" rtl="0" algn="l">
              <a:spcBef>
                <a:spcPts val="0"/>
              </a:spcBef>
              <a:spcAft>
                <a:spcPts val="0"/>
              </a:spcAft>
              <a:buSzPct val="100000"/>
              <a:buChar char="○"/>
            </a:pPr>
            <a:r>
              <a:rPr lang="en" sz="1500"/>
              <a:t>The model underperformed with CycleGAN fog, and weather-like rain and snow.</a:t>
            </a:r>
            <a:endParaRPr sz="1500"/>
          </a:p>
        </p:txBody>
      </p:sp>
      <p:graphicFrame>
        <p:nvGraphicFramePr>
          <p:cNvPr id="130" name="Google Shape;130;p22"/>
          <p:cNvGraphicFramePr/>
          <p:nvPr/>
        </p:nvGraphicFramePr>
        <p:xfrm>
          <a:off x="4815900" y="2718050"/>
          <a:ext cx="3000000" cy="3000000"/>
        </p:xfrm>
        <a:graphic>
          <a:graphicData uri="http://schemas.openxmlformats.org/drawingml/2006/table">
            <a:tbl>
              <a:tblPr>
                <a:noFill/>
                <a:tableStyleId>{9C647A74-F2FF-42D5-A3EA-E26E4ACEFE1A}</a:tableStyleId>
              </a:tblPr>
              <a:tblGrid>
                <a:gridCol w="1483475"/>
                <a:gridCol w="634850"/>
                <a:gridCol w="634850"/>
                <a:gridCol w="621900"/>
                <a:gridCol w="641325"/>
              </a:tblGrid>
              <a:tr h="181375">
                <a:tc gridSpan="5">
                  <a:txBody>
                    <a:bodyPr/>
                    <a:lstStyle/>
                    <a:p>
                      <a:pPr indent="0" lvl="0" marL="0" rtl="0" algn="ctr">
                        <a:spcBef>
                          <a:spcPts val="0"/>
                        </a:spcBef>
                        <a:spcAft>
                          <a:spcPts val="0"/>
                        </a:spcAft>
                        <a:buNone/>
                      </a:pPr>
                      <a:r>
                        <a:rPr b="1" lang="en" sz="800"/>
                        <a:t>Weather-Like Distortions</a:t>
                      </a:r>
                      <a:endParaRPr b="1" sz="800"/>
                    </a:p>
                  </a:txBody>
                  <a:tcPr marT="63500" marB="63500" marR="63500" marL="63500"/>
                </a:tc>
                <a:tc hMerge="1"/>
                <a:tc hMerge="1"/>
                <a:tc hMerge="1"/>
                <a:tc hMerge="1"/>
              </a:tr>
              <a:tr h="170600">
                <a:tc>
                  <a:txBody>
                    <a:bodyPr/>
                    <a:lstStyle/>
                    <a:p>
                      <a:pPr indent="0" lvl="0" marL="0" rtl="0" algn="ctr">
                        <a:spcBef>
                          <a:spcPts val="0"/>
                        </a:spcBef>
                        <a:spcAft>
                          <a:spcPts val="0"/>
                        </a:spcAft>
                        <a:buNone/>
                      </a:pPr>
                      <a:r>
                        <a:rPr b="1" lang="en" sz="800"/>
                        <a:t>Weather / Method</a:t>
                      </a:r>
                      <a:endParaRPr b="1" sz="800"/>
                    </a:p>
                  </a:txBody>
                  <a:tcPr marT="63500" marB="63500" marR="63500" marL="63500"/>
                </a:tc>
                <a:tc>
                  <a:txBody>
                    <a:bodyPr/>
                    <a:lstStyle/>
                    <a:p>
                      <a:pPr indent="0" lvl="0" marL="0" rtl="0" algn="ctr">
                        <a:spcBef>
                          <a:spcPts val="0"/>
                        </a:spcBef>
                        <a:spcAft>
                          <a:spcPts val="0"/>
                        </a:spcAft>
                        <a:buNone/>
                      </a:pPr>
                      <a:r>
                        <a:rPr b="1" lang="en" sz="800"/>
                        <a:t>Accuracy</a:t>
                      </a:r>
                      <a:endParaRPr b="1" sz="800"/>
                    </a:p>
                  </a:txBody>
                  <a:tcPr marT="63500" marB="63500" marR="63500" marL="63500"/>
                </a:tc>
                <a:tc>
                  <a:txBody>
                    <a:bodyPr/>
                    <a:lstStyle/>
                    <a:p>
                      <a:pPr indent="0" lvl="0" marL="0" rtl="0" algn="ctr">
                        <a:spcBef>
                          <a:spcPts val="0"/>
                        </a:spcBef>
                        <a:spcAft>
                          <a:spcPts val="0"/>
                        </a:spcAft>
                        <a:buNone/>
                      </a:pPr>
                      <a:r>
                        <a:rPr b="1" lang="en" sz="800"/>
                        <a:t>Precision</a:t>
                      </a:r>
                      <a:endParaRPr b="1" sz="800"/>
                    </a:p>
                  </a:txBody>
                  <a:tcPr marT="63500" marB="63500" marR="63500" marL="63500"/>
                </a:tc>
                <a:tc>
                  <a:txBody>
                    <a:bodyPr/>
                    <a:lstStyle/>
                    <a:p>
                      <a:pPr indent="0" lvl="0" marL="0" rtl="0" algn="ctr">
                        <a:spcBef>
                          <a:spcPts val="0"/>
                        </a:spcBef>
                        <a:spcAft>
                          <a:spcPts val="0"/>
                        </a:spcAft>
                        <a:buNone/>
                      </a:pPr>
                      <a:r>
                        <a:rPr b="1" lang="en" sz="800"/>
                        <a:t>Recall</a:t>
                      </a:r>
                      <a:endParaRPr b="1" sz="800"/>
                    </a:p>
                  </a:txBody>
                  <a:tcPr marT="63500" marB="63500" marR="63500" marL="63500"/>
                </a:tc>
                <a:tc>
                  <a:txBody>
                    <a:bodyPr/>
                    <a:lstStyle/>
                    <a:p>
                      <a:pPr indent="0" lvl="0" marL="0" rtl="0" algn="ctr">
                        <a:spcBef>
                          <a:spcPts val="0"/>
                        </a:spcBef>
                        <a:spcAft>
                          <a:spcPts val="0"/>
                        </a:spcAft>
                        <a:buNone/>
                      </a:pPr>
                      <a:r>
                        <a:rPr b="1" lang="en" sz="800"/>
                        <a:t>F1-Score</a:t>
                      </a:r>
                      <a:endParaRPr b="1" sz="800"/>
                    </a:p>
                  </a:txBody>
                  <a:tcPr marT="63500" marB="63500" marR="63500" marL="63500"/>
                </a:tc>
              </a:tr>
              <a:tr h="170600">
                <a:tc>
                  <a:txBody>
                    <a:bodyPr/>
                    <a:lstStyle/>
                    <a:p>
                      <a:pPr indent="0" lvl="0" marL="0" rtl="0" algn="ctr">
                        <a:spcBef>
                          <a:spcPts val="0"/>
                        </a:spcBef>
                        <a:spcAft>
                          <a:spcPts val="0"/>
                        </a:spcAft>
                        <a:buNone/>
                      </a:pPr>
                      <a:r>
                        <a:rPr b="1" lang="en" sz="800"/>
                        <a:t>Original (Baseline)</a:t>
                      </a:r>
                      <a:endParaRPr b="1" sz="800"/>
                    </a:p>
                  </a:txBody>
                  <a:tcPr marT="63500" marB="63500" marR="63500" marL="63500"/>
                </a:tc>
                <a:tc>
                  <a:txBody>
                    <a:bodyPr/>
                    <a:lstStyle/>
                    <a:p>
                      <a:pPr indent="0" lvl="0" marL="0" rtl="0" algn="ctr">
                        <a:spcBef>
                          <a:spcPts val="0"/>
                        </a:spcBef>
                        <a:spcAft>
                          <a:spcPts val="0"/>
                        </a:spcAft>
                        <a:buNone/>
                      </a:pPr>
                      <a:r>
                        <a:rPr lang="en" sz="800"/>
                        <a:t>99.13%</a:t>
                      </a:r>
                      <a:endParaRPr sz="800"/>
                    </a:p>
                  </a:txBody>
                  <a:tcPr marT="63500" marB="63500" marR="63500" marL="63500"/>
                </a:tc>
                <a:tc>
                  <a:txBody>
                    <a:bodyPr/>
                    <a:lstStyle/>
                    <a:p>
                      <a:pPr indent="0" lvl="0" marL="0" rtl="0" algn="ctr">
                        <a:spcBef>
                          <a:spcPts val="0"/>
                        </a:spcBef>
                        <a:spcAft>
                          <a:spcPts val="0"/>
                        </a:spcAft>
                        <a:buNone/>
                      </a:pPr>
                      <a:r>
                        <a:rPr lang="en" sz="800"/>
                        <a:t>98.76%</a:t>
                      </a:r>
                      <a:endParaRPr sz="800"/>
                    </a:p>
                  </a:txBody>
                  <a:tcPr marT="63500" marB="63500" marR="63500" marL="63500"/>
                </a:tc>
                <a:tc>
                  <a:txBody>
                    <a:bodyPr/>
                    <a:lstStyle/>
                    <a:p>
                      <a:pPr indent="0" lvl="0" marL="0" rtl="0" algn="ctr">
                        <a:spcBef>
                          <a:spcPts val="0"/>
                        </a:spcBef>
                        <a:spcAft>
                          <a:spcPts val="0"/>
                        </a:spcAft>
                        <a:buNone/>
                      </a:pPr>
                      <a:r>
                        <a:rPr lang="en" sz="800"/>
                        <a:t>98.76%</a:t>
                      </a:r>
                      <a:endParaRPr sz="800"/>
                    </a:p>
                  </a:txBody>
                  <a:tcPr marT="63500" marB="63500" marR="63500" marL="63500"/>
                </a:tc>
                <a:tc>
                  <a:txBody>
                    <a:bodyPr/>
                    <a:lstStyle/>
                    <a:p>
                      <a:pPr indent="0" lvl="0" marL="0" rtl="0" algn="ctr">
                        <a:spcBef>
                          <a:spcPts val="0"/>
                        </a:spcBef>
                        <a:spcAft>
                          <a:spcPts val="0"/>
                        </a:spcAft>
                        <a:buNone/>
                      </a:pPr>
                      <a:r>
                        <a:rPr lang="en" sz="800"/>
                        <a:t>98.74%</a:t>
                      </a:r>
                      <a:endParaRPr sz="800"/>
                    </a:p>
                  </a:txBody>
                  <a:tcPr marT="63500" marB="63500" marR="63500" marL="63500"/>
                </a:tc>
              </a:tr>
              <a:tr h="170600">
                <a:tc>
                  <a:txBody>
                    <a:bodyPr/>
                    <a:lstStyle/>
                    <a:p>
                      <a:pPr indent="0" lvl="0" marL="0" rtl="0" algn="ctr">
                        <a:spcBef>
                          <a:spcPts val="0"/>
                        </a:spcBef>
                        <a:spcAft>
                          <a:spcPts val="0"/>
                        </a:spcAft>
                        <a:buNone/>
                      </a:pPr>
                      <a:r>
                        <a:rPr b="1" lang="en" sz="800"/>
                        <a:t>Rain - 25%</a:t>
                      </a:r>
                      <a:endParaRPr b="1" sz="800"/>
                    </a:p>
                  </a:txBody>
                  <a:tcPr marT="63500" marB="63500" marR="63500" marL="63500"/>
                </a:tc>
                <a:tc>
                  <a:txBody>
                    <a:bodyPr/>
                    <a:lstStyle/>
                    <a:p>
                      <a:pPr indent="0" lvl="0" marL="0" rtl="0" algn="ctr">
                        <a:spcBef>
                          <a:spcPts val="0"/>
                        </a:spcBef>
                        <a:spcAft>
                          <a:spcPts val="0"/>
                        </a:spcAft>
                        <a:buNone/>
                      </a:pPr>
                      <a:r>
                        <a:rPr lang="en" sz="800"/>
                        <a:t>83.10%</a:t>
                      </a:r>
                      <a:endParaRPr sz="800"/>
                    </a:p>
                  </a:txBody>
                  <a:tcPr marT="63500" marB="63500" marR="63500" marL="63500"/>
                </a:tc>
                <a:tc>
                  <a:txBody>
                    <a:bodyPr/>
                    <a:lstStyle/>
                    <a:p>
                      <a:pPr indent="0" lvl="0" marL="0" rtl="0" algn="ctr">
                        <a:spcBef>
                          <a:spcPts val="0"/>
                        </a:spcBef>
                        <a:spcAft>
                          <a:spcPts val="0"/>
                        </a:spcAft>
                        <a:buNone/>
                      </a:pPr>
                      <a:r>
                        <a:rPr lang="en" sz="800"/>
                        <a:t>90.12%</a:t>
                      </a:r>
                      <a:endParaRPr sz="800"/>
                    </a:p>
                  </a:txBody>
                  <a:tcPr marT="63500" marB="63500" marR="63500" marL="63500"/>
                </a:tc>
                <a:tc>
                  <a:txBody>
                    <a:bodyPr/>
                    <a:lstStyle/>
                    <a:p>
                      <a:pPr indent="0" lvl="0" marL="0" rtl="0" algn="ctr">
                        <a:spcBef>
                          <a:spcPts val="0"/>
                        </a:spcBef>
                        <a:spcAft>
                          <a:spcPts val="0"/>
                        </a:spcAft>
                        <a:buNone/>
                      </a:pPr>
                      <a:r>
                        <a:rPr lang="en" sz="800"/>
                        <a:t>83.10%</a:t>
                      </a:r>
                      <a:endParaRPr sz="800"/>
                    </a:p>
                  </a:txBody>
                  <a:tcPr marT="63500" marB="63500" marR="63500" marL="63500"/>
                </a:tc>
                <a:tc>
                  <a:txBody>
                    <a:bodyPr/>
                    <a:lstStyle/>
                    <a:p>
                      <a:pPr indent="0" lvl="0" marL="0" rtl="0" algn="ctr">
                        <a:spcBef>
                          <a:spcPts val="0"/>
                        </a:spcBef>
                        <a:spcAft>
                          <a:spcPts val="0"/>
                        </a:spcAft>
                        <a:buNone/>
                      </a:pPr>
                      <a:r>
                        <a:rPr lang="en" sz="800"/>
                        <a:t>85.06%</a:t>
                      </a:r>
                      <a:endParaRPr sz="800"/>
                    </a:p>
                  </a:txBody>
                  <a:tcPr marT="63500" marB="63500" marR="63500" marL="63500"/>
                </a:tc>
              </a:tr>
              <a:tr h="170600">
                <a:tc>
                  <a:txBody>
                    <a:bodyPr/>
                    <a:lstStyle/>
                    <a:p>
                      <a:pPr indent="0" lvl="0" marL="0" rtl="0" algn="ctr">
                        <a:spcBef>
                          <a:spcPts val="0"/>
                        </a:spcBef>
                        <a:spcAft>
                          <a:spcPts val="0"/>
                        </a:spcAft>
                        <a:buNone/>
                      </a:pPr>
                      <a:r>
                        <a:rPr b="1" lang="en" sz="800"/>
                        <a:t>Rain - 50%</a:t>
                      </a:r>
                      <a:endParaRPr b="1" sz="800"/>
                    </a:p>
                  </a:txBody>
                  <a:tcPr marT="63500" marB="63500" marR="63500" marL="63500"/>
                </a:tc>
                <a:tc>
                  <a:txBody>
                    <a:bodyPr/>
                    <a:lstStyle/>
                    <a:p>
                      <a:pPr indent="0" lvl="0" marL="0" rtl="0" algn="ctr">
                        <a:spcBef>
                          <a:spcPts val="0"/>
                        </a:spcBef>
                        <a:spcAft>
                          <a:spcPts val="0"/>
                        </a:spcAft>
                        <a:buNone/>
                      </a:pPr>
                      <a:r>
                        <a:rPr lang="en" sz="800"/>
                        <a:t>65.95%</a:t>
                      </a:r>
                      <a:endParaRPr sz="800"/>
                    </a:p>
                  </a:txBody>
                  <a:tcPr marT="63500" marB="63500" marR="63500" marL="63500"/>
                </a:tc>
                <a:tc>
                  <a:txBody>
                    <a:bodyPr/>
                    <a:lstStyle/>
                    <a:p>
                      <a:pPr indent="0" lvl="0" marL="0" rtl="0" algn="ctr">
                        <a:spcBef>
                          <a:spcPts val="0"/>
                        </a:spcBef>
                        <a:spcAft>
                          <a:spcPts val="0"/>
                        </a:spcAft>
                        <a:buNone/>
                      </a:pPr>
                      <a:r>
                        <a:rPr lang="en" sz="800"/>
                        <a:t>83.48%</a:t>
                      </a:r>
                      <a:endParaRPr sz="800"/>
                    </a:p>
                  </a:txBody>
                  <a:tcPr marT="63500" marB="63500" marR="63500" marL="63500"/>
                </a:tc>
                <a:tc>
                  <a:txBody>
                    <a:bodyPr/>
                    <a:lstStyle/>
                    <a:p>
                      <a:pPr indent="0" lvl="0" marL="0" rtl="0" algn="ctr">
                        <a:spcBef>
                          <a:spcPts val="0"/>
                        </a:spcBef>
                        <a:spcAft>
                          <a:spcPts val="0"/>
                        </a:spcAft>
                        <a:buNone/>
                      </a:pPr>
                      <a:r>
                        <a:rPr lang="en" sz="800"/>
                        <a:t>65.95%</a:t>
                      </a:r>
                      <a:endParaRPr sz="800"/>
                    </a:p>
                  </a:txBody>
                  <a:tcPr marT="63500" marB="63500" marR="63500" marL="63500"/>
                </a:tc>
                <a:tc>
                  <a:txBody>
                    <a:bodyPr/>
                    <a:lstStyle/>
                    <a:p>
                      <a:pPr indent="0" lvl="0" marL="0" rtl="0" algn="ctr">
                        <a:spcBef>
                          <a:spcPts val="0"/>
                        </a:spcBef>
                        <a:spcAft>
                          <a:spcPts val="0"/>
                        </a:spcAft>
                        <a:buNone/>
                      </a:pPr>
                      <a:r>
                        <a:rPr lang="en" sz="800"/>
                        <a:t>69.97%</a:t>
                      </a:r>
                      <a:endParaRPr sz="800"/>
                    </a:p>
                  </a:txBody>
                  <a:tcPr marT="63500" marB="63500" marR="63500" marL="63500"/>
                </a:tc>
              </a:tr>
              <a:tr h="170600">
                <a:tc>
                  <a:txBody>
                    <a:bodyPr/>
                    <a:lstStyle/>
                    <a:p>
                      <a:pPr indent="0" lvl="0" marL="0" rtl="0" algn="ctr">
                        <a:spcBef>
                          <a:spcPts val="0"/>
                        </a:spcBef>
                        <a:spcAft>
                          <a:spcPts val="0"/>
                        </a:spcAft>
                        <a:buNone/>
                      </a:pPr>
                      <a:r>
                        <a:rPr b="1" lang="en" sz="800"/>
                        <a:t>Fog - 25%</a:t>
                      </a:r>
                      <a:endParaRPr b="1" sz="800"/>
                    </a:p>
                  </a:txBody>
                  <a:tcPr marT="63500" marB="63500" marR="63500" marL="63500"/>
                </a:tc>
                <a:tc>
                  <a:txBody>
                    <a:bodyPr/>
                    <a:lstStyle/>
                    <a:p>
                      <a:pPr indent="0" lvl="0" marL="0" rtl="0" algn="ctr">
                        <a:spcBef>
                          <a:spcPts val="0"/>
                        </a:spcBef>
                        <a:spcAft>
                          <a:spcPts val="0"/>
                        </a:spcAft>
                        <a:buNone/>
                      </a:pPr>
                      <a:r>
                        <a:rPr lang="en" sz="800"/>
                        <a:t>97.69%</a:t>
                      </a:r>
                      <a:endParaRPr sz="800"/>
                    </a:p>
                  </a:txBody>
                  <a:tcPr marT="63500" marB="63500" marR="63500" marL="63500"/>
                </a:tc>
                <a:tc>
                  <a:txBody>
                    <a:bodyPr/>
                    <a:lstStyle/>
                    <a:p>
                      <a:pPr indent="0" lvl="0" marL="0" rtl="0" algn="ctr">
                        <a:spcBef>
                          <a:spcPts val="0"/>
                        </a:spcBef>
                        <a:spcAft>
                          <a:spcPts val="0"/>
                        </a:spcAft>
                        <a:buNone/>
                      </a:pPr>
                      <a:r>
                        <a:rPr lang="en" sz="800"/>
                        <a:t>97.69%</a:t>
                      </a:r>
                      <a:endParaRPr sz="800"/>
                    </a:p>
                  </a:txBody>
                  <a:tcPr marT="63500" marB="63500" marR="63500" marL="63500"/>
                </a:tc>
                <a:tc>
                  <a:txBody>
                    <a:bodyPr/>
                    <a:lstStyle/>
                    <a:p>
                      <a:pPr indent="0" lvl="0" marL="0" rtl="0" algn="ctr">
                        <a:spcBef>
                          <a:spcPts val="0"/>
                        </a:spcBef>
                        <a:spcAft>
                          <a:spcPts val="0"/>
                        </a:spcAft>
                        <a:buNone/>
                      </a:pPr>
                      <a:r>
                        <a:rPr lang="en" sz="800"/>
                        <a:t>97.69%</a:t>
                      </a:r>
                      <a:endParaRPr sz="800"/>
                    </a:p>
                  </a:txBody>
                  <a:tcPr marT="63500" marB="63500" marR="63500" marL="63500"/>
                </a:tc>
                <a:tc>
                  <a:txBody>
                    <a:bodyPr/>
                    <a:lstStyle/>
                    <a:p>
                      <a:pPr indent="0" lvl="0" marL="0" rtl="0" algn="ctr">
                        <a:spcBef>
                          <a:spcPts val="0"/>
                        </a:spcBef>
                        <a:spcAft>
                          <a:spcPts val="0"/>
                        </a:spcAft>
                        <a:buNone/>
                      </a:pPr>
                      <a:r>
                        <a:rPr lang="en" sz="800"/>
                        <a:t>97.69%</a:t>
                      </a:r>
                      <a:endParaRPr sz="800"/>
                    </a:p>
                  </a:txBody>
                  <a:tcPr marT="63500" marB="63500" marR="63500" marL="63500"/>
                </a:tc>
              </a:tr>
              <a:tr h="170600">
                <a:tc>
                  <a:txBody>
                    <a:bodyPr/>
                    <a:lstStyle/>
                    <a:p>
                      <a:pPr indent="0" lvl="0" marL="0" rtl="0" algn="ctr">
                        <a:spcBef>
                          <a:spcPts val="0"/>
                        </a:spcBef>
                        <a:spcAft>
                          <a:spcPts val="0"/>
                        </a:spcAft>
                        <a:buNone/>
                      </a:pPr>
                      <a:r>
                        <a:rPr b="1" lang="en" sz="800"/>
                        <a:t>Fog - 50%</a:t>
                      </a:r>
                      <a:endParaRPr b="1" sz="800"/>
                    </a:p>
                  </a:txBody>
                  <a:tcPr marT="63500" marB="63500" marR="63500" marL="63500"/>
                </a:tc>
                <a:tc>
                  <a:txBody>
                    <a:bodyPr/>
                    <a:lstStyle/>
                    <a:p>
                      <a:pPr indent="0" lvl="0" marL="0" rtl="0" algn="ctr">
                        <a:spcBef>
                          <a:spcPts val="0"/>
                        </a:spcBef>
                        <a:spcAft>
                          <a:spcPts val="0"/>
                        </a:spcAft>
                        <a:buNone/>
                      </a:pPr>
                      <a:r>
                        <a:rPr lang="en" sz="800"/>
                        <a:t>96.42%</a:t>
                      </a:r>
                      <a:endParaRPr sz="800"/>
                    </a:p>
                  </a:txBody>
                  <a:tcPr marT="63500" marB="63500" marR="63500" marL="63500"/>
                </a:tc>
                <a:tc>
                  <a:txBody>
                    <a:bodyPr/>
                    <a:lstStyle/>
                    <a:p>
                      <a:pPr indent="0" lvl="0" marL="0" rtl="0" algn="ctr">
                        <a:spcBef>
                          <a:spcPts val="0"/>
                        </a:spcBef>
                        <a:spcAft>
                          <a:spcPts val="0"/>
                        </a:spcAft>
                        <a:buNone/>
                      </a:pPr>
                      <a:r>
                        <a:rPr lang="en" sz="800"/>
                        <a:t>96.61%</a:t>
                      </a:r>
                      <a:endParaRPr sz="800"/>
                    </a:p>
                  </a:txBody>
                  <a:tcPr marT="63500" marB="63500" marR="63500" marL="63500"/>
                </a:tc>
                <a:tc>
                  <a:txBody>
                    <a:bodyPr/>
                    <a:lstStyle/>
                    <a:p>
                      <a:pPr indent="0" lvl="0" marL="0" rtl="0" algn="ctr">
                        <a:spcBef>
                          <a:spcPts val="0"/>
                        </a:spcBef>
                        <a:spcAft>
                          <a:spcPts val="0"/>
                        </a:spcAft>
                        <a:buNone/>
                      </a:pPr>
                      <a:r>
                        <a:rPr lang="en" sz="800"/>
                        <a:t>96.42%</a:t>
                      </a:r>
                      <a:endParaRPr sz="800"/>
                    </a:p>
                  </a:txBody>
                  <a:tcPr marT="63500" marB="63500" marR="63500" marL="63500"/>
                </a:tc>
                <a:tc>
                  <a:txBody>
                    <a:bodyPr/>
                    <a:lstStyle/>
                    <a:p>
                      <a:pPr indent="0" lvl="0" marL="0" rtl="0" algn="ctr">
                        <a:spcBef>
                          <a:spcPts val="0"/>
                        </a:spcBef>
                        <a:spcAft>
                          <a:spcPts val="0"/>
                        </a:spcAft>
                        <a:buNone/>
                      </a:pPr>
                      <a:r>
                        <a:rPr lang="en" sz="800"/>
                        <a:t>96.42%</a:t>
                      </a:r>
                      <a:endParaRPr sz="800"/>
                    </a:p>
                  </a:txBody>
                  <a:tcPr marT="63500" marB="63500" marR="63500" marL="63500"/>
                </a:tc>
              </a:tr>
              <a:tr h="170600">
                <a:tc>
                  <a:txBody>
                    <a:bodyPr/>
                    <a:lstStyle/>
                    <a:p>
                      <a:pPr indent="0" lvl="0" marL="0" rtl="0" algn="ctr">
                        <a:spcBef>
                          <a:spcPts val="0"/>
                        </a:spcBef>
                        <a:spcAft>
                          <a:spcPts val="0"/>
                        </a:spcAft>
                        <a:buNone/>
                      </a:pPr>
                      <a:r>
                        <a:rPr b="1" lang="en" sz="800"/>
                        <a:t>Snow - 25%</a:t>
                      </a:r>
                      <a:endParaRPr b="1" sz="800"/>
                    </a:p>
                  </a:txBody>
                  <a:tcPr marT="63500" marB="63500" marR="63500" marL="63500"/>
                </a:tc>
                <a:tc>
                  <a:txBody>
                    <a:bodyPr/>
                    <a:lstStyle/>
                    <a:p>
                      <a:pPr indent="0" lvl="0" marL="0" rtl="0" algn="ctr">
                        <a:spcBef>
                          <a:spcPts val="0"/>
                        </a:spcBef>
                        <a:spcAft>
                          <a:spcPts val="0"/>
                        </a:spcAft>
                        <a:buNone/>
                      </a:pPr>
                      <a:r>
                        <a:rPr lang="en" sz="800"/>
                        <a:t>81.86%</a:t>
                      </a:r>
                      <a:endParaRPr sz="800"/>
                    </a:p>
                  </a:txBody>
                  <a:tcPr marT="63500" marB="63500" marR="63500" marL="63500"/>
                </a:tc>
                <a:tc>
                  <a:txBody>
                    <a:bodyPr/>
                    <a:lstStyle/>
                    <a:p>
                      <a:pPr indent="0" lvl="0" marL="0" rtl="0" algn="ctr">
                        <a:spcBef>
                          <a:spcPts val="0"/>
                        </a:spcBef>
                        <a:spcAft>
                          <a:spcPts val="0"/>
                        </a:spcAft>
                        <a:buNone/>
                      </a:pPr>
                      <a:r>
                        <a:rPr lang="en" sz="800"/>
                        <a:t>91.78%</a:t>
                      </a:r>
                      <a:endParaRPr sz="800"/>
                    </a:p>
                  </a:txBody>
                  <a:tcPr marT="63500" marB="63500" marR="63500" marL="63500"/>
                </a:tc>
                <a:tc>
                  <a:txBody>
                    <a:bodyPr/>
                    <a:lstStyle/>
                    <a:p>
                      <a:pPr indent="0" lvl="0" marL="0" rtl="0" algn="ctr">
                        <a:spcBef>
                          <a:spcPts val="0"/>
                        </a:spcBef>
                        <a:spcAft>
                          <a:spcPts val="0"/>
                        </a:spcAft>
                        <a:buNone/>
                      </a:pPr>
                      <a:r>
                        <a:rPr lang="en" sz="800"/>
                        <a:t>81.86%</a:t>
                      </a:r>
                      <a:endParaRPr sz="800"/>
                    </a:p>
                  </a:txBody>
                  <a:tcPr marT="63500" marB="63500" marR="63500" marL="63500"/>
                </a:tc>
                <a:tc>
                  <a:txBody>
                    <a:bodyPr/>
                    <a:lstStyle/>
                    <a:p>
                      <a:pPr indent="0" lvl="0" marL="0" rtl="0" algn="ctr">
                        <a:spcBef>
                          <a:spcPts val="0"/>
                        </a:spcBef>
                        <a:spcAft>
                          <a:spcPts val="0"/>
                        </a:spcAft>
                        <a:buNone/>
                      </a:pPr>
                      <a:r>
                        <a:rPr lang="en" sz="800"/>
                        <a:t>85.02%</a:t>
                      </a:r>
                      <a:endParaRPr sz="800"/>
                    </a:p>
                  </a:txBody>
                  <a:tcPr marT="63500" marB="63500" marR="63500" marL="63500"/>
                </a:tc>
              </a:tr>
              <a:tr h="170600">
                <a:tc>
                  <a:txBody>
                    <a:bodyPr/>
                    <a:lstStyle/>
                    <a:p>
                      <a:pPr indent="0" lvl="0" marL="0" rtl="0" algn="ctr">
                        <a:spcBef>
                          <a:spcPts val="0"/>
                        </a:spcBef>
                        <a:spcAft>
                          <a:spcPts val="0"/>
                        </a:spcAft>
                        <a:buNone/>
                      </a:pPr>
                      <a:r>
                        <a:rPr b="1" lang="en" sz="800"/>
                        <a:t>Snow - 50%</a:t>
                      </a:r>
                      <a:endParaRPr b="1" sz="800"/>
                    </a:p>
                  </a:txBody>
                  <a:tcPr marT="63500" marB="63500" marR="63500" marL="63500"/>
                </a:tc>
                <a:tc>
                  <a:txBody>
                    <a:bodyPr/>
                    <a:lstStyle/>
                    <a:p>
                      <a:pPr indent="0" lvl="0" marL="0" rtl="0" algn="ctr">
                        <a:spcBef>
                          <a:spcPts val="0"/>
                        </a:spcBef>
                        <a:spcAft>
                          <a:spcPts val="0"/>
                        </a:spcAft>
                        <a:buNone/>
                      </a:pPr>
                      <a:r>
                        <a:rPr lang="en" sz="800"/>
                        <a:t>63.75%</a:t>
                      </a:r>
                      <a:endParaRPr sz="800"/>
                    </a:p>
                  </a:txBody>
                  <a:tcPr marT="63500" marB="63500" marR="63500" marL="63500"/>
                </a:tc>
                <a:tc>
                  <a:txBody>
                    <a:bodyPr/>
                    <a:lstStyle/>
                    <a:p>
                      <a:pPr indent="0" lvl="0" marL="0" rtl="0" algn="ctr">
                        <a:spcBef>
                          <a:spcPts val="0"/>
                        </a:spcBef>
                        <a:spcAft>
                          <a:spcPts val="0"/>
                        </a:spcAft>
                        <a:buNone/>
                      </a:pPr>
                      <a:r>
                        <a:rPr lang="en" sz="800"/>
                        <a:t>86.85%</a:t>
                      </a:r>
                      <a:endParaRPr sz="800"/>
                    </a:p>
                  </a:txBody>
                  <a:tcPr marT="63500" marB="63500" marR="63500" marL="63500"/>
                </a:tc>
                <a:tc>
                  <a:txBody>
                    <a:bodyPr/>
                    <a:lstStyle/>
                    <a:p>
                      <a:pPr indent="0" lvl="0" marL="0" rtl="0" algn="ctr">
                        <a:spcBef>
                          <a:spcPts val="0"/>
                        </a:spcBef>
                        <a:spcAft>
                          <a:spcPts val="0"/>
                        </a:spcAft>
                        <a:buNone/>
                      </a:pPr>
                      <a:r>
                        <a:rPr lang="en" sz="800"/>
                        <a:t>63.75%</a:t>
                      </a:r>
                      <a:endParaRPr sz="800"/>
                    </a:p>
                  </a:txBody>
                  <a:tcPr marT="63500" marB="63500" marR="63500" marL="63500"/>
                </a:tc>
                <a:tc>
                  <a:txBody>
                    <a:bodyPr/>
                    <a:lstStyle/>
                    <a:p>
                      <a:pPr indent="0" lvl="0" marL="0" rtl="0" algn="ctr">
                        <a:spcBef>
                          <a:spcPts val="0"/>
                        </a:spcBef>
                        <a:spcAft>
                          <a:spcPts val="0"/>
                        </a:spcAft>
                        <a:buNone/>
                      </a:pPr>
                      <a:r>
                        <a:rPr lang="en" sz="800"/>
                        <a:t>70.25%</a:t>
                      </a:r>
                      <a:endParaRPr sz="800"/>
                    </a:p>
                  </a:txBody>
                  <a:tcPr marT="63500" marB="63500" marR="63500" marL="63500"/>
                </a:tc>
              </a:tr>
            </a:tbl>
          </a:graphicData>
        </a:graphic>
      </p:graphicFrame>
      <p:graphicFrame>
        <p:nvGraphicFramePr>
          <p:cNvPr id="131" name="Google Shape;131;p22"/>
          <p:cNvGraphicFramePr/>
          <p:nvPr/>
        </p:nvGraphicFramePr>
        <p:xfrm>
          <a:off x="4815900" y="205275"/>
          <a:ext cx="3000000" cy="3000000"/>
        </p:xfrm>
        <a:graphic>
          <a:graphicData uri="http://schemas.openxmlformats.org/drawingml/2006/table">
            <a:tbl>
              <a:tblPr>
                <a:noFill/>
                <a:tableStyleId>{9C647A74-F2FF-42D5-A3EA-E26E4ACEFE1A}</a:tableStyleId>
              </a:tblPr>
              <a:tblGrid>
                <a:gridCol w="1477000"/>
                <a:gridCol w="641325"/>
                <a:gridCol w="634850"/>
                <a:gridCol w="621900"/>
                <a:gridCol w="641325"/>
              </a:tblGrid>
              <a:tr h="239500">
                <a:tc gridSpan="5">
                  <a:txBody>
                    <a:bodyPr/>
                    <a:lstStyle/>
                    <a:p>
                      <a:pPr indent="0" lvl="0" marL="0" rtl="0" algn="ctr">
                        <a:spcBef>
                          <a:spcPts val="0"/>
                        </a:spcBef>
                        <a:spcAft>
                          <a:spcPts val="0"/>
                        </a:spcAft>
                        <a:buNone/>
                      </a:pPr>
                      <a:r>
                        <a:rPr b="1" lang="en" sz="800"/>
                        <a:t>CycleGan Modifications</a:t>
                      </a:r>
                      <a:endParaRPr b="1" sz="800"/>
                    </a:p>
                  </a:txBody>
                  <a:tcPr marT="63500" marB="63500" marR="63500" marL="63500"/>
                </a:tc>
                <a:tc hMerge="1"/>
                <a:tc hMerge="1"/>
                <a:tc hMerge="1"/>
                <a:tc hMerge="1"/>
              </a:tr>
              <a:tr h="239500">
                <a:tc>
                  <a:txBody>
                    <a:bodyPr/>
                    <a:lstStyle/>
                    <a:p>
                      <a:pPr indent="0" lvl="0" marL="0" rtl="0" algn="ctr">
                        <a:spcBef>
                          <a:spcPts val="0"/>
                        </a:spcBef>
                        <a:spcAft>
                          <a:spcPts val="0"/>
                        </a:spcAft>
                        <a:buNone/>
                      </a:pPr>
                      <a:r>
                        <a:rPr b="1" lang="en" sz="800"/>
                        <a:t>Weather / Method</a:t>
                      </a:r>
                      <a:endParaRPr b="1" sz="800"/>
                    </a:p>
                  </a:txBody>
                  <a:tcPr marT="63500" marB="63500" marR="63500" marL="63500"/>
                </a:tc>
                <a:tc>
                  <a:txBody>
                    <a:bodyPr/>
                    <a:lstStyle/>
                    <a:p>
                      <a:pPr indent="0" lvl="0" marL="0" rtl="0" algn="ctr">
                        <a:spcBef>
                          <a:spcPts val="0"/>
                        </a:spcBef>
                        <a:spcAft>
                          <a:spcPts val="0"/>
                        </a:spcAft>
                        <a:buNone/>
                      </a:pPr>
                      <a:r>
                        <a:rPr b="1" lang="en" sz="800"/>
                        <a:t>Accuracy</a:t>
                      </a:r>
                      <a:endParaRPr b="1" sz="800"/>
                    </a:p>
                  </a:txBody>
                  <a:tcPr marT="63500" marB="63500" marR="63500" marL="63500"/>
                </a:tc>
                <a:tc>
                  <a:txBody>
                    <a:bodyPr/>
                    <a:lstStyle/>
                    <a:p>
                      <a:pPr indent="0" lvl="0" marL="0" rtl="0" algn="ctr">
                        <a:spcBef>
                          <a:spcPts val="0"/>
                        </a:spcBef>
                        <a:spcAft>
                          <a:spcPts val="0"/>
                        </a:spcAft>
                        <a:buNone/>
                      </a:pPr>
                      <a:r>
                        <a:rPr b="1" lang="en" sz="800"/>
                        <a:t>Precision</a:t>
                      </a:r>
                      <a:endParaRPr b="1" sz="800"/>
                    </a:p>
                  </a:txBody>
                  <a:tcPr marT="63500" marB="63500" marR="63500" marL="63500"/>
                </a:tc>
                <a:tc>
                  <a:txBody>
                    <a:bodyPr/>
                    <a:lstStyle/>
                    <a:p>
                      <a:pPr indent="0" lvl="0" marL="0" rtl="0" algn="ctr">
                        <a:spcBef>
                          <a:spcPts val="0"/>
                        </a:spcBef>
                        <a:spcAft>
                          <a:spcPts val="0"/>
                        </a:spcAft>
                        <a:buNone/>
                      </a:pPr>
                      <a:r>
                        <a:rPr b="1" lang="en" sz="800"/>
                        <a:t>Recall</a:t>
                      </a:r>
                      <a:endParaRPr b="1" sz="800"/>
                    </a:p>
                  </a:txBody>
                  <a:tcPr marT="63500" marB="63500" marR="63500" marL="63500"/>
                </a:tc>
                <a:tc>
                  <a:txBody>
                    <a:bodyPr/>
                    <a:lstStyle/>
                    <a:p>
                      <a:pPr indent="0" lvl="0" marL="0" rtl="0" algn="ctr">
                        <a:spcBef>
                          <a:spcPts val="0"/>
                        </a:spcBef>
                        <a:spcAft>
                          <a:spcPts val="0"/>
                        </a:spcAft>
                        <a:buNone/>
                      </a:pPr>
                      <a:r>
                        <a:rPr b="1" lang="en" sz="800"/>
                        <a:t>F1-Score</a:t>
                      </a:r>
                      <a:endParaRPr b="1" sz="800"/>
                    </a:p>
                  </a:txBody>
                  <a:tcPr marT="63500" marB="63500" marR="63500" marL="63500"/>
                </a:tc>
              </a:tr>
              <a:tr h="239500">
                <a:tc>
                  <a:txBody>
                    <a:bodyPr/>
                    <a:lstStyle/>
                    <a:p>
                      <a:pPr indent="0" lvl="0" marL="0" rtl="0" algn="ctr">
                        <a:spcBef>
                          <a:spcPts val="0"/>
                        </a:spcBef>
                        <a:spcAft>
                          <a:spcPts val="0"/>
                        </a:spcAft>
                        <a:buNone/>
                      </a:pPr>
                      <a:r>
                        <a:rPr b="1" lang="en" sz="800"/>
                        <a:t>Original (Baseline)</a:t>
                      </a:r>
                      <a:endParaRPr b="1" sz="800"/>
                    </a:p>
                  </a:txBody>
                  <a:tcPr marT="63500" marB="63500" marR="63500" marL="63500"/>
                </a:tc>
                <a:tc>
                  <a:txBody>
                    <a:bodyPr/>
                    <a:lstStyle/>
                    <a:p>
                      <a:pPr indent="0" lvl="0" marL="0" rtl="0" algn="ctr">
                        <a:spcBef>
                          <a:spcPts val="0"/>
                        </a:spcBef>
                        <a:spcAft>
                          <a:spcPts val="0"/>
                        </a:spcAft>
                        <a:buNone/>
                      </a:pPr>
                      <a:r>
                        <a:rPr lang="en" sz="800"/>
                        <a:t>99.13%</a:t>
                      </a:r>
                      <a:endParaRPr sz="800"/>
                    </a:p>
                  </a:txBody>
                  <a:tcPr marT="63500" marB="63500" marR="63500" marL="63500"/>
                </a:tc>
                <a:tc>
                  <a:txBody>
                    <a:bodyPr/>
                    <a:lstStyle/>
                    <a:p>
                      <a:pPr indent="0" lvl="0" marL="0" rtl="0" algn="ctr">
                        <a:spcBef>
                          <a:spcPts val="0"/>
                        </a:spcBef>
                        <a:spcAft>
                          <a:spcPts val="0"/>
                        </a:spcAft>
                        <a:buNone/>
                      </a:pPr>
                      <a:r>
                        <a:rPr lang="en" sz="800"/>
                        <a:t>98.76%</a:t>
                      </a:r>
                      <a:endParaRPr sz="800"/>
                    </a:p>
                  </a:txBody>
                  <a:tcPr marT="63500" marB="63500" marR="63500" marL="63500"/>
                </a:tc>
                <a:tc>
                  <a:txBody>
                    <a:bodyPr/>
                    <a:lstStyle/>
                    <a:p>
                      <a:pPr indent="0" lvl="0" marL="0" rtl="0" algn="ctr">
                        <a:spcBef>
                          <a:spcPts val="0"/>
                        </a:spcBef>
                        <a:spcAft>
                          <a:spcPts val="0"/>
                        </a:spcAft>
                        <a:buNone/>
                      </a:pPr>
                      <a:r>
                        <a:rPr lang="en" sz="800"/>
                        <a:t>98.76%</a:t>
                      </a:r>
                      <a:endParaRPr sz="800"/>
                    </a:p>
                  </a:txBody>
                  <a:tcPr marT="63500" marB="63500" marR="63500" marL="63500"/>
                </a:tc>
                <a:tc>
                  <a:txBody>
                    <a:bodyPr/>
                    <a:lstStyle/>
                    <a:p>
                      <a:pPr indent="0" lvl="0" marL="0" rtl="0" algn="ctr">
                        <a:spcBef>
                          <a:spcPts val="0"/>
                        </a:spcBef>
                        <a:spcAft>
                          <a:spcPts val="0"/>
                        </a:spcAft>
                        <a:buNone/>
                      </a:pPr>
                      <a:r>
                        <a:rPr lang="en" sz="800"/>
                        <a:t>98.74%</a:t>
                      </a:r>
                      <a:endParaRPr sz="800"/>
                    </a:p>
                  </a:txBody>
                  <a:tcPr marT="63500" marB="63500" marR="63500" marL="63500"/>
                </a:tc>
              </a:tr>
              <a:tr h="239500">
                <a:tc>
                  <a:txBody>
                    <a:bodyPr/>
                    <a:lstStyle/>
                    <a:p>
                      <a:pPr indent="0" lvl="0" marL="0" rtl="0" algn="ctr">
                        <a:spcBef>
                          <a:spcPts val="0"/>
                        </a:spcBef>
                        <a:spcAft>
                          <a:spcPts val="0"/>
                        </a:spcAft>
                        <a:buNone/>
                      </a:pPr>
                      <a:r>
                        <a:rPr b="1" lang="en" sz="800"/>
                        <a:t>Rain - 25%</a:t>
                      </a:r>
                      <a:endParaRPr b="1" sz="800"/>
                    </a:p>
                  </a:txBody>
                  <a:tcPr marT="63500" marB="63500" marR="63500" marL="63500"/>
                </a:tc>
                <a:tc>
                  <a:txBody>
                    <a:bodyPr/>
                    <a:lstStyle/>
                    <a:p>
                      <a:pPr indent="0" lvl="0" marL="0" rtl="0" algn="ctr">
                        <a:spcBef>
                          <a:spcPts val="0"/>
                        </a:spcBef>
                        <a:spcAft>
                          <a:spcPts val="0"/>
                        </a:spcAft>
                        <a:buNone/>
                      </a:pPr>
                      <a:r>
                        <a:rPr lang="en" sz="800"/>
                        <a:t>93.29%</a:t>
                      </a:r>
                      <a:endParaRPr sz="800"/>
                    </a:p>
                  </a:txBody>
                  <a:tcPr marT="63500" marB="63500" marR="63500" marL="63500"/>
                </a:tc>
                <a:tc>
                  <a:txBody>
                    <a:bodyPr/>
                    <a:lstStyle/>
                    <a:p>
                      <a:pPr indent="0" lvl="0" marL="0" rtl="0" algn="ctr">
                        <a:spcBef>
                          <a:spcPts val="0"/>
                        </a:spcBef>
                        <a:spcAft>
                          <a:spcPts val="0"/>
                        </a:spcAft>
                        <a:buNone/>
                      </a:pPr>
                      <a:r>
                        <a:rPr lang="en" sz="800"/>
                        <a:t>94.22%</a:t>
                      </a:r>
                      <a:endParaRPr sz="800"/>
                    </a:p>
                  </a:txBody>
                  <a:tcPr marT="63500" marB="63500" marR="63500" marL="63500"/>
                </a:tc>
                <a:tc>
                  <a:txBody>
                    <a:bodyPr/>
                    <a:lstStyle/>
                    <a:p>
                      <a:pPr indent="0" lvl="0" marL="0" rtl="0" algn="ctr">
                        <a:spcBef>
                          <a:spcPts val="0"/>
                        </a:spcBef>
                        <a:spcAft>
                          <a:spcPts val="0"/>
                        </a:spcAft>
                        <a:buNone/>
                      </a:pPr>
                      <a:r>
                        <a:rPr lang="en" sz="800"/>
                        <a:t>93.29%</a:t>
                      </a:r>
                      <a:endParaRPr sz="800"/>
                    </a:p>
                  </a:txBody>
                  <a:tcPr marT="63500" marB="63500" marR="63500" marL="63500"/>
                </a:tc>
                <a:tc>
                  <a:txBody>
                    <a:bodyPr/>
                    <a:lstStyle/>
                    <a:p>
                      <a:pPr indent="0" lvl="0" marL="0" rtl="0" algn="ctr">
                        <a:spcBef>
                          <a:spcPts val="0"/>
                        </a:spcBef>
                        <a:spcAft>
                          <a:spcPts val="0"/>
                        </a:spcAft>
                        <a:buNone/>
                      </a:pPr>
                      <a:r>
                        <a:rPr lang="en" sz="800"/>
                        <a:t>93.50%</a:t>
                      </a:r>
                      <a:endParaRPr sz="800"/>
                    </a:p>
                  </a:txBody>
                  <a:tcPr marT="63500" marB="63500" marR="63500" marL="63500"/>
                </a:tc>
              </a:tr>
              <a:tr h="239500">
                <a:tc>
                  <a:txBody>
                    <a:bodyPr/>
                    <a:lstStyle/>
                    <a:p>
                      <a:pPr indent="0" lvl="0" marL="0" rtl="0" algn="ctr">
                        <a:spcBef>
                          <a:spcPts val="0"/>
                        </a:spcBef>
                        <a:spcAft>
                          <a:spcPts val="0"/>
                        </a:spcAft>
                        <a:buNone/>
                      </a:pPr>
                      <a:r>
                        <a:rPr b="1" lang="en" sz="800"/>
                        <a:t>Rain - 50%</a:t>
                      </a:r>
                      <a:endParaRPr b="1" sz="800"/>
                    </a:p>
                  </a:txBody>
                  <a:tcPr marT="63500" marB="63500" marR="63500" marL="63500"/>
                </a:tc>
                <a:tc>
                  <a:txBody>
                    <a:bodyPr/>
                    <a:lstStyle/>
                    <a:p>
                      <a:pPr indent="0" lvl="0" marL="0" rtl="0" algn="ctr">
                        <a:spcBef>
                          <a:spcPts val="0"/>
                        </a:spcBef>
                        <a:spcAft>
                          <a:spcPts val="0"/>
                        </a:spcAft>
                        <a:buNone/>
                      </a:pPr>
                      <a:r>
                        <a:rPr lang="en" sz="800"/>
                        <a:t>88.59%</a:t>
                      </a:r>
                      <a:endParaRPr sz="800"/>
                    </a:p>
                  </a:txBody>
                  <a:tcPr marT="63500" marB="63500" marR="63500" marL="63500"/>
                </a:tc>
                <a:tc>
                  <a:txBody>
                    <a:bodyPr/>
                    <a:lstStyle/>
                    <a:p>
                      <a:pPr indent="0" lvl="0" marL="0" rtl="0" algn="ctr">
                        <a:spcBef>
                          <a:spcPts val="0"/>
                        </a:spcBef>
                        <a:spcAft>
                          <a:spcPts val="0"/>
                        </a:spcAft>
                        <a:buNone/>
                      </a:pPr>
                      <a:r>
                        <a:rPr lang="en" sz="800"/>
                        <a:t>91.03%</a:t>
                      </a:r>
                      <a:endParaRPr sz="800"/>
                    </a:p>
                  </a:txBody>
                  <a:tcPr marT="63500" marB="63500" marR="63500" marL="63500"/>
                </a:tc>
                <a:tc>
                  <a:txBody>
                    <a:bodyPr/>
                    <a:lstStyle/>
                    <a:p>
                      <a:pPr indent="0" lvl="0" marL="0" rtl="0" algn="ctr">
                        <a:spcBef>
                          <a:spcPts val="0"/>
                        </a:spcBef>
                        <a:spcAft>
                          <a:spcPts val="0"/>
                        </a:spcAft>
                        <a:buNone/>
                      </a:pPr>
                      <a:r>
                        <a:rPr lang="en" sz="800"/>
                        <a:t>88.59%</a:t>
                      </a:r>
                      <a:endParaRPr sz="800"/>
                    </a:p>
                  </a:txBody>
                  <a:tcPr marT="63500" marB="63500" marR="63500" marL="63500"/>
                </a:tc>
                <a:tc>
                  <a:txBody>
                    <a:bodyPr/>
                    <a:lstStyle/>
                    <a:p>
                      <a:pPr indent="0" lvl="0" marL="0" rtl="0" algn="ctr">
                        <a:spcBef>
                          <a:spcPts val="0"/>
                        </a:spcBef>
                        <a:spcAft>
                          <a:spcPts val="0"/>
                        </a:spcAft>
                        <a:buNone/>
                      </a:pPr>
                      <a:r>
                        <a:rPr lang="en" sz="800"/>
                        <a:t>89.09%</a:t>
                      </a:r>
                      <a:endParaRPr sz="800"/>
                    </a:p>
                  </a:txBody>
                  <a:tcPr marT="63500" marB="63500" marR="63500" marL="63500"/>
                </a:tc>
              </a:tr>
              <a:tr h="239500">
                <a:tc>
                  <a:txBody>
                    <a:bodyPr/>
                    <a:lstStyle/>
                    <a:p>
                      <a:pPr indent="0" lvl="0" marL="0" rtl="0" algn="ctr">
                        <a:spcBef>
                          <a:spcPts val="0"/>
                        </a:spcBef>
                        <a:spcAft>
                          <a:spcPts val="0"/>
                        </a:spcAft>
                        <a:buNone/>
                      </a:pPr>
                      <a:r>
                        <a:rPr b="1" lang="en" sz="800"/>
                        <a:t>Fog - 25%</a:t>
                      </a:r>
                      <a:endParaRPr b="1" sz="800"/>
                    </a:p>
                  </a:txBody>
                  <a:tcPr marT="63500" marB="63500" marR="63500" marL="63500"/>
                </a:tc>
                <a:tc>
                  <a:txBody>
                    <a:bodyPr/>
                    <a:lstStyle/>
                    <a:p>
                      <a:pPr indent="0" lvl="0" marL="0" rtl="0" algn="ctr">
                        <a:spcBef>
                          <a:spcPts val="0"/>
                        </a:spcBef>
                        <a:spcAft>
                          <a:spcPts val="0"/>
                        </a:spcAft>
                        <a:buNone/>
                      </a:pPr>
                      <a:r>
                        <a:rPr lang="en" sz="800"/>
                        <a:t>75.21%</a:t>
                      </a:r>
                      <a:endParaRPr sz="800"/>
                    </a:p>
                  </a:txBody>
                  <a:tcPr marT="63500" marB="63500" marR="63500" marL="63500"/>
                </a:tc>
                <a:tc>
                  <a:txBody>
                    <a:bodyPr/>
                    <a:lstStyle/>
                    <a:p>
                      <a:pPr indent="0" lvl="0" marL="0" rtl="0" algn="ctr">
                        <a:spcBef>
                          <a:spcPts val="0"/>
                        </a:spcBef>
                        <a:spcAft>
                          <a:spcPts val="0"/>
                        </a:spcAft>
                        <a:buNone/>
                      </a:pPr>
                      <a:r>
                        <a:rPr lang="en" sz="800"/>
                        <a:t>77.41%</a:t>
                      </a:r>
                      <a:endParaRPr sz="800"/>
                    </a:p>
                  </a:txBody>
                  <a:tcPr marT="63500" marB="63500" marR="63500" marL="63500"/>
                </a:tc>
                <a:tc>
                  <a:txBody>
                    <a:bodyPr/>
                    <a:lstStyle/>
                    <a:p>
                      <a:pPr indent="0" lvl="0" marL="0" rtl="0" algn="ctr">
                        <a:spcBef>
                          <a:spcPts val="0"/>
                        </a:spcBef>
                        <a:spcAft>
                          <a:spcPts val="0"/>
                        </a:spcAft>
                        <a:buNone/>
                      </a:pPr>
                      <a:r>
                        <a:rPr lang="en" sz="800"/>
                        <a:t>75.21%</a:t>
                      </a:r>
                      <a:endParaRPr sz="800"/>
                    </a:p>
                  </a:txBody>
                  <a:tcPr marT="63500" marB="63500" marR="63500" marL="63500"/>
                </a:tc>
                <a:tc>
                  <a:txBody>
                    <a:bodyPr/>
                    <a:lstStyle/>
                    <a:p>
                      <a:pPr indent="0" lvl="0" marL="0" rtl="0" algn="ctr">
                        <a:spcBef>
                          <a:spcPts val="0"/>
                        </a:spcBef>
                        <a:spcAft>
                          <a:spcPts val="0"/>
                        </a:spcAft>
                        <a:buNone/>
                      </a:pPr>
                      <a:r>
                        <a:rPr lang="en" sz="800"/>
                        <a:t>75.75%</a:t>
                      </a:r>
                      <a:endParaRPr sz="800"/>
                    </a:p>
                  </a:txBody>
                  <a:tcPr marT="63500" marB="63500" marR="63500" marL="63500"/>
                </a:tc>
              </a:tr>
              <a:tr h="239500">
                <a:tc>
                  <a:txBody>
                    <a:bodyPr/>
                    <a:lstStyle/>
                    <a:p>
                      <a:pPr indent="0" lvl="0" marL="0" rtl="0" algn="ctr">
                        <a:spcBef>
                          <a:spcPts val="0"/>
                        </a:spcBef>
                        <a:spcAft>
                          <a:spcPts val="0"/>
                        </a:spcAft>
                        <a:buNone/>
                      </a:pPr>
                      <a:r>
                        <a:rPr b="1" lang="en" sz="800"/>
                        <a:t>Fog - 50%</a:t>
                      </a:r>
                      <a:endParaRPr b="1" sz="800"/>
                    </a:p>
                  </a:txBody>
                  <a:tcPr marT="63500" marB="63500" marR="63500" marL="63500"/>
                </a:tc>
                <a:tc>
                  <a:txBody>
                    <a:bodyPr/>
                    <a:lstStyle/>
                    <a:p>
                      <a:pPr indent="0" lvl="0" marL="0" rtl="0" algn="ctr">
                        <a:spcBef>
                          <a:spcPts val="0"/>
                        </a:spcBef>
                        <a:spcAft>
                          <a:spcPts val="0"/>
                        </a:spcAft>
                        <a:buNone/>
                      </a:pPr>
                      <a:r>
                        <a:rPr lang="en" sz="800"/>
                        <a:t>51.39%</a:t>
                      </a:r>
                      <a:endParaRPr sz="800"/>
                    </a:p>
                  </a:txBody>
                  <a:tcPr marT="63500" marB="63500" marR="63500" marL="63500"/>
                </a:tc>
                <a:tc>
                  <a:txBody>
                    <a:bodyPr/>
                    <a:lstStyle/>
                    <a:p>
                      <a:pPr indent="0" lvl="0" marL="0" rtl="0" algn="ctr">
                        <a:spcBef>
                          <a:spcPts val="0"/>
                        </a:spcBef>
                        <a:spcAft>
                          <a:spcPts val="0"/>
                        </a:spcAft>
                        <a:buNone/>
                      </a:pPr>
                      <a:r>
                        <a:rPr lang="en" sz="800"/>
                        <a:t>56.47%</a:t>
                      </a:r>
                      <a:endParaRPr sz="800"/>
                    </a:p>
                  </a:txBody>
                  <a:tcPr marT="63500" marB="63500" marR="63500" marL="63500"/>
                </a:tc>
                <a:tc>
                  <a:txBody>
                    <a:bodyPr/>
                    <a:lstStyle/>
                    <a:p>
                      <a:pPr indent="0" lvl="0" marL="0" rtl="0" algn="ctr">
                        <a:spcBef>
                          <a:spcPts val="0"/>
                        </a:spcBef>
                        <a:spcAft>
                          <a:spcPts val="0"/>
                        </a:spcAft>
                        <a:buNone/>
                      </a:pPr>
                      <a:r>
                        <a:rPr lang="en" sz="800"/>
                        <a:t>51.39%</a:t>
                      </a:r>
                      <a:endParaRPr sz="800"/>
                    </a:p>
                  </a:txBody>
                  <a:tcPr marT="63500" marB="63500" marR="63500" marL="63500"/>
                </a:tc>
                <a:tc>
                  <a:txBody>
                    <a:bodyPr/>
                    <a:lstStyle/>
                    <a:p>
                      <a:pPr indent="0" lvl="0" marL="0" rtl="0" algn="ctr">
                        <a:spcBef>
                          <a:spcPts val="0"/>
                        </a:spcBef>
                        <a:spcAft>
                          <a:spcPts val="0"/>
                        </a:spcAft>
                        <a:buNone/>
                      </a:pPr>
                      <a:r>
                        <a:rPr lang="en" sz="800"/>
                        <a:t>52.67%</a:t>
                      </a:r>
                      <a:endParaRPr sz="800"/>
                    </a:p>
                  </a:txBody>
                  <a:tcPr marT="63500" marB="63500" marR="63500" marL="63500"/>
                </a:tc>
              </a:tr>
              <a:tr h="239500">
                <a:tc>
                  <a:txBody>
                    <a:bodyPr/>
                    <a:lstStyle/>
                    <a:p>
                      <a:pPr indent="0" lvl="0" marL="0" rtl="0" algn="ctr">
                        <a:spcBef>
                          <a:spcPts val="0"/>
                        </a:spcBef>
                        <a:spcAft>
                          <a:spcPts val="0"/>
                        </a:spcAft>
                        <a:buNone/>
                      </a:pPr>
                      <a:r>
                        <a:rPr b="1" lang="en" sz="800"/>
                        <a:t>Snow - 25%</a:t>
                      </a:r>
                      <a:endParaRPr b="1" sz="800"/>
                    </a:p>
                  </a:txBody>
                  <a:tcPr marT="63500" marB="63500" marR="63500" marL="63500"/>
                </a:tc>
                <a:tc>
                  <a:txBody>
                    <a:bodyPr/>
                    <a:lstStyle/>
                    <a:p>
                      <a:pPr indent="0" lvl="0" marL="0" rtl="0" algn="ctr">
                        <a:spcBef>
                          <a:spcPts val="0"/>
                        </a:spcBef>
                        <a:spcAft>
                          <a:spcPts val="0"/>
                        </a:spcAft>
                        <a:buNone/>
                      </a:pPr>
                      <a:r>
                        <a:rPr lang="en" sz="800"/>
                        <a:t>92.83%</a:t>
                      </a:r>
                      <a:endParaRPr sz="800"/>
                    </a:p>
                  </a:txBody>
                  <a:tcPr marT="63500" marB="63500" marR="63500" marL="63500"/>
                </a:tc>
                <a:tc>
                  <a:txBody>
                    <a:bodyPr/>
                    <a:lstStyle/>
                    <a:p>
                      <a:pPr indent="0" lvl="0" marL="0" rtl="0" algn="ctr">
                        <a:spcBef>
                          <a:spcPts val="0"/>
                        </a:spcBef>
                        <a:spcAft>
                          <a:spcPts val="0"/>
                        </a:spcAft>
                        <a:buNone/>
                      </a:pPr>
                      <a:r>
                        <a:rPr lang="en" sz="800"/>
                        <a:t>93.73%</a:t>
                      </a:r>
                      <a:endParaRPr sz="800"/>
                    </a:p>
                  </a:txBody>
                  <a:tcPr marT="63500" marB="63500" marR="63500" marL="63500"/>
                </a:tc>
                <a:tc>
                  <a:txBody>
                    <a:bodyPr/>
                    <a:lstStyle/>
                    <a:p>
                      <a:pPr indent="0" lvl="0" marL="0" rtl="0" algn="ctr">
                        <a:spcBef>
                          <a:spcPts val="0"/>
                        </a:spcBef>
                        <a:spcAft>
                          <a:spcPts val="0"/>
                        </a:spcAft>
                        <a:buNone/>
                      </a:pPr>
                      <a:r>
                        <a:rPr lang="en" sz="800"/>
                        <a:t>92.93%</a:t>
                      </a:r>
                      <a:endParaRPr sz="800"/>
                    </a:p>
                  </a:txBody>
                  <a:tcPr marT="63500" marB="63500" marR="63500" marL="63500"/>
                </a:tc>
                <a:tc>
                  <a:txBody>
                    <a:bodyPr/>
                    <a:lstStyle/>
                    <a:p>
                      <a:pPr indent="0" lvl="0" marL="0" rtl="0" algn="ctr">
                        <a:spcBef>
                          <a:spcPts val="0"/>
                        </a:spcBef>
                        <a:spcAft>
                          <a:spcPts val="0"/>
                        </a:spcAft>
                        <a:buNone/>
                      </a:pPr>
                      <a:r>
                        <a:rPr lang="en" sz="800"/>
                        <a:t>92.96%</a:t>
                      </a:r>
                      <a:endParaRPr sz="800"/>
                    </a:p>
                  </a:txBody>
                  <a:tcPr marT="63500" marB="63500" marR="63500" marL="63500"/>
                </a:tc>
              </a:tr>
              <a:tr h="239500">
                <a:tc>
                  <a:txBody>
                    <a:bodyPr/>
                    <a:lstStyle/>
                    <a:p>
                      <a:pPr indent="0" lvl="0" marL="0" rtl="0" algn="ctr">
                        <a:spcBef>
                          <a:spcPts val="0"/>
                        </a:spcBef>
                        <a:spcAft>
                          <a:spcPts val="0"/>
                        </a:spcAft>
                        <a:buNone/>
                      </a:pPr>
                      <a:r>
                        <a:rPr b="1" lang="en" sz="800"/>
                        <a:t>Snow - 50%</a:t>
                      </a:r>
                      <a:endParaRPr b="1" sz="800"/>
                    </a:p>
                  </a:txBody>
                  <a:tcPr marT="63500" marB="63500" marR="63500" marL="63500"/>
                </a:tc>
                <a:tc>
                  <a:txBody>
                    <a:bodyPr/>
                    <a:lstStyle/>
                    <a:p>
                      <a:pPr indent="0" lvl="0" marL="0" rtl="0" algn="ctr">
                        <a:spcBef>
                          <a:spcPts val="0"/>
                        </a:spcBef>
                        <a:spcAft>
                          <a:spcPts val="0"/>
                        </a:spcAft>
                        <a:buNone/>
                      </a:pPr>
                      <a:r>
                        <a:rPr lang="en" sz="800"/>
                        <a:t>87.76%</a:t>
                      </a:r>
                      <a:endParaRPr sz="800"/>
                    </a:p>
                  </a:txBody>
                  <a:tcPr marT="63500" marB="63500" marR="63500" marL="63500"/>
                </a:tc>
                <a:tc>
                  <a:txBody>
                    <a:bodyPr/>
                    <a:lstStyle/>
                    <a:p>
                      <a:pPr indent="0" lvl="0" marL="0" rtl="0" algn="ctr">
                        <a:spcBef>
                          <a:spcPts val="0"/>
                        </a:spcBef>
                        <a:spcAft>
                          <a:spcPts val="0"/>
                        </a:spcAft>
                        <a:buNone/>
                      </a:pPr>
                      <a:r>
                        <a:rPr lang="en" sz="800"/>
                        <a:t>89.94%</a:t>
                      </a:r>
                      <a:endParaRPr sz="800"/>
                    </a:p>
                  </a:txBody>
                  <a:tcPr marT="63500" marB="63500" marR="63500" marL="63500"/>
                </a:tc>
                <a:tc>
                  <a:txBody>
                    <a:bodyPr/>
                    <a:lstStyle/>
                    <a:p>
                      <a:pPr indent="0" lvl="0" marL="0" rtl="0" algn="ctr">
                        <a:spcBef>
                          <a:spcPts val="0"/>
                        </a:spcBef>
                        <a:spcAft>
                          <a:spcPts val="0"/>
                        </a:spcAft>
                        <a:buNone/>
                      </a:pPr>
                      <a:r>
                        <a:rPr lang="en" sz="800"/>
                        <a:t>87.76%</a:t>
                      </a:r>
                      <a:endParaRPr sz="800"/>
                    </a:p>
                  </a:txBody>
                  <a:tcPr marT="63500" marB="63500" marR="63500" marL="63500"/>
                </a:tc>
                <a:tc>
                  <a:txBody>
                    <a:bodyPr/>
                    <a:lstStyle/>
                    <a:p>
                      <a:pPr indent="0" lvl="0" marL="0" rtl="0" algn="ctr">
                        <a:spcBef>
                          <a:spcPts val="0"/>
                        </a:spcBef>
                        <a:spcAft>
                          <a:spcPts val="0"/>
                        </a:spcAft>
                        <a:buNone/>
                      </a:pPr>
                      <a:r>
                        <a:rPr lang="en" sz="800"/>
                        <a:t>88.01%</a:t>
                      </a:r>
                      <a:endParaRPr sz="800"/>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37" name="Google Shape;137;p23"/>
          <p:cNvSpPr txBox="1"/>
          <p:nvPr>
            <p:ph idx="1" type="body"/>
          </p:nvPr>
        </p:nvSpPr>
        <p:spPr>
          <a:xfrm>
            <a:off x="311700" y="1152475"/>
            <a:ext cx="8520600" cy="3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we concluded using our initial </a:t>
            </a:r>
            <a:r>
              <a:rPr lang="en"/>
              <a:t>approach:</a:t>
            </a:r>
            <a:endParaRPr/>
          </a:p>
          <a:p>
            <a:pPr indent="-342900" lvl="0" marL="457200" rtl="0" algn="l">
              <a:spcBef>
                <a:spcPts val="1200"/>
              </a:spcBef>
              <a:spcAft>
                <a:spcPts val="0"/>
              </a:spcAft>
              <a:buSzPts val="1800"/>
              <a:buChar char="●"/>
            </a:pPr>
            <a:r>
              <a:rPr lang="en"/>
              <a:t>Transfer learning had enabled robust recognition of traffic signs under mild distortions.</a:t>
            </a:r>
            <a:endParaRPr/>
          </a:p>
          <a:p>
            <a:pPr indent="-342900" lvl="0" marL="457200" rtl="0" algn="l">
              <a:spcBef>
                <a:spcPts val="1000"/>
              </a:spcBef>
              <a:spcAft>
                <a:spcPts val="0"/>
              </a:spcAft>
              <a:buSzPts val="1800"/>
              <a:buChar char="●"/>
            </a:pPr>
            <a:r>
              <a:rPr lang="en"/>
              <a:t>Model’s performance shows a significant degrade in performance under heavy distortions. </a:t>
            </a:r>
            <a:endParaRPr/>
          </a:p>
          <a:p>
            <a:pPr indent="-342900" lvl="0" marL="457200" rtl="0" algn="l">
              <a:spcBef>
                <a:spcPts val="1000"/>
              </a:spcBef>
              <a:spcAft>
                <a:spcPts val="0"/>
              </a:spcAft>
              <a:buSzPts val="1800"/>
              <a:buChar char="●"/>
            </a:pPr>
            <a:r>
              <a:rPr lang="en"/>
              <a:t>W</a:t>
            </a:r>
            <a:r>
              <a:rPr lang="en"/>
              <a:t>hile the results</a:t>
            </a:r>
            <a:r>
              <a:rPr lang="en"/>
              <a:t> show some promise, some things still need to be tuned in to improve the model’s performance. (As seen for the foggy performance)</a:t>
            </a:r>
            <a:endParaRPr/>
          </a:p>
          <a:p>
            <a:pPr indent="-342900" lvl="0" marL="457200" rtl="0" algn="l">
              <a:spcBef>
                <a:spcPts val="1000"/>
              </a:spcBef>
              <a:spcAft>
                <a:spcPts val="0"/>
              </a:spcAft>
              <a:buSzPts val="1800"/>
              <a:buChar char="●"/>
            </a:pPr>
            <a:r>
              <a:rPr lang="en"/>
              <a:t>The shape of the object may have a big impact on performance.</a:t>
            </a:r>
            <a:endParaRPr/>
          </a:p>
          <a:p>
            <a:pPr indent="0" lvl="0" marL="0" rtl="0" algn="l">
              <a:spcBef>
                <a:spcPts val="1000"/>
              </a:spcBef>
              <a:spcAft>
                <a:spcPts val="1000"/>
              </a:spcAft>
              <a:buNone/>
            </a:pPr>
            <a:r>
              <a:rPr lang="en"/>
              <a:t>This had highlighted the importance of having a diverse training dataset.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Couldn't</a:t>
            </a:r>
            <a:r>
              <a:rPr lang="en"/>
              <a:t> be done due to time constraints:</a:t>
            </a:r>
            <a:endParaRPr/>
          </a:p>
          <a:p>
            <a:pPr indent="-342900" lvl="1" marL="914400" rtl="0" algn="l">
              <a:spcBef>
                <a:spcPts val="0"/>
              </a:spcBef>
              <a:spcAft>
                <a:spcPts val="0"/>
              </a:spcAft>
              <a:buSzPts val="1800"/>
              <a:buChar char="○"/>
            </a:pPr>
            <a:r>
              <a:rPr lang="en" sz="1800"/>
              <a:t>Fine tuning the obscured images to get the best result using transfer learning</a:t>
            </a:r>
            <a:endParaRPr sz="1800"/>
          </a:p>
          <a:p>
            <a:pPr indent="-342900" lvl="1" marL="914400" rtl="0" algn="l">
              <a:spcBef>
                <a:spcPts val="0"/>
              </a:spcBef>
              <a:spcAft>
                <a:spcPts val="0"/>
              </a:spcAft>
              <a:buSzPts val="1800"/>
              <a:buChar char="○"/>
            </a:pPr>
            <a:r>
              <a:rPr lang="en" sz="1800"/>
              <a:t>Figuring out why CycleGAN fog dataset has such bad results.</a:t>
            </a:r>
            <a:endParaRPr sz="1800"/>
          </a:p>
          <a:p>
            <a:pPr indent="-342900" lvl="0" marL="457200" rtl="0" algn="l">
              <a:spcBef>
                <a:spcPts val="0"/>
              </a:spcBef>
              <a:spcAft>
                <a:spcPts val="0"/>
              </a:spcAft>
              <a:buSzPts val="1800"/>
              <a:buChar char="●"/>
            </a:pPr>
            <a:r>
              <a:rPr lang="en"/>
              <a:t>Next Steps:</a:t>
            </a:r>
            <a:endParaRPr/>
          </a:p>
          <a:p>
            <a:pPr indent="-342900" lvl="1" marL="914400" rtl="0" algn="l">
              <a:spcBef>
                <a:spcPts val="0"/>
              </a:spcBef>
              <a:spcAft>
                <a:spcPts val="0"/>
              </a:spcAft>
              <a:buSzPts val="1800"/>
              <a:buChar char="○"/>
            </a:pPr>
            <a:r>
              <a:rPr lang="en" sz="1800"/>
              <a:t>Analyzing the results in much more detail</a:t>
            </a:r>
            <a:endParaRPr sz="1800"/>
          </a:p>
          <a:p>
            <a:pPr indent="-342900" lvl="1" marL="914400" rtl="0" algn="l">
              <a:spcBef>
                <a:spcPts val="0"/>
              </a:spcBef>
              <a:spcAft>
                <a:spcPts val="0"/>
              </a:spcAft>
              <a:buSzPts val="1800"/>
              <a:buChar char="○"/>
            </a:pPr>
            <a:r>
              <a:rPr lang="en" sz="1800"/>
              <a:t>Explore potential solutions such as domain </a:t>
            </a:r>
            <a:r>
              <a:rPr lang="en" sz="1800"/>
              <a:t>adaptation</a:t>
            </a:r>
            <a:r>
              <a:rPr lang="en" sz="1800"/>
              <a:t> techniques.</a:t>
            </a:r>
            <a:endParaRPr sz="1800"/>
          </a:p>
          <a:p>
            <a:pPr indent="-342900" lvl="1" marL="914400" rtl="0" algn="l">
              <a:spcBef>
                <a:spcPts val="0"/>
              </a:spcBef>
              <a:spcAft>
                <a:spcPts val="0"/>
              </a:spcAft>
              <a:buSzPts val="1800"/>
              <a:buChar char="○"/>
            </a:pPr>
            <a:r>
              <a:rPr lang="en" sz="1800"/>
              <a:t>Train the model on more diverse datasets to help improve the performance.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pic>
        <p:nvPicPr>
          <p:cNvPr descr="Question and answer bubbles thin line icon, business communication concept, question mark and exclamation point on white background, question and answer speech bubbles icon in outline. Vector. (Provided by Getty Images)" id="149" name="Google Shape;149;p25"/>
          <p:cNvPicPr preferRelativeResize="0"/>
          <p:nvPr/>
        </p:nvPicPr>
        <p:blipFill>
          <a:blip r:embed="rId3">
            <a:alphaModFix/>
          </a:blip>
          <a:stretch>
            <a:fillRect/>
          </a:stretch>
        </p:blipFill>
        <p:spPr>
          <a:xfrm>
            <a:off x="795000" y="2858100"/>
            <a:ext cx="1980600" cy="1980600"/>
          </a:xfrm>
          <a:prstGeom prst="rect">
            <a:avLst/>
          </a:prstGeom>
          <a:noFill/>
          <a:ln>
            <a:noFill/>
          </a:ln>
        </p:spPr>
      </p:pic>
      <p:pic>
        <p:nvPicPr>
          <p:cNvPr descr="questions and answers icon vector. Isolated contour symbol illustration (Provided by Getty Images)" id="150" name="Google Shape;150;p25"/>
          <p:cNvPicPr preferRelativeResize="0"/>
          <p:nvPr/>
        </p:nvPicPr>
        <p:blipFill>
          <a:blip r:embed="rId4">
            <a:alphaModFix/>
          </a:blip>
          <a:stretch>
            <a:fillRect/>
          </a:stretch>
        </p:blipFill>
        <p:spPr>
          <a:xfrm>
            <a:off x="6643325" y="402700"/>
            <a:ext cx="1980600" cy="198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 Why it is interesting?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 is traffic sign recognition?</a:t>
            </a:r>
            <a:endParaRPr/>
          </a:p>
          <a:p>
            <a:pPr indent="-317500" lvl="1" marL="914400" rtl="0" algn="l">
              <a:spcBef>
                <a:spcPts val="0"/>
              </a:spcBef>
              <a:spcAft>
                <a:spcPts val="0"/>
              </a:spcAft>
              <a:buSzPts val="1400"/>
              <a:buChar char="○"/>
            </a:pPr>
            <a:r>
              <a:rPr lang="en"/>
              <a:t>A critical component of autonomous driving systems</a:t>
            </a:r>
            <a:endParaRPr/>
          </a:p>
          <a:p>
            <a:pPr indent="-317500" lvl="1" marL="914400" rtl="0" algn="l">
              <a:spcBef>
                <a:spcPts val="0"/>
              </a:spcBef>
              <a:spcAft>
                <a:spcPts val="0"/>
              </a:spcAft>
              <a:buSzPts val="1400"/>
              <a:buChar char="○"/>
            </a:pPr>
            <a:r>
              <a:rPr lang="en"/>
              <a:t>Vehicles rely on accurate sign recognition to navigate safely, follow speed limits, and make crucial driving decisions</a:t>
            </a:r>
            <a:endParaRPr/>
          </a:p>
          <a:p>
            <a:pPr indent="-342900" lvl="0" marL="457200" rtl="0" algn="l">
              <a:spcBef>
                <a:spcPts val="0"/>
              </a:spcBef>
              <a:spcAft>
                <a:spcPts val="0"/>
              </a:spcAft>
              <a:buSzPts val="1800"/>
              <a:buChar char="●"/>
            </a:pPr>
            <a:r>
              <a:rPr lang="en"/>
              <a:t>What is the problem?</a:t>
            </a:r>
            <a:endParaRPr/>
          </a:p>
          <a:p>
            <a:pPr indent="-317500" lvl="1" marL="914400" rtl="0" algn="l">
              <a:spcBef>
                <a:spcPts val="0"/>
              </a:spcBef>
              <a:spcAft>
                <a:spcPts val="0"/>
              </a:spcAft>
              <a:buSzPts val="1400"/>
              <a:buChar char="○"/>
            </a:pPr>
            <a:r>
              <a:rPr lang="en"/>
              <a:t>Current autonomous driving systems perform poorly in uncontrolled environments (They work well only in specific conditions like clear weather, straight roads, and no occlusions)</a:t>
            </a:r>
            <a:endParaRPr/>
          </a:p>
          <a:p>
            <a:pPr indent="-317500" lvl="1" marL="914400" rtl="0" algn="l">
              <a:spcBef>
                <a:spcPts val="0"/>
              </a:spcBef>
              <a:spcAft>
                <a:spcPts val="0"/>
              </a:spcAft>
              <a:buSzPts val="1400"/>
              <a:buChar char="○"/>
            </a:pPr>
            <a:r>
              <a:rPr lang="en"/>
              <a:t>In Portland, we often have rain and fog during fall and winter, and sometimes snow — which degrades performance</a:t>
            </a:r>
            <a:endParaRPr/>
          </a:p>
          <a:p>
            <a:pPr indent="-342900" lvl="0" marL="457200" rtl="0" algn="l">
              <a:spcBef>
                <a:spcPts val="0"/>
              </a:spcBef>
              <a:spcAft>
                <a:spcPts val="0"/>
              </a:spcAft>
              <a:buSzPts val="1800"/>
              <a:buChar char="●"/>
            </a:pPr>
            <a:r>
              <a:rPr lang="en"/>
              <a:t>Why it is interesting?</a:t>
            </a:r>
            <a:endParaRPr/>
          </a:p>
          <a:p>
            <a:pPr indent="-317500" lvl="1" marL="914400" rtl="0" algn="l">
              <a:spcBef>
                <a:spcPts val="0"/>
              </a:spcBef>
              <a:spcAft>
                <a:spcPts val="0"/>
              </a:spcAft>
              <a:buSzPts val="1400"/>
              <a:buChar char="○"/>
            </a:pPr>
            <a:r>
              <a:rPr lang="en"/>
              <a:t>Considering these real-world conditions is essential for safe and widespread adoption of autonomous vehicles</a:t>
            </a:r>
            <a:endParaRPr/>
          </a:p>
          <a:p>
            <a:pPr indent="-342900" lvl="0" marL="457200" rtl="0" algn="l">
              <a:spcBef>
                <a:spcPts val="0"/>
              </a:spcBef>
              <a:spcAft>
                <a:spcPts val="0"/>
              </a:spcAft>
              <a:buSzPts val="1800"/>
              <a:buChar char="●"/>
            </a:pPr>
            <a:r>
              <a:rPr lang="en"/>
              <a:t>Goal: Compare how different weather simulations affect model performance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a:t>
            </a:r>
            <a:r>
              <a:rPr lang="en" u="sng">
                <a:solidFill>
                  <a:schemeClr val="hlink"/>
                </a:solidFill>
                <a:hlinkClick r:id="rId3"/>
              </a:rPr>
              <a:t>German Traffic Sign Recognition Benchmark (GTSRB)</a:t>
            </a:r>
            <a:endParaRPr/>
          </a:p>
          <a:p>
            <a:pPr indent="-342900" lvl="0" marL="457200" rtl="0" algn="l">
              <a:spcBef>
                <a:spcPts val="0"/>
              </a:spcBef>
              <a:spcAft>
                <a:spcPts val="0"/>
              </a:spcAft>
              <a:buSzPts val="1800"/>
              <a:buChar char="●"/>
            </a:pPr>
            <a:r>
              <a:rPr lang="en"/>
              <a:t>Data </a:t>
            </a:r>
            <a:r>
              <a:rPr lang="en"/>
              <a:t>Preparation</a:t>
            </a:r>
            <a:r>
              <a:rPr lang="en"/>
              <a:t>:</a:t>
            </a:r>
            <a:endParaRPr/>
          </a:p>
          <a:p>
            <a:pPr indent="-317500" lvl="1" marL="914400" rtl="0" algn="l">
              <a:spcBef>
                <a:spcPts val="0"/>
              </a:spcBef>
              <a:spcAft>
                <a:spcPts val="0"/>
              </a:spcAft>
              <a:buSzPts val="1400"/>
              <a:buChar char="○"/>
            </a:pPr>
            <a:r>
              <a:rPr lang="en"/>
              <a:t>Baseline:  Original traffic sign images</a:t>
            </a:r>
            <a:endParaRPr/>
          </a:p>
          <a:p>
            <a:pPr indent="-317500" lvl="1" marL="914400" rtl="0" algn="l">
              <a:spcBef>
                <a:spcPts val="0"/>
              </a:spcBef>
              <a:spcAft>
                <a:spcPts val="0"/>
              </a:spcAft>
              <a:buSzPts val="1400"/>
              <a:buChar char="○"/>
            </a:pPr>
            <a:r>
              <a:rPr lang="en"/>
              <a:t>Obscured: 3 weather cases (rain, fog, and snow)</a:t>
            </a:r>
            <a:endParaRPr/>
          </a:p>
          <a:p>
            <a:pPr indent="-342900" lvl="0" marL="457200" rtl="0" algn="l">
              <a:spcBef>
                <a:spcPts val="0"/>
              </a:spcBef>
              <a:spcAft>
                <a:spcPts val="0"/>
              </a:spcAft>
              <a:buSzPts val="1800"/>
              <a:buChar char="●"/>
            </a:pPr>
            <a:r>
              <a:rPr lang="en"/>
              <a:t>Model:</a:t>
            </a:r>
            <a:endParaRPr/>
          </a:p>
          <a:p>
            <a:pPr indent="-317500" lvl="1" marL="914400" rtl="0" algn="l">
              <a:spcBef>
                <a:spcPts val="0"/>
              </a:spcBef>
              <a:spcAft>
                <a:spcPts val="0"/>
              </a:spcAft>
              <a:buSzPts val="1400"/>
              <a:buChar char="○"/>
            </a:pPr>
            <a:r>
              <a:rPr lang="en"/>
              <a:t>CNN (</a:t>
            </a:r>
            <a:r>
              <a:rPr lang="en"/>
              <a:t>ResNet50</a:t>
            </a:r>
            <a:r>
              <a:rPr lang="en"/>
              <a:t>)</a:t>
            </a:r>
            <a:endParaRPr/>
          </a:p>
          <a:p>
            <a:pPr indent="-317500" lvl="1" marL="914400" rtl="0" algn="l">
              <a:spcBef>
                <a:spcPts val="0"/>
              </a:spcBef>
              <a:spcAft>
                <a:spcPts val="0"/>
              </a:spcAft>
              <a:buSzPts val="1400"/>
              <a:buChar char="○"/>
            </a:pPr>
            <a:r>
              <a:rPr lang="en"/>
              <a:t>Transfer Learning (Pretrained CNN model)</a:t>
            </a:r>
            <a:endParaRPr/>
          </a:p>
          <a:p>
            <a:pPr indent="-342900" lvl="0" marL="457200" rtl="0" algn="l">
              <a:spcBef>
                <a:spcPts val="0"/>
              </a:spcBef>
              <a:spcAft>
                <a:spcPts val="0"/>
              </a:spcAft>
              <a:buSzPts val="1800"/>
              <a:buChar char="●"/>
            </a:pPr>
            <a:r>
              <a:rPr lang="en"/>
              <a:t>Evaluation Metrics:</a:t>
            </a:r>
            <a:endParaRPr/>
          </a:p>
          <a:p>
            <a:pPr indent="-317500" lvl="1" marL="914400" rtl="0" algn="l">
              <a:spcBef>
                <a:spcPts val="0"/>
              </a:spcBef>
              <a:spcAft>
                <a:spcPts val="0"/>
              </a:spcAft>
              <a:buSzPts val="1400"/>
              <a:buChar char="○"/>
            </a:pPr>
            <a:r>
              <a:rPr lang="en"/>
              <a:t>Accuracy, precision, recall, and f1 score</a:t>
            </a:r>
            <a:endParaRPr/>
          </a:p>
        </p:txBody>
      </p:sp>
      <p:pic>
        <p:nvPicPr>
          <p:cNvPr id="68" name="Google Shape;68;p15"/>
          <p:cNvPicPr preferRelativeResize="0"/>
          <p:nvPr/>
        </p:nvPicPr>
        <p:blipFill>
          <a:blip r:embed="rId4">
            <a:alphaModFix/>
          </a:blip>
          <a:stretch>
            <a:fillRect/>
          </a:stretch>
        </p:blipFill>
        <p:spPr>
          <a:xfrm>
            <a:off x="4476600" y="3157875"/>
            <a:ext cx="2256000" cy="1632150"/>
          </a:xfrm>
          <a:prstGeom prst="rect">
            <a:avLst/>
          </a:prstGeom>
          <a:noFill/>
          <a:ln>
            <a:noFill/>
          </a:ln>
        </p:spPr>
      </p:pic>
      <p:pic>
        <p:nvPicPr>
          <p:cNvPr id="69" name="Google Shape;69;p15"/>
          <p:cNvPicPr preferRelativeResize="0"/>
          <p:nvPr/>
        </p:nvPicPr>
        <p:blipFill>
          <a:blip r:embed="rId5">
            <a:alphaModFix/>
          </a:blip>
          <a:stretch>
            <a:fillRect/>
          </a:stretch>
        </p:blipFill>
        <p:spPr>
          <a:xfrm>
            <a:off x="6783475" y="3157877"/>
            <a:ext cx="2256000" cy="16321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Pre-Trained CNN</a:t>
            </a:r>
            <a:r>
              <a:rPr lang="en"/>
              <a:t> Model</a:t>
            </a:r>
            <a:endParaRPr/>
          </a:p>
        </p:txBody>
      </p:sp>
      <p:sp>
        <p:nvSpPr>
          <p:cNvPr id="75" name="Google Shape;75;p16"/>
          <p:cNvSpPr txBox="1"/>
          <p:nvPr>
            <p:ph idx="1" type="body"/>
          </p:nvPr>
        </p:nvSpPr>
        <p:spPr>
          <a:xfrm>
            <a:off x="311700" y="1152475"/>
            <a:ext cx="8520600" cy="361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initial </a:t>
            </a:r>
            <a:r>
              <a:rPr lang="en"/>
              <a:t>approach</a:t>
            </a:r>
            <a:r>
              <a:rPr lang="en"/>
              <a:t> to addressing this problem was to use </a:t>
            </a:r>
            <a:r>
              <a:rPr lang="en"/>
              <a:t>transferred</a:t>
            </a:r>
            <a:r>
              <a:rPr lang="en"/>
              <a:t> learning, which involves</a:t>
            </a:r>
            <a:r>
              <a:rPr lang="en"/>
              <a:t>:</a:t>
            </a:r>
            <a:endParaRPr/>
          </a:p>
          <a:p>
            <a:pPr indent="-342900" lvl="0" marL="457200" rtl="0" algn="l">
              <a:spcBef>
                <a:spcPts val="1200"/>
              </a:spcBef>
              <a:spcAft>
                <a:spcPts val="0"/>
              </a:spcAft>
              <a:buSzPts val="1800"/>
              <a:buChar char="●"/>
            </a:pPr>
            <a:r>
              <a:rPr lang="en"/>
              <a:t>Using a pre-trained CNN model (ResNet50) to classify the data.</a:t>
            </a:r>
            <a:endParaRPr/>
          </a:p>
          <a:p>
            <a:pPr indent="-342900" lvl="0" marL="457200" rtl="0" algn="l">
              <a:spcBef>
                <a:spcPts val="0"/>
              </a:spcBef>
              <a:spcAft>
                <a:spcPts val="0"/>
              </a:spcAft>
              <a:buSzPts val="1800"/>
              <a:buChar char="●"/>
            </a:pPr>
            <a:r>
              <a:rPr lang="en"/>
              <a:t>Using the pre-trained model as the base model for the transfer learning.</a:t>
            </a:r>
            <a:endParaRPr/>
          </a:p>
          <a:p>
            <a:pPr indent="0" lvl="0" marL="0" rtl="0" algn="l">
              <a:spcBef>
                <a:spcPts val="1200"/>
              </a:spcBef>
              <a:spcAft>
                <a:spcPts val="0"/>
              </a:spcAft>
              <a:buNone/>
            </a:pPr>
            <a:r>
              <a:rPr lang="en"/>
              <a:t>The pre-trained model alone wouldn’t be capable of classifying the weather data, because it wasn’t originally trained for that task, which is why we needed to perform transfer learning onto it. We want the learned features that it has, so we could reuse it for our case.</a:t>
            </a:r>
            <a:endParaRPr/>
          </a:p>
          <a:p>
            <a:pPr indent="0" lvl="0" marL="0" rtl="0" algn="l">
              <a:spcBef>
                <a:spcPts val="1200"/>
              </a:spcBef>
              <a:spcAft>
                <a:spcPts val="1200"/>
              </a:spcAft>
              <a:buNone/>
            </a:pPr>
            <a:r>
              <a:rPr lang="en"/>
              <a:t>We chose the ResNet50 model due to its proven performance on image </a:t>
            </a:r>
            <a:r>
              <a:rPr lang="en"/>
              <a:t>classification, and how it was trained on a wide range of features and patterns.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Transfer learning is a technique, where a model trained on one task is repurposed for another.</a:t>
            </a:r>
            <a:endParaRPr/>
          </a:p>
          <a:p>
            <a:pPr indent="0" lvl="0" marL="0" rtl="0" algn="l">
              <a:spcBef>
                <a:spcPts val="1200"/>
              </a:spcBef>
              <a:spcAft>
                <a:spcPts val="0"/>
              </a:spcAft>
              <a:buNone/>
            </a:pPr>
            <a:r>
              <a:rPr lang="en"/>
              <a:t>How this helps:</a:t>
            </a:r>
            <a:endParaRPr/>
          </a:p>
          <a:p>
            <a:pPr indent="-342900" lvl="0" marL="457200" rtl="0" algn="l">
              <a:spcBef>
                <a:spcPts val="1200"/>
              </a:spcBef>
              <a:spcAft>
                <a:spcPts val="0"/>
              </a:spcAft>
              <a:buSzPts val="1800"/>
              <a:buChar char="●"/>
            </a:pPr>
            <a:r>
              <a:rPr lang="en"/>
              <a:t>We don’t require as large of a dataset.</a:t>
            </a:r>
            <a:endParaRPr/>
          </a:p>
          <a:p>
            <a:pPr indent="-342900" lvl="0" marL="457200" rtl="0" algn="l">
              <a:spcBef>
                <a:spcPts val="0"/>
              </a:spcBef>
              <a:spcAft>
                <a:spcPts val="0"/>
              </a:spcAft>
              <a:buSzPts val="1800"/>
              <a:buChar char="●"/>
            </a:pPr>
            <a:r>
              <a:rPr lang="en"/>
              <a:t>We can leverage previous learned weights to speed up learning time.</a:t>
            </a:r>
            <a:endParaRPr/>
          </a:p>
          <a:p>
            <a:pPr indent="-342900" lvl="0" marL="457200" rtl="0" algn="l">
              <a:spcBef>
                <a:spcPts val="0"/>
              </a:spcBef>
              <a:spcAft>
                <a:spcPts val="0"/>
              </a:spcAft>
              <a:buSzPts val="1800"/>
              <a:buChar char="●"/>
            </a:pPr>
            <a:r>
              <a:rPr lang="en"/>
              <a:t>Useful</a:t>
            </a:r>
            <a:r>
              <a:rPr lang="en"/>
              <a:t> for applying </a:t>
            </a:r>
            <a:r>
              <a:rPr lang="en"/>
              <a:t>specificity to existing analysis.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Obscured Dataset </a:t>
            </a:r>
            <a:r>
              <a:rPr lang="en"/>
              <a:t>Preparation</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As previously stated, the datasets we plan to use are:</a:t>
            </a:r>
            <a:endParaRPr/>
          </a:p>
          <a:p>
            <a:pPr indent="-342900" lvl="0" marL="457200" rtl="0" algn="l">
              <a:spcBef>
                <a:spcPts val="1200"/>
              </a:spcBef>
              <a:spcAft>
                <a:spcPts val="0"/>
              </a:spcAft>
              <a:buSzPts val="1800"/>
              <a:buChar char="●"/>
            </a:pPr>
            <a:r>
              <a:rPr lang="en"/>
              <a:t>GTSRB dataset (which contains the traffic signs)</a:t>
            </a:r>
            <a:endParaRPr/>
          </a:p>
          <a:p>
            <a:pPr indent="-342900" lvl="0" marL="457200" rtl="0" algn="l">
              <a:spcBef>
                <a:spcPts val="0"/>
              </a:spcBef>
              <a:spcAft>
                <a:spcPts val="0"/>
              </a:spcAft>
              <a:buSzPts val="1800"/>
              <a:buChar char="●"/>
            </a:pPr>
            <a:r>
              <a:rPr lang="en"/>
              <a:t>Snow100k, Rain100k, and Foggy Cityscape </a:t>
            </a:r>
            <a:endParaRPr/>
          </a:p>
          <a:p>
            <a:pPr indent="0" lvl="0" marL="0" rtl="0" algn="l">
              <a:spcBef>
                <a:spcPts val="1200"/>
              </a:spcBef>
              <a:spcAft>
                <a:spcPts val="0"/>
              </a:spcAft>
              <a:buNone/>
            </a:pPr>
            <a:r>
              <a:rPr lang="en"/>
              <a:t>The GTSRB dataset is self explanatory, but the reason why we’re also using the snow, rain, and foggy datasets is because we plan to use those datasets to help generate images with the adverse weather conditions, for testing purposes.</a:t>
            </a:r>
            <a:endParaRPr/>
          </a:p>
          <a:p>
            <a:pPr indent="0" lvl="0" marL="0" rtl="0" algn="l">
              <a:spcBef>
                <a:spcPts val="1200"/>
              </a:spcBef>
              <a:spcAft>
                <a:spcPts val="0"/>
              </a:spcAft>
              <a:buClr>
                <a:schemeClr val="dk1"/>
              </a:buClr>
              <a:buSzPts val="1100"/>
              <a:buFont typeface="Arial"/>
              <a:buNone/>
            </a:pPr>
            <a:r>
              <a:rPr lang="en"/>
              <a:t>We plan to use augmented images to help test the model:</a:t>
            </a:r>
            <a:endParaRPr/>
          </a:p>
          <a:p>
            <a:pPr indent="-342900" lvl="0" marL="457200" rtl="0" algn="l">
              <a:spcBef>
                <a:spcPts val="1200"/>
              </a:spcBef>
              <a:spcAft>
                <a:spcPts val="0"/>
              </a:spcAft>
              <a:buSzPts val="1800"/>
              <a:buChar char="●"/>
            </a:pPr>
            <a:r>
              <a:rPr lang="en"/>
              <a:t>25% obscurations</a:t>
            </a:r>
            <a:endParaRPr/>
          </a:p>
          <a:p>
            <a:pPr indent="-342900" lvl="0" marL="457200" rtl="0" algn="l">
              <a:spcBef>
                <a:spcPts val="0"/>
              </a:spcBef>
              <a:spcAft>
                <a:spcPts val="0"/>
              </a:spcAft>
              <a:buSzPts val="1800"/>
              <a:buChar char="●"/>
            </a:pPr>
            <a:r>
              <a:rPr lang="en"/>
              <a:t>50% obscurations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Weather Simulation Methods</a:t>
            </a:r>
            <a:endParaRPr/>
          </a:p>
        </p:txBody>
      </p:sp>
      <p:sp>
        <p:nvSpPr>
          <p:cNvPr id="93" name="Google Shape;93;p19"/>
          <p:cNvSpPr txBox="1"/>
          <p:nvPr>
            <p:ph idx="1" type="body"/>
          </p:nvPr>
        </p:nvSpPr>
        <p:spPr>
          <a:xfrm>
            <a:off x="311700" y="1208550"/>
            <a:ext cx="4433400" cy="34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decided on having two methods of generating the data with weather effects: </a:t>
            </a:r>
            <a:endParaRPr/>
          </a:p>
          <a:p>
            <a:pPr indent="-342900" lvl="0" marL="457200" rtl="0" algn="l">
              <a:spcBef>
                <a:spcPts val="1200"/>
              </a:spcBef>
              <a:spcAft>
                <a:spcPts val="0"/>
              </a:spcAft>
              <a:buSzPts val="1800"/>
              <a:buChar char="●"/>
            </a:pPr>
            <a:r>
              <a:rPr lang="en"/>
              <a:t>Using a custom method of augmenting the images.</a:t>
            </a:r>
            <a:endParaRPr/>
          </a:p>
          <a:p>
            <a:pPr indent="-342900" lvl="0" marL="457200" rtl="0" algn="l">
              <a:spcBef>
                <a:spcPts val="1000"/>
              </a:spcBef>
              <a:spcAft>
                <a:spcPts val="0"/>
              </a:spcAft>
              <a:buSzPts val="1800"/>
              <a:buChar char="●"/>
            </a:pPr>
            <a:r>
              <a:rPr lang="en"/>
              <a:t>Using</a:t>
            </a:r>
            <a:r>
              <a:rPr lang="en"/>
              <a:t> an</a:t>
            </a:r>
            <a:r>
              <a:rPr lang="en"/>
              <a:t> image generating method, CycleGAN.</a:t>
            </a:r>
            <a:endParaRPr/>
          </a:p>
          <a:p>
            <a:pPr indent="0" lvl="0" marL="0" rtl="0" algn="l">
              <a:spcBef>
                <a:spcPts val="1000"/>
              </a:spcBef>
              <a:spcAft>
                <a:spcPts val="0"/>
              </a:spcAft>
              <a:buNone/>
            </a:pPr>
            <a:r>
              <a:t/>
            </a:r>
            <a:endParaRPr/>
          </a:p>
          <a:p>
            <a:pPr indent="0" lvl="0" marL="0" rtl="0" algn="l">
              <a:spcBef>
                <a:spcPts val="120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5074224" y="2189502"/>
            <a:ext cx="1031575" cy="1031599"/>
          </a:xfrm>
          <a:prstGeom prst="rect">
            <a:avLst/>
          </a:prstGeom>
          <a:noFill/>
          <a:ln cap="flat" cmpd="sng" w="19050">
            <a:solidFill>
              <a:srgbClr val="000000"/>
            </a:solidFill>
            <a:prstDash val="solid"/>
            <a:round/>
            <a:headEnd len="sm" w="sm" type="none"/>
            <a:tailEnd len="sm" w="sm" type="none"/>
          </a:ln>
        </p:spPr>
      </p:pic>
      <p:pic>
        <p:nvPicPr>
          <p:cNvPr id="95" name="Google Shape;95;p19" title="00002.png"/>
          <p:cNvPicPr preferRelativeResize="0"/>
          <p:nvPr/>
        </p:nvPicPr>
        <p:blipFill>
          <a:blip r:embed="rId4">
            <a:alphaModFix/>
          </a:blip>
          <a:stretch>
            <a:fillRect/>
          </a:stretch>
        </p:blipFill>
        <p:spPr>
          <a:xfrm>
            <a:off x="5074225" y="789125"/>
            <a:ext cx="1031575" cy="1031575"/>
          </a:xfrm>
          <a:prstGeom prst="rect">
            <a:avLst/>
          </a:prstGeom>
          <a:noFill/>
          <a:ln cap="flat" cmpd="sng" w="19050">
            <a:solidFill>
              <a:schemeClr val="dk1"/>
            </a:solidFill>
            <a:prstDash val="solid"/>
            <a:round/>
            <a:headEnd len="sm" w="sm" type="none"/>
            <a:tailEnd len="sm" w="sm" type="none"/>
          </a:ln>
        </p:spPr>
      </p:pic>
      <p:pic>
        <p:nvPicPr>
          <p:cNvPr id="96" name="Google Shape;96;p19" title="00422.png"/>
          <p:cNvPicPr preferRelativeResize="0"/>
          <p:nvPr/>
        </p:nvPicPr>
        <p:blipFill>
          <a:blip r:embed="rId5">
            <a:alphaModFix/>
          </a:blip>
          <a:stretch>
            <a:fillRect/>
          </a:stretch>
        </p:blipFill>
        <p:spPr>
          <a:xfrm>
            <a:off x="6217800" y="2189526"/>
            <a:ext cx="1031575" cy="1031575"/>
          </a:xfrm>
          <a:prstGeom prst="rect">
            <a:avLst/>
          </a:prstGeom>
          <a:noFill/>
          <a:ln cap="flat" cmpd="sng" w="19050">
            <a:solidFill>
              <a:schemeClr val="dk1"/>
            </a:solidFill>
            <a:prstDash val="solid"/>
            <a:round/>
            <a:headEnd len="sm" w="sm" type="none"/>
            <a:tailEnd len="sm" w="sm" type="none"/>
          </a:ln>
        </p:spPr>
      </p:pic>
      <p:pic>
        <p:nvPicPr>
          <p:cNvPr id="97" name="Google Shape;97;p19" title="00422.png"/>
          <p:cNvPicPr preferRelativeResize="0"/>
          <p:nvPr/>
        </p:nvPicPr>
        <p:blipFill>
          <a:blip r:embed="rId6">
            <a:alphaModFix/>
          </a:blip>
          <a:stretch>
            <a:fillRect/>
          </a:stretch>
        </p:blipFill>
        <p:spPr>
          <a:xfrm>
            <a:off x="6217800" y="789125"/>
            <a:ext cx="1031575" cy="1031575"/>
          </a:xfrm>
          <a:prstGeom prst="rect">
            <a:avLst/>
          </a:prstGeom>
          <a:noFill/>
          <a:ln cap="flat" cmpd="sng" w="19050">
            <a:solidFill>
              <a:schemeClr val="dk1"/>
            </a:solidFill>
            <a:prstDash val="solid"/>
            <a:round/>
            <a:headEnd len="sm" w="sm" type="none"/>
            <a:tailEnd len="sm" w="sm" type="none"/>
          </a:ln>
        </p:spPr>
      </p:pic>
      <p:pic>
        <p:nvPicPr>
          <p:cNvPr id="98" name="Google Shape;98;p19" title="image_0.png"/>
          <p:cNvPicPr preferRelativeResize="0"/>
          <p:nvPr/>
        </p:nvPicPr>
        <p:blipFill>
          <a:blip r:embed="rId7">
            <a:alphaModFix/>
          </a:blip>
          <a:stretch>
            <a:fillRect/>
          </a:stretch>
        </p:blipFill>
        <p:spPr>
          <a:xfrm>
            <a:off x="7361363" y="789125"/>
            <a:ext cx="1031575" cy="1031575"/>
          </a:xfrm>
          <a:prstGeom prst="rect">
            <a:avLst/>
          </a:prstGeom>
          <a:noFill/>
          <a:ln cap="flat" cmpd="sng" w="19050">
            <a:solidFill>
              <a:schemeClr val="dk1"/>
            </a:solidFill>
            <a:prstDash val="solid"/>
            <a:round/>
            <a:headEnd len="sm" w="sm" type="none"/>
            <a:tailEnd len="sm" w="sm" type="none"/>
          </a:ln>
        </p:spPr>
      </p:pic>
      <p:pic>
        <p:nvPicPr>
          <p:cNvPr id="99" name="Google Shape;99;p19" title="image_0_fake.png"/>
          <p:cNvPicPr preferRelativeResize="0"/>
          <p:nvPr/>
        </p:nvPicPr>
        <p:blipFill>
          <a:blip r:embed="rId8">
            <a:alphaModFix/>
          </a:blip>
          <a:stretch>
            <a:fillRect/>
          </a:stretch>
        </p:blipFill>
        <p:spPr>
          <a:xfrm>
            <a:off x="7361363" y="2189513"/>
            <a:ext cx="1031575" cy="1031575"/>
          </a:xfrm>
          <a:prstGeom prst="rect">
            <a:avLst/>
          </a:prstGeom>
          <a:noFill/>
          <a:ln cap="flat" cmpd="sng" w="19050">
            <a:solidFill>
              <a:schemeClr val="dk1"/>
            </a:solidFill>
            <a:prstDash val="solid"/>
            <a:round/>
            <a:headEnd len="sm" w="sm" type="none"/>
            <a:tailEnd len="sm" w="sm" type="none"/>
          </a:ln>
        </p:spPr>
      </p:pic>
      <p:pic>
        <p:nvPicPr>
          <p:cNvPr id="100" name="Google Shape;100;p19" title="foggy.PNG"/>
          <p:cNvPicPr preferRelativeResize="0"/>
          <p:nvPr/>
        </p:nvPicPr>
        <p:blipFill>
          <a:blip r:embed="rId9">
            <a:alphaModFix/>
          </a:blip>
          <a:stretch>
            <a:fillRect/>
          </a:stretch>
        </p:blipFill>
        <p:spPr>
          <a:xfrm>
            <a:off x="7361370" y="3589934"/>
            <a:ext cx="1031575" cy="1031591"/>
          </a:xfrm>
          <a:prstGeom prst="rect">
            <a:avLst/>
          </a:prstGeom>
          <a:noFill/>
          <a:ln cap="flat" cmpd="sng" w="19050">
            <a:solidFill>
              <a:schemeClr val="dk1"/>
            </a:solidFill>
            <a:prstDash val="solid"/>
            <a:round/>
            <a:headEnd len="sm" w="sm" type="none"/>
            <a:tailEnd len="sm" w="sm" type="none"/>
          </a:ln>
        </p:spPr>
      </p:pic>
      <p:pic>
        <p:nvPicPr>
          <p:cNvPr id="101" name="Google Shape;101;p19" title="snow.PNG"/>
          <p:cNvPicPr preferRelativeResize="0"/>
          <p:nvPr/>
        </p:nvPicPr>
        <p:blipFill>
          <a:blip r:embed="rId10">
            <a:alphaModFix/>
          </a:blip>
          <a:stretch>
            <a:fillRect/>
          </a:stretch>
        </p:blipFill>
        <p:spPr>
          <a:xfrm>
            <a:off x="6217800" y="3589927"/>
            <a:ext cx="1031575" cy="1039674"/>
          </a:xfrm>
          <a:prstGeom prst="rect">
            <a:avLst/>
          </a:prstGeom>
          <a:noFill/>
          <a:ln cap="flat" cmpd="sng" w="19050">
            <a:solidFill>
              <a:schemeClr val="dk1"/>
            </a:solidFill>
            <a:prstDash val="solid"/>
            <a:round/>
            <a:headEnd len="sm" w="sm" type="none"/>
            <a:tailEnd len="sm" w="sm" type="none"/>
          </a:ln>
        </p:spPr>
      </p:pic>
      <p:pic>
        <p:nvPicPr>
          <p:cNvPr id="102" name="Google Shape;102;p19" title="rain.PNG"/>
          <p:cNvPicPr preferRelativeResize="0"/>
          <p:nvPr/>
        </p:nvPicPr>
        <p:blipFill>
          <a:blip r:embed="rId11">
            <a:alphaModFix/>
          </a:blip>
          <a:stretch>
            <a:fillRect/>
          </a:stretch>
        </p:blipFill>
        <p:spPr>
          <a:xfrm>
            <a:off x="5074225" y="3589900"/>
            <a:ext cx="1031575" cy="1031575"/>
          </a:xfrm>
          <a:prstGeom prst="rect">
            <a:avLst/>
          </a:prstGeom>
          <a:noFill/>
          <a:ln cap="flat" cmpd="sng" w="19050">
            <a:solidFill>
              <a:schemeClr val="dk1"/>
            </a:solidFill>
            <a:prstDash val="solid"/>
            <a:round/>
            <a:headEnd len="sm" w="sm" type="none"/>
            <a:tailEnd len="sm" w="sm" type="none"/>
          </a:ln>
        </p:spPr>
      </p:pic>
      <p:sp>
        <p:nvSpPr>
          <p:cNvPr id="103" name="Google Shape;103;p19"/>
          <p:cNvSpPr txBox="1"/>
          <p:nvPr/>
        </p:nvSpPr>
        <p:spPr>
          <a:xfrm>
            <a:off x="5074225" y="363983"/>
            <a:ext cx="19476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Original:</a:t>
            </a:r>
            <a:endParaRPr sz="1800">
              <a:solidFill>
                <a:schemeClr val="dk2"/>
              </a:solidFill>
            </a:endParaRPr>
          </a:p>
        </p:txBody>
      </p:sp>
      <p:sp>
        <p:nvSpPr>
          <p:cNvPr id="104" name="Google Shape;104;p19"/>
          <p:cNvSpPr txBox="1"/>
          <p:nvPr/>
        </p:nvSpPr>
        <p:spPr>
          <a:xfrm>
            <a:off x="5074213" y="1763833"/>
            <a:ext cx="19476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CycleGAN:</a:t>
            </a:r>
            <a:endParaRPr sz="1800">
              <a:solidFill>
                <a:schemeClr val="dk2"/>
              </a:solidFill>
            </a:endParaRPr>
          </a:p>
        </p:txBody>
      </p:sp>
      <p:sp>
        <p:nvSpPr>
          <p:cNvPr id="105" name="Google Shape;105;p19"/>
          <p:cNvSpPr txBox="1"/>
          <p:nvPr/>
        </p:nvSpPr>
        <p:spPr>
          <a:xfrm>
            <a:off x="5074225" y="3177899"/>
            <a:ext cx="19476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Custom:</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Simple Weather Simulation</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We used custom image filters to simulate weather effects on traffic sign images.</a:t>
            </a:r>
            <a:endParaRPr/>
          </a:p>
          <a:p>
            <a:pPr indent="-342900" lvl="0" marL="457200" rtl="0" algn="l">
              <a:spcBef>
                <a:spcPts val="1200"/>
              </a:spcBef>
              <a:spcAft>
                <a:spcPts val="0"/>
              </a:spcAft>
              <a:buSzPts val="1800"/>
              <a:buChar char="●"/>
            </a:pPr>
            <a:r>
              <a:rPr lang="en"/>
              <a:t>Approach</a:t>
            </a:r>
            <a:endParaRPr/>
          </a:p>
          <a:p>
            <a:pPr indent="-317500" lvl="1" marL="914400" rtl="0" algn="l">
              <a:spcBef>
                <a:spcPts val="0"/>
              </a:spcBef>
              <a:spcAft>
                <a:spcPts val="0"/>
              </a:spcAft>
              <a:buSzPts val="1400"/>
              <a:buChar char="○"/>
            </a:pPr>
            <a:r>
              <a:rPr lang="en"/>
              <a:t>Rule-based manipulation using OpenCV and NumPy (not deep learning)</a:t>
            </a:r>
            <a:endParaRPr/>
          </a:p>
          <a:p>
            <a:pPr indent="-317500" lvl="1" marL="914400" rtl="0" algn="l">
              <a:spcBef>
                <a:spcPts val="0"/>
              </a:spcBef>
              <a:spcAft>
                <a:spcPts val="0"/>
              </a:spcAft>
              <a:buSzPts val="1400"/>
              <a:buChar char="○"/>
            </a:pPr>
            <a:r>
              <a:rPr lang="en"/>
              <a:t>Simulated fog using white overlay blending</a:t>
            </a:r>
            <a:endParaRPr/>
          </a:p>
          <a:p>
            <a:pPr indent="-317500" lvl="1" marL="914400" rtl="0" algn="l">
              <a:spcBef>
                <a:spcPts val="0"/>
              </a:spcBef>
              <a:spcAft>
                <a:spcPts val="0"/>
              </a:spcAft>
              <a:buSzPts val="1400"/>
              <a:buChar char="○"/>
            </a:pPr>
            <a:r>
              <a:rPr lang="en"/>
              <a:t>Simulated rain by drawing random line segments with motion blur</a:t>
            </a:r>
            <a:endParaRPr/>
          </a:p>
          <a:p>
            <a:pPr indent="-317500" lvl="1" marL="914400" rtl="0" algn="l">
              <a:spcBef>
                <a:spcPts val="0"/>
              </a:spcBef>
              <a:spcAft>
                <a:spcPts val="0"/>
              </a:spcAft>
              <a:buSzPts val="1400"/>
              <a:buChar char="○"/>
            </a:pPr>
            <a:r>
              <a:rPr lang="en"/>
              <a:t>Simulated snow by adding random white pixels with Gaussian blur</a:t>
            </a:r>
            <a:endParaRPr/>
          </a:p>
          <a:p>
            <a:pPr indent="-317500" lvl="1" marL="914400" rtl="0" algn="l">
              <a:spcBef>
                <a:spcPts val="0"/>
              </a:spcBef>
              <a:spcAft>
                <a:spcPts val="0"/>
              </a:spcAft>
              <a:buSzPts val="1400"/>
              <a:buChar char="○"/>
            </a:pPr>
            <a:r>
              <a:rPr lang="en"/>
              <a:t>Filters were handcrafted and visually tuned for realism</a:t>
            </a:r>
            <a:endParaRPr/>
          </a:p>
          <a:p>
            <a:pPr indent="-317500" lvl="1" marL="914400" rtl="0" algn="l">
              <a:spcBef>
                <a:spcPts val="0"/>
              </a:spcBef>
              <a:spcAft>
                <a:spcPts val="0"/>
              </a:spcAft>
              <a:buSzPts val="1400"/>
              <a:buChar char="○"/>
            </a:pPr>
            <a:r>
              <a:rPr lang="en"/>
              <a:t>Allowed full control and fast generation of diverse test data</a:t>
            </a:r>
            <a:endParaRPr/>
          </a:p>
          <a:p>
            <a:pPr indent="0" lvl="0" marL="0" rtl="0" algn="l">
              <a:spcBef>
                <a:spcPts val="120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6356274" y="3452624"/>
            <a:ext cx="2365950" cy="124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CycleGAN</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used CycleGAN to modify our images for testing.</a:t>
            </a:r>
            <a:endParaRPr/>
          </a:p>
          <a:p>
            <a:pPr indent="-342900" lvl="0" marL="457200" rtl="0" algn="l">
              <a:spcBef>
                <a:spcPts val="1200"/>
              </a:spcBef>
              <a:spcAft>
                <a:spcPts val="0"/>
              </a:spcAft>
              <a:buSzPts val="1800"/>
              <a:buChar char="●"/>
            </a:pPr>
            <a:r>
              <a:rPr lang="en"/>
              <a:t>About</a:t>
            </a:r>
            <a:endParaRPr/>
          </a:p>
          <a:p>
            <a:pPr indent="-317500" lvl="1" marL="914400" rtl="0" algn="l">
              <a:spcBef>
                <a:spcPts val="0"/>
              </a:spcBef>
              <a:spcAft>
                <a:spcPts val="0"/>
              </a:spcAft>
              <a:buSzPts val="1400"/>
              <a:buChar char="○"/>
            </a:pPr>
            <a:r>
              <a:rPr lang="en"/>
              <a:t>Image-to-image translation, applying details to another image.</a:t>
            </a:r>
            <a:endParaRPr/>
          </a:p>
          <a:p>
            <a:pPr indent="-317500" lvl="1" marL="914400" rtl="0" algn="l">
              <a:spcBef>
                <a:spcPts val="0"/>
              </a:spcBef>
              <a:spcAft>
                <a:spcPts val="0"/>
              </a:spcAft>
              <a:buSzPts val="1400"/>
              <a:buChar char="○"/>
            </a:pPr>
            <a:r>
              <a:rPr lang="en"/>
              <a:t>Learns off of a dataset of images.</a:t>
            </a:r>
            <a:endParaRPr/>
          </a:p>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Done off Snow, Rain, and Fog dataset.</a:t>
            </a:r>
            <a:endParaRPr/>
          </a:p>
          <a:p>
            <a:pPr indent="-317500" lvl="1" marL="914400" rtl="0" algn="l">
              <a:spcBef>
                <a:spcPts val="0"/>
              </a:spcBef>
              <a:spcAft>
                <a:spcPts val="0"/>
              </a:spcAft>
              <a:buSzPts val="1400"/>
              <a:buChar char="○"/>
            </a:pPr>
            <a:r>
              <a:rPr lang="en"/>
              <a:t>Converted our images to images with effects.</a:t>
            </a:r>
            <a:endParaRPr/>
          </a:p>
        </p:txBody>
      </p:sp>
      <p:pic>
        <p:nvPicPr>
          <p:cNvPr id="119" name="Google Shape;119;p21" title="image_0.png"/>
          <p:cNvPicPr preferRelativeResize="0"/>
          <p:nvPr/>
        </p:nvPicPr>
        <p:blipFill>
          <a:blip r:embed="rId3">
            <a:alphaModFix/>
          </a:blip>
          <a:stretch>
            <a:fillRect/>
          </a:stretch>
        </p:blipFill>
        <p:spPr>
          <a:xfrm>
            <a:off x="6495187" y="1391200"/>
            <a:ext cx="1031575" cy="1031575"/>
          </a:xfrm>
          <a:prstGeom prst="rect">
            <a:avLst/>
          </a:prstGeom>
          <a:noFill/>
          <a:ln>
            <a:noFill/>
          </a:ln>
        </p:spPr>
      </p:pic>
      <p:pic>
        <p:nvPicPr>
          <p:cNvPr id="120" name="Google Shape;120;p21" title="image_0_fake.png"/>
          <p:cNvPicPr preferRelativeResize="0"/>
          <p:nvPr/>
        </p:nvPicPr>
        <p:blipFill>
          <a:blip r:embed="rId4">
            <a:alphaModFix/>
          </a:blip>
          <a:stretch>
            <a:fillRect/>
          </a:stretch>
        </p:blipFill>
        <p:spPr>
          <a:xfrm>
            <a:off x="7800713" y="1391200"/>
            <a:ext cx="1031575" cy="1031575"/>
          </a:xfrm>
          <a:prstGeom prst="rect">
            <a:avLst/>
          </a:prstGeom>
          <a:noFill/>
          <a:ln>
            <a:noFill/>
          </a:ln>
        </p:spPr>
      </p:pic>
      <p:pic>
        <p:nvPicPr>
          <p:cNvPr id="121" name="Google Shape;121;p21"/>
          <p:cNvPicPr preferRelativeResize="0"/>
          <p:nvPr/>
        </p:nvPicPr>
        <p:blipFill rotWithShape="1">
          <a:blip r:embed="rId5">
            <a:alphaModFix/>
          </a:blip>
          <a:srcRect b="33554" l="0" r="0" t="0"/>
          <a:stretch/>
        </p:blipFill>
        <p:spPr>
          <a:xfrm>
            <a:off x="2043700" y="3528900"/>
            <a:ext cx="4451474" cy="1420376"/>
          </a:xfrm>
          <a:prstGeom prst="rect">
            <a:avLst/>
          </a:prstGeom>
          <a:noFill/>
          <a:ln>
            <a:noFill/>
          </a:ln>
        </p:spPr>
      </p:pic>
      <p:sp>
        <p:nvSpPr>
          <p:cNvPr id="122" name="Google Shape;122;p21"/>
          <p:cNvSpPr txBox="1"/>
          <p:nvPr/>
        </p:nvSpPr>
        <p:spPr>
          <a:xfrm>
            <a:off x="6495138" y="1017713"/>
            <a:ext cx="1031700" cy="1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595959"/>
                </a:solidFill>
              </a:rPr>
              <a:t>Original</a:t>
            </a:r>
            <a:endParaRPr sz="800">
              <a:solidFill>
                <a:srgbClr val="595959"/>
              </a:solidFill>
            </a:endParaRPr>
          </a:p>
        </p:txBody>
      </p:sp>
      <p:sp>
        <p:nvSpPr>
          <p:cNvPr id="123" name="Google Shape;123;p21"/>
          <p:cNvSpPr txBox="1"/>
          <p:nvPr/>
        </p:nvSpPr>
        <p:spPr>
          <a:xfrm>
            <a:off x="7800663" y="1017713"/>
            <a:ext cx="1031700" cy="1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595959"/>
                </a:solidFill>
              </a:rPr>
              <a:t>“Foggy”</a:t>
            </a:r>
            <a:endParaRPr sz="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