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8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7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0491" y="320041"/>
            <a:ext cx="5030313" cy="3892668"/>
          </a:xfrm>
        </p:spPr>
        <p:txBody>
          <a:bodyPr>
            <a:normAutofit/>
          </a:bodyPr>
          <a:lstStyle/>
          <a:p>
            <a:pPr algn="l"/>
            <a:r>
              <a:rPr lang="en-US" sz="5700"/>
              <a:t>SQL Project: BikeStore Database Analysis</a:t>
            </a:r>
          </a:p>
        </p:txBody>
      </p:sp>
      <p:pic>
        <p:nvPicPr>
          <p:cNvPr id="22" name="Graphic 21" descr="Database">
            <a:extLst>
              <a:ext uri="{FF2B5EF4-FFF2-40B4-BE49-F238E27FC236}">
                <a16:creationId xmlns:a16="http://schemas.microsoft.com/office/drawing/2014/main" id="{DE19002A-C385-44D7-E091-EA977A083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030" y="1737169"/>
            <a:ext cx="3065526" cy="3065526"/>
          </a:xfrm>
          <a:prstGeom prst="rect">
            <a:avLst/>
          </a:prstGeom>
        </p:spPr>
      </p:pic>
      <p:sp>
        <p:nvSpPr>
          <p:cNvPr id="4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0490" y="4409267"/>
            <a:ext cx="3182692" cy="27432"/>
          </a:xfrm>
          <a:custGeom>
            <a:avLst/>
            <a:gdLst>
              <a:gd name="connsiteX0" fmla="*/ 0 w 3182692"/>
              <a:gd name="connsiteY0" fmla="*/ 0 h 27432"/>
              <a:gd name="connsiteX1" fmla="*/ 604711 w 3182692"/>
              <a:gd name="connsiteY1" fmla="*/ 0 h 27432"/>
              <a:gd name="connsiteX2" fmla="*/ 1241250 w 3182692"/>
              <a:gd name="connsiteY2" fmla="*/ 0 h 27432"/>
              <a:gd name="connsiteX3" fmla="*/ 1909615 w 3182692"/>
              <a:gd name="connsiteY3" fmla="*/ 0 h 27432"/>
              <a:gd name="connsiteX4" fmla="*/ 2577981 w 3182692"/>
              <a:gd name="connsiteY4" fmla="*/ 0 h 27432"/>
              <a:gd name="connsiteX5" fmla="*/ 3182692 w 3182692"/>
              <a:gd name="connsiteY5" fmla="*/ 0 h 27432"/>
              <a:gd name="connsiteX6" fmla="*/ 3182692 w 3182692"/>
              <a:gd name="connsiteY6" fmla="*/ 27432 h 27432"/>
              <a:gd name="connsiteX7" fmla="*/ 2482500 w 3182692"/>
              <a:gd name="connsiteY7" fmla="*/ 27432 h 27432"/>
              <a:gd name="connsiteX8" fmla="*/ 1782308 w 3182692"/>
              <a:gd name="connsiteY8" fmla="*/ 27432 h 27432"/>
              <a:gd name="connsiteX9" fmla="*/ 1145769 w 3182692"/>
              <a:gd name="connsiteY9" fmla="*/ 27432 h 27432"/>
              <a:gd name="connsiteX10" fmla="*/ 0 w 3182692"/>
              <a:gd name="connsiteY10" fmla="*/ 27432 h 27432"/>
              <a:gd name="connsiteX11" fmla="*/ 0 w 3182692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27432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526" y="7395"/>
                  <a:pt x="3182737" y="21864"/>
                  <a:pt x="3182692" y="27432"/>
                </a:cubicBezTo>
                <a:cubicBezTo>
                  <a:pt x="2998421" y="30886"/>
                  <a:pt x="2675038" y="28158"/>
                  <a:pt x="2482500" y="27432"/>
                </a:cubicBezTo>
                <a:cubicBezTo>
                  <a:pt x="2289962" y="26706"/>
                  <a:pt x="1930644" y="15978"/>
                  <a:pt x="1782308" y="27432"/>
                </a:cubicBezTo>
                <a:cubicBezTo>
                  <a:pt x="1633972" y="38886"/>
                  <a:pt x="1287388" y="7152"/>
                  <a:pt x="1145769" y="27432"/>
                </a:cubicBezTo>
                <a:cubicBezTo>
                  <a:pt x="1004150" y="47712"/>
                  <a:pt x="256377" y="-28294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182692" h="27432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885" y="12649"/>
                  <a:pt x="3181704" y="17989"/>
                  <a:pt x="3182692" y="27432"/>
                </a:cubicBezTo>
                <a:cubicBezTo>
                  <a:pt x="3039109" y="-3557"/>
                  <a:pt x="2823860" y="22992"/>
                  <a:pt x="2546154" y="27432"/>
                </a:cubicBezTo>
                <a:cubicBezTo>
                  <a:pt x="2268448" y="31872"/>
                  <a:pt x="2098674" y="14435"/>
                  <a:pt x="1845961" y="27432"/>
                </a:cubicBezTo>
                <a:cubicBezTo>
                  <a:pt x="1593248" y="40429"/>
                  <a:pt x="1456743" y="36704"/>
                  <a:pt x="1304904" y="27432"/>
                </a:cubicBezTo>
                <a:cubicBezTo>
                  <a:pt x="1153065" y="18160"/>
                  <a:pt x="947204" y="20270"/>
                  <a:pt x="668365" y="27432"/>
                </a:cubicBezTo>
                <a:cubicBezTo>
                  <a:pt x="389526" y="34594"/>
                  <a:pt x="288244" y="4516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100" b="1"/>
              <a:t>Objective:</a:t>
            </a:r>
            <a:r>
              <a:rPr lang="en-US" sz="2100"/>
              <a:t> Analyze the Bike Store database using SQL to derive insights about customer behavior, sales performance, and product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/>
              <a:t>Methodology:</a:t>
            </a:r>
            <a:endParaRPr lang="en-US" sz="21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/>
              <a:t>Utilized SQL for data extraction and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/>
              <a:t>Answered specific business questions relevant to the Bike Store operation.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Bike">
            <a:extLst>
              <a:ext uri="{FF2B5EF4-FFF2-40B4-BE49-F238E27FC236}">
                <a16:creationId xmlns:a16="http://schemas.microsoft.com/office/drawing/2014/main" id="{1409028D-431A-99A3-A17D-61ED7E8E9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en-US" sz="4700" b="1"/>
              <a:t>Data Overview</a:t>
            </a:r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51C5BBDA-C958-C49E-156D-D782AEA02E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861" r="25939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b="1"/>
              <a:t>Database Structure:</a:t>
            </a:r>
            <a:endParaRPr lang="en-US" sz="19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/>
              <a:t>Schemas:</a:t>
            </a:r>
            <a:r>
              <a:rPr lang="en-US" sz="1900"/>
              <a:t> production and sales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/>
              <a:t>Key Tables:</a:t>
            </a:r>
            <a:r>
              <a:rPr lang="en-US" sz="1900"/>
              <a:t> categories, brands, products, customers, stores, orders, order_items, staffs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/>
              <a:t>Key Metrics:</a:t>
            </a:r>
            <a:r>
              <a:rPr lang="en-US" sz="1900"/>
              <a:t> Sales, customer demographics, product categories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Selected Questions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3162479-4A10-6439-9959-B5ABE1C847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1929384"/>
            <a:ext cx="78867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Focus: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We will explore answers to five key questions from the original   24.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Questions: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Which category rejected more orders?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How many categories does BikeStore have, and which one is the least liked?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Which store still have more products of the most liked brand?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What’s the product name, quantity, price, category, model year and brand name of product number 44?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How many bikes under the children category were sold in the last 8 months?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45625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667" y="4549143"/>
            <a:ext cx="3213312" cy="16634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Which category rejected more orders?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</a:br>
            <a:endParaRPr lang="en-US" sz="260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199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16308B43-E83D-BEE0-60BB-09A355DDA1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9180" b="-1"/>
          <a:stretch/>
        </p:blipFill>
        <p:spPr>
          <a:xfrm>
            <a:off x="866667" y="637762"/>
            <a:ext cx="7417323" cy="357930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0815" y="4549143"/>
            <a:ext cx="3429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45625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3E17B-43FB-8B60-072C-BE69CD5A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667" y="4549143"/>
            <a:ext cx="3213312" cy="16634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How many categories does BikeStore have, and which one is the least liked?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</a:b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199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94CCA49-A6A3-697F-B10D-B4C8F9EEF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216" b="-1"/>
          <a:stretch/>
        </p:blipFill>
        <p:spPr>
          <a:xfrm>
            <a:off x="866667" y="637762"/>
            <a:ext cx="7417323" cy="357930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0815" y="4549143"/>
            <a:ext cx="3429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9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45625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05E98-EBD6-A354-30C5-D01A9AACA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667" y="4549143"/>
            <a:ext cx="3213312" cy="16634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Which store still have more products of the most liked brand?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</a:br>
            <a:endParaRPr lang="en-US" sz="260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199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0815" y="4549143"/>
            <a:ext cx="3429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DF726-7C88-D4F2-0F11-0EA0DAC0D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642" y="424206"/>
            <a:ext cx="5842508" cy="387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4571993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667" y="4551036"/>
            <a:ext cx="3213315" cy="1687143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</a:rPr>
              <a:t>What’s the product name, quantity, price, category, model year and brand name of product number 44?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199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F2D07D-8903-66AD-BA6E-98665B4676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2289"/>
          <a:stretch/>
        </p:blipFill>
        <p:spPr>
          <a:xfrm>
            <a:off x="866667" y="637762"/>
            <a:ext cx="7417323" cy="357930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0987" y="4544112"/>
            <a:ext cx="3429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4571993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667" y="4551036"/>
            <a:ext cx="3213315" cy="1687143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100" dirty="0">
                <a:solidFill>
                  <a:schemeClr val="bg1"/>
                </a:solidFill>
              </a:rPr>
              <a:t>How many bikes under the children category were sold in the last 8 months?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199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9719E5A-4E54-274D-C5D5-87A85E737E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820"/>
          <a:stretch/>
        </p:blipFill>
        <p:spPr>
          <a:xfrm>
            <a:off x="866667" y="637762"/>
            <a:ext cx="7417323" cy="357930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0987" y="4544112"/>
            <a:ext cx="3429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252</Words>
  <Application>Microsoft Office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SQL Project: BikeStore Database Analysis</vt:lpstr>
      <vt:lpstr>Project Overview</vt:lpstr>
      <vt:lpstr>Data Overview</vt:lpstr>
      <vt:lpstr>Selected Questions</vt:lpstr>
      <vt:lpstr>Which category rejected more orders? </vt:lpstr>
      <vt:lpstr>How many categories does BikeStore have, and which one is the least liked? </vt:lpstr>
      <vt:lpstr>Which store still have more products of the most liked brand? </vt:lpstr>
      <vt:lpstr>What’s the product name, quantity, price, category, model year and brand name of product number 44?</vt:lpstr>
      <vt:lpstr>How many bikes under the children category were sold in the last 8 months?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سعيد علاء المتولي الغرباوي</cp:lastModifiedBy>
  <cp:revision>2</cp:revision>
  <dcterms:created xsi:type="dcterms:W3CDTF">2013-01-27T09:14:16Z</dcterms:created>
  <dcterms:modified xsi:type="dcterms:W3CDTF">2024-09-30T23:07:48Z</dcterms:modified>
  <cp:category/>
</cp:coreProperties>
</file>