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9"/>
  </p:notesMasterIdLst>
  <p:sldIdLst>
    <p:sldId id="256" r:id="rId2"/>
    <p:sldId id="270" r:id="rId3"/>
    <p:sldId id="278" r:id="rId4"/>
    <p:sldId id="279" r:id="rId5"/>
    <p:sldId id="280" r:id="rId6"/>
    <p:sldId id="262" r:id="rId7"/>
    <p:sldId id="273" r:id="rId8"/>
    <p:sldId id="303" r:id="rId9"/>
    <p:sldId id="304" r:id="rId10"/>
    <p:sldId id="305" r:id="rId11"/>
    <p:sldId id="283" r:id="rId12"/>
    <p:sldId id="300" r:id="rId13"/>
    <p:sldId id="299" r:id="rId14"/>
    <p:sldId id="301" r:id="rId15"/>
    <p:sldId id="302" r:id="rId16"/>
    <p:sldId id="282" r:id="rId17"/>
    <p:sldId id="281" r:id="rId18"/>
    <p:sldId id="277" r:id="rId19"/>
    <p:sldId id="286" r:id="rId20"/>
    <p:sldId id="287" r:id="rId21"/>
    <p:sldId id="297" r:id="rId22"/>
    <p:sldId id="290" r:id="rId23"/>
    <p:sldId id="298" r:id="rId24"/>
    <p:sldId id="293" r:id="rId25"/>
    <p:sldId id="295" r:id="rId26"/>
    <p:sldId id="296" r:id="rId27"/>
    <p:sldId id="285" r:id="rId28"/>
  </p:sldIdLst>
  <p:sldSz cx="9144000" cy="5143500" type="screen16x9"/>
  <p:notesSz cx="6858000" cy="9144000"/>
  <p:embeddedFontLst>
    <p:embeddedFont>
      <p:font typeface="Cardo" panose="020B0604020202020204" charset="-79"/>
      <p:regular r:id="rId30"/>
      <p:bold r:id="rId31"/>
      <p:italic r:id="rId32"/>
    </p:embeddedFont>
    <p:embeddedFont>
      <p:font typeface="PT Serif" panose="020B0604020202020204" charset="0"/>
      <p:regular r:id="rId33"/>
      <p:bold r:id="rId34"/>
      <p:italic r:id="rId35"/>
      <p:boldItalic r:id="rId36"/>
    </p:embeddedFont>
    <p:embeddedFont>
      <p:font typeface="Josefin Sans"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Didact Gothic" panose="020B0604020202020204" charset="0"/>
      <p:regular r:id="rId45"/>
    </p:embeddedFont>
    <p:embeddedFont>
      <p:font typeface="Bebas Neu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FDE5D1-E6CB-4894-A9EE-EAA2532DEDEC}">
  <a:tblStyle styleId="{C9FDE5D1-E6CB-4894-A9EE-EAA2532DED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3" d="100"/>
          <a:sy n="93" d="100"/>
        </p:scale>
        <p:origin x="75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1501035519017616"/>
          <c:y val="2.6631918652506473E-2"/>
          <c:w val="0.86088188951116107"/>
          <c:h val="0.76427977215378795"/>
        </c:manualLayout>
      </c:layout>
      <c:barChart>
        <c:barDir val="col"/>
        <c:grouping val="clustered"/>
        <c:varyColors val="0"/>
        <c:ser>
          <c:idx val="0"/>
          <c:order val="0"/>
          <c:tx>
            <c:strRef>
              <c:f>Sheet1!$B$1</c:f>
              <c:strCache>
                <c:ptCount val="1"/>
                <c:pt idx="0">
                  <c:v>2015</c:v>
                </c:pt>
              </c:strCache>
            </c:strRef>
          </c:tx>
          <c:spPr>
            <a:gradFill rotWithShape="1">
              <a:gsLst>
                <a:gs pos="0">
                  <a:schemeClr val="dk1">
                    <a:tint val="88500"/>
                    <a:tint val="100000"/>
                    <a:shade val="100000"/>
                    <a:satMod val="130000"/>
                  </a:schemeClr>
                </a:gs>
                <a:gs pos="100000">
                  <a:schemeClr val="dk1">
                    <a:tint val="88500"/>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Sheet1!$A$2:$A$4</c:f>
              <c:strCache>
                <c:ptCount val="3"/>
                <c:pt idx="0">
                  <c:v>Internet Banking Users</c:v>
                </c:pt>
                <c:pt idx="1">
                  <c:v>Number of M-Wallets</c:v>
                </c:pt>
                <c:pt idx="2">
                  <c:v>Mobile Banking Users</c:v>
                </c:pt>
              </c:strCache>
            </c:strRef>
          </c:cat>
          <c:val>
            <c:numRef>
              <c:f>Sheet1!$B$2:$B$4</c:f>
              <c:numCache>
                <c:formatCode>General</c:formatCode>
                <c:ptCount val="3"/>
                <c:pt idx="0">
                  <c:v>1.8</c:v>
                </c:pt>
                <c:pt idx="1">
                  <c:v>15.3</c:v>
                </c:pt>
                <c:pt idx="2">
                  <c:v>2.2000000000000002</c:v>
                </c:pt>
              </c:numCache>
            </c:numRef>
          </c:val>
          <c:extLst xmlns:c16r2="http://schemas.microsoft.com/office/drawing/2015/06/chart">
            <c:ext xmlns:c16="http://schemas.microsoft.com/office/drawing/2014/chart" uri="{C3380CC4-5D6E-409C-BE32-E72D297353CC}">
              <c16:uniqueId val="{00000000-0CEA-4CE6-8CF3-3A332DCACECA}"/>
            </c:ext>
          </c:extLst>
        </c:ser>
        <c:ser>
          <c:idx val="1"/>
          <c:order val="1"/>
          <c:tx>
            <c:strRef>
              <c:f>Sheet1!$C$1</c:f>
              <c:strCache>
                <c:ptCount val="1"/>
                <c:pt idx="0">
                  <c:v>2019</c:v>
                </c:pt>
              </c:strCache>
            </c:strRef>
          </c:tx>
          <c:spPr>
            <a:gradFill rotWithShape="1">
              <a:gsLst>
                <a:gs pos="0">
                  <a:schemeClr val="dk1">
                    <a:tint val="55000"/>
                    <a:tint val="100000"/>
                    <a:shade val="100000"/>
                    <a:satMod val="130000"/>
                  </a:schemeClr>
                </a:gs>
                <a:gs pos="100000">
                  <a:schemeClr val="dk1">
                    <a:tint val="55000"/>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Sheet1!$A$2:$A$4</c:f>
              <c:strCache>
                <c:ptCount val="3"/>
                <c:pt idx="0">
                  <c:v>Internet Banking Users</c:v>
                </c:pt>
                <c:pt idx="1">
                  <c:v>Number of M-Wallets</c:v>
                </c:pt>
                <c:pt idx="2">
                  <c:v>Mobile Banking Users</c:v>
                </c:pt>
              </c:strCache>
            </c:strRef>
          </c:cat>
          <c:val>
            <c:numRef>
              <c:f>Sheet1!$C$2:$C$4</c:f>
              <c:numCache>
                <c:formatCode>General</c:formatCode>
                <c:ptCount val="3"/>
                <c:pt idx="0">
                  <c:v>3.3</c:v>
                </c:pt>
                <c:pt idx="1">
                  <c:v>35.700000000000003</c:v>
                </c:pt>
                <c:pt idx="2">
                  <c:v>5.6</c:v>
                </c:pt>
              </c:numCache>
            </c:numRef>
          </c:val>
          <c:extLst xmlns:c16r2="http://schemas.microsoft.com/office/drawing/2015/06/chart">
            <c:ext xmlns:c16="http://schemas.microsoft.com/office/drawing/2014/chart" uri="{C3380CC4-5D6E-409C-BE32-E72D297353CC}">
              <c16:uniqueId val="{00000001-0CEA-4CE6-8CF3-3A332DCACECA}"/>
            </c:ext>
          </c:extLst>
        </c:ser>
        <c:dLbls>
          <c:showLegendKey val="0"/>
          <c:showVal val="0"/>
          <c:showCatName val="0"/>
          <c:showSerName val="0"/>
          <c:showPercent val="0"/>
          <c:showBubbleSize val="0"/>
        </c:dLbls>
        <c:gapWidth val="100"/>
        <c:overlap val="-24"/>
        <c:axId val="176307944"/>
        <c:axId val="176309512"/>
      </c:barChart>
      <c:catAx>
        <c:axId val="1763079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309512"/>
        <c:crosses val="autoZero"/>
        <c:auto val="1"/>
        <c:lblAlgn val="ctr"/>
        <c:lblOffset val="100"/>
        <c:noMultiLvlLbl val="0"/>
      </c:catAx>
      <c:valAx>
        <c:axId val="17630951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GB"/>
                  <a:t>Number of Users (in millions)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307944"/>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4050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5c4f6b17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5c4f6b17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19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06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07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0666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01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247100" y="991921"/>
            <a:ext cx="6649800" cy="2551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Font typeface="Cardo"/>
              <a:buNone/>
              <a:defRPr sz="6200">
                <a:solidFill>
                  <a:schemeClr val="lt1"/>
                </a:solidFill>
                <a:latin typeface="Cardo"/>
                <a:ea typeface="Cardo"/>
                <a:cs typeface="Cardo"/>
                <a:sym typeface="Card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247100" y="3675779"/>
            <a:ext cx="4528800" cy="4758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
    <p:bg>
      <p:bgPr>
        <a:noFill/>
        <a:effectLst/>
      </p:bgPr>
    </p:bg>
    <p:spTree>
      <p:nvGrpSpPr>
        <p:cNvPr id="1" name="Shape 94"/>
        <p:cNvGrpSpPr/>
        <p:nvPr/>
      </p:nvGrpSpPr>
      <p:grpSpPr>
        <a:xfrm>
          <a:off x="0" y="0"/>
          <a:ext cx="0" cy="0"/>
          <a:chOff x="0" y="0"/>
          <a:chExt cx="0" cy="0"/>
        </a:xfrm>
      </p:grpSpPr>
      <p:pic>
        <p:nvPicPr>
          <p:cNvPr id="95" name="Google Shape;95;p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3223525" y="1579649"/>
            <a:ext cx="3967500" cy="1609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118725" y="1484550"/>
            <a:ext cx="2104800" cy="160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1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3223524" y="3188850"/>
            <a:ext cx="3967500" cy="37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720000" y="3946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4930800" y="2119250"/>
            <a:ext cx="29484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800"/>
              <a:buNone/>
              <a:defRPr sz="11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25" name="Google Shape;25;p5"/>
          <p:cNvSpPr txBox="1">
            <a:spLocks noGrp="1"/>
          </p:cNvSpPr>
          <p:nvPr>
            <p:ph type="subTitle" idx="2"/>
          </p:nvPr>
        </p:nvSpPr>
        <p:spPr>
          <a:xfrm>
            <a:off x="1264825" y="2119250"/>
            <a:ext cx="29445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800"/>
              <a:buNone/>
              <a:defRPr sz="1100"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5"/>
          <p:cNvSpPr txBox="1">
            <a:spLocks noGrp="1"/>
          </p:cNvSpPr>
          <p:nvPr>
            <p:ph type="subTitle" idx="3"/>
          </p:nvPr>
        </p:nvSpPr>
        <p:spPr>
          <a:xfrm>
            <a:off x="4930788" y="1604649"/>
            <a:ext cx="2948400" cy="55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2400">
                <a:solidFill>
                  <a:schemeClr val="lt1"/>
                </a:solidFill>
                <a:latin typeface="Cardo"/>
                <a:ea typeface="Cardo"/>
                <a:cs typeface="Cardo"/>
                <a:sym typeface="Card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1264813" y="1604649"/>
            <a:ext cx="2944500" cy="55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2400">
                <a:solidFill>
                  <a:schemeClr val="lt1"/>
                </a:solidFill>
                <a:latin typeface="Cardo"/>
                <a:ea typeface="Cardo"/>
                <a:cs typeface="Cardo"/>
                <a:sym typeface="Card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720000" y="3946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10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500"/>
              <a:buNone/>
              <a:defRPr sz="15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pic>
        <p:nvPicPr>
          <p:cNvPr id="48" name="Google Shape;48;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None/>
              <a:defRPr sz="1100">
                <a:solidFill>
                  <a:schemeClr val="lt1"/>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
    <p:bg>
      <p:bgPr>
        <a:noFill/>
        <a:effectLst/>
      </p:bgPr>
    </p:bg>
    <p:spTree>
      <p:nvGrpSpPr>
        <p:cNvPr id="1" name="Shape 92"/>
        <p:cNvGrpSpPr/>
        <p:nvPr/>
      </p:nvGrpSpPr>
      <p:grpSpPr>
        <a:xfrm>
          <a:off x="0" y="0"/>
          <a:ext cx="0" cy="0"/>
          <a:chOff x="0" y="0"/>
          <a:chExt cx="0" cy="0"/>
        </a:xfrm>
      </p:grpSpPr>
      <p:pic>
        <p:nvPicPr>
          <p:cNvPr id="93" name="Google Shape;93;p20"/>
          <p:cNvPicPr preferRelativeResize="0"/>
          <p:nvPr/>
        </p:nvPicPr>
        <p:blipFill>
          <a:blip r:embed="rId2">
            <a:alphaModFix/>
          </a:blip>
          <a:stretch>
            <a:fillRect/>
          </a:stretch>
        </p:blipFill>
        <p:spPr>
          <a:xfrm>
            <a:off x="-2"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ardo"/>
              <a:buNone/>
              <a:defRPr sz="3500">
                <a:solidFill>
                  <a:schemeClr val="dk1"/>
                </a:solidFill>
                <a:latin typeface="Cardo"/>
                <a:ea typeface="Cardo"/>
                <a:cs typeface="Cardo"/>
                <a:sym typeface="Card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7" r:id="rId7"/>
    <p:sldLayoutId id="2147483658"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5"/>
          <p:cNvSpPr txBox="1">
            <a:spLocks noGrp="1"/>
          </p:cNvSpPr>
          <p:nvPr>
            <p:ph type="ctrTitle"/>
          </p:nvPr>
        </p:nvSpPr>
        <p:spPr>
          <a:xfrm>
            <a:off x="493159" y="909726"/>
            <a:ext cx="8229600" cy="2551500"/>
          </a:xfrm>
          <a:prstGeom prst="rect">
            <a:avLst/>
          </a:prstGeom>
        </p:spPr>
        <p:txBody>
          <a:bodyPr spcFirstLastPara="1" wrap="square" lIns="91425" tIns="91425" rIns="91425" bIns="91425" anchor="b" anchorCtr="0">
            <a:noAutofit/>
          </a:bodyPr>
          <a:lstStyle/>
          <a:p>
            <a:pPr algn="ctr">
              <a:lnSpc>
                <a:spcPct val="100000"/>
              </a:lnSpc>
              <a:spcBef>
                <a:spcPts val="1200"/>
              </a:spcBef>
            </a:pPr>
            <a:r>
              <a:rPr lang="en-GB" sz="3200" b="1" dirty="0"/>
              <a:t/>
            </a:r>
            <a:br>
              <a:rPr lang="en-GB" sz="3200" b="1" dirty="0"/>
            </a:br>
            <a:r>
              <a:rPr lang="en-GB" sz="2800" b="1" dirty="0"/>
              <a:t>The Impact Of Family Influence And Gender On The Level Of Digital  Financial Literacy Among Students</a:t>
            </a:r>
            <a:br>
              <a:rPr lang="en-GB" sz="2800" b="1" dirty="0"/>
            </a:br>
            <a:endParaRPr lang="en-US" sz="2800" dirty="0"/>
          </a:p>
        </p:txBody>
      </p:sp>
      <p:sp>
        <p:nvSpPr>
          <p:cNvPr id="107" name="Google Shape;107;p25"/>
          <p:cNvSpPr txBox="1">
            <a:spLocks noGrp="1"/>
          </p:cNvSpPr>
          <p:nvPr>
            <p:ph type="subTitle" idx="1"/>
          </p:nvPr>
        </p:nvSpPr>
        <p:spPr>
          <a:xfrm>
            <a:off x="79159" y="3763938"/>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u="sng" dirty="0">
                <a:solidFill>
                  <a:schemeClr val="bg2">
                    <a:lumMod val="40000"/>
                    <a:lumOff val="60000"/>
                  </a:schemeClr>
                </a:solidFill>
              </a:rPr>
              <a:t>Group Members:</a:t>
            </a:r>
          </a:p>
          <a:p>
            <a:pPr marL="0" lvl="0" indent="0" algn="l" rtl="0">
              <a:spcBef>
                <a:spcPts val="0"/>
              </a:spcBef>
              <a:spcAft>
                <a:spcPts val="0"/>
              </a:spcAft>
              <a:buNone/>
            </a:pPr>
            <a:r>
              <a:rPr lang="en-US" sz="1200" dirty="0"/>
              <a:t>Dania Suhail        19k-0013</a:t>
            </a:r>
          </a:p>
          <a:p>
            <a:pPr marL="0" lvl="0" indent="0" algn="l" rtl="0">
              <a:spcBef>
                <a:spcPts val="0"/>
              </a:spcBef>
              <a:spcAft>
                <a:spcPts val="0"/>
              </a:spcAft>
              <a:buNone/>
            </a:pPr>
            <a:r>
              <a:rPr lang="en-US" sz="1200" dirty="0"/>
              <a:t>Hamza Masroor  19K-0030</a:t>
            </a:r>
          </a:p>
          <a:p>
            <a:pPr marL="0" lvl="0" indent="0" algn="l" rtl="0">
              <a:spcBef>
                <a:spcPts val="0"/>
              </a:spcBef>
              <a:spcAft>
                <a:spcPts val="0"/>
              </a:spcAft>
              <a:buNone/>
            </a:pPr>
            <a:r>
              <a:rPr lang="en-US" sz="1200" dirty="0"/>
              <a:t>Saeed Sarwar     19K-0007</a:t>
            </a:r>
            <a:endParaRPr sz="1200" dirty="0"/>
          </a:p>
        </p:txBody>
      </p:sp>
      <p:cxnSp>
        <p:nvCxnSpPr>
          <p:cNvPr id="108" name="Google Shape;108;p25"/>
          <p:cNvCxnSpPr/>
          <p:nvPr/>
        </p:nvCxnSpPr>
        <p:spPr>
          <a:xfrm>
            <a:off x="-18450" y="3675783"/>
            <a:ext cx="4405800" cy="0"/>
          </a:xfrm>
          <a:prstGeom prst="straightConnector1">
            <a:avLst/>
          </a:prstGeom>
          <a:noFill/>
          <a:ln w="9525" cap="flat" cmpd="sng">
            <a:solidFill>
              <a:schemeClr val="lt1"/>
            </a:solidFill>
            <a:prstDash val="solid"/>
            <a:round/>
            <a:headEnd type="none" w="med" len="med"/>
            <a:tailEnd type="none" w="med" len="med"/>
          </a:ln>
        </p:spPr>
      </p:cxnSp>
      <p:sp>
        <p:nvSpPr>
          <p:cNvPr id="5" name="Google Shape;107;p25"/>
          <p:cNvSpPr txBox="1">
            <a:spLocks/>
          </p:cNvSpPr>
          <p:nvPr/>
        </p:nvSpPr>
        <p:spPr>
          <a:xfrm>
            <a:off x="-985268" y="3307862"/>
            <a:ext cx="4528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800"/>
              <a:buFont typeface="Didact Gothic"/>
              <a:buNone/>
              <a:defRPr sz="1800" b="0" i="0" u="none" strike="noStrike" cap="none">
                <a:solidFill>
                  <a:schemeClr val="dk1"/>
                </a:solidFill>
                <a:latin typeface="Didact Gothic"/>
                <a:ea typeface="Didact Gothic"/>
                <a:cs typeface="Didact Gothic"/>
                <a:sym typeface="Didact Gothic"/>
              </a:defRPr>
            </a:lvl9pPr>
          </a:lstStyle>
          <a:p>
            <a:pPr marL="0" indent="0" algn="ctr"/>
            <a:r>
              <a:rPr lang="en-US" sz="1200" b="1" u="sng" dirty="0">
                <a:solidFill>
                  <a:schemeClr val="bg2">
                    <a:lumMod val="40000"/>
                    <a:lumOff val="60000"/>
                  </a:schemeClr>
                </a:solidFill>
              </a:rPr>
              <a:t>Supervisor:</a:t>
            </a:r>
            <a:r>
              <a:rPr lang="en-US" sz="1200" b="1" dirty="0">
                <a:solidFill>
                  <a:schemeClr val="bg2">
                    <a:lumMod val="40000"/>
                    <a:lumOff val="60000"/>
                  </a:schemeClr>
                </a:solidFill>
              </a:rPr>
              <a:t>  </a:t>
            </a:r>
            <a:r>
              <a:rPr lang="en-US" sz="1200" dirty="0"/>
              <a:t>Dr  Muhammad Saad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additive="base">
                                        <p:cTn id="12" dur="750" fill="hold"/>
                                        <p:tgtEl>
                                          <p:spTgt spid="107"/>
                                        </p:tgtEl>
                                        <p:attrNameLst>
                                          <p:attrName>ppt_x</p:attrName>
                                        </p:attrNameLst>
                                      </p:cBhvr>
                                      <p:tavLst>
                                        <p:tav tm="0">
                                          <p:val>
                                            <p:strVal val="0-#ppt_w/2"/>
                                          </p:val>
                                        </p:tav>
                                        <p:tav tm="100000">
                                          <p:val>
                                            <p:strVal val="#ppt_x"/>
                                          </p:val>
                                        </p:tav>
                                      </p:tavLst>
                                    </p:anim>
                                    <p:anim calcmode="lin" valueType="num">
                                      <p:cBhvr additive="base">
                                        <p:cTn id="13" dur="750" fill="hold"/>
                                        <p:tgtEl>
                                          <p:spTgt spid="10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7498422"/>
              </p:ext>
            </p:extLst>
          </p:nvPr>
        </p:nvGraphicFramePr>
        <p:xfrm>
          <a:off x="780835" y="380145"/>
          <a:ext cx="7520682" cy="4130210"/>
        </p:xfrm>
        <a:graphic>
          <a:graphicData uri="http://schemas.openxmlformats.org/drawingml/2006/table">
            <a:tbl>
              <a:tblPr>
                <a:tableStyleId>{5940675A-B579-460E-94D1-54222C63F5DA}</a:tableStyleId>
              </a:tblPr>
              <a:tblGrid>
                <a:gridCol w="852756"/>
                <a:gridCol w="1654138"/>
                <a:gridCol w="1500028"/>
                <a:gridCol w="1500027"/>
                <a:gridCol w="986319"/>
                <a:gridCol w="1027414"/>
              </a:tblGrid>
              <a:tr h="380632">
                <a:tc>
                  <a:txBody>
                    <a:bodyPr/>
                    <a:lstStyle/>
                    <a:p>
                      <a:pPr algn="ctr" fontAlgn="ctr"/>
                      <a:r>
                        <a:rPr lang="en-US" sz="800" b="1" u="none" strike="noStrike" dirty="0">
                          <a:solidFill>
                            <a:schemeClr val="bg2"/>
                          </a:solidFill>
                          <a:effectLst/>
                        </a:rPr>
                        <a:t>Variable </a:t>
                      </a:r>
                      <a:endParaRPr lang="en-US" sz="8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ctr" fontAlgn="ctr"/>
                      <a:r>
                        <a:rPr lang="en-US" sz="800" b="1" u="none" strike="noStrike" dirty="0">
                          <a:solidFill>
                            <a:schemeClr val="bg2"/>
                          </a:solidFill>
                          <a:effectLst/>
                        </a:rPr>
                        <a:t>Title </a:t>
                      </a:r>
                      <a:endParaRPr lang="en-US" sz="8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ctr" fontAlgn="ctr"/>
                      <a:r>
                        <a:rPr lang="en-US" sz="800" b="1" u="none" strike="noStrike" dirty="0">
                          <a:solidFill>
                            <a:schemeClr val="bg2"/>
                          </a:solidFill>
                          <a:effectLst/>
                        </a:rPr>
                        <a:t>Author and Year of Publish</a:t>
                      </a:r>
                      <a:endParaRPr lang="en-US" sz="8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ctr" fontAlgn="ctr"/>
                      <a:r>
                        <a:rPr lang="en-US" sz="800" b="1" u="none" strike="noStrike" dirty="0">
                          <a:solidFill>
                            <a:schemeClr val="bg2"/>
                          </a:solidFill>
                          <a:effectLst/>
                        </a:rPr>
                        <a:t>Objective of study</a:t>
                      </a:r>
                      <a:endParaRPr lang="en-US" sz="8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ctr" fontAlgn="ctr"/>
                      <a:r>
                        <a:rPr lang="en-US" sz="800" b="1" u="none" strike="noStrike" dirty="0" smtClean="0">
                          <a:solidFill>
                            <a:schemeClr val="bg2"/>
                          </a:solidFill>
                          <a:effectLst/>
                        </a:rPr>
                        <a:t>D. </a:t>
                      </a:r>
                      <a:r>
                        <a:rPr lang="en-US" sz="800" b="1" u="none" strike="noStrike" dirty="0">
                          <a:solidFill>
                            <a:schemeClr val="bg2"/>
                          </a:solidFill>
                          <a:effectLst/>
                        </a:rPr>
                        <a:t>variable </a:t>
                      </a:r>
                      <a:endParaRPr lang="en-US" sz="8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ctr" fontAlgn="ctr"/>
                      <a:r>
                        <a:rPr lang="en-US" sz="800" b="1" u="none" strike="noStrike" dirty="0" smtClean="0">
                          <a:solidFill>
                            <a:schemeClr val="bg2"/>
                          </a:solidFill>
                          <a:effectLst/>
                        </a:rPr>
                        <a:t>I. </a:t>
                      </a:r>
                      <a:r>
                        <a:rPr lang="en-US" sz="800" b="1" u="none" strike="noStrike" dirty="0">
                          <a:solidFill>
                            <a:schemeClr val="bg2"/>
                          </a:solidFill>
                          <a:effectLst/>
                        </a:rPr>
                        <a:t>variable</a:t>
                      </a:r>
                      <a:endParaRPr lang="en-US" sz="8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r>
              <a:tr h="826362">
                <a:tc>
                  <a:txBody>
                    <a:bodyPr/>
                    <a:lstStyle/>
                    <a:p>
                      <a:pPr algn="ctr" fontAlgn="ctr"/>
                      <a:r>
                        <a:rPr lang="en-US" sz="700" b="1" u="none" strike="noStrike" dirty="0">
                          <a:solidFill>
                            <a:schemeClr val="bg2"/>
                          </a:solidFill>
                          <a:effectLst/>
                        </a:rPr>
                        <a:t>Family Influence </a:t>
                      </a:r>
                      <a:endParaRPr lang="en-US" sz="7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l" fontAlgn="ctr"/>
                      <a:r>
                        <a:rPr lang="en-US" sz="700" u="none" strike="noStrike" dirty="0">
                          <a:solidFill>
                            <a:schemeClr val="bg2"/>
                          </a:solidFill>
                          <a:effectLst/>
                        </a:rPr>
                        <a:t>Culture and financial literacy: Evidence from a within-country</a:t>
                      </a:r>
                      <a:br>
                        <a:rPr lang="en-US" sz="700" u="none" strike="noStrike" dirty="0">
                          <a:solidFill>
                            <a:schemeClr val="bg2"/>
                          </a:solidFill>
                          <a:effectLst/>
                        </a:rPr>
                      </a:br>
                      <a:r>
                        <a:rPr lang="en-US" sz="700" u="none" strike="noStrike" dirty="0">
                          <a:solidFill>
                            <a:schemeClr val="bg2"/>
                          </a:solidFill>
                          <a:effectLst/>
                        </a:rPr>
                        <a:t>language border</a:t>
                      </a:r>
                      <a:endParaRPr lang="en-US" sz="700" b="0" i="0" u="none" strike="noStrike" dirty="0">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dirty="0">
                          <a:solidFill>
                            <a:schemeClr val="bg2"/>
                          </a:solidFill>
                          <a:effectLst/>
                        </a:rPr>
                        <a:t>Martin </a:t>
                      </a:r>
                      <a:r>
                        <a:rPr lang="en-US" sz="700" u="none" strike="noStrike" dirty="0" err="1">
                          <a:solidFill>
                            <a:schemeClr val="bg2"/>
                          </a:solidFill>
                          <a:effectLst/>
                        </a:rPr>
                        <a:t>Browna</a:t>
                      </a:r>
                      <a:r>
                        <a:rPr lang="en-US" sz="700" u="none" strike="noStrike" dirty="0">
                          <a:solidFill>
                            <a:schemeClr val="bg2"/>
                          </a:solidFill>
                          <a:effectLst/>
                        </a:rPr>
                        <a:t>, </a:t>
                      </a:r>
                      <a:br>
                        <a:rPr lang="en-US" sz="700" u="none" strike="noStrike" dirty="0">
                          <a:solidFill>
                            <a:schemeClr val="bg2"/>
                          </a:solidFill>
                          <a:effectLst/>
                        </a:rPr>
                      </a:br>
                      <a:r>
                        <a:rPr lang="en-US" sz="700" u="none" strike="noStrike" dirty="0">
                          <a:solidFill>
                            <a:schemeClr val="bg2"/>
                          </a:solidFill>
                          <a:effectLst/>
                        </a:rPr>
                        <a:t>, Caroline </a:t>
                      </a:r>
                      <a:r>
                        <a:rPr lang="en-US" sz="700" u="none" strike="noStrike" dirty="0" err="1">
                          <a:solidFill>
                            <a:schemeClr val="bg2"/>
                          </a:solidFill>
                          <a:effectLst/>
                        </a:rPr>
                        <a:t>Henchoz</a:t>
                      </a:r>
                      <a:r>
                        <a:rPr lang="en-US" sz="700" u="none" strike="noStrike" dirty="0">
                          <a:solidFill>
                            <a:schemeClr val="bg2"/>
                          </a:solidFill>
                          <a:effectLst/>
                        </a:rPr>
                        <a:t> </a:t>
                      </a:r>
                      <a:br>
                        <a:rPr lang="en-US" sz="700" u="none" strike="noStrike" dirty="0">
                          <a:solidFill>
                            <a:schemeClr val="bg2"/>
                          </a:solidFill>
                          <a:effectLst/>
                        </a:rPr>
                      </a:br>
                      <a:r>
                        <a:rPr lang="en-US" sz="700" u="none" strike="noStrike" dirty="0">
                          <a:solidFill>
                            <a:schemeClr val="bg2"/>
                          </a:solidFill>
                          <a:effectLst/>
                        </a:rPr>
                        <a:t>,Thomas </a:t>
                      </a:r>
                      <a:r>
                        <a:rPr lang="en-US" sz="700" u="none" strike="noStrike" dirty="0" err="1">
                          <a:solidFill>
                            <a:schemeClr val="bg2"/>
                          </a:solidFill>
                          <a:effectLst/>
                        </a:rPr>
                        <a:t>Spycher</a:t>
                      </a:r>
                      <a:r>
                        <a:rPr lang="en-US" sz="700" u="none" strike="noStrike" dirty="0">
                          <a:solidFill>
                            <a:schemeClr val="bg2"/>
                          </a:solidFill>
                          <a:effectLst/>
                        </a:rPr>
                        <a:t>  2018</a:t>
                      </a:r>
                      <a:endParaRPr lang="en-US" sz="700" b="0" i="0" u="none" strike="noStrike" dirty="0">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l" fontAlgn="ctr"/>
                      <a:r>
                        <a:rPr lang="en-US" sz="700" u="none" strike="noStrike">
                          <a:solidFill>
                            <a:schemeClr val="bg2"/>
                          </a:solidFill>
                          <a:effectLst/>
                        </a:rPr>
                        <a:t>To study the effect of culture on financial literacy by comparing secondary-school students along the German–French language border within Switzerland.</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Financial Literacy</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Financial Socialization </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r>
              <a:tr h="550907">
                <a:tc>
                  <a:txBody>
                    <a:bodyPr/>
                    <a:lstStyle/>
                    <a:p>
                      <a:pPr algn="ctr" fontAlgn="ctr"/>
                      <a:endParaRPr lang="en-US" sz="700" b="1" i="0" u="none" strike="noStrike">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l" fontAlgn="ctr"/>
                      <a:r>
                        <a:rPr lang="en-US" sz="700" u="none" strike="noStrike">
                          <a:solidFill>
                            <a:schemeClr val="bg2"/>
                          </a:solidFill>
                          <a:effectLst/>
                        </a:rPr>
                        <a:t>Parental and Peer Influence on the Saving Behavior of the Youth</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Jeetendra Dangol, PhD* and Saru Maharjan**</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l" fontAlgn="ctr"/>
                      <a:r>
                        <a:rPr lang="en-US" sz="700" u="none" strike="noStrike">
                          <a:solidFill>
                            <a:schemeClr val="bg2"/>
                          </a:solidFill>
                          <a:effectLst/>
                        </a:rPr>
                        <a:t>This paper explores the parental and peer factors which influence the saving behavior of youth </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saving Behavior </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pper pressure, parental financial teachings </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r>
              <a:tr h="1540968">
                <a:tc>
                  <a:txBody>
                    <a:bodyPr/>
                    <a:lstStyle/>
                    <a:p>
                      <a:pPr algn="ctr" fontAlgn="ctr"/>
                      <a:r>
                        <a:rPr lang="en-US" sz="700" b="1" u="none" strike="noStrike" dirty="0">
                          <a:solidFill>
                            <a:schemeClr val="bg2"/>
                          </a:solidFill>
                          <a:effectLst/>
                        </a:rPr>
                        <a:t>Gender </a:t>
                      </a:r>
                      <a:endParaRPr lang="en-US" sz="700" b="1"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l" fontAlgn="ctr"/>
                      <a:r>
                        <a:rPr lang="en-US" sz="700" u="none" strike="noStrike">
                          <a:solidFill>
                            <a:schemeClr val="bg2"/>
                          </a:solidFill>
                          <a:effectLst/>
                        </a:rPr>
                        <a:t>Investigating the Disconnect between Financial</a:t>
                      </a:r>
                      <a:br>
                        <a:rPr lang="en-US" sz="700" u="none" strike="noStrike">
                          <a:solidFill>
                            <a:schemeClr val="bg2"/>
                          </a:solidFill>
                          <a:effectLst/>
                        </a:rPr>
                      </a:br>
                      <a:r>
                        <a:rPr lang="en-US" sz="700" u="none" strike="noStrike">
                          <a:solidFill>
                            <a:schemeClr val="bg2"/>
                          </a:solidFill>
                          <a:effectLst/>
                        </a:rPr>
                        <a:t>Knowledge and Behavior: The Role of Parental Influence</a:t>
                      </a:r>
                      <a:br>
                        <a:rPr lang="en-US" sz="700" u="none" strike="noStrike">
                          <a:solidFill>
                            <a:schemeClr val="bg2"/>
                          </a:solidFill>
                          <a:effectLst/>
                        </a:rPr>
                      </a:br>
                      <a:r>
                        <a:rPr lang="en-US" sz="700" u="none" strike="noStrike">
                          <a:solidFill>
                            <a:schemeClr val="bg2"/>
                          </a:solidFill>
                          <a:effectLst/>
                        </a:rPr>
                        <a:t>and Psychological Characteristics in Responsible</a:t>
                      </a:r>
                      <a:br>
                        <a:rPr lang="en-US" sz="700" u="none" strike="noStrike">
                          <a:solidFill>
                            <a:schemeClr val="bg2"/>
                          </a:solidFill>
                          <a:effectLst/>
                        </a:rPr>
                      </a:br>
                      <a:r>
                        <a:rPr lang="en-US" sz="700" u="none" strike="noStrike">
                          <a:solidFill>
                            <a:schemeClr val="bg2"/>
                          </a:solidFill>
                          <a:effectLst/>
                        </a:rPr>
                        <a:t>Financial Behaviors among Young Adults</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dirty="0" err="1">
                          <a:solidFill>
                            <a:schemeClr val="bg2"/>
                          </a:solidFill>
                          <a:effectLst/>
                        </a:rPr>
                        <a:t>Ning</a:t>
                      </a:r>
                      <a:r>
                        <a:rPr lang="en-US" sz="700" u="none" strike="noStrike" dirty="0">
                          <a:solidFill>
                            <a:schemeClr val="bg2"/>
                          </a:solidFill>
                          <a:effectLst/>
                        </a:rPr>
                        <a:t> Tang and Andrew Baker 2015</a:t>
                      </a:r>
                      <a:endParaRPr lang="en-US" sz="700" b="0" i="0" u="none" strike="noStrike" dirty="0">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l" fontAlgn="ctr"/>
                      <a:r>
                        <a:rPr lang="en-US" sz="700" u="none" strike="noStrike">
                          <a:solidFill>
                            <a:schemeClr val="bg2"/>
                          </a:solidFill>
                          <a:effectLst/>
                        </a:rPr>
                        <a:t>We investigate the weak association between financial knowledge and behavior by simultaneously testing the roles financial knowledge, parental influence, and individual psychological characteristics (self-discipline and thoroughness) play in young adults’ financial behaviors.</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Financial Behavior </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Social, cognative and pyschological influence</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r>
              <a:tr h="831341">
                <a:tc>
                  <a:txBody>
                    <a:bodyPr/>
                    <a:lstStyle/>
                    <a:p>
                      <a:pPr algn="l" fontAlgn="ctr"/>
                      <a:endParaRPr lang="en-US" sz="700" b="0" i="0" u="none" strike="noStrike" dirty="0">
                        <a:solidFill>
                          <a:schemeClr val="bg2"/>
                        </a:solidFill>
                        <a:effectLst/>
                        <a:latin typeface="Calibri" panose="020F0502020204030204" pitchFamily="34" charset="0"/>
                      </a:endParaRPr>
                    </a:p>
                  </a:txBody>
                  <a:tcPr marL="3106" marR="3106" marT="3106" marB="0" anchor="ctr">
                    <a:solidFill>
                      <a:schemeClr val="tx2">
                        <a:lumMod val="20000"/>
                        <a:lumOff val="80000"/>
                      </a:schemeClr>
                    </a:solidFill>
                  </a:tcPr>
                </a:tc>
                <a:tc>
                  <a:txBody>
                    <a:bodyPr/>
                    <a:lstStyle/>
                    <a:p>
                      <a:pPr algn="l" fontAlgn="ctr"/>
                      <a:r>
                        <a:rPr lang="en-US" sz="700" u="none" strike="noStrike">
                          <a:solidFill>
                            <a:schemeClr val="bg2"/>
                          </a:solidFill>
                          <a:effectLst/>
                        </a:rPr>
                        <a:t>MODERATION EFFECT OF GENDER ON FINANCIAL LITERACY, MONEY</a:t>
                      </a:r>
                      <a:br>
                        <a:rPr lang="en-US" sz="700" u="none" strike="noStrike">
                          <a:solidFill>
                            <a:schemeClr val="bg2"/>
                          </a:solidFill>
                          <a:effectLst/>
                        </a:rPr>
                      </a:br>
                      <a:r>
                        <a:rPr lang="en-US" sz="700" u="none" strike="noStrike">
                          <a:solidFill>
                            <a:schemeClr val="bg2"/>
                          </a:solidFill>
                          <a:effectLst/>
                        </a:rPr>
                        <a:t>ATTITUDE, FINANCIAL STRAINS AND FINANCIAL CAPABILITY</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dirty="0" err="1">
                          <a:solidFill>
                            <a:schemeClr val="bg2"/>
                          </a:solidFill>
                          <a:effectLst/>
                        </a:rPr>
                        <a:t>Mohamad</a:t>
                      </a:r>
                      <a:r>
                        <a:rPr lang="en-US" sz="700" u="none" strike="noStrike" dirty="0">
                          <a:solidFill>
                            <a:schemeClr val="bg2"/>
                          </a:solidFill>
                          <a:effectLst/>
                        </a:rPr>
                        <a:t> </a:t>
                      </a:r>
                      <a:r>
                        <a:rPr lang="en-US" sz="700" u="none" strike="noStrike" dirty="0" err="1">
                          <a:solidFill>
                            <a:schemeClr val="bg2"/>
                          </a:solidFill>
                          <a:effectLst/>
                        </a:rPr>
                        <a:t>Fazli</a:t>
                      </a:r>
                      <a:r>
                        <a:rPr lang="en-US" sz="700" u="none" strike="noStrike" dirty="0">
                          <a:solidFill>
                            <a:schemeClr val="bg2"/>
                          </a:solidFill>
                          <a:effectLst/>
                        </a:rPr>
                        <a:t> Sabri1</a:t>
                      </a:r>
                      <a:br>
                        <a:rPr lang="en-US" sz="700" u="none" strike="noStrike" dirty="0">
                          <a:solidFill>
                            <a:schemeClr val="bg2"/>
                          </a:solidFill>
                          <a:effectLst/>
                        </a:rPr>
                      </a:br>
                      <a:r>
                        <a:rPr lang="en-US" sz="700" u="none" strike="noStrike" dirty="0">
                          <a:solidFill>
                            <a:schemeClr val="bg2"/>
                          </a:solidFill>
                          <a:effectLst/>
                        </a:rPr>
                        <a:t/>
                      </a:r>
                      <a:br>
                        <a:rPr lang="en-US" sz="700" u="none" strike="noStrike" dirty="0">
                          <a:solidFill>
                            <a:schemeClr val="bg2"/>
                          </a:solidFill>
                          <a:effectLst/>
                        </a:rPr>
                      </a:br>
                      <a:r>
                        <a:rPr lang="en-US" sz="700" u="none" strike="noStrike" dirty="0">
                          <a:solidFill>
                            <a:schemeClr val="bg2"/>
                          </a:solidFill>
                          <a:effectLst/>
                        </a:rPr>
                        <a:t>, </a:t>
                      </a:r>
                      <a:r>
                        <a:rPr lang="en-US" sz="700" u="none" strike="noStrike" dirty="0" err="1">
                          <a:solidFill>
                            <a:schemeClr val="bg2"/>
                          </a:solidFill>
                          <a:effectLst/>
                        </a:rPr>
                        <a:t>Nuraini</a:t>
                      </a:r>
                      <a:r>
                        <a:rPr lang="en-US" sz="700" u="none" strike="noStrike" dirty="0">
                          <a:solidFill>
                            <a:schemeClr val="bg2"/>
                          </a:solidFill>
                          <a:effectLst/>
                        </a:rPr>
                        <a:t> Abdullah1</a:t>
                      </a:r>
                      <a:br>
                        <a:rPr lang="en-US" sz="700" u="none" strike="noStrike" dirty="0">
                          <a:solidFill>
                            <a:schemeClr val="bg2"/>
                          </a:solidFill>
                          <a:effectLst/>
                        </a:rPr>
                      </a:br>
                      <a:r>
                        <a:rPr lang="en-US" sz="700" u="none" strike="noStrike" dirty="0">
                          <a:solidFill>
                            <a:schemeClr val="bg2"/>
                          </a:solidFill>
                          <a:effectLst/>
                        </a:rPr>
                        <a:t/>
                      </a:r>
                      <a:br>
                        <a:rPr lang="en-US" sz="700" u="none" strike="noStrike" dirty="0">
                          <a:solidFill>
                            <a:schemeClr val="bg2"/>
                          </a:solidFill>
                          <a:effectLst/>
                        </a:rPr>
                      </a:br>
                      <a:r>
                        <a:rPr lang="en-US" sz="700" u="none" strike="noStrike" dirty="0">
                          <a:solidFill>
                            <a:schemeClr val="bg2"/>
                          </a:solidFill>
                          <a:effectLst/>
                        </a:rPr>
                        <a:t>, </a:t>
                      </a:r>
                      <a:r>
                        <a:rPr lang="en-US" sz="700" u="none" strike="noStrike" dirty="0" err="1">
                          <a:solidFill>
                            <a:schemeClr val="bg2"/>
                          </a:solidFill>
                          <a:effectLst/>
                        </a:rPr>
                        <a:t>Merzieh</a:t>
                      </a:r>
                      <a:r>
                        <a:rPr lang="en-US" sz="700" u="none" strike="noStrike" dirty="0">
                          <a:solidFill>
                            <a:schemeClr val="bg2"/>
                          </a:solidFill>
                          <a:effectLst/>
                        </a:rPr>
                        <a:t> Zenhendel1 and </a:t>
                      </a:r>
                      <a:r>
                        <a:rPr lang="en-US" sz="700" u="none" strike="noStrike" dirty="0" err="1">
                          <a:solidFill>
                            <a:schemeClr val="bg2"/>
                          </a:solidFill>
                          <a:effectLst/>
                        </a:rPr>
                        <a:t>Siti</a:t>
                      </a:r>
                      <a:r>
                        <a:rPr lang="en-US" sz="700" u="none" strike="noStrike" dirty="0">
                          <a:solidFill>
                            <a:schemeClr val="bg2"/>
                          </a:solidFill>
                          <a:effectLst/>
                        </a:rPr>
                        <a:t> </a:t>
                      </a:r>
                      <a:r>
                        <a:rPr lang="en-US" sz="700" u="none" strike="noStrike" dirty="0" err="1">
                          <a:solidFill>
                            <a:schemeClr val="bg2"/>
                          </a:solidFill>
                          <a:effectLst/>
                        </a:rPr>
                        <a:t>Yuliandi</a:t>
                      </a:r>
                      <a:r>
                        <a:rPr lang="en-US" sz="700" u="none" strike="noStrike" dirty="0">
                          <a:solidFill>
                            <a:schemeClr val="bg2"/>
                          </a:solidFill>
                          <a:effectLst/>
                        </a:rPr>
                        <a:t> Ahmad1</a:t>
                      </a:r>
                      <a:endParaRPr lang="en-US" sz="700" b="0" i="0" u="none" strike="noStrike" dirty="0">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l" fontAlgn="ctr"/>
                      <a:r>
                        <a:rPr lang="en-US" sz="700" u="none" strike="noStrike">
                          <a:solidFill>
                            <a:schemeClr val="bg2"/>
                          </a:solidFill>
                          <a:effectLst/>
                        </a:rPr>
                        <a:t>The study aims to examine the moderation effect of gender on financial literacy, money attitude, financial stress, and financial capability.</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a:solidFill>
                            <a:schemeClr val="bg2"/>
                          </a:solidFill>
                          <a:effectLst/>
                        </a:rPr>
                        <a:t>Financial Literacy</a:t>
                      </a:r>
                      <a:endParaRPr lang="en-US" sz="700" b="0" i="0" u="none" strike="noStrike">
                        <a:solidFill>
                          <a:schemeClr val="bg2"/>
                        </a:solidFill>
                        <a:effectLst/>
                        <a:latin typeface="Calibri" panose="020F0502020204030204" pitchFamily="34" charset="0"/>
                      </a:endParaRPr>
                    </a:p>
                  </a:txBody>
                  <a:tcPr marL="3106" marR="3106" marT="3106" marB="0" anchor="ctr">
                    <a:solidFill>
                      <a:schemeClr val="accent2"/>
                    </a:solidFill>
                  </a:tcPr>
                </a:tc>
                <a:tc>
                  <a:txBody>
                    <a:bodyPr/>
                    <a:lstStyle/>
                    <a:p>
                      <a:pPr algn="ctr" fontAlgn="ctr"/>
                      <a:r>
                        <a:rPr lang="en-US" sz="700" u="none" strike="noStrike" dirty="0">
                          <a:solidFill>
                            <a:schemeClr val="bg2"/>
                          </a:solidFill>
                          <a:effectLst/>
                        </a:rPr>
                        <a:t>Financial stress, money attitude and financial capability</a:t>
                      </a:r>
                      <a:endParaRPr lang="en-US" sz="700" b="0" i="0" u="none" strike="noStrike" dirty="0">
                        <a:solidFill>
                          <a:schemeClr val="bg2"/>
                        </a:solidFill>
                        <a:effectLst/>
                        <a:latin typeface="Calibri" panose="020F0502020204030204" pitchFamily="34" charset="0"/>
                      </a:endParaRPr>
                    </a:p>
                  </a:txBody>
                  <a:tcPr marL="3106" marR="3106" marT="3106" marB="0" anchor="ctr">
                    <a:solidFill>
                      <a:schemeClr val="accent2"/>
                    </a:solidFill>
                  </a:tcPr>
                </a:tc>
              </a:tr>
            </a:tbl>
          </a:graphicData>
        </a:graphic>
      </p:graphicFrame>
    </p:spTree>
    <p:extLst>
      <p:ext uri="{BB962C8B-B14F-4D97-AF65-F5344CB8AC3E}">
        <p14:creationId xmlns:p14="http://schemas.microsoft.com/office/powerpoint/2010/main" val="12527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2">
                    <a:lumMod val="60000"/>
                    <a:lumOff val="40000"/>
                  </a:schemeClr>
                </a:solidFill>
              </a:rPr>
              <a:t>05</a:t>
            </a:r>
            <a:r>
              <a:rPr lang="en-US" b="1" dirty="0"/>
              <a:t> Research Framework  </a:t>
            </a:r>
          </a:p>
        </p:txBody>
      </p:sp>
      <p:pic>
        <p:nvPicPr>
          <p:cNvPr id="3" name="Picture 2"/>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587" t="2291" r="782" b="1339"/>
          <a:stretch/>
        </p:blipFill>
        <p:spPr>
          <a:xfrm>
            <a:off x="1613043" y="1171253"/>
            <a:ext cx="5578867" cy="3205537"/>
          </a:xfrm>
          <a:prstGeom prst="rect">
            <a:avLst/>
          </a:prstGeom>
        </p:spPr>
      </p:pic>
      <p:cxnSp>
        <p:nvCxnSpPr>
          <p:cNvPr id="5" name="Straight Arrow Connector 4"/>
          <p:cNvCxnSpPr/>
          <p:nvPr/>
        </p:nvCxnSpPr>
        <p:spPr>
          <a:xfrm>
            <a:off x="2943545" y="4695290"/>
            <a:ext cx="2928135" cy="0"/>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1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10407"/>
            <a:ext cx="7710900" cy="572700"/>
          </a:xfrm>
        </p:spPr>
        <p:txBody>
          <a:bodyPr/>
          <a:lstStyle/>
          <a:p>
            <a:pPr algn="ctr"/>
            <a:r>
              <a:rPr lang="en-US" b="1" dirty="0">
                <a:solidFill>
                  <a:schemeClr val="bg2">
                    <a:lumMod val="60000"/>
                    <a:lumOff val="40000"/>
                  </a:schemeClr>
                </a:solidFill>
              </a:rPr>
              <a:t>06</a:t>
            </a:r>
            <a:r>
              <a:rPr lang="en-US" b="1" dirty="0"/>
              <a:t> Research Hypothesis </a:t>
            </a:r>
          </a:p>
        </p:txBody>
      </p:sp>
      <p:sp>
        <p:nvSpPr>
          <p:cNvPr id="3" name="Rectangle 2"/>
          <p:cNvSpPr/>
          <p:nvPr/>
        </p:nvSpPr>
        <p:spPr>
          <a:xfrm>
            <a:off x="1003253" y="1327071"/>
            <a:ext cx="6904234" cy="3493264"/>
          </a:xfrm>
          <a:prstGeom prst="rect">
            <a:avLst/>
          </a:prstGeom>
        </p:spPr>
        <p:txBody>
          <a:bodyPr wrap="square">
            <a:spAutoFit/>
          </a:bodyPr>
          <a:lstStyle/>
          <a:p>
            <a:pPr>
              <a:lnSpc>
                <a:spcPct val="150000"/>
              </a:lnSpc>
            </a:pPr>
            <a:r>
              <a:rPr lang="en-US" sz="1800" b="1" u="sng" dirty="0">
                <a:solidFill>
                  <a:schemeClr val="bg2">
                    <a:lumMod val="40000"/>
                    <a:lumOff val="60000"/>
                  </a:schemeClr>
                </a:solidFill>
              </a:rPr>
              <a:t>Model 1: Simple Regression</a:t>
            </a:r>
          </a:p>
          <a:p>
            <a:pPr>
              <a:lnSpc>
                <a:spcPct val="150000"/>
              </a:lnSpc>
            </a:pPr>
            <a:r>
              <a:rPr lang="en-US" sz="1800" b="1" dirty="0">
                <a:solidFill>
                  <a:schemeClr val="bg2">
                    <a:lumMod val="40000"/>
                    <a:lumOff val="60000"/>
                  </a:schemeClr>
                </a:solidFill>
              </a:rPr>
              <a:t>H1: </a:t>
            </a:r>
            <a:r>
              <a:rPr lang="en-US" sz="1800" dirty="0">
                <a:solidFill>
                  <a:schemeClr val="bg1"/>
                </a:solidFill>
              </a:rPr>
              <a:t>Digital Literacy has a significant impact on Digital Financial Literacy </a:t>
            </a:r>
          </a:p>
          <a:p>
            <a:pPr>
              <a:lnSpc>
                <a:spcPct val="150000"/>
              </a:lnSpc>
            </a:pPr>
            <a:r>
              <a:rPr lang="en-US" sz="1800" b="1" dirty="0">
                <a:solidFill>
                  <a:schemeClr val="bg2">
                    <a:lumMod val="40000"/>
                    <a:lumOff val="60000"/>
                  </a:schemeClr>
                </a:solidFill>
              </a:rPr>
              <a:t>H2: </a:t>
            </a:r>
            <a:r>
              <a:rPr lang="en-US" sz="1800" dirty="0">
                <a:solidFill>
                  <a:schemeClr val="bg1"/>
                </a:solidFill>
              </a:rPr>
              <a:t>Financial Attitude has a significant impact on Digital Financial Literacy </a:t>
            </a:r>
          </a:p>
          <a:p>
            <a:pPr>
              <a:lnSpc>
                <a:spcPct val="150000"/>
              </a:lnSpc>
            </a:pPr>
            <a:r>
              <a:rPr lang="en-US" sz="1800" b="1" dirty="0">
                <a:solidFill>
                  <a:schemeClr val="bg2">
                    <a:lumMod val="40000"/>
                    <a:lumOff val="60000"/>
                  </a:schemeClr>
                </a:solidFill>
              </a:rPr>
              <a:t>H3: </a:t>
            </a:r>
            <a:r>
              <a:rPr lang="en-US" sz="1800" dirty="0">
                <a:solidFill>
                  <a:schemeClr val="bg1"/>
                </a:solidFill>
              </a:rPr>
              <a:t>Financial Experience has a significant impact on Digital Financial Literacy </a:t>
            </a:r>
          </a:p>
          <a:p>
            <a:pPr algn="just">
              <a:lnSpc>
                <a:spcPct val="150000"/>
              </a:lnSpc>
              <a:spcBef>
                <a:spcPts val="600"/>
              </a:spcBef>
              <a:spcAft>
                <a:spcPts val="600"/>
              </a:spcAft>
            </a:pPr>
            <a:endParaRPr lang="en-GB" sz="1800" b="1" dirty="0">
              <a:solidFill>
                <a:schemeClr val="bg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193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10407"/>
            <a:ext cx="7710900" cy="572700"/>
          </a:xfrm>
        </p:spPr>
        <p:txBody>
          <a:bodyPr/>
          <a:lstStyle/>
          <a:p>
            <a:pPr algn="ctr"/>
            <a:r>
              <a:rPr lang="en-US" b="1" dirty="0"/>
              <a:t>Research Hypothesis </a:t>
            </a:r>
          </a:p>
        </p:txBody>
      </p:sp>
      <p:sp>
        <p:nvSpPr>
          <p:cNvPr id="3" name="Rectangle 2"/>
          <p:cNvSpPr/>
          <p:nvPr/>
        </p:nvSpPr>
        <p:spPr>
          <a:xfrm>
            <a:off x="440266" y="1327071"/>
            <a:ext cx="7990633" cy="3323987"/>
          </a:xfrm>
          <a:prstGeom prst="rect">
            <a:avLst/>
          </a:prstGeom>
        </p:spPr>
        <p:txBody>
          <a:bodyPr wrap="square">
            <a:spAutoFit/>
          </a:bodyPr>
          <a:lstStyle/>
          <a:p>
            <a:pPr>
              <a:lnSpc>
                <a:spcPct val="150000"/>
              </a:lnSpc>
            </a:pPr>
            <a:r>
              <a:rPr lang="en-US" sz="2000" b="1" u="sng" dirty="0">
                <a:solidFill>
                  <a:schemeClr val="bg2">
                    <a:lumMod val="40000"/>
                    <a:lumOff val="60000"/>
                  </a:schemeClr>
                </a:solidFill>
              </a:rPr>
              <a:t>Model 2: Simple Moderation</a:t>
            </a:r>
          </a:p>
          <a:p>
            <a:pPr>
              <a:lnSpc>
                <a:spcPct val="150000"/>
              </a:lnSpc>
            </a:pPr>
            <a:r>
              <a:rPr lang="en-US" sz="2000" b="1" dirty="0">
                <a:solidFill>
                  <a:schemeClr val="bg2">
                    <a:lumMod val="40000"/>
                    <a:lumOff val="60000"/>
                  </a:schemeClr>
                </a:solidFill>
              </a:rPr>
              <a:t>H4: </a:t>
            </a:r>
            <a:r>
              <a:rPr lang="en-US" sz="2000" dirty="0">
                <a:solidFill>
                  <a:schemeClr val="bg1"/>
                </a:solidFill>
              </a:rPr>
              <a:t>Gender significantly moderates the relationship between Digital Literacy and Digital Financial Literacy </a:t>
            </a:r>
          </a:p>
          <a:p>
            <a:pPr>
              <a:lnSpc>
                <a:spcPct val="150000"/>
              </a:lnSpc>
            </a:pPr>
            <a:r>
              <a:rPr lang="en-US" sz="2000" b="1" dirty="0">
                <a:solidFill>
                  <a:schemeClr val="bg2">
                    <a:lumMod val="40000"/>
                    <a:lumOff val="60000"/>
                  </a:schemeClr>
                </a:solidFill>
              </a:rPr>
              <a:t>H5: </a:t>
            </a:r>
            <a:r>
              <a:rPr lang="en-US" sz="2000" dirty="0">
                <a:solidFill>
                  <a:schemeClr val="bg1"/>
                </a:solidFill>
              </a:rPr>
              <a:t>Gender significantly moderates the relationship between Financial Attitude and Digital Financial Literacy</a:t>
            </a:r>
          </a:p>
          <a:p>
            <a:pPr>
              <a:lnSpc>
                <a:spcPct val="150000"/>
              </a:lnSpc>
            </a:pPr>
            <a:r>
              <a:rPr lang="en-US" sz="2000" b="1" dirty="0">
                <a:solidFill>
                  <a:schemeClr val="bg2">
                    <a:lumMod val="40000"/>
                    <a:lumOff val="60000"/>
                  </a:schemeClr>
                </a:solidFill>
              </a:rPr>
              <a:t>H6: </a:t>
            </a:r>
            <a:r>
              <a:rPr lang="en-US" sz="2000" dirty="0">
                <a:solidFill>
                  <a:schemeClr val="bg1"/>
                </a:solidFill>
              </a:rPr>
              <a:t>Gender significantly moderates the relationship between Financial Experience and Digital Financial Literacy</a:t>
            </a:r>
          </a:p>
        </p:txBody>
      </p:sp>
    </p:spTree>
    <p:extLst>
      <p:ext uri="{BB962C8B-B14F-4D97-AF65-F5344CB8AC3E}">
        <p14:creationId xmlns:p14="http://schemas.microsoft.com/office/powerpoint/2010/main" val="234421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10407"/>
            <a:ext cx="7710900" cy="572700"/>
          </a:xfrm>
        </p:spPr>
        <p:txBody>
          <a:bodyPr/>
          <a:lstStyle/>
          <a:p>
            <a:pPr algn="ctr"/>
            <a:r>
              <a:rPr lang="en-US" b="1" dirty="0"/>
              <a:t>Research Hypothesis </a:t>
            </a:r>
          </a:p>
        </p:txBody>
      </p:sp>
      <p:sp>
        <p:nvSpPr>
          <p:cNvPr id="3" name="Rectangle 2"/>
          <p:cNvSpPr/>
          <p:nvPr/>
        </p:nvSpPr>
        <p:spPr>
          <a:xfrm>
            <a:off x="440266" y="1327071"/>
            <a:ext cx="7990633" cy="3323987"/>
          </a:xfrm>
          <a:prstGeom prst="rect">
            <a:avLst/>
          </a:prstGeom>
        </p:spPr>
        <p:txBody>
          <a:bodyPr wrap="square">
            <a:spAutoFit/>
          </a:bodyPr>
          <a:lstStyle/>
          <a:p>
            <a:pPr>
              <a:lnSpc>
                <a:spcPct val="150000"/>
              </a:lnSpc>
            </a:pPr>
            <a:r>
              <a:rPr lang="en-US" sz="2000" b="1" u="sng" dirty="0">
                <a:solidFill>
                  <a:schemeClr val="bg2">
                    <a:lumMod val="40000"/>
                    <a:lumOff val="60000"/>
                  </a:schemeClr>
                </a:solidFill>
              </a:rPr>
              <a:t>Model 3: Simple Mediation </a:t>
            </a:r>
            <a:endParaRPr lang="en-US" sz="2000" u="sng" dirty="0">
              <a:solidFill>
                <a:schemeClr val="bg2">
                  <a:lumMod val="40000"/>
                  <a:lumOff val="60000"/>
                </a:schemeClr>
              </a:solidFill>
            </a:endParaRPr>
          </a:p>
          <a:p>
            <a:pPr>
              <a:lnSpc>
                <a:spcPct val="150000"/>
              </a:lnSpc>
            </a:pPr>
            <a:r>
              <a:rPr lang="en-US" sz="2000" b="1" dirty="0">
                <a:solidFill>
                  <a:schemeClr val="bg2">
                    <a:lumMod val="40000"/>
                    <a:lumOff val="60000"/>
                  </a:schemeClr>
                </a:solidFill>
              </a:rPr>
              <a:t>H7: </a:t>
            </a:r>
            <a:r>
              <a:rPr lang="en-US" sz="2000" dirty="0">
                <a:solidFill>
                  <a:schemeClr val="bg1"/>
                </a:solidFill>
              </a:rPr>
              <a:t>Family Influence significantly mediates the relationship between Digital Literacy and Digital Financial Literacy</a:t>
            </a:r>
          </a:p>
          <a:p>
            <a:pPr>
              <a:lnSpc>
                <a:spcPct val="150000"/>
              </a:lnSpc>
            </a:pPr>
            <a:r>
              <a:rPr lang="en-US" sz="2000" b="1" dirty="0">
                <a:solidFill>
                  <a:schemeClr val="bg2">
                    <a:lumMod val="40000"/>
                    <a:lumOff val="60000"/>
                  </a:schemeClr>
                </a:solidFill>
              </a:rPr>
              <a:t>H8: </a:t>
            </a:r>
            <a:r>
              <a:rPr lang="en-US" sz="2000" dirty="0">
                <a:solidFill>
                  <a:schemeClr val="bg1"/>
                </a:solidFill>
              </a:rPr>
              <a:t>Family Influence significantly mediates the relationship between Financial Attitude and Digital Financial Literacy</a:t>
            </a:r>
          </a:p>
          <a:p>
            <a:pPr>
              <a:lnSpc>
                <a:spcPct val="150000"/>
              </a:lnSpc>
            </a:pPr>
            <a:r>
              <a:rPr lang="en-US" sz="2000" b="1" dirty="0">
                <a:solidFill>
                  <a:schemeClr val="bg2">
                    <a:lumMod val="40000"/>
                    <a:lumOff val="60000"/>
                  </a:schemeClr>
                </a:solidFill>
              </a:rPr>
              <a:t>H9: </a:t>
            </a:r>
            <a:r>
              <a:rPr lang="en-US" sz="2000" dirty="0">
                <a:solidFill>
                  <a:schemeClr val="bg1"/>
                </a:solidFill>
              </a:rPr>
              <a:t>Family Influence significantly mediates the relationship between Financial Experience and Digital Financial Literacy</a:t>
            </a:r>
          </a:p>
        </p:txBody>
      </p:sp>
    </p:spTree>
    <p:extLst>
      <p:ext uri="{BB962C8B-B14F-4D97-AF65-F5344CB8AC3E}">
        <p14:creationId xmlns:p14="http://schemas.microsoft.com/office/powerpoint/2010/main" val="18240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10407"/>
            <a:ext cx="7710900" cy="572700"/>
          </a:xfrm>
        </p:spPr>
        <p:txBody>
          <a:bodyPr/>
          <a:lstStyle/>
          <a:p>
            <a:pPr algn="ctr"/>
            <a:r>
              <a:rPr lang="en-US" b="1" dirty="0"/>
              <a:t>Research Hypothesis </a:t>
            </a:r>
          </a:p>
        </p:txBody>
      </p:sp>
      <p:sp>
        <p:nvSpPr>
          <p:cNvPr id="3" name="Rectangle 2"/>
          <p:cNvSpPr/>
          <p:nvPr/>
        </p:nvSpPr>
        <p:spPr>
          <a:xfrm>
            <a:off x="440267" y="1183107"/>
            <a:ext cx="8398933" cy="3631763"/>
          </a:xfrm>
          <a:prstGeom prst="rect">
            <a:avLst/>
          </a:prstGeom>
        </p:spPr>
        <p:txBody>
          <a:bodyPr wrap="square">
            <a:spAutoFit/>
          </a:bodyPr>
          <a:lstStyle/>
          <a:p>
            <a:pPr>
              <a:lnSpc>
                <a:spcPct val="150000"/>
              </a:lnSpc>
            </a:pPr>
            <a:r>
              <a:rPr lang="en-US" sz="2000" b="1" u="sng" dirty="0">
                <a:solidFill>
                  <a:schemeClr val="bg2">
                    <a:lumMod val="40000"/>
                    <a:lumOff val="60000"/>
                  </a:schemeClr>
                </a:solidFill>
              </a:rPr>
              <a:t>Model 4: Mediated Moderation </a:t>
            </a:r>
            <a:endParaRPr lang="en-US" sz="2000" u="sng" dirty="0">
              <a:solidFill>
                <a:schemeClr val="bg2">
                  <a:lumMod val="40000"/>
                  <a:lumOff val="60000"/>
                </a:schemeClr>
              </a:solidFill>
            </a:endParaRPr>
          </a:p>
          <a:p>
            <a:r>
              <a:rPr lang="en-US" sz="2000" b="1" dirty="0">
                <a:solidFill>
                  <a:schemeClr val="bg2">
                    <a:lumMod val="40000"/>
                    <a:lumOff val="60000"/>
                  </a:schemeClr>
                </a:solidFill>
              </a:rPr>
              <a:t>H10: </a:t>
            </a:r>
            <a:r>
              <a:rPr lang="en-US" sz="2000" dirty="0">
                <a:solidFill>
                  <a:schemeClr val="bg1"/>
                </a:solidFill>
              </a:rPr>
              <a:t>The relationship between Digital Literacy and Digital Financial Literacy is significantly mediated by Family Influence and moderated by Gender </a:t>
            </a:r>
          </a:p>
          <a:p>
            <a:endParaRPr lang="en-US" sz="900" dirty="0">
              <a:solidFill>
                <a:schemeClr val="bg1"/>
              </a:solidFill>
            </a:endParaRPr>
          </a:p>
          <a:p>
            <a:r>
              <a:rPr lang="en-US" sz="2000" b="1" dirty="0">
                <a:solidFill>
                  <a:schemeClr val="bg2">
                    <a:lumMod val="40000"/>
                    <a:lumOff val="60000"/>
                  </a:schemeClr>
                </a:solidFill>
              </a:rPr>
              <a:t>H11: </a:t>
            </a:r>
            <a:r>
              <a:rPr lang="en-US" sz="2000" dirty="0">
                <a:solidFill>
                  <a:schemeClr val="bg1"/>
                </a:solidFill>
              </a:rPr>
              <a:t>The relationship between Financial Attitude and Digital Financial Literacy is significantly mediated by Family Influence and moderated by Gender</a:t>
            </a:r>
          </a:p>
          <a:p>
            <a:endParaRPr lang="en-US" sz="1100" b="1" dirty="0">
              <a:solidFill>
                <a:schemeClr val="bg2">
                  <a:lumMod val="40000"/>
                  <a:lumOff val="60000"/>
                </a:schemeClr>
              </a:solidFill>
            </a:endParaRPr>
          </a:p>
          <a:p>
            <a:r>
              <a:rPr lang="en-US" sz="2000" b="1" dirty="0">
                <a:solidFill>
                  <a:schemeClr val="bg2">
                    <a:lumMod val="40000"/>
                    <a:lumOff val="60000"/>
                  </a:schemeClr>
                </a:solidFill>
              </a:rPr>
              <a:t>H12: </a:t>
            </a:r>
            <a:r>
              <a:rPr lang="en-US" sz="2000" dirty="0">
                <a:solidFill>
                  <a:schemeClr val="bg1"/>
                </a:solidFill>
              </a:rPr>
              <a:t>The relationship between Financial Experience and Digital Financial Literacy is significantly mediated by Family Influence and moderated by Gender</a:t>
            </a:r>
          </a:p>
        </p:txBody>
      </p:sp>
    </p:spTree>
    <p:extLst>
      <p:ext uri="{BB962C8B-B14F-4D97-AF65-F5344CB8AC3E}">
        <p14:creationId xmlns:p14="http://schemas.microsoft.com/office/powerpoint/2010/main" val="400682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2">
                    <a:lumMod val="60000"/>
                    <a:lumOff val="40000"/>
                  </a:schemeClr>
                </a:solidFill>
              </a:rPr>
              <a:t> 07 </a:t>
            </a:r>
            <a:r>
              <a:rPr lang="en-US" b="1" dirty="0"/>
              <a:t>Data Collection &amp; Analysis</a:t>
            </a:r>
          </a:p>
        </p:txBody>
      </p:sp>
      <p:sp>
        <p:nvSpPr>
          <p:cNvPr id="4" name="Content Placeholder 2">
            <a:extLst>
              <a:ext uri="{FF2B5EF4-FFF2-40B4-BE49-F238E27FC236}">
                <a16:creationId xmlns:a16="http://schemas.microsoft.com/office/drawing/2014/main" xmlns="" id="{76F5276C-16DF-6070-12AA-105178A7703E}"/>
              </a:ext>
            </a:extLst>
          </p:cNvPr>
          <p:cNvSpPr txBox="1">
            <a:spLocks/>
          </p:cNvSpPr>
          <p:nvPr/>
        </p:nvSpPr>
        <p:spPr>
          <a:xfrm>
            <a:off x="1030303" y="1563244"/>
            <a:ext cx="7281491" cy="2431435"/>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spcAft>
                <a:spcPts val="600"/>
              </a:spcAft>
              <a:buFont typeface="Arial" panose="020B0604020202020204" pitchFamily="34" charset="0"/>
              <a:buChar char="•"/>
              <a:defRPr sz="1800"/>
            </a:lvl1pPr>
            <a:lvl9pPr>
              <a:defRPr sz="1600"/>
            </a:lvl9pPr>
          </a:lstStyle>
          <a:p>
            <a:pPr>
              <a:buClr>
                <a:schemeClr val="bg1"/>
              </a:buClr>
            </a:pPr>
            <a:r>
              <a:rPr lang="en-US" b="1" dirty="0">
                <a:solidFill>
                  <a:schemeClr val="bg1"/>
                </a:solidFill>
              </a:rPr>
              <a:t>Sample: </a:t>
            </a:r>
            <a:r>
              <a:rPr lang="en-US" dirty="0">
                <a:solidFill>
                  <a:schemeClr val="bg1"/>
                </a:solidFill>
              </a:rPr>
              <a:t>FAST-NUCES, Karachi Campus</a:t>
            </a:r>
          </a:p>
          <a:p>
            <a:pPr>
              <a:buClr>
                <a:schemeClr val="bg1"/>
              </a:buClr>
            </a:pPr>
            <a:r>
              <a:rPr lang="en-US" b="1" dirty="0">
                <a:solidFill>
                  <a:schemeClr val="bg1"/>
                </a:solidFill>
              </a:rPr>
              <a:t>Data Type: </a:t>
            </a:r>
            <a:r>
              <a:rPr lang="en-US" dirty="0">
                <a:solidFill>
                  <a:schemeClr val="bg1"/>
                </a:solidFill>
              </a:rPr>
              <a:t>Primary Data, Online Survey </a:t>
            </a:r>
          </a:p>
          <a:p>
            <a:pPr>
              <a:buClr>
                <a:schemeClr val="bg1"/>
              </a:buClr>
            </a:pPr>
            <a:r>
              <a:rPr lang="en-US" b="1" dirty="0">
                <a:solidFill>
                  <a:schemeClr val="bg1"/>
                </a:solidFill>
              </a:rPr>
              <a:t>Questionnaire:</a:t>
            </a:r>
            <a:r>
              <a:rPr lang="en-US" dirty="0">
                <a:solidFill>
                  <a:schemeClr val="bg1"/>
                </a:solidFill>
              </a:rPr>
              <a:t> 43 Items, 5 Likert scale</a:t>
            </a:r>
          </a:p>
          <a:p>
            <a:pPr>
              <a:buClr>
                <a:schemeClr val="bg1"/>
              </a:buClr>
            </a:pPr>
            <a:r>
              <a:rPr lang="en-US" b="1" dirty="0">
                <a:solidFill>
                  <a:schemeClr val="bg1"/>
                </a:solidFill>
              </a:rPr>
              <a:t>Sample Size:</a:t>
            </a:r>
            <a:r>
              <a:rPr lang="en-US" dirty="0">
                <a:solidFill>
                  <a:schemeClr val="bg1"/>
                </a:solidFill>
              </a:rPr>
              <a:t> 228 Students </a:t>
            </a:r>
          </a:p>
          <a:p>
            <a:pPr>
              <a:buClr>
                <a:schemeClr val="bg1"/>
              </a:buClr>
            </a:pPr>
            <a:r>
              <a:rPr lang="en-US" b="1" dirty="0">
                <a:solidFill>
                  <a:schemeClr val="bg1"/>
                </a:solidFill>
              </a:rPr>
              <a:t>Sampling Technique: </a:t>
            </a:r>
            <a:r>
              <a:rPr lang="en-US" dirty="0">
                <a:solidFill>
                  <a:schemeClr val="bg1"/>
                </a:solidFill>
              </a:rPr>
              <a:t>Convenience Sampling</a:t>
            </a:r>
          </a:p>
          <a:p>
            <a:pPr>
              <a:buClr>
                <a:schemeClr val="bg1"/>
              </a:buClr>
            </a:pPr>
            <a:r>
              <a:rPr lang="en-US" b="1" dirty="0">
                <a:solidFill>
                  <a:schemeClr val="bg1"/>
                </a:solidFill>
              </a:rPr>
              <a:t>Analysis Model : </a:t>
            </a:r>
            <a:r>
              <a:rPr lang="en-US" dirty="0">
                <a:solidFill>
                  <a:schemeClr val="bg1"/>
                </a:solidFill>
              </a:rPr>
              <a:t>Multiple Regression Analysis, SPSS</a:t>
            </a:r>
          </a:p>
          <a:p>
            <a:pPr marL="0" indent="0">
              <a:buClr>
                <a:schemeClr val="bg1"/>
              </a:buClr>
              <a:buNone/>
            </a:pPr>
            <a:r>
              <a:rPr lang="en-US" sz="1400" dirty="0">
                <a:solidFill>
                  <a:schemeClr val="bg1"/>
                </a:solidFill>
              </a:rPr>
              <a:t>                                                                                   (</a:t>
            </a:r>
            <a:r>
              <a:rPr lang="en-US" sz="1400" dirty="0" err="1">
                <a:solidFill>
                  <a:schemeClr val="bg1"/>
                </a:solidFill>
              </a:rPr>
              <a:t>Haye’s</a:t>
            </a:r>
            <a:r>
              <a:rPr lang="en-US" sz="1400" dirty="0">
                <a:solidFill>
                  <a:schemeClr val="bg1"/>
                </a:solidFill>
              </a:rPr>
              <a:t> Process Macro) </a:t>
            </a:r>
            <a:endParaRPr lang="x-none" sz="1400" dirty="0">
              <a:solidFill>
                <a:schemeClr val="bg1"/>
              </a:solidFill>
            </a:endParaRPr>
          </a:p>
        </p:txBody>
      </p:sp>
    </p:spTree>
    <p:extLst>
      <p:ext uri="{BB962C8B-B14F-4D97-AF65-F5344CB8AC3E}">
        <p14:creationId xmlns:p14="http://schemas.microsoft.com/office/powerpoint/2010/main" val="27215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anim calcmode="lin" valueType="num">
                                      <p:cBhvr>
                                        <p:cTn id="13" dur="750" fill="hold"/>
                                        <p:tgtEl>
                                          <p:spTgt spid="2"/>
                                        </p:tgtEl>
                                        <p:attrNameLst>
                                          <p:attrName>ppt_x</p:attrName>
                                        </p:attrNameLst>
                                      </p:cBhvr>
                                      <p:tavLst>
                                        <p:tav tm="0">
                                          <p:val>
                                            <p:strVal val="#ppt_x"/>
                                          </p:val>
                                        </p:tav>
                                        <p:tav tm="100000">
                                          <p:val>
                                            <p:strVal val="#ppt_x"/>
                                          </p:val>
                                        </p:tav>
                                      </p:tavLst>
                                    </p:anim>
                                    <p:anim calcmode="lin" valueType="num">
                                      <p:cBhvr>
                                        <p:cTn id="14"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38488"/>
            <a:ext cx="7710900" cy="572700"/>
          </a:xfrm>
        </p:spPr>
        <p:txBody>
          <a:bodyPr/>
          <a:lstStyle/>
          <a:p>
            <a:pPr algn="ctr"/>
            <a:r>
              <a:rPr lang="en-US" sz="3600" b="1" dirty="0">
                <a:solidFill>
                  <a:schemeClr val="bg1"/>
                </a:solidFill>
              </a:rPr>
              <a:t>Questionnaire Adaptations   </a:t>
            </a:r>
            <a:br>
              <a:rPr lang="en-US" sz="3600" b="1" dirty="0">
                <a:solidFill>
                  <a:schemeClr val="bg1"/>
                </a:solidFill>
              </a:rPr>
            </a:b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2179440455"/>
              </p:ext>
            </p:extLst>
          </p:nvPr>
        </p:nvGraphicFramePr>
        <p:xfrm>
          <a:off x="2013736" y="1717283"/>
          <a:ext cx="5024062" cy="2608135"/>
        </p:xfrm>
        <a:graphic>
          <a:graphicData uri="http://schemas.openxmlformats.org/drawingml/2006/table">
            <a:tbl>
              <a:tblPr>
                <a:tableStyleId>{5940675A-B579-460E-94D1-54222C63F5DA}</a:tableStyleId>
              </a:tblPr>
              <a:tblGrid>
                <a:gridCol w="2993379">
                  <a:extLst>
                    <a:ext uri="{9D8B030D-6E8A-4147-A177-3AD203B41FA5}">
                      <a16:colId xmlns:a16="http://schemas.microsoft.com/office/drawing/2014/main" xmlns="" val="20000"/>
                    </a:ext>
                  </a:extLst>
                </a:gridCol>
                <a:gridCol w="2030683">
                  <a:extLst>
                    <a:ext uri="{9D8B030D-6E8A-4147-A177-3AD203B41FA5}">
                      <a16:colId xmlns:a16="http://schemas.microsoft.com/office/drawing/2014/main" xmlns="" val="20001"/>
                    </a:ext>
                  </a:extLst>
                </a:gridCol>
              </a:tblGrid>
              <a:tr h="409736">
                <a:tc gridSpan="2">
                  <a:txBody>
                    <a:bodyPr/>
                    <a:lstStyle/>
                    <a:p>
                      <a:pPr algn="ctr" fontAlgn="ctr"/>
                      <a:r>
                        <a:rPr lang="en-US" sz="1100" b="1" u="sng" strike="noStrike" dirty="0">
                          <a:solidFill>
                            <a:schemeClr val="bg2"/>
                          </a:solidFill>
                          <a:effectLst/>
                        </a:rPr>
                        <a:t>Questionnaire Adaptations </a:t>
                      </a:r>
                      <a:endParaRPr lang="en-US" sz="1100" b="1" i="0" u="sng"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xmlns="" val="10000"/>
                  </a:ext>
                </a:extLst>
              </a:tr>
              <a:tr h="314057">
                <a:tc>
                  <a:txBody>
                    <a:bodyPr/>
                    <a:lstStyle/>
                    <a:p>
                      <a:pPr algn="ctr" fontAlgn="ctr"/>
                      <a:r>
                        <a:rPr lang="en-US" sz="1100" b="1" u="sng" strike="noStrike" dirty="0">
                          <a:solidFill>
                            <a:schemeClr val="bg2"/>
                          </a:solidFill>
                          <a:effectLst/>
                        </a:rPr>
                        <a:t>Name of Variable </a:t>
                      </a:r>
                      <a:endParaRPr lang="en-US" sz="1100" b="1" i="0" u="sng"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en-US" sz="1100" b="1" u="sng" strike="noStrike" dirty="0">
                          <a:solidFill>
                            <a:schemeClr val="bg2"/>
                          </a:solidFill>
                          <a:effectLst/>
                        </a:rPr>
                        <a:t>Citation </a:t>
                      </a:r>
                      <a:endParaRPr lang="en-US" sz="1100" b="1" i="0" u="sng"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1"/>
                  </a:ext>
                </a:extLst>
              </a:tr>
              <a:tr h="314057">
                <a:tc>
                  <a:txBody>
                    <a:bodyPr/>
                    <a:lstStyle/>
                    <a:p>
                      <a:pPr algn="ctr" fontAlgn="b"/>
                      <a:r>
                        <a:rPr lang="en-US" sz="1100" u="none" strike="noStrike">
                          <a:solidFill>
                            <a:schemeClr val="bg2"/>
                          </a:solidFill>
                          <a:effectLst/>
                        </a:rPr>
                        <a:t>Digital Financial Literacy</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buClr>
                          <a:schemeClr val="bg1"/>
                        </a:buClr>
                        <a:buSzPts val="1100"/>
                        <a:buFont typeface="Calibri" panose="020F0502020204030204" pitchFamily="34" charset="0"/>
                        <a:buNone/>
                      </a:pPr>
                      <a:r>
                        <a:rPr lang="en-US" sz="1100" u="none" strike="noStrike" dirty="0">
                          <a:solidFill>
                            <a:schemeClr val="bg2"/>
                          </a:solidFill>
                          <a:effectLst/>
                        </a:rPr>
                        <a:t>(</a:t>
                      </a:r>
                      <a:r>
                        <a:rPr lang="en-US" sz="1100" u="none" strike="noStrike" dirty="0" err="1">
                          <a:solidFill>
                            <a:schemeClr val="bg2"/>
                          </a:solidFill>
                          <a:effectLst/>
                        </a:rPr>
                        <a:t>Rahayu</a:t>
                      </a:r>
                      <a:r>
                        <a:rPr lang="en-US" sz="1100" u="none" strike="noStrike" dirty="0">
                          <a:solidFill>
                            <a:schemeClr val="bg2"/>
                          </a:solidFill>
                          <a:effectLst/>
                        </a:rPr>
                        <a:t> et al., 2022) </a:t>
                      </a:r>
                      <a:endParaRPr lang="en-US" sz="1100" b="0" i="0" u="none" strike="noStrike" dirty="0">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2"/>
                  </a:ext>
                </a:extLst>
              </a:tr>
              <a:tr h="314057">
                <a:tc>
                  <a:txBody>
                    <a:bodyPr/>
                    <a:lstStyle/>
                    <a:p>
                      <a:pPr algn="ctr" fontAlgn="b"/>
                      <a:r>
                        <a:rPr lang="en-US" sz="1100" u="none" strike="noStrike">
                          <a:solidFill>
                            <a:schemeClr val="bg2"/>
                          </a:solidFill>
                          <a:effectLst/>
                        </a:rPr>
                        <a:t>Socio-Dempographic Factors </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buClr>
                          <a:schemeClr val="bg1"/>
                        </a:buClr>
                        <a:buSzPts val="1100"/>
                        <a:buFont typeface="Calibri" panose="020F0502020204030204" pitchFamily="34" charset="0"/>
                        <a:buNone/>
                      </a:pPr>
                      <a:r>
                        <a:rPr lang="en-US" sz="1100" u="none" strike="noStrike" dirty="0">
                          <a:solidFill>
                            <a:schemeClr val="bg2"/>
                          </a:solidFill>
                          <a:effectLst/>
                        </a:rPr>
                        <a:t>(Anthony, 2006)</a:t>
                      </a:r>
                      <a:endParaRPr lang="en-US" sz="1100" b="0" i="0" u="none" strike="noStrike" dirty="0">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3"/>
                  </a:ext>
                </a:extLst>
              </a:tr>
              <a:tr h="314057">
                <a:tc>
                  <a:txBody>
                    <a:bodyPr/>
                    <a:lstStyle/>
                    <a:p>
                      <a:pPr algn="ctr" fontAlgn="b"/>
                      <a:r>
                        <a:rPr lang="en-US" sz="1100" u="none" strike="noStrike">
                          <a:solidFill>
                            <a:schemeClr val="bg2"/>
                          </a:solidFill>
                          <a:effectLst/>
                        </a:rPr>
                        <a:t>Financial Attitude </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a:solidFill>
                            <a:schemeClr val="bg2"/>
                          </a:solidFill>
                          <a:effectLst/>
                        </a:rPr>
                        <a:t>(Thomas, 1995)</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4"/>
                  </a:ext>
                </a:extLst>
              </a:tr>
              <a:tr h="314057">
                <a:tc>
                  <a:txBody>
                    <a:bodyPr/>
                    <a:lstStyle/>
                    <a:p>
                      <a:pPr algn="ctr" fontAlgn="b"/>
                      <a:r>
                        <a:rPr lang="en-US" sz="1100" u="none" strike="noStrike">
                          <a:solidFill>
                            <a:schemeClr val="bg2"/>
                          </a:solidFill>
                          <a:effectLst/>
                        </a:rPr>
                        <a:t>Financial Experience </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a:solidFill>
                            <a:schemeClr val="bg2"/>
                          </a:solidFill>
                          <a:effectLst/>
                        </a:rPr>
                        <a:t>(Dewi et al., 2020)</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5"/>
                  </a:ext>
                </a:extLst>
              </a:tr>
              <a:tr h="314057">
                <a:tc>
                  <a:txBody>
                    <a:bodyPr/>
                    <a:lstStyle/>
                    <a:p>
                      <a:pPr algn="ctr" fontAlgn="b"/>
                      <a:r>
                        <a:rPr lang="en-US" sz="1100" u="none" strike="noStrike">
                          <a:solidFill>
                            <a:schemeClr val="bg2"/>
                          </a:solidFill>
                          <a:effectLst/>
                        </a:rPr>
                        <a:t>Digital Literacy </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a:solidFill>
                            <a:schemeClr val="bg2"/>
                          </a:solidFill>
                          <a:effectLst/>
                        </a:rPr>
                        <a:t>(Dios et al., 2016)</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6"/>
                  </a:ext>
                </a:extLst>
              </a:tr>
              <a:tr h="314057">
                <a:tc>
                  <a:txBody>
                    <a:bodyPr/>
                    <a:lstStyle/>
                    <a:p>
                      <a:pPr algn="ctr" fontAlgn="b"/>
                      <a:r>
                        <a:rPr lang="en-US" sz="1100" u="none" strike="noStrike">
                          <a:solidFill>
                            <a:schemeClr val="bg2"/>
                          </a:solidFill>
                          <a:effectLst/>
                        </a:rPr>
                        <a:t>Family Influence </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dirty="0">
                          <a:solidFill>
                            <a:schemeClr val="bg2"/>
                          </a:solidFill>
                          <a:effectLst/>
                        </a:rPr>
                        <a:t>(Shim et al., 2009)</a:t>
                      </a:r>
                      <a:endParaRPr lang="en-US" sz="1100" b="0" i="0" u="none" strike="noStrike" dirty="0">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65877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8"/>
          <p:cNvSpPr txBox="1">
            <a:spLocks noGrp="1"/>
          </p:cNvSpPr>
          <p:nvPr>
            <p:ph type="title"/>
          </p:nvPr>
        </p:nvSpPr>
        <p:spPr>
          <a:xfrm>
            <a:off x="1489749" y="2252616"/>
            <a:ext cx="6914509" cy="9375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Findings </a:t>
            </a:r>
            <a:endParaRPr sz="4800" dirty="0"/>
          </a:p>
        </p:txBody>
      </p:sp>
      <p:sp>
        <p:nvSpPr>
          <p:cNvPr id="139" name="Google Shape;139;p28"/>
          <p:cNvSpPr txBox="1">
            <a:spLocks noGrp="1"/>
          </p:cNvSpPr>
          <p:nvPr>
            <p:ph type="title" idx="2"/>
          </p:nvPr>
        </p:nvSpPr>
        <p:spPr>
          <a:xfrm>
            <a:off x="0" y="2251329"/>
            <a:ext cx="2104800" cy="937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bg2">
                    <a:lumMod val="40000"/>
                    <a:lumOff val="60000"/>
                  </a:schemeClr>
                </a:solidFill>
              </a:rPr>
              <a:t>08</a:t>
            </a:r>
            <a:endParaRPr sz="5400" dirty="0">
              <a:solidFill>
                <a:schemeClr val="bg2">
                  <a:lumMod val="40000"/>
                  <a:lumOff val="60000"/>
                </a:schemeClr>
              </a:solidFill>
            </a:endParaRPr>
          </a:p>
        </p:txBody>
      </p:sp>
      <p:cxnSp>
        <p:nvCxnSpPr>
          <p:cNvPr id="140" name="Google Shape;140;p28"/>
          <p:cNvCxnSpPr/>
          <p:nvPr/>
        </p:nvCxnSpPr>
        <p:spPr>
          <a:xfrm>
            <a:off x="0" y="3188851"/>
            <a:ext cx="6791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9646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1000" fill="hold"/>
                                        <p:tgtEl>
                                          <p:spTgt spid="138"/>
                                        </p:tgtEl>
                                        <p:attrNameLst>
                                          <p:attrName>ppt_x</p:attrName>
                                        </p:attrNameLst>
                                      </p:cBhvr>
                                      <p:tavLst>
                                        <p:tav tm="0">
                                          <p:val>
                                            <p:strVal val="0-#ppt_w/2"/>
                                          </p:val>
                                        </p:tav>
                                        <p:tav tm="100000">
                                          <p:val>
                                            <p:strVal val="#ppt_x"/>
                                          </p:val>
                                        </p:tav>
                                      </p:tavLst>
                                    </p:anim>
                                    <p:anim calcmode="lin" valueType="num">
                                      <p:cBhvr additive="base">
                                        <p:cTn id="8" dur="1000" fill="hold"/>
                                        <p:tgtEl>
                                          <p:spTgt spid="13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1000" fill="hold"/>
                                        <p:tgtEl>
                                          <p:spTgt spid="139"/>
                                        </p:tgtEl>
                                        <p:attrNameLst>
                                          <p:attrName>ppt_x</p:attrName>
                                        </p:attrNameLst>
                                      </p:cBhvr>
                                      <p:tavLst>
                                        <p:tav tm="0">
                                          <p:val>
                                            <p:strVal val="0-#ppt_w/2"/>
                                          </p:val>
                                        </p:tav>
                                        <p:tav tm="100000">
                                          <p:val>
                                            <p:strVal val="#ppt_x"/>
                                          </p:val>
                                        </p:tav>
                                      </p:tavLst>
                                    </p:anim>
                                    <p:anim calcmode="lin" valueType="num">
                                      <p:cBhvr additive="base">
                                        <p:cTn id="12" dur="100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112934"/>
              </p:ext>
            </p:extLst>
          </p:nvPr>
        </p:nvGraphicFramePr>
        <p:xfrm>
          <a:off x="2347075" y="3152835"/>
          <a:ext cx="4187288" cy="1480528"/>
        </p:xfrm>
        <a:graphic>
          <a:graphicData uri="http://schemas.openxmlformats.org/drawingml/2006/table">
            <a:tbl>
              <a:tblPr>
                <a:tableStyleId>{C9FDE5D1-E6CB-4894-A9EE-EAA2532DEDEC}</a:tableStyleId>
              </a:tblPr>
              <a:tblGrid>
                <a:gridCol w="1270078">
                  <a:extLst>
                    <a:ext uri="{9D8B030D-6E8A-4147-A177-3AD203B41FA5}">
                      <a16:colId xmlns:a16="http://schemas.microsoft.com/office/drawing/2014/main" xmlns="" val="20000"/>
                    </a:ext>
                  </a:extLst>
                </a:gridCol>
                <a:gridCol w="1647132">
                  <a:extLst>
                    <a:ext uri="{9D8B030D-6E8A-4147-A177-3AD203B41FA5}">
                      <a16:colId xmlns:a16="http://schemas.microsoft.com/office/drawing/2014/main" xmlns="" val="20001"/>
                    </a:ext>
                  </a:extLst>
                </a:gridCol>
                <a:gridCol w="1270078">
                  <a:extLst>
                    <a:ext uri="{9D8B030D-6E8A-4147-A177-3AD203B41FA5}">
                      <a16:colId xmlns:a16="http://schemas.microsoft.com/office/drawing/2014/main" xmlns="" val="20002"/>
                    </a:ext>
                  </a:extLst>
                </a:gridCol>
              </a:tblGrid>
              <a:tr h="553468">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100" b="1" u="none" strike="noStrike" dirty="0">
                          <a:solidFill>
                            <a:schemeClr val="bg2"/>
                          </a:solidFill>
                          <a:effectLst/>
                        </a:rPr>
                        <a:t>Relationship </a:t>
                      </a:r>
                      <a:endParaRPr lang="en-US" sz="1100" b="1"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sz="1100" b="1" u="none" strike="noStrike" dirty="0">
                          <a:solidFill>
                            <a:schemeClr val="bg2"/>
                          </a:solidFill>
                          <a:effectLst/>
                        </a:rPr>
                        <a:t>coefficients Value</a:t>
                      </a:r>
                      <a:endParaRPr lang="en-US" sz="1100" b="1"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sz="1100" b="1" u="none" strike="noStrike" dirty="0">
                          <a:solidFill>
                            <a:schemeClr val="bg2"/>
                          </a:solidFill>
                          <a:effectLst/>
                        </a:rPr>
                        <a:t>P value </a:t>
                      </a:r>
                      <a:endParaRPr lang="en-US" sz="1100" b="1"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0"/>
                  </a:ext>
                </a:extLst>
              </a:tr>
              <a:tr h="304408">
                <a:tc>
                  <a:txBody>
                    <a:bodyPr/>
                    <a:lstStyle/>
                    <a:p>
                      <a:pPr algn="ctr" fontAlgn="b"/>
                      <a:r>
                        <a:rPr lang="en-US" sz="1100" u="none" strike="noStrike" dirty="0">
                          <a:solidFill>
                            <a:schemeClr val="bg2"/>
                          </a:solidFill>
                          <a:effectLst/>
                        </a:rPr>
                        <a:t>DL – DFL</a:t>
                      </a:r>
                      <a:endParaRPr lang="en-US" sz="1100" b="0"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ctr"/>
                      <a:r>
                        <a:rPr lang="en-US" sz="1300" u="none" strike="noStrike" dirty="0">
                          <a:solidFill>
                            <a:schemeClr val="bg2"/>
                          </a:solidFill>
                          <a:effectLst/>
                        </a:rPr>
                        <a:t>0.400</a:t>
                      </a:r>
                      <a:endParaRPr lang="en-US" sz="13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ctr"/>
                      <a:r>
                        <a:rPr lang="en-US" sz="1300" u="none" strike="noStrike">
                          <a:solidFill>
                            <a:schemeClr val="bg2"/>
                          </a:solidFill>
                          <a:effectLst/>
                        </a:rPr>
                        <a:t>&lt;.001</a:t>
                      </a:r>
                      <a:endParaRPr lang="en-US" sz="1300" b="0" i="0" u="none" strike="noStrike">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1"/>
                  </a:ext>
                </a:extLst>
              </a:tr>
              <a:tr h="304408">
                <a:tc>
                  <a:txBody>
                    <a:bodyPr/>
                    <a:lstStyle/>
                    <a:p>
                      <a:pPr algn="ctr" fontAlgn="b"/>
                      <a:r>
                        <a:rPr lang="en-US" sz="1100" u="none" strike="noStrike" dirty="0">
                          <a:solidFill>
                            <a:schemeClr val="bg2"/>
                          </a:solidFill>
                          <a:effectLst/>
                        </a:rPr>
                        <a:t>FA – DFL</a:t>
                      </a:r>
                      <a:endParaRPr lang="en-US" sz="1100" b="0"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ctr"/>
                      <a:r>
                        <a:rPr lang="en-US" sz="1300" u="none" strike="noStrike" dirty="0">
                          <a:solidFill>
                            <a:schemeClr val="bg2"/>
                          </a:solidFill>
                          <a:effectLst/>
                        </a:rPr>
                        <a:t>0.079</a:t>
                      </a:r>
                      <a:endParaRPr lang="en-US" sz="13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ctr"/>
                      <a:r>
                        <a:rPr lang="en-US" sz="1300" u="none" strike="noStrike" dirty="0">
                          <a:solidFill>
                            <a:schemeClr val="bg2"/>
                          </a:solidFill>
                          <a:effectLst/>
                        </a:rPr>
                        <a:t>0.179</a:t>
                      </a:r>
                      <a:endParaRPr lang="en-US" sz="13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2"/>
                  </a:ext>
                </a:extLst>
              </a:tr>
              <a:tr h="318244">
                <a:tc>
                  <a:txBody>
                    <a:bodyPr/>
                    <a:lstStyle/>
                    <a:p>
                      <a:pPr algn="ctr" fontAlgn="b"/>
                      <a:r>
                        <a:rPr lang="en-US" sz="1100" u="none" strike="noStrike" dirty="0">
                          <a:solidFill>
                            <a:schemeClr val="bg2"/>
                          </a:solidFill>
                          <a:effectLst/>
                        </a:rPr>
                        <a:t>FE - DFL</a:t>
                      </a:r>
                      <a:endParaRPr lang="en-US" sz="1100" b="0"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ctr"/>
                      <a:r>
                        <a:rPr lang="en-US" sz="1300" u="none" strike="noStrike" dirty="0">
                          <a:solidFill>
                            <a:schemeClr val="bg2"/>
                          </a:solidFill>
                          <a:effectLst/>
                        </a:rPr>
                        <a:t>0.222</a:t>
                      </a:r>
                      <a:endParaRPr lang="en-US" sz="13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ctr"/>
                      <a:r>
                        <a:rPr lang="en-US" sz="1300" u="none" strike="noStrike" dirty="0">
                          <a:solidFill>
                            <a:schemeClr val="bg2"/>
                          </a:solidFill>
                          <a:effectLst/>
                        </a:rPr>
                        <a:t>&lt;.001</a:t>
                      </a:r>
                      <a:endParaRPr lang="en-US" sz="13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34630033"/>
              </p:ext>
            </p:extLst>
          </p:nvPr>
        </p:nvGraphicFramePr>
        <p:xfrm>
          <a:off x="2363057" y="1756881"/>
          <a:ext cx="4161034" cy="1114279"/>
        </p:xfrm>
        <a:graphic>
          <a:graphicData uri="http://schemas.openxmlformats.org/drawingml/2006/table">
            <a:tbl>
              <a:tblPr>
                <a:tableStyleId>{5940675A-B579-460E-94D1-54222C63F5DA}</a:tableStyleId>
              </a:tblPr>
              <a:tblGrid>
                <a:gridCol w="1559199">
                  <a:extLst>
                    <a:ext uri="{9D8B030D-6E8A-4147-A177-3AD203B41FA5}">
                      <a16:colId xmlns:a16="http://schemas.microsoft.com/office/drawing/2014/main" xmlns="" val="20000"/>
                    </a:ext>
                  </a:extLst>
                </a:gridCol>
                <a:gridCol w="1283488">
                  <a:extLst>
                    <a:ext uri="{9D8B030D-6E8A-4147-A177-3AD203B41FA5}">
                      <a16:colId xmlns:a16="http://schemas.microsoft.com/office/drawing/2014/main" xmlns="" val="20001"/>
                    </a:ext>
                  </a:extLst>
                </a:gridCol>
                <a:gridCol w="1318347">
                  <a:extLst>
                    <a:ext uri="{9D8B030D-6E8A-4147-A177-3AD203B41FA5}">
                      <a16:colId xmlns:a16="http://schemas.microsoft.com/office/drawing/2014/main" xmlns="" val="20002"/>
                    </a:ext>
                  </a:extLst>
                </a:gridCol>
              </a:tblGrid>
              <a:tr h="369870">
                <a:tc gridSpan="3">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sng" strike="noStrike" cap="none" dirty="0">
                          <a:solidFill>
                            <a:schemeClr val="bg2"/>
                          </a:solidFill>
                          <a:effectLst/>
                          <a:latin typeface="+mn-lt"/>
                          <a:ea typeface="+mn-ea"/>
                          <a:cs typeface="+mn-cs"/>
                          <a:sym typeface="Arial"/>
                        </a:rPr>
                        <a:t>Simple Linear Regression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tc hMerge="1">
                  <a:txBody>
                    <a:bodyPr/>
                    <a:lstStyle/>
                    <a:p>
                      <a:pPr algn="ctr" fontAlgn="ctr"/>
                      <a:endParaRPr lang="en-US" sz="1100" b="1" i="0" u="none" strike="noStrike" dirty="0">
                        <a:solidFill>
                          <a:schemeClr val="bg2"/>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hMerge="1">
                  <a:txBody>
                    <a:bodyPr/>
                    <a:lstStyle/>
                    <a:p>
                      <a:pPr algn="ctr" fontAlgn="ctr"/>
                      <a:endParaRPr lang="en-US" sz="1100" b="1" i="0" u="none" strike="noStrike" dirty="0">
                        <a:solidFill>
                          <a:schemeClr val="bg2"/>
                        </a:solidFill>
                        <a:effectLst/>
                        <a:latin typeface="Calibri" panose="020F0502020204030204"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xmlns="" val="10000"/>
                  </a:ext>
                </a:extLst>
              </a:tr>
              <a:tr h="382296">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en-US" sz="1100" b="1"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chemeClr val="tx2">
                        <a:lumMod val="20000"/>
                        <a:lumOff val="80000"/>
                      </a:schemeClr>
                    </a:solidFill>
                  </a:tcPr>
                </a:tc>
                <a:tc>
                  <a:txBody>
                    <a:bodyPr/>
                    <a:lstStyle/>
                    <a:p>
                      <a:pPr algn="ctr" fontAlgn="ctr"/>
                      <a:r>
                        <a:rPr lang="en-US" sz="1100" b="1" u="none" strike="noStrike" dirty="0">
                          <a:solidFill>
                            <a:schemeClr val="bg2"/>
                          </a:solidFill>
                          <a:effectLst/>
                        </a:rPr>
                        <a:t>R-</a:t>
                      </a:r>
                      <a:r>
                        <a:rPr lang="en-US" sz="1100" b="1" u="none" strike="noStrike" dirty="0" err="1">
                          <a:solidFill>
                            <a:schemeClr val="bg2"/>
                          </a:solidFill>
                          <a:effectLst/>
                        </a:rPr>
                        <a:t>sq</a:t>
                      </a:r>
                      <a:r>
                        <a:rPr lang="en-US" sz="1100" b="1" u="none" strike="noStrike" dirty="0">
                          <a:solidFill>
                            <a:schemeClr val="bg2"/>
                          </a:solidFill>
                          <a:effectLst/>
                        </a:rPr>
                        <a:t> Value </a:t>
                      </a:r>
                      <a:endParaRPr lang="en-US" sz="1100" b="1" i="0" u="none"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en-US" sz="1100" b="1" u="none" strike="noStrike" dirty="0">
                          <a:solidFill>
                            <a:schemeClr val="bg2"/>
                          </a:solidFill>
                          <a:effectLst/>
                        </a:rPr>
                        <a:t>F-statistic </a:t>
                      </a:r>
                      <a:endParaRPr lang="en-US" sz="1100" b="1"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xmlns="" val="10001"/>
                  </a:ext>
                </a:extLst>
              </a:tr>
              <a:tr h="362113">
                <a:tc>
                  <a:txBody>
                    <a:bodyPr/>
                    <a:lstStyle/>
                    <a:p>
                      <a:pPr algn="ctr" rtl="0" fontAlgn="b"/>
                      <a:r>
                        <a:rPr lang="en-US" sz="1100" b="0" i="0" u="none" strike="noStrike" dirty="0">
                          <a:solidFill>
                            <a:schemeClr val="bg2"/>
                          </a:solidFill>
                          <a:effectLst/>
                          <a:latin typeface="Arial" panose="020B0604020202020204" pitchFamily="34" charset="0"/>
                        </a:rPr>
                        <a:t>IV’s - DV</a:t>
                      </a:r>
                    </a:p>
                  </a:txBody>
                  <a:tcPr marL="9525" marR="9525" marT="9525" marB="0" anchor="ctr">
                    <a:lnL w="12700" cap="flat" cmpd="sng" algn="ctr">
                      <a:solidFill>
                        <a:schemeClr val="tx1"/>
                      </a:solidFill>
                      <a:prstDash val="solid"/>
                      <a:round/>
                      <a:headEnd type="none" w="med" len="med"/>
                      <a:tailEnd type="none" w="med" len="med"/>
                    </a:lnL>
                    <a:solidFill>
                      <a:schemeClr val="accent2"/>
                    </a:solidFill>
                  </a:tcPr>
                </a:tc>
                <a:tc>
                  <a:txBody>
                    <a:bodyPr/>
                    <a:lstStyle/>
                    <a:p>
                      <a:pPr algn="ctr" rtl="0" fontAlgn="ctr"/>
                      <a:r>
                        <a:rPr lang="en-US" sz="1300" u="none" strike="noStrike" dirty="0">
                          <a:solidFill>
                            <a:schemeClr val="bg2"/>
                          </a:solidFill>
                          <a:effectLst/>
                        </a:rPr>
                        <a:t>0.273</a:t>
                      </a:r>
                      <a:endParaRPr lang="en-US" sz="1300" b="0" i="0" u="none" strike="noStrike" dirty="0">
                        <a:solidFill>
                          <a:schemeClr val="bg2"/>
                        </a:solidFill>
                        <a:effectLst/>
                        <a:latin typeface="Arial" panose="020B0604020202020204" pitchFamily="34" charset="0"/>
                      </a:endParaRPr>
                    </a:p>
                  </a:txBody>
                  <a:tcPr marL="9525" marR="9525" marT="9525" marB="0" anchor="ctr">
                    <a:solidFill>
                      <a:schemeClr val="accent2"/>
                    </a:solidFill>
                  </a:tcPr>
                </a:tc>
                <a:tc>
                  <a:txBody>
                    <a:bodyPr/>
                    <a:lstStyle/>
                    <a:p>
                      <a:pPr algn="ctr" fontAlgn="b"/>
                      <a:r>
                        <a:rPr lang="en-US" sz="1100" u="none" strike="noStrike" dirty="0">
                          <a:solidFill>
                            <a:schemeClr val="bg2"/>
                          </a:solidFill>
                          <a:effectLst/>
                        </a:rPr>
                        <a:t>28.097</a:t>
                      </a:r>
                      <a:endParaRPr lang="en-US" sz="1100" b="0"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2"/>
                  </a:ext>
                </a:extLst>
              </a:tr>
            </a:tbl>
          </a:graphicData>
        </a:graphic>
      </p:graphicFrame>
      <p:sp>
        <p:nvSpPr>
          <p:cNvPr id="7" name="Subtitle 2">
            <a:extLst>
              <a:ext uri="{FF2B5EF4-FFF2-40B4-BE49-F238E27FC236}">
                <a16:creationId xmlns:a16="http://schemas.microsoft.com/office/drawing/2014/main" xmlns="" id="{765BEE5D-12A0-4E4B-B58E-3F8008E60179}"/>
              </a:ext>
            </a:extLst>
          </p:cNvPr>
          <p:cNvSpPr>
            <a:spLocks noGrp="1"/>
          </p:cNvSpPr>
          <p:nvPr>
            <p:ph type="subTitle" idx="1"/>
          </p:nvPr>
        </p:nvSpPr>
        <p:spPr>
          <a:xfrm>
            <a:off x="883410" y="618446"/>
            <a:ext cx="7515523" cy="801000"/>
          </a:xfrm>
          <a:noFill/>
          <a:ln>
            <a:noFill/>
          </a:ln>
        </p:spPr>
        <p:txBody>
          <a:bodyPr spcFirstLastPara="1" wrap="square" lIns="91425" tIns="91425" rIns="91425" bIns="91425" anchor="t" anchorCtr="0">
            <a:noAutofit/>
          </a:bodyPr>
          <a:lstStyle/>
          <a:p>
            <a:pPr>
              <a:buSzPts val="3500"/>
              <a:buFont typeface="Cardo"/>
            </a:pPr>
            <a:r>
              <a:rPr lang="en-US" sz="3200" b="1" dirty="0">
                <a:solidFill>
                  <a:schemeClr val="bg1"/>
                </a:solidFill>
                <a:latin typeface="Cardo"/>
                <a:ea typeface="Cardo"/>
                <a:cs typeface="Cardo"/>
                <a:sym typeface="Cardo"/>
              </a:rPr>
              <a:t>Simple Linear Regression </a:t>
            </a:r>
          </a:p>
          <a:p>
            <a:pPr>
              <a:buSzPts val="3500"/>
              <a:buFont typeface="Cardo"/>
            </a:pPr>
            <a:r>
              <a:rPr lang="en-US" sz="3200" b="1" dirty="0">
                <a:solidFill>
                  <a:schemeClr val="bg1"/>
                </a:solidFill>
                <a:latin typeface="Cardo"/>
                <a:ea typeface="Cardo"/>
                <a:cs typeface="Cardo"/>
                <a:sym typeface="Cardo"/>
              </a:rPr>
              <a:t> </a:t>
            </a:r>
          </a:p>
        </p:txBody>
      </p:sp>
    </p:spTree>
    <p:extLst>
      <p:ext uri="{BB962C8B-B14F-4D97-AF65-F5344CB8AC3E}">
        <p14:creationId xmlns:p14="http://schemas.microsoft.com/office/powerpoint/2010/main" val="332284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Presentation Outline </a:t>
            </a:r>
          </a:p>
        </p:txBody>
      </p:sp>
      <p:cxnSp>
        <p:nvCxnSpPr>
          <p:cNvPr id="3" name="Straight Connector 2"/>
          <p:cNvCxnSpPr/>
          <p:nvPr/>
        </p:nvCxnSpPr>
        <p:spPr>
          <a:xfrm flipH="1">
            <a:off x="1634397" y="1424243"/>
            <a:ext cx="0" cy="3188854"/>
          </a:xfrm>
          <a:prstGeom prst="line">
            <a:avLst/>
          </a:prstGeom>
        </p:spPr>
        <p:style>
          <a:lnRef idx="1">
            <a:schemeClr val="accent1"/>
          </a:lnRef>
          <a:fillRef idx="0">
            <a:schemeClr val="accent1"/>
          </a:fillRef>
          <a:effectRef idx="0">
            <a:schemeClr val="accent1"/>
          </a:effectRef>
          <a:fontRef idx="minor">
            <a:schemeClr val="tx1"/>
          </a:fontRef>
        </p:style>
      </p:cxnSp>
      <p:sp>
        <p:nvSpPr>
          <p:cNvPr id="5" name="Google Shape;145;p29"/>
          <p:cNvSpPr txBox="1">
            <a:spLocks/>
          </p:cNvSpPr>
          <p:nvPr/>
        </p:nvSpPr>
        <p:spPr>
          <a:xfrm>
            <a:off x="1805611" y="1300955"/>
            <a:ext cx="5725346" cy="286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bg1"/>
              </a:buClr>
              <a:buSzPct val="122000"/>
            </a:pPr>
            <a:r>
              <a:rPr lang="en-US" sz="1600" b="1" dirty="0">
                <a:solidFill>
                  <a:schemeClr val="bg1"/>
                </a:solidFill>
              </a:rPr>
              <a:t>Introduction</a:t>
            </a:r>
          </a:p>
          <a:p>
            <a:pPr>
              <a:lnSpc>
                <a:spcPct val="150000"/>
              </a:lnSpc>
              <a:buClr>
                <a:schemeClr val="bg1"/>
              </a:buClr>
              <a:buSzPct val="122000"/>
            </a:pPr>
            <a:r>
              <a:rPr lang="en-US" sz="1600" b="1" dirty="0">
                <a:solidFill>
                  <a:schemeClr val="bg1"/>
                </a:solidFill>
              </a:rPr>
              <a:t>Problem Statement </a:t>
            </a:r>
          </a:p>
          <a:p>
            <a:pPr>
              <a:lnSpc>
                <a:spcPct val="150000"/>
              </a:lnSpc>
              <a:buClr>
                <a:schemeClr val="bg1"/>
              </a:buClr>
              <a:buSzPct val="122000"/>
            </a:pPr>
            <a:r>
              <a:rPr lang="en-US" sz="1600" b="1" dirty="0">
                <a:solidFill>
                  <a:schemeClr val="bg1"/>
                </a:solidFill>
              </a:rPr>
              <a:t>Research Objectives and Questions</a:t>
            </a:r>
          </a:p>
          <a:p>
            <a:pPr>
              <a:lnSpc>
                <a:spcPct val="150000"/>
              </a:lnSpc>
              <a:buClr>
                <a:schemeClr val="bg1"/>
              </a:buClr>
              <a:buSzPct val="122000"/>
            </a:pPr>
            <a:r>
              <a:rPr lang="en-US" sz="1600" b="1" dirty="0">
                <a:solidFill>
                  <a:schemeClr val="bg1"/>
                </a:solidFill>
              </a:rPr>
              <a:t>Literature Summary </a:t>
            </a:r>
          </a:p>
          <a:p>
            <a:pPr>
              <a:lnSpc>
                <a:spcPct val="150000"/>
              </a:lnSpc>
              <a:buClr>
                <a:schemeClr val="bg1"/>
              </a:buClr>
              <a:buSzPct val="122000"/>
            </a:pPr>
            <a:r>
              <a:rPr lang="en-US" sz="1600" b="1" dirty="0">
                <a:solidFill>
                  <a:schemeClr val="bg1"/>
                </a:solidFill>
              </a:rPr>
              <a:t>Research Frame Work </a:t>
            </a:r>
          </a:p>
          <a:p>
            <a:pPr>
              <a:lnSpc>
                <a:spcPct val="150000"/>
              </a:lnSpc>
              <a:buClr>
                <a:schemeClr val="bg1"/>
              </a:buClr>
              <a:buSzPct val="122000"/>
            </a:pPr>
            <a:r>
              <a:rPr lang="en-US" sz="1600" b="1" dirty="0">
                <a:solidFill>
                  <a:schemeClr val="bg1"/>
                </a:solidFill>
              </a:rPr>
              <a:t>Hypothesis </a:t>
            </a:r>
          </a:p>
          <a:p>
            <a:pPr>
              <a:lnSpc>
                <a:spcPct val="150000"/>
              </a:lnSpc>
              <a:buClr>
                <a:schemeClr val="bg1"/>
              </a:buClr>
              <a:buSzPct val="122000"/>
            </a:pPr>
            <a:r>
              <a:rPr lang="en-US" sz="1600" b="1" dirty="0">
                <a:solidFill>
                  <a:schemeClr val="bg1"/>
                </a:solidFill>
              </a:rPr>
              <a:t>Data Collection &amp; Analysis </a:t>
            </a:r>
          </a:p>
          <a:p>
            <a:pPr>
              <a:lnSpc>
                <a:spcPct val="150000"/>
              </a:lnSpc>
              <a:buClr>
                <a:schemeClr val="bg1"/>
              </a:buClr>
              <a:buSzPct val="122000"/>
            </a:pPr>
            <a:r>
              <a:rPr lang="en-US" sz="1600" b="1" dirty="0">
                <a:solidFill>
                  <a:schemeClr val="bg1"/>
                </a:solidFill>
              </a:rPr>
              <a:t>Findings </a:t>
            </a:r>
          </a:p>
          <a:p>
            <a:pPr>
              <a:lnSpc>
                <a:spcPct val="150000"/>
              </a:lnSpc>
              <a:buClr>
                <a:schemeClr val="bg1"/>
              </a:buClr>
              <a:buSzPct val="122000"/>
            </a:pPr>
            <a:r>
              <a:rPr lang="en-US" sz="1600" b="1" dirty="0">
                <a:solidFill>
                  <a:schemeClr val="bg1"/>
                </a:solidFill>
              </a:rPr>
              <a:t>Significance of Study</a:t>
            </a:r>
          </a:p>
        </p:txBody>
      </p:sp>
      <p:sp>
        <p:nvSpPr>
          <p:cNvPr id="6" name="Google Shape;145;p29"/>
          <p:cNvSpPr txBox="1">
            <a:spLocks/>
          </p:cNvSpPr>
          <p:nvPr/>
        </p:nvSpPr>
        <p:spPr>
          <a:xfrm>
            <a:off x="1166951" y="1311229"/>
            <a:ext cx="467446" cy="31580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bg1"/>
              </a:buClr>
              <a:buSzPct val="122000"/>
            </a:pPr>
            <a:r>
              <a:rPr lang="en-US" sz="1600" b="1" dirty="0">
                <a:solidFill>
                  <a:schemeClr val="bg2">
                    <a:lumMod val="40000"/>
                    <a:lumOff val="60000"/>
                  </a:schemeClr>
                </a:solidFill>
              </a:rPr>
              <a:t>01</a:t>
            </a:r>
          </a:p>
          <a:p>
            <a:pPr>
              <a:lnSpc>
                <a:spcPct val="150000"/>
              </a:lnSpc>
              <a:buClr>
                <a:schemeClr val="bg1"/>
              </a:buClr>
              <a:buSzPct val="122000"/>
            </a:pPr>
            <a:r>
              <a:rPr lang="en-US" sz="1600" b="1" dirty="0">
                <a:solidFill>
                  <a:schemeClr val="bg2">
                    <a:lumMod val="40000"/>
                    <a:lumOff val="60000"/>
                  </a:schemeClr>
                </a:solidFill>
              </a:rPr>
              <a:t>02</a:t>
            </a:r>
          </a:p>
          <a:p>
            <a:pPr>
              <a:lnSpc>
                <a:spcPct val="150000"/>
              </a:lnSpc>
              <a:buClr>
                <a:schemeClr val="bg1"/>
              </a:buClr>
              <a:buSzPct val="122000"/>
            </a:pPr>
            <a:r>
              <a:rPr lang="en-US" sz="1600" b="1" dirty="0">
                <a:solidFill>
                  <a:schemeClr val="bg2">
                    <a:lumMod val="40000"/>
                    <a:lumOff val="60000"/>
                  </a:schemeClr>
                </a:solidFill>
              </a:rPr>
              <a:t>03</a:t>
            </a:r>
          </a:p>
          <a:p>
            <a:pPr>
              <a:lnSpc>
                <a:spcPct val="150000"/>
              </a:lnSpc>
              <a:buClr>
                <a:schemeClr val="bg1"/>
              </a:buClr>
              <a:buSzPct val="122000"/>
            </a:pPr>
            <a:r>
              <a:rPr lang="en-US" sz="1600" b="1" dirty="0">
                <a:solidFill>
                  <a:schemeClr val="bg2">
                    <a:lumMod val="40000"/>
                    <a:lumOff val="60000"/>
                  </a:schemeClr>
                </a:solidFill>
              </a:rPr>
              <a:t>04</a:t>
            </a:r>
          </a:p>
          <a:p>
            <a:pPr>
              <a:lnSpc>
                <a:spcPct val="150000"/>
              </a:lnSpc>
              <a:buClr>
                <a:schemeClr val="bg1"/>
              </a:buClr>
              <a:buSzPct val="122000"/>
            </a:pPr>
            <a:r>
              <a:rPr lang="en-US" sz="1600" b="1" dirty="0">
                <a:solidFill>
                  <a:schemeClr val="bg2">
                    <a:lumMod val="40000"/>
                    <a:lumOff val="60000"/>
                  </a:schemeClr>
                </a:solidFill>
              </a:rPr>
              <a:t>05</a:t>
            </a:r>
          </a:p>
          <a:p>
            <a:pPr>
              <a:lnSpc>
                <a:spcPct val="150000"/>
              </a:lnSpc>
              <a:buClr>
                <a:schemeClr val="bg1"/>
              </a:buClr>
              <a:buSzPct val="122000"/>
            </a:pPr>
            <a:r>
              <a:rPr lang="en-US" sz="1600" b="1" dirty="0">
                <a:solidFill>
                  <a:schemeClr val="bg2">
                    <a:lumMod val="40000"/>
                    <a:lumOff val="60000"/>
                  </a:schemeClr>
                </a:solidFill>
              </a:rPr>
              <a:t>06</a:t>
            </a:r>
          </a:p>
          <a:p>
            <a:pPr>
              <a:lnSpc>
                <a:spcPct val="150000"/>
              </a:lnSpc>
              <a:buClr>
                <a:schemeClr val="bg1"/>
              </a:buClr>
              <a:buSzPct val="122000"/>
            </a:pPr>
            <a:r>
              <a:rPr lang="en-US" sz="1600" b="1" dirty="0">
                <a:solidFill>
                  <a:schemeClr val="bg2">
                    <a:lumMod val="40000"/>
                    <a:lumOff val="60000"/>
                  </a:schemeClr>
                </a:solidFill>
              </a:rPr>
              <a:t>07</a:t>
            </a:r>
          </a:p>
          <a:p>
            <a:pPr>
              <a:lnSpc>
                <a:spcPct val="150000"/>
              </a:lnSpc>
              <a:buClr>
                <a:schemeClr val="bg1"/>
              </a:buClr>
              <a:buSzPct val="122000"/>
            </a:pPr>
            <a:r>
              <a:rPr lang="en-US" sz="1600" b="1" dirty="0">
                <a:solidFill>
                  <a:schemeClr val="bg2">
                    <a:lumMod val="40000"/>
                    <a:lumOff val="60000"/>
                  </a:schemeClr>
                </a:solidFill>
              </a:rPr>
              <a:t>08</a:t>
            </a:r>
          </a:p>
          <a:p>
            <a:pPr>
              <a:lnSpc>
                <a:spcPct val="150000"/>
              </a:lnSpc>
              <a:buClr>
                <a:schemeClr val="bg1"/>
              </a:buClr>
              <a:buSzPct val="122000"/>
            </a:pPr>
            <a:r>
              <a:rPr lang="en-US" sz="1600" b="1" dirty="0">
                <a:solidFill>
                  <a:schemeClr val="bg2">
                    <a:lumMod val="40000"/>
                    <a:lumOff val="60000"/>
                  </a:schemeClr>
                </a:solidFill>
              </a:rPr>
              <a:t>09</a:t>
            </a:r>
          </a:p>
        </p:txBody>
      </p:sp>
    </p:spTree>
    <p:extLst>
      <p:ext uri="{BB962C8B-B14F-4D97-AF65-F5344CB8AC3E}">
        <p14:creationId xmlns:p14="http://schemas.microsoft.com/office/powerpoint/2010/main" val="3485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1+#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77441017"/>
              </p:ext>
            </p:extLst>
          </p:nvPr>
        </p:nvGraphicFramePr>
        <p:xfrm>
          <a:off x="2304265" y="1943427"/>
          <a:ext cx="4548598" cy="1986566"/>
        </p:xfrm>
        <a:graphic>
          <a:graphicData uri="http://schemas.openxmlformats.org/drawingml/2006/table">
            <a:tbl>
              <a:tblPr>
                <a:tableStyleId>{5940675A-B579-460E-94D1-54222C63F5DA}</a:tableStyleId>
              </a:tblPr>
              <a:tblGrid>
                <a:gridCol w="1704425">
                  <a:extLst>
                    <a:ext uri="{9D8B030D-6E8A-4147-A177-3AD203B41FA5}">
                      <a16:colId xmlns:a16="http://schemas.microsoft.com/office/drawing/2014/main" xmlns="" val="20000"/>
                    </a:ext>
                  </a:extLst>
                </a:gridCol>
                <a:gridCol w="1403033">
                  <a:extLst>
                    <a:ext uri="{9D8B030D-6E8A-4147-A177-3AD203B41FA5}">
                      <a16:colId xmlns:a16="http://schemas.microsoft.com/office/drawing/2014/main" xmlns="" val="20001"/>
                    </a:ext>
                  </a:extLst>
                </a:gridCol>
                <a:gridCol w="1441140">
                  <a:extLst>
                    <a:ext uri="{9D8B030D-6E8A-4147-A177-3AD203B41FA5}">
                      <a16:colId xmlns:a16="http://schemas.microsoft.com/office/drawing/2014/main" xmlns="" val="20002"/>
                    </a:ext>
                  </a:extLst>
                </a:gridCol>
              </a:tblGrid>
              <a:tr h="440177">
                <a:tc gridSpan="3">
                  <a:txBody>
                    <a:bodyPr/>
                    <a:lstStyle/>
                    <a:p>
                      <a:pPr algn="ctr" fontAlgn="ctr"/>
                      <a:r>
                        <a:rPr lang="en-US" sz="1400" b="1" i="0" u="sng" strike="noStrike" cap="none" dirty="0">
                          <a:solidFill>
                            <a:schemeClr val="bg2"/>
                          </a:solidFill>
                          <a:effectLst/>
                          <a:latin typeface="+mn-lt"/>
                          <a:ea typeface="+mn-ea"/>
                          <a:cs typeface="+mn-cs"/>
                          <a:sym typeface="Arial"/>
                        </a:rPr>
                        <a:t>Simple Moderation by Gender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tc hMerge="1">
                  <a:txBody>
                    <a:bodyPr/>
                    <a:lstStyle/>
                    <a:p>
                      <a:pPr algn="ctr" fontAlgn="ctr"/>
                      <a:endParaRPr lang="en-US" sz="1100" b="1" i="0" u="none" strike="noStrike" dirty="0">
                        <a:solidFill>
                          <a:schemeClr val="bg2"/>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hMerge="1">
                  <a:txBody>
                    <a:bodyPr/>
                    <a:lstStyle/>
                    <a:p>
                      <a:pPr algn="ctr" fontAlgn="ctr"/>
                      <a:endParaRPr lang="en-US" sz="1100" b="1"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xmlns="" val="10000"/>
                  </a:ext>
                </a:extLst>
              </a:tr>
              <a:tr h="380144">
                <a:tc>
                  <a:txBody>
                    <a:bodyPr/>
                    <a:lstStyle/>
                    <a:p>
                      <a:pPr algn="ctr" fontAlgn="ctr"/>
                      <a:r>
                        <a:rPr lang="en-US" sz="1100" b="1" u="none" strike="noStrike" dirty="0">
                          <a:solidFill>
                            <a:schemeClr val="bg2"/>
                          </a:solidFill>
                          <a:effectLst/>
                        </a:rPr>
                        <a:t>Relationship influenced by Moderation </a:t>
                      </a:r>
                      <a:endParaRPr lang="en-US" sz="1100" b="1" i="0" u="none" strike="noStrike" dirty="0">
                        <a:solidFill>
                          <a:schemeClr val="bg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chemeClr val="tx2">
                        <a:lumMod val="20000"/>
                        <a:lumOff val="80000"/>
                      </a:schemeClr>
                    </a:solidFill>
                  </a:tcPr>
                </a:tc>
                <a:tc>
                  <a:txBody>
                    <a:bodyPr/>
                    <a:lstStyle/>
                    <a:p>
                      <a:pPr algn="ctr" fontAlgn="ctr"/>
                      <a:r>
                        <a:rPr lang="en-US" sz="1100" b="1" u="none" strike="noStrike" dirty="0">
                          <a:solidFill>
                            <a:schemeClr val="bg2"/>
                          </a:solidFill>
                          <a:effectLst/>
                        </a:rPr>
                        <a:t>R-</a:t>
                      </a:r>
                      <a:r>
                        <a:rPr lang="en-US" sz="1100" b="1" u="none" strike="noStrike" dirty="0" err="1">
                          <a:solidFill>
                            <a:schemeClr val="bg2"/>
                          </a:solidFill>
                          <a:effectLst/>
                        </a:rPr>
                        <a:t>sq</a:t>
                      </a:r>
                      <a:r>
                        <a:rPr lang="en-US" sz="1100" b="1" u="none" strike="noStrike" dirty="0">
                          <a:solidFill>
                            <a:schemeClr val="bg2"/>
                          </a:solidFill>
                          <a:effectLst/>
                        </a:rPr>
                        <a:t> Value </a:t>
                      </a:r>
                      <a:endParaRPr lang="en-US" sz="1100" b="1" i="0" u="none"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en-US" sz="1100" b="1" u="none" strike="noStrike" dirty="0">
                          <a:solidFill>
                            <a:schemeClr val="bg2"/>
                          </a:solidFill>
                          <a:effectLst/>
                        </a:rPr>
                        <a:t>F-statistic </a:t>
                      </a:r>
                      <a:endParaRPr lang="en-US" sz="1100" b="1"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xmlns="" val="10001"/>
                  </a:ext>
                </a:extLst>
              </a:tr>
              <a:tr h="382946">
                <a:tc>
                  <a:txBody>
                    <a:bodyPr/>
                    <a:lstStyle/>
                    <a:p>
                      <a:pPr algn="ctr" rtl="0" fontAlgn="b"/>
                      <a:r>
                        <a:rPr lang="en-US" sz="1100" u="none" strike="noStrike" dirty="0">
                          <a:solidFill>
                            <a:schemeClr val="bg2"/>
                          </a:solidFill>
                          <a:effectLst/>
                        </a:rPr>
                        <a:t>DL-DFL</a:t>
                      </a:r>
                      <a:endParaRPr lang="en-US" sz="11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chemeClr val="accent2"/>
                    </a:solidFill>
                  </a:tcPr>
                </a:tc>
                <a:tc>
                  <a:txBody>
                    <a:bodyPr/>
                    <a:lstStyle/>
                    <a:p>
                      <a:pPr algn="ctr" rtl="0" fontAlgn="ctr"/>
                      <a:r>
                        <a:rPr lang="en-US" sz="1300" u="none" strike="noStrike">
                          <a:solidFill>
                            <a:schemeClr val="bg2"/>
                          </a:solidFill>
                          <a:effectLst/>
                        </a:rPr>
                        <a:t>0.320</a:t>
                      </a:r>
                      <a:endParaRPr lang="en-US" sz="1300" b="0" i="0" u="none" strike="noStrike">
                        <a:solidFill>
                          <a:schemeClr val="bg2"/>
                        </a:solidFill>
                        <a:effectLst/>
                        <a:latin typeface="Arial" panose="020B0604020202020204" pitchFamily="34" charset="0"/>
                      </a:endParaRPr>
                    </a:p>
                  </a:txBody>
                  <a:tcPr marL="9525" marR="9525" marT="9525" marB="0" anchor="ctr">
                    <a:solidFill>
                      <a:schemeClr val="accent2"/>
                    </a:solidFill>
                  </a:tcPr>
                </a:tc>
                <a:tc>
                  <a:txBody>
                    <a:bodyPr/>
                    <a:lstStyle/>
                    <a:p>
                      <a:pPr algn="ctr" fontAlgn="b"/>
                      <a:r>
                        <a:rPr lang="en-US" sz="1100" u="none" strike="noStrike" dirty="0">
                          <a:solidFill>
                            <a:schemeClr val="bg2"/>
                          </a:solidFill>
                          <a:effectLst/>
                        </a:rPr>
                        <a:t>0.969</a:t>
                      </a:r>
                      <a:endParaRPr lang="en-US" sz="1100" b="0"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2"/>
                  </a:ext>
                </a:extLst>
              </a:tr>
              <a:tr h="382946">
                <a:tc>
                  <a:txBody>
                    <a:bodyPr/>
                    <a:lstStyle/>
                    <a:p>
                      <a:pPr algn="ctr" rtl="0" fontAlgn="b"/>
                      <a:r>
                        <a:rPr lang="en-US" sz="1100" u="none" strike="noStrike" dirty="0">
                          <a:solidFill>
                            <a:schemeClr val="bg2"/>
                          </a:solidFill>
                          <a:effectLst/>
                        </a:rPr>
                        <a:t>FA-DFL</a:t>
                      </a:r>
                      <a:endParaRPr lang="en-US" sz="11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chemeClr val="accent2"/>
                    </a:solidFill>
                  </a:tcPr>
                </a:tc>
                <a:tc>
                  <a:txBody>
                    <a:bodyPr/>
                    <a:lstStyle/>
                    <a:p>
                      <a:pPr algn="ctr" rtl="0" fontAlgn="ctr"/>
                      <a:r>
                        <a:rPr lang="en-US" sz="1300" u="none" strike="noStrike">
                          <a:solidFill>
                            <a:schemeClr val="bg2"/>
                          </a:solidFill>
                          <a:effectLst/>
                        </a:rPr>
                        <a:t>0.330</a:t>
                      </a:r>
                      <a:endParaRPr lang="en-US" sz="1300" b="0" i="0" u="none" strike="noStrike">
                        <a:solidFill>
                          <a:schemeClr val="bg2"/>
                        </a:solidFill>
                        <a:effectLst/>
                        <a:latin typeface="Arial" panose="020B0604020202020204" pitchFamily="34" charset="0"/>
                      </a:endParaRPr>
                    </a:p>
                  </a:txBody>
                  <a:tcPr marL="9525" marR="9525" marT="9525" marB="0" anchor="ctr">
                    <a:solidFill>
                      <a:schemeClr val="accent2"/>
                    </a:solidFill>
                  </a:tcPr>
                </a:tc>
                <a:tc>
                  <a:txBody>
                    <a:bodyPr/>
                    <a:lstStyle/>
                    <a:p>
                      <a:pPr algn="ctr" fontAlgn="b"/>
                      <a:r>
                        <a:rPr lang="en-US" sz="1100" u="none" strike="noStrike" dirty="0">
                          <a:solidFill>
                            <a:schemeClr val="bg2"/>
                          </a:solidFill>
                          <a:effectLst/>
                        </a:rPr>
                        <a:t>0.069</a:t>
                      </a:r>
                      <a:endParaRPr lang="en-US" sz="1100" b="0"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3"/>
                  </a:ext>
                </a:extLst>
              </a:tr>
              <a:tr h="400353">
                <a:tc>
                  <a:txBody>
                    <a:bodyPr/>
                    <a:lstStyle/>
                    <a:p>
                      <a:pPr algn="ctr" rtl="0" fontAlgn="b"/>
                      <a:r>
                        <a:rPr lang="en-US" sz="1100" u="none" strike="noStrike" dirty="0">
                          <a:solidFill>
                            <a:schemeClr val="bg2"/>
                          </a:solidFill>
                          <a:effectLst/>
                        </a:rPr>
                        <a:t>FE-DFL</a:t>
                      </a:r>
                      <a:endParaRPr lang="en-US" sz="1100" b="0" i="0" u="none" strike="noStrike" dirty="0">
                        <a:solidFill>
                          <a:schemeClr val="bg2"/>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en-US" sz="1300" u="none" strike="noStrike" dirty="0">
                          <a:solidFill>
                            <a:schemeClr val="bg2"/>
                          </a:solidFill>
                          <a:effectLst/>
                        </a:rPr>
                        <a:t>0.320</a:t>
                      </a:r>
                      <a:endParaRPr lang="en-US" sz="1300" b="0" i="0" u="none" strike="noStrike" dirty="0">
                        <a:solidFill>
                          <a:schemeClr val="bg2"/>
                        </a:solidFill>
                        <a:effectLst/>
                        <a:latin typeface="Arial" panose="020B060402020202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US" sz="1100" u="none" strike="noStrike" dirty="0">
                          <a:solidFill>
                            <a:schemeClr val="bg2"/>
                          </a:solidFill>
                          <a:effectLst/>
                        </a:rPr>
                        <a:t>0.920</a:t>
                      </a:r>
                      <a:endParaRPr lang="en-US" sz="1100" b="0" i="0" u="none" strike="noStrike" dirty="0">
                        <a:solidFill>
                          <a:schemeClr val="bg2"/>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4"/>
                  </a:ext>
                </a:extLst>
              </a:tr>
            </a:tbl>
          </a:graphicData>
        </a:graphic>
      </p:graphicFrame>
      <p:sp>
        <p:nvSpPr>
          <p:cNvPr id="6" name="Subtitle 2">
            <a:extLst>
              <a:ext uri="{FF2B5EF4-FFF2-40B4-BE49-F238E27FC236}">
                <a16:creationId xmlns:a16="http://schemas.microsoft.com/office/drawing/2014/main" xmlns="" id="{1FFB98BB-0D5C-4C91-A99B-BD0E8E24893B}"/>
              </a:ext>
            </a:extLst>
          </p:cNvPr>
          <p:cNvSpPr>
            <a:spLocks noGrp="1"/>
          </p:cNvSpPr>
          <p:nvPr>
            <p:ph type="subTitle" idx="1"/>
          </p:nvPr>
        </p:nvSpPr>
        <p:spPr>
          <a:xfrm>
            <a:off x="883410" y="618446"/>
            <a:ext cx="7515523" cy="801000"/>
          </a:xfrm>
          <a:noFill/>
          <a:ln>
            <a:noFill/>
          </a:ln>
        </p:spPr>
        <p:txBody>
          <a:bodyPr spcFirstLastPara="1" wrap="square" lIns="91425" tIns="91425" rIns="91425" bIns="91425" anchor="t" anchorCtr="0">
            <a:noAutofit/>
          </a:bodyPr>
          <a:lstStyle/>
          <a:p>
            <a:pPr>
              <a:buSzPts val="3500"/>
              <a:buFont typeface="Cardo"/>
            </a:pPr>
            <a:r>
              <a:rPr lang="en-US" sz="3200" b="1" dirty="0">
                <a:solidFill>
                  <a:schemeClr val="bg1"/>
                </a:solidFill>
                <a:latin typeface="Cardo"/>
                <a:ea typeface="Cardo"/>
                <a:cs typeface="Cardo"/>
                <a:sym typeface="Cardo"/>
              </a:rPr>
              <a:t>Simple Moderation by Gender  </a:t>
            </a:r>
          </a:p>
          <a:p>
            <a:pPr>
              <a:buSzPts val="3500"/>
              <a:buFont typeface="Cardo"/>
            </a:pPr>
            <a:r>
              <a:rPr lang="en-US" sz="3200" b="1" dirty="0">
                <a:solidFill>
                  <a:schemeClr val="bg1"/>
                </a:solidFill>
                <a:latin typeface="Cardo"/>
                <a:ea typeface="Cardo"/>
                <a:cs typeface="Cardo"/>
                <a:sym typeface="Cardo"/>
              </a:rPr>
              <a:t> </a:t>
            </a:r>
          </a:p>
        </p:txBody>
      </p:sp>
    </p:spTree>
    <p:extLst>
      <p:ext uri="{BB962C8B-B14F-4D97-AF65-F5344CB8AC3E}">
        <p14:creationId xmlns:p14="http://schemas.microsoft.com/office/powerpoint/2010/main" val="34751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96613398"/>
              </p:ext>
            </p:extLst>
          </p:nvPr>
        </p:nvGraphicFramePr>
        <p:xfrm>
          <a:off x="1530849" y="410962"/>
          <a:ext cx="6000108" cy="4219063"/>
        </p:xfrm>
        <a:graphic>
          <a:graphicData uri="http://schemas.openxmlformats.org/drawingml/2006/table">
            <a:tbl>
              <a:tblPr>
                <a:tableStyleId>{5940675A-B579-460E-94D1-54222C63F5DA}</a:tableStyleId>
              </a:tblPr>
              <a:tblGrid>
                <a:gridCol w="2526139">
                  <a:extLst>
                    <a:ext uri="{9D8B030D-6E8A-4147-A177-3AD203B41FA5}">
                      <a16:colId xmlns:a16="http://schemas.microsoft.com/office/drawing/2014/main" xmlns="" val="20000"/>
                    </a:ext>
                  </a:extLst>
                </a:gridCol>
                <a:gridCol w="1713711">
                  <a:extLst>
                    <a:ext uri="{9D8B030D-6E8A-4147-A177-3AD203B41FA5}">
                      <a16:colId xmlns:a16="http://schemas.microsoft.com/office/drawing/2014/main" xmlns="" val="20001"/>
                    </a:ext>
                  </a:extLst>
                </a:gridCol>
                <a:gridCol w="1760258">
                  <a:extLst>
                    <a:ext uri="{9D8B030D-6E8A-4147-A177-3AD203B41FA5}">
                      <a16:colId xmlns:a16="http://schemas.microsoft.com/office/drawing/2014/main" xmlns="" val="20002"/>
                    </a:ext>
                  </a:extLst>
                </a:gridCol>
              </a:tblGrid>
              <a:tr h="469571">
                <a:tc gridSpan="3">
                  <a:txBody>
                    <a:bodyPr/>
                    <a:lstStyle/>
                    <a:p>
                      <a:pPr algn="ctr" fontAlgn="b"/>
                      <a:r>
                        <a:rPr lang="en-US" sz="1400" b="1" i="0" u="sng" strike="noStrike" dirty="0">
                          <a:solidFill>
                            <a:schemeClr val="bg2"/>
                          </a:solidFill>
                          <a:effectLst/>
                          <a:latin typeface="+mn-lt"/>
                        </a:rPr>
                        <a:t>Simple</a:t>
                      </a:r>
                      <a:r>
                        <a:rPr lang="en-US" sz="1400" b="1" i="0" u="sng" strike="noStrike" baseline="0" dirty="0">
                          <a:solidFill>
                            <a:schemeClr val="bg2"/>
                          </a:solidFill>
                          <a:effectLst/>
                          <a:latin typeface="+mn-lt"/>
                        </a:rPr>
                        <a:t> Moderation by Gender </a:t>
                      </a:r>
                      <a:endParaRPr lang="en-US" sz="1400" b="1" i="0" u="sng" strike="noStrike" dirty="0">
                        <a:solidFill>
                          <a:schemeClr val="bg2"/>
                        </a:solidFill>
                        <a:effectLst/>
                        <a:latin typeface="Calibri" panose="020F050202020403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83106">
                <a:tc gridSpan="3">
                  <a:txBody>
                    <a:bodyPr/>
                    <a:lstStyle/>
                    <a:p>
                      <a:pPr algn="l" rtl="0" fontAlgn="ctr"/>
                      <a:r>
                        <a:rPr lang="en-US" sz="1050" b="1" u="none" strike="noStrike" dirty="0">
                          <a:solidFill>
                            <a:schemeClr val="bg2"/>
                          </a:solidFill>
                          <a:effectLst/>
                        </a:rPr>
                        <a:t> </a:t>
                      </a:r>
                      <a:r>
                        <a:rPr lang="en-US" sz="1050" b="1" u="sng" strike="noStrike" dirty="0">
                          <a:solidFill>
                            <a:schemeClr val="bg2"/>
                          </a:solidFill>
                          <a:effectLst/>
                        </a:rPr>
                        <a:t>Relationship: DL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85613">
                <a:tc>
                  <a:txBody>
                    <a:bodyPr/>
                    <a:lstStyle/>
                    <a:p>
                      <a:pPr algn="ctr" rtl="0" fontAlgn="ctr"/>
                      <a:r>
                        <a:rPr lang="en-US" sz="1000" b="1" u="sng" strike="noStrike" dirty="0">
                          <a:solidFill>
                            <a:schemeClr val="bg2"/>
                          </a:solidFill>
                          <a:effectLst/>
                        </a:rPr>
                        <a:t>Variables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02"/>
                  </a:ext>
                </a:extLst>
              </a:tr>
              <a:tr h="203288">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DL</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0.178</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0.005</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03"/>
                  </a:ext>
                </a:extLst>
              </a:tr>
              <a:tr h="203288">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Gender</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-0.149</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0.009</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04"/>
                  </a:ext>
                </a:extLst>
              </a:tr>
              <a:tr h="203288">
                <a:tc>
                  <a:txBody>
                    <a:bodyPr/>
                    <a:lstStyle/>
                    <a:p>
                      <a:pPr marL="0" marR="0" algn="ctr">
                        <a:lnSpc>
                          <a:spcPct val="107000"/>
                        </a:lnSpc>
                        <a:spcBef>
                          <a:spcPts val="0"/>
                        </a:spcBef>
                        <a:spcAft>
                          <a:spcPts val="0"/>
                        </a:spcAft>
                      </a:pPr>
                      <a:r>
                        <a:rPr lang="en-US" sz="1300" b="0" dirty="0" err="1">
                          <a:effectLst/>
                          <a:latin typeface="Calibri" panose="020F0502020204030204" pitchFamily="34" charset="0"/>
                          <a:ea typeface="Calibri" panose="020F0502020204030204" pitchFamily="34" charset="0"/>
                          <a:cs typeface="Times New Roman" panose="02020603050405020304" pitchFamily="18" charset="0"/>
                        </a:rPr>
                        <a:t>DLG_Int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0.002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0.969</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05"/>
                  </a:ext>
                </a:extLst>
              </a:tr>
              <a:tr h="203288">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extLst>
                  <a:ext uri="{0D108BD9-81ED-4DB2-BD59-A6C34878D82A}">
                    <a16:rowId xmlns:a16="http://schemas.microsoft.com/office/drawing/2014/main" xmlns="" val="10006"/>
                  </a:ext>
                </a:extLst>
              </a:tr>
              <a:tr h="275100">
                <a:tc gridSpan="3">
                  <a:txBody>
                    <a:bodyPr/>
                    <a:lstStyle/>
                    <a:p>
                      <a:pPr algn="l" rtl="0" fontAlgn="ctr"/>
                      <a:r>
                        <a:rPr lang="en-US" sz="1050" b="1" u="sng" strike="noStrike" dirty="0">
                          <a:solidFill>
                            <a:schemeClr val="bg2"/>
                          </a:solidFill>
                          <a:effectLst/>
                        </a:rPr>
                        <a:t> Relationship: FA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85613">
                <a:tc>
                  <a:txBody>
                    <a:bodyPr/>
                    <a:lstStyle/>
                    <a:p>
                      <a:pPr algn="ctr" rtl="0" fontAlgn="ctr"/>
                      <a:r>
                        <a:rPr lang="en-US" sz="1000" b="1" u="sng" strike="noStrike" dirty="0">
                          <a:solidFill>
                            <a:schemeClr val="bg2"/>
                          </a:solidFill>
                          <a:effectLst/>
                        </a:rPr>
                        <a:t>Variables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08"/>
                  </a:ext>
                </a:extLst>
              </a:tr>
              <a:tr h="203288">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FA</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0.084</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0.176</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09"/>
                  </a:ext>
                </a:extLst>
              </a:tr>
              <a:tr h="203288">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Gender</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-0.154</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0.006</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10"/>
                  </a:ext>
                </a:extLst>
              </a:tr>
              <a:tr h="203288">
                <a:tc>
                  <a:txBody>
                    <a:bodyPr/>
                    <a:lstStyle/>
                    <a:p>
                      <a:pPr marL="0" marR="0" algn="ctr">
                        <a:lnSpc>
                          <a:spcPct val="107000"/>
                        </a:lnSpc>
                        <a:spcBef>
                          <a:spcPts val="0"/>
                        </a:spcBef>
                        <a:spcAft>
                          <a:spcPts val="0"/>
                        </a:spcAft>
                      </a:pPr>
                      <a:r>
                        <a:rPr lang="en-US" sz="1300" b="0" dirty="0" err="1">
                          <a:effectLst/>
                          <a:latin typeface="Calibri" panose="020F0502020204030204" pitchFamily="34" charset="0"/>
                          <a:ea typeface="Calibri" panose="020F0502020204030204" pitchFamily="34" charset="0"/>
                          <a:cs typeface="Times New Roman" panose="02020603050405020304" pitchFamily="18" charset="0"/>
                        </a:rPr>
                        <a:t>FAG_Int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0.110</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0.069</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11"/>
                  </a:ext>
                </a:extLst>
              </a:tr>
              <a:tr h="203288">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extLst>
                  <a:ext uri="{0D108BD9-81ED-4DB2-BD59-A6C34878D82A}">
                    <a16:rowId xmlns:a16="http://schemas.microsoft.com/office/drawing/2014/main" xmlns="" val="10012"/>
                  </a:ext>
                </a:extLst>
              </a:tr>
              <a:tr h="320204">
                <a:tc gridSpan="3">
                  <a:txBody>
                    <a:bodyPr/>
                    <a:lstStyle/>
                    <a:p>
                      <a:pPr algn="l" rtl="0" fontAlgn="ctr"/>
                      <a:r>
                        <a:rPr lang="en-US" sz="1050" b="1" u="sng" strike="noStrike" dirty="0">
                          <a:solidFill>
                            <a:schemeClr val="bg2"/>
                          </a:solidFill>
                          <a:effectLst/>
                        </a:rPr>
                        <a:t> Relationship: FE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185613">
                <a:tc>
                  <a:txBody>
                    <a:bodyPr/>
                    <a:lstStyle/>
                    <a:p>
                      <a:pPr algn="ctr" rtl="0" fontAlgn="ctr"/>
                      <a:r>
                        <a:rPr lang="en-US" sz="1000" b="1" u="sng" strike="noStrike">
                          <a:solidFill>
                            <a:schemeClr val="bg2"/>
                          </a:solidFill>
                          <a:effectLst/>
                        </a:rPr>
                        <a:t>Variables </a:t>
                      </a:r>
                      <a:endParaRPr lang="en-US" sz="1000" b="1" i="0" u="sng" strike="noStrike">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14"/>
                  </a:ext>
                </a:extLst>
              </a:tr>
              <a:tr h="203288">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FE</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0.430</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&lt;.001</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15"/>
                  </a:ext>
                </a:extLst>
              </a:tr>
              <a:tr h="203288">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Gender</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-0.149</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a:effectLst/>
                          <a:latin typeface="Calibri" panose="020F0502020204030204" pitchFamily="34" charset="0"/>
                          <a:ea typeface="Calibri" panose="020F0502020204030204" pitchFamily="34" charset="0"/>
                          <a:cs typeface="Times New Roman" panose="02020603050405020304" pitchFamily="18" charset="0"/>
                        </a:rPr>
                        <a:t>0.008</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16"/>
                  </a:ext>
                </a:extLst>
              </a:tr>
              <a:tr h="192430">
                <a:tc>
                  <a:txBody>
                    <a:bodyPr/>
                    <a:lstStyle/>
                    <a:p>
                      <a:pPr marL="0" marR="0" algn="ctr">
                        <a:lnSpc>
                          <a:spcPct val="107000"/>
                        </a:lnSpc>
                        <a:spcBef>
                          <a:spcPts val="0"/>
                        </a:spcBef>
                        <a:spcAft>
                          <a:spcPts val="0"/>
                        </a:spcAft>
                      </a:pPr>
                      <a:r>
                        <a:rPr lang="en-US" sz="1300" b="0" dirty="0" err="1">
                          <a:effectLst/>
                          <a:latin typeface="Calibri" panose="020F0502020204030204" pitchFamily="34" charset="0"/>
                          <a:ea typeface="Calibri" panose="020F0502020204030204" pitchFamily="34" charset="0"/>
                          <a:cs typeface="Times New Roman" panose="02020603050405020304" pitchFamily="18" charset="0"/>
                        </a:rPr>
                        <a:t>FEG_Int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0.006</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7000"/>
                        </a:lnSpc>
                        <a:spcBef>
                          <a:spcPts val="0"/>
                        </a:spcBef>
                        <a:spcAft>
                          <a:spcPts val="0"/>
                        </a:spcAft>
                      </a:pPr>
                      <a:r>
                        <a:rPr lang="en-US" sz="1300" b="0" dirty="0">
                          <a:effectLst/>
                          <a:latin typeface="Calibri" panose="020F0502020204030204" pitchFamily="34" charset="0"/>
                          <a:ea typeface="Calibri" panose="020F0502020204030204" pitchFamily="34" charset="0"/>
                          <a:cs typeface="Times New Roman" panose="02020603050405020304" pitchFamily="18" charset="0"/>
                        </a:rPr>
                        <a:t>0.920</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26422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752452409"/>
              </p:ext>
            </p:extLst>
          </p:nvPr>
        </p:nvGraphicFramePr>
        <p:xfrm>
          <a:off x="2032720" y="1714947"/>
          <a:ext cx="5078560" cy="2222776"/>
        </p:xfrm>
        <a:graphic>
          <a:graphicData uri="http://schemas.openxmlformats.org/drawingml/2006/table">
            <a:tbl>
              <a:tblPr>
                <a:tableStyleId>{5940675A-B579-460E-94D1-54222C63F5DA}</a:tableStyleId>
              </a:tblPr>
              <a:tblGrid>
                <a:gridCol w="2785565">
                  <a:extLst>
                    <a:ext uri="{9D8B030D-6E8A-4147-A177-3AD203B41FA5}">
                      <a16:colId xmlns:a16="http://schemas.microsoft.com/office/drawing/2014/main" xmlns="" val="20000"/>
                    </a:ext>
                  </a:extLst>
                </a:gridCol>
                <a:gridCol w="2292995">
                  <a:extLst>
                    <a:ext uri="{9D8B030D-6E8A-4147-A177-3AD203B41FA5}">
                      <a16:colId xmlns:a16="http://schemas.microsoft.com/office/drawing/2014/main" xmlns="" val="20001"/>
                    </a:ext>
                  </a:extLst>
                </a:gridCol>
              </a:tblGrid>
              <a:tr h="567838">
                <a:tc gridSpan="2">
                  <a:txBody>
                    <a:bodyPr/>
                    <a:lstStyle/>
                    <a:p>
                      <a:pPr algn="ctr" fontAlgn="ctr"/>
                      <a:r>
                        <a:rPr lang="en-US" sz="1400" b="1" i="0" u="sng" strike="noStrike" cap="none" dirty="0">
                          <a:solidFill>
                            <a:schemeClr val="bg2"/>
                          </a:solidFill>
                          <a:effectLst/>
                          <a:latin typeface="+mn-lt"/>
                          <a:ea typeface="+mn-ea"/>
                          <a:cs typeface="+mn-cs"/>
                          <a:sym typeface="Arial"/>
                        </a:rPr>
                        <a:t>Simple Mediation by Family Influence </a:t>
                      </a:r>
                    </a:p>
                  </a:txBody>
                  <a:tcPr marL="9525" marR="9525" marT="9525" marB="0" anchor="ctr">
                    <a:solidFill>
                      <a:schemeClr val="tx2">
                        <a:lumMod val="20000"/>
                        <a:lumOff val="80000"/>
                      </a:schemeClr>
                    </a:solidFill>
                  </a:tcPr>
                </a:tc>
                <a:tc hMerge="1">
                  <a:txBody>
                    <a:bodyPr/>
                    <a:lstStyle/>
                    <a:p>
                      <a:pPr algn="ctr" fontAlgn="ctr"/>
                      <a:endParaRPr lang="en-US" sz="1100" b="1" i="0" u="none"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0"/>
                  </a:ext>
                </a:extLst>
              </a:tr>
              <a:tr h="482885">
                <a:tc>
                  <a:txBody>
                    <a:bodyPr/>
                    <a:lstStyle/>
                    <a:p>
                      <a:pPr algn="ctr" fontAlgn="ctr"/>
                      <a:r>
                        <a:rPr lang="en-US" sz="1100" b="1" u="none" strike="noStrike" dirty="0">
                          <a:solidFill>
                            <a:schemeClr val="bg2"/>
                          </a:solidFill>
                          <a:effectLst/>
                        </a:rPr>
                        <a:t>Relationship influenced by Mediation </a:t>
                      </a:r>
                      <a:endParaRPr lang="en-US" sz="1100" b="1" i="0" u="none"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tc>
                  <a:txBody>
                    <a:bodyPr/>
                    <a:lstStyle/>
                    <a:p>
                      <a:pPr algn="ctr" fontAlgn="ctr"/>
                      <a:r>
                        <a:rPr lang="en-US" sz="1100" b="1" u="none" strike="noStrike" dirty="0">
                          <a:solidFill>
                            <a:schemeClr val="bg2"/>
                          </a:solidFill>
                          <a:effectLst/>
                        </a:rPr>
                        <a:t>R-</a:t>
                      </a:r>
                      <a:r>
                        <a:rPr lang="en-US" sz="1100" b="1" u="none" strike="noStrike" dirty="0" err="1">
                          <a:solidFill>
                            <a:schemeClr val="bg2"/>
                          </a:solidFill>
                          <a:effectLst/>
                        </a:rPr>
                        <a:t>sq</a:t>
                      </a:r>
                      <a:r>
                        <a:rPr lang="en-US" sz="1100" b="1" u="none" strike="noStrike" dirty="0">
                          <a:solidFill>
                            <a:schemeClr val="bg2"/>
                          </a:solidFill>
                          <a:effectLst/>
                        </a:rPr>
                        <a:t> Value </a:t>
                      </a:r>
                      <a:endParaRPr lang="en-US" sz="1100" b="1" i="0" u="none" strike="noStrike" dirty="0">
                        <a:solidFill>
                          <a:schemeClr val="bg2"/>
                        </a:solidFill>
                        <a:effectLst/>
                        <a:latin typeface="Calibri" panose="020F050202020403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1"/>
                  </a:ext>
                </a:extLst>
              </a:tr>
              <a:tr h="384853">
                <a:tc>
                  <a:txBody>
                    <a:bodyPr/>
                    <a:lstStyle/>
                    <a:p>
                      <a:pPr algn="ctr" rtl="0" fontAlgn="b"/>
                      <a:r>
                        <a:rPr lang="en-US" sz="1100" u="none" strike="noStrike" dirty="0">
                          <a:solidFill>
                            <a:schemeClr val="bg2"/>
                          </a:solidFill>
                          <a:effectLst/>
                        </a:rPr>
                        <a:t>DL-DFL</a:t>
                      </a:r>
                      <a:endParaRPr lang="en-US" sz="1100" b="0" i="0" u="none" strike="noStrike" dirty="0">
                        <a:solidFill>
                          <a:schemeClr val="bg2"/>
                        </a:solidFill>
                        <a:effectLst/>
                        <a:latin typeface="Arial" panose="020B0604020202020204" pitchFamily="34" charset="0"/>
                      </a:endParaRPr>
                    </a:p>
                  </a:txBody>
                  <a:tcPr marL="9525" marR="9525" marT="9525" marB="0" anchor="ctr">
                    <a:solidFill>
                      <a:schemeClr val="bg1"/>
                    </a:solidFill>
                  </a:tcPr>
                </a:tc>
                <a:tc>
                  <a:txBody>
                    <a:bodyPr/>
                    <a:lstStyle/>
                    <a:p>
                      <a:pPr algn="ctr" rtl="0" fontAlgn="ctr"/>
                      <a:r>
                        <a:rPr lang="en-US" sz="1300" u="none" strike="noStrike" dirty="0">
                          <a:solidFill>
                            <a:schemeClr val="bg2"/>
                          </a:solidFill>
                          <a:effectLst/>
                        </a:rPr>
                        <a:t>0.103</a:t>
                      </a:r>
                      <a:endParaRPr lang="en-US" sz="1300" b="0" i="0" u="none" strike="noStrike" dirty="0">
                        <a:solidFill>
                          <a:schemeClr val="bg2"/>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xmlns="" val="10002"/>
                  </a:ext>
                </a:extLst>
              </a:tr>
              <a:tr h="384853">
                <a:tc>
                  <a:txBody>
                    <a:bodyPr/>
                    <a:lstStyle/>
                    <a:p>
                      <a:pPr algn="ctr" rtl="0" fontAlgn="b"/>
                      <a:r>
                        <a:rPr lang="en-US" sz="1100" u="none" strike="noStrike">
                          <a:solidFill>
                            <a:schemeClr val="bg2"/>
                          </a:solidFill>
                          <a:effectLst/>
                        </a:rPr>
                        <a:t>FA-DFL</a:t>
                      </a:r>
                      <a:endParaRPr lang="en-US" sz="1100" b="0" i="0" u="none" strike="noStrike">
                        <a:solidFill>
                          <a:schemeClr val="bg2"/>
                        </a:solidFill>
                        <a:effectLst/>
                        <a:latin typeface="Arial" panose="020B0604020202020204" pitchFamily="34" charset="0"/>
                      </a:endParaRPr>
                    </a:p>
                  </a:txBody>
                  <a:tcPr marL="9525" marR="9525" marT="9525" marB="0" anchor="ctr">
                    <a:solidFill>
                      <a:schemeClr val="bg1"/>
                    </a:solidFill>
                  </a:tcPr>
                </a:tc>
                <a:tc>
                  <a:txBody>
                    <a:bodyPr/>
                    <a:lstStyle/>
                    <a:p>
                      <a:pPr algn="ctr" rtl="0" fontAlgn="ctr"/>
                      <a:r>
                        <a:rPr lang="en-US" sz="1300" u="none" strike="noStrike" dirty="0">
                          <a:solidFill>
                            <a:schemeClr val="bg2"/>
                          </a:solidFill>
                          <a:effectLst/>
                        </a:rPr>
                        <a:t>0.038</a:t>
                      </a:r>
                      <a:endParaRPr lang="en-US" sz="1300" b="0" i="0" u="none" strike="noStrike" dirty="0">
                        <a:solidFill>
                          <a:schemeClr val="bg2"/>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xmlns="" val="10003"/>
                  </a:ext>
                </a:extLst>
              </a:tr>
              <a:tr h="402347">
                <a:tc>
                  <a:txBody>
                    <a:bodyPr/>
                    <a:lstStyle/>
                    <a:p>
                      <a:pPr algn="ctr" rtl="0" fontAlgn="b"/>
                      <a:r>
                        <a:rPr lang="en-US" sz="1100" u="none" strike="noStrike">
                          <a:solidFill>
                            <a:schemeClr val="bg2"/>
                          </a:solidFill>
                          <a:effectLst/>
                        </a:rPr>
                        <a:t>FE-DFL</a:t>
                      </a:r>
                      <a:endParaRPr lang="en-US" sz="1100" b="0" i="0" u="none" strike="noStrike">
                        <a:solidFill>
                          <a:schemeClr val="bg2"/>
                        </a:solidFill>
                        <a:effectLst/>
                        <a:latin typeface="Arial" panose="020B0604020202020204" pitchFamily="34" charset="0"/>
                      </a:endParaRPr>
                    </a:p>
                  </a:txBody>
                  <a:tcPr marL="9525" marR="9525" marT="9525" marB="0" anchor="ctr">
                    <a:solidFill>
                      <a:schemeClr val="bg1"/>
                    </a:solidFill>
                  </a:tcPr>
                </a:tc>
                <a:tc>
                  <a:txBody>
                    <a:bodyPr/>
                    <a:lstStyle/>
                    <a:p>
                      <a:pPr algn="ctr" rtl="0" fontAlgn="ctr"/>
                      <a:r>
                        <a:rPr lang="en-US" sz="1300" u="none" strike="noStrike" dirty="0">
                          <a:solidFill>
                            <a:schemeClr val="bg2"/>
                          </a:solidFill>
                          <a:effectLst/>
                        </a:rPr>
                        <a:t>0.223</a:t>
                      </a:r>
                      <a:endParaRPr lang="en-US" sz="1300" b="0" i="0" u="none" strike="noStrike" dirty="0">
                        <a:solidFill>
                          <a:schemeClr val="bg2"/>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xmlns="" val="10004"/>
                  </a:ext>
                </a:extLst>
              </a:tr>
            </a:tbl>
          </a:graphicData>
        </a:graphic>
      </p:graphicFrame>
      <p:sp>
        <p:nvSpPr>
          <p:cNvPr id="6" name="Subtitle 2">
            <a:extLst>
              <a:ext uri="{FF2B5EF4-FFF2-40B4-BE49-F238E27FC236}">
                <a16:creationId xmlns:a16="http://schemas.microsoft.com/office/drawing/2014/main" xmlns="" id="{E600F411-EF60-4620-B33F-57FC6ECB4F38}"/>
              </a:ext>
            </a:extLst>
          </p:cNvPr>
          <p:cNvSpPr>
            <a:spLocks noGrp="1"/>
          </p:cNvSpPr>
          <p:nvPr>
            <p:ph type="subTitle" idx="1"/>
          </p:nvPr>
        </p:nvSpPr>
        <p:spPr>
          <a:xfrm>
            <a:off x="883410" y="618446"/>
            <a:ext cx="7515523" cy="801000"/>
          </a:xfrm>
          <a:noFill/>
          <a:ln>
            <a:noFill/>
          </a:ln>
        </p:spPr>
        <p:txBody>
          <a:bodyPr spcFirstLastPara="1" wrap="square" lIns="91425" tIns="91425" rIns="91425" bIns="91425" anchor="t" anchorCtr="0">
            <a:noAutofit/>
          </a:bodyPr>
          <a:lstStyle/>
          <a:p>
            <a:pPr>
              <a:buSzPts val="3500"/>
              <a:buFont typeface="Cardo"/>
            </a:pPr>
            <a:r>
              <a:rPr lang="en-US" sz="3200" b="1" dirty="0">
                <a:solidFill>
                  <a:schemeClr val="bg1"/>
                </a:solidFill>
                <a:latin typeface="Cardo"/>
                <a:ea typeface="Cardo"/>
                <a:cs typeface="Cardo"/>
                <a:sym typeface="Cardo"/>
              </a:rPr>
              <a:t>Simple Mediation by Family Influence  </a:t>
            </a:r>
          </a:p>
          <a:p>
            <a:pPr>
              <a:buSzPts val="3500"/>
              <a:buFont typeface="Cardo"/>
            </a:pPr>
            <a:r>
              <a:rPr lang="en-US" sz="3200" b="1" dirty="0">
                <a:solidFill>
                  <a:schemeClr val="bg1"/>
                </a:solidFill>
                <a:latin typeface="Cardo"/>
                <a:ea typeface="Cardo"/>
                <a:cs typeface="Cardo"/>
                <a:sym typeface="Cardo"/>
              </a:rPr>
              <a:t> </a:t>
            </a:r>
          </a:p>
        </p:txBody>
      </p:sp>
    </p:spTree>
    <p:extLst>
      <p:ext uri="{BB962C8B-B14F-4D97-AF65-F5344CB8AC3E}">
        <p14:creationId xmlns:p14="http://schemas.microsoft.com/office/powerpoint/2010/main" val="132505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9697706"/>
              </p:ext>
            </p:extLst>
          </p:nvPr>
        </p:nvGraphicFramePr>
        <p:xfrm>
          <a:off x="1530849" y="410966"/>
          <a:ext cx="6000108" cy="3991699"/>
        </p:xfrm>
        <a:graphic>
          <a:graphicData uri="http://schemas.openxmlformats.org/drawingml/2006/table">
            <a:tbl>
              <a:tblPr>
                <a:tableStyleId>{5940675A-B579-460E-94D1-54222C63F5DA}</a:tableStyleId>
              </a:tblPr>
              <a:tblGrid>
                <a:gridCol w="2526139">
                  <a:extLst>
                    <a:ext uri="{9D8B030D-6E8A-4147-A177-3AD203B41FA5}">
                      <a16:colId xmlns:a16="http://schemas.microsoft.com/office/drawing/2014/main" xmlns="" val="20000"/>
                    </a:ext>
                  </a:extLst>
                </a:gridCol>
                <a:gridCol w="1713711">
                  <a:extLst>
                    <a:ext uri="{9D8B030D-6E8A-4147-A177-3AD203B41FA5}">
                      <a16:colId xmlns:a16="http://schemas.microsoft.com/office/drawing/2014/main" xmlns="" val="20001"/>
                    </a:ext>
                  </a:extLst>
                </a:gridCol>
                <a:gridCol w="1760258">
                  <a:extLst>
                    <a:ext uri="{9D8B030D-6E8A-4147-A177-3AD203B41FA5}">
                      <a16:colId xmlns:a16="http://schemas.microsoft.com/office/drawing/2014/main" xmlns="" val="20002"/>
                    </a:ext>
                  </a:extLst>
                </a:gridCol>
              </a:tblGrid>
              <a:tr h="557273">
                <a:tc gridSpan="3">
                  <a:txBody>
                    <a:bodyPr/>
                    <a:lstStyle/>
                    <a:p>
                      <a:pPr algn="ctr" fontAlgn="b"/>
                      <a:r>
                        <a:rPr lang="en-US" sz="1400" b="1" i="0" u="sng" strike="noStrike" cap="none" dirty="0">
                          <a:solidFill>
                            <a:schemeClr val="bg2"/>
                          </a:solidFill>
                          <a:effectLst/>
                          <a:latin typeface="+mn-lt"/>
                          <a:ea typeface="+mn-ea"/>
                          <a:cs typeface="+mn-cs"/>
                          <a:sym typeface="Arial"/>
                        </a:rPr>
                        <a:t>Simple Mediation by Family influence </a:t>
                      </a: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17587">
                <a:tc gridSpan="3">
                  <a:txBody>
                    <a:bodyPr/>
                    <a:lstStyle/>
                    <a:p>
                      <a:pPr algn="l" rtl="0" fontAlgn="ctr"/>
                      <a:r>
                        <a:rPr lang="en-US" sz="1050" b="1" u="none" strike="noStrike" dirty="0">
                          <a:solidFill>
                            <a:schemeClr val="bg2"/>
                          </a:solidFill>
                          <a:effectLst/>
                        </a:rPr>
                        <a:t> </a:t>
                      </a:r>
                      <a:r>
                        <a:rPr lang="en-US" sz="1050" b="1" u="sng" strike="noStrike" dirty="0">
                          <a:solidFill>
                            <a:schemeClr val="bg2"/>
                          </a:solidFill>
                          <a:effectLst/>
                        </a:rPr>
                        <a:t>Relationship: DL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08219">
                <a:tc>
                  <a:txBody>
                    <a:bodyPr/>
                    <a:lstStyle/>
                    <a:p>
                      <a:pPr algn="ctr" rtl="0" fontAlgn="ctr"/>
                      <a:r>
                        <a:rPr lang="en-US" sz="1000" b="1" u="sng" strike="noStrike" dirty="0">
                          <a:solidFill>
                            <a:schemeClr val="bg2"/>
                          </a:solidFill>
                          <a:effectLst/>
                        </a:rPr>
                        <a:t>Variables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02"/>
                  </a:ext>
                </a:extLst>
              </a:tr>
              <a:tr h="228047">
                <a:tc>
                  <a:txBody>
                    <a:bodyPr/>
                    <a:lstStyle/>
                    <a:p>
                      <a:pPr algn="ctr" rtl="0" fontAlgn="ctr"/>
                      <a:r>
                        <a:rPr lang="en-US" sz="1100" u="none" strike="noStrike" dirty="0">
                          <a:solidFill>
                            <a:schemeClr val="tx1"/>
                          </a:solidFill>
                          <a:effectLst/>
                        </a:rPr>
                        <a:t>DL</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0.317</a:t>
                      </a:r>
                    </a:p>
                  </a:txBody>
                  <a:tcPr marL="9525" marR="9525" marT="9525" marB="0" anchor="ctr">
                    <a:solidFill>
                      <a:schemeClr val="bg1"/>
                    </a:solidFill>
                  </a:tcPr>
                </a:tc>
                <a:tc>
                  <a:txBody>
                    <a:bodyPr/>
                    <a:lstStyle/>
                    <a:p>
                      <a:pPr algn="ctr" fontAlgn="ctr"/>
                      <a:r>
                        <a:rPr lang="en-US" sz="1300" b="0" i="0" u="none" strike="noStrike">
                          <a:solidFill>
                            <a:srgbClr val="000000"/>
                          </a:solidFill>
                          <a:effectLst/>
                          <a:latin typeface="Calibri" panose="020F0502020204030204" pitchFamily="34" charset="0"/>
                        </a:rPr>
                        <a:t>&lt;.001</a:t>
                      </a:r>
                    </a:p>
                  </a:txBody>
                  <a:tcPr marL="9525" marR="9525" marT="9525" marB="0" anchor="ctr">
                    <a:solidFill>
                      <a:schemeClr val="bg1"/>
                    </a:solidFill>
                  </a:tcPr>
                </a:tc>
                <a:extLst>
                  <a:ext uri="{0D108BD9-81ED-4DB2-BD59-A6C34878D82A}">
                    <a16:rowId xmlns:a16="http://schemas.microsoft.com/office/drawing/2014/main" xmlns="" val="10003"/>
                  </a:ext>
                </a:extLst>
              </a:tr>
              <a:tr h="228047">
                <a:tc>
                  <a:txBody>
                    <a:bodyPr/>
                    <a:lstStyle/>
                    <a:p>
                      <a:pPr algn="ctr" rtl="0" fontAlgn="ctr"/>
                      <a:r>
                        <a:rPr lang="en-US" sz="1100" u="none" strike="noStrike" dirty="0">
                          <a:solidFill>
                            <a:schemeClr val="tx1"/>
                          </a:solidFill>
                          <a:effectLst/>
                        </a:rPr>
                        <a:t>FI</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0.040</a:t>
                      </a:r>
                    </a:p>
                  </a:txBody>
                  <a:tcPr marL="9525" marR="9525" marT="9525"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0.526</a:t>
                      </a:r>
                    </a:p>
                  </a:txBody>
                  <a:tcPr marL="9525" marR="9525" marT="9525" marB="0" anchor="ctr">
                    <a:solidFill>
                      <a:schemeClr val="bg1"/>
                    </a:solidFill>
                  </a:tcPr>
                </a:tc>
                <a:extLst>
                  <a:ext uri="{0D108BD9-81ED-4DB2-BD59-A6C34878D82A}">
                    <a16:rowId xmlns:a16="http://schemas.microsoft.com/office/drawing/2014/main" xmlns="" val="10004"/>
                  </a:ext>
                </a:extLst>
              </a:tr>
              <a:tr h="228047">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extLst>
                  <a:ext uri="{0D108BD9-81ED-4DB2-BD59-A6C34878D82A}">
                    <a16:rowId xmlns:a16="http://schemas.microsoft.com/office/drawing/2014/main" xmlns="" val="10005"/>
                  </a:ext>
                </a:extLst>
              </a:tr>
              <a:tr h="308604">
                <a:tc gridSpan="3">
                  <a:txBody>
                    <a:bodyPr/>
                    <a:lstStyle/>
                    <a:p>
                      <a:pPr algn="l" rtl="0" fontAlgn="ctr"/>
                      <a:r>
                        <a:rPr lang="en-US" sz="1050" b="1" u="sng" strike="noStrike" dirty="0">
                          <a:solidFill>
                            <a:schemeClr val="bg2"/>
                          </a:solidFill>
                          <a:effectLst/>
                        </a:rPr>
                        <a:t> Relationship: FA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208219">
                <a:tc>
                  <a:txBody>
                    <a:bodyPr/>
                    <a:lstStyle/>
                    <a:p>
                      <a:pPr algn="ctr" rtl="0" fontAlgn="ctr"/>
                      <a:r>
                        <a:rPr lang="en-US" sz="1000" b="1" u="sng" strike="noStrike" dirty="0">
                          <a:solidFill>
                            <a:schemeClr val="bg2"/>
                          </a:solidFill>
                          <a:effectLst/>
                        </a:rPr>
                        <a:t>Variables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07"/>
                  </a:ext>
                </a:extLst>
              </a:tr>
              <a:tr h="228047">
                <a:tc>
                  <a:txBody>
                    <a:bodyPr/>
                    <a:lstStyle/>
                    <a:p>
                      <a:pPr algn="ctr" rtl="0" fontAlgn="ctr"/>
                      <a:r>
                        <a:rPr lang="en-US" sz="1100" u="none" strike="noStrike" dirty="0">
                          <a:solidFill>
                            <a:schemeClr val="tx1"/>
                          </a:solidFill>
                          <a:effectLst/>
                        </a:rPr>
                        <a:t>FA</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0.197</a:t>
                      </a:r>
                    </a:p>
                  </a:txBody>
                  <a:tcPr marL="9525" marR="9525" marT="9525" marB="0" anchor="ctr">
                    <a:solidFill>
                      <a:schemeClr val="bg1"/>
                    </a:solidFill>
                  </a:tcPr>
                </a:tc>
                <a:tc>
                  <a:txBody>
                    <a:bodyPr/>
                    <a:lstStyle/>
                    <a:p>
                      <a:pPr algn="ctr" fontAlgn="ctr"/>
                      <a:r>
                        <a:rPr lang="en-US" sz="1300" b="0" i="0" u="none" strike="noStrike">
                          <a:solidFill>
                            <a:srgbClr val="000000"/>
                          </a:solidFill>
                          <a:effectLst/>
                          <a:latin typeface="Calibri" panose="020F0502020204030204" pitchFamily="34" charset="0"/>
                        </a:rPr>
                        <a:t>0.005</a:t>
                      </a:r>
                    </a:p>
                  </a:txBody>
                  <a:tcPr marL="9525" marR="9525" marT="9525" marB="0" anchor="ctr">
                    <a:solidFill>
                      <a:schemeClr val="bg1"/>
                    </a:solidFill>
                  </a:tcPr>
                </a:tc>
                <a:extLst>
                  <a:ext uri="{0D108BD9-81ED-4DB2-BD59-A6C34878D82A}">
                    <a16:rowId xmlns:a16="http://schemas.microsoft.com/office/drawing/2014/main" xmlns="" val="10008"/>
                  </a:ext>
                </a:extLst>
              </a:tr>
              <a:tr h="228047">
                <a:tc>
                  <a:txBody>
                    <a:bodyPr/>
                    <a:lstStyle/>
                    <a:p>
                      <a:pPr algn="ctr" rtl="0" fontAlgn="ctr"/>
                      <a:r>
                        <a:rPr lang="en-US" sz="1100" u="none" strike="noStrike" dirty="0">
                          <a:solidFill>
                            <a:schemeClr val="tx1"/>
                          </a:solidFill>
                          <a:effectLst/>
                        </a:rPr>
                        <a:t>FI</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-0.012</a:t>
                      </a:r>
                    </a:p>
                  </a:txBody>
                  <a:tcPr marL="9525" marR="9525" marT="9525"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0.863</a:t>
                      </a:r>
                    </a:p>
                  </a:txBody>
                  <a:tcPr marL="9525" marR="9525" marT="9525" marB="0" anchor="ctr">
                    <a:solidFill>
                      <a:schemeClr val="bg1"/>
                    </a:solidFill>
                  </a:tcPr>
                </a:tc>
                <a:extLst>
                  <a:ext uri="{0D108BD9-81ED-4DB2-BD59-A6C34878D82A}">
                    <a16:rowId xmlns:a16="http://schemas.microsoft.com/office/drawing/2014/main" xmlns="" val="10009"/>
                  </a:ext>
                </a:extLst>
              </a:tr>
              <a:tr h="228047">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extLst>
                  <a:ext uri="{0D108BD9-81ED-4DB2-BD59-A6C34878D82A}">
                    <a16:rowId xmlns:a16="http://schemas.microsoft.com/office/drawing/2014/main" xmlns="" val="10010"/>
                  </a:ext>
                </a:extLst>
              </a:tr>
              <a:tr h="359202">
                <a:tc gridSpan="3">
                  <a:txBody>
                    <a:bodyPr/>
                    <a:lstStyle/>
                    <a:p>
                      <a:pPr algn="l" rtl="0" fontAlgn="ctr"/>
                      <a:r>
                        <a:rPr lang="en-US" sz="1050" b="1" u="sng" strike="noStrike" dirty="0">
                          <a:solidFill>
                            <a:schemeClr val="bg2"/>
                          </a:solidFill>
                          <a:effectLst/>
                        </a:rPr>
                        <a:t> Relationship: FE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1"/>
                  </a:ext>
                </a:extLst>
              </a:tr>
              <a:tr h="208219">
                <a:tc>
                  <a:txBody>
                    <a:bodyPr/>
                    <a:lstStyle/>
                    <a:p>
                      <a:pPr algn="ctr" rtl="0" fontAlgn="ctr"/>
                      <a:r>
                        <a:rPr lang="en-US" sz="1000" b="1" u="sng" strike="noStrike">
                          <a:solidFill>
                            <a:schemeClr val="bg2"/>
                          </a:solidFill>
                          <a:effectLst/>
                        </a:rPr>
                        <a:t>Variables </a:t>
                      </a:r>
                      <a:endParaRPr lang="en-US" sz="1000" b="1" i="0" u="sng" strike="noStrike">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12"/>
                  </a:ext>
                </a:extLst>
              </a:tr>
              <a:tr h="228047">
                <a:tc>
                  <a:txBody>
                    <a:bodyPr/>
                    <a:lstStyle/>
                    <a:p>
                      <a:pPr algn="ctr" rtl="0" fontAlgn="ctr"/>
                      <a:r>
                        <a:rPr lang="en-US" sz="1100" u="none" strike="noStrike" dirty="0">
                          <a:solidFill>
                            <a:schemeClr val="tx1"/>
                          </a:solidFill>
                          <a:effectLst/>
                        </a:rPr>
                        <a:t>FE</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-0.059</a:t>
                      </a:r>
                    </a:p>
                  </a:txBody>
                  <a:tcPr marL="9525" marR="9525" marT="9525"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&lt;.001</a:t>
                      </a:r>
                    </a:p>
                  </a:txBody>
                  <a:tcPr marL="9525" marR="9525" marT="9525" marB="0" anchor="ctr">
                    <a:solidFill>
                      <a:schemeClr val="bg1"/>
                    </a:solidFill>
                  </a:tcPr>
                </a:tc>
                <a:extLst>
                  <a:ext uri="{0D108BD9-81ED-4DB2-BD59-A6C34878D82A}">
                    <a16:rowId xmlns:a16="http://schemas.microsoft.com/office/drawing/2014/main" xmlns="" val="10013"/>
                  </a:ext>
                </a:extLst>
              </a:tr>
              <a:tr h="228047">
                <a:tc>
                  <a:txBody>
                    <a:bodyPr/>
                    <a:lstStyle/>
                    <a:p>
                      <a:pPr algn="ctr" rtl="0" fontAlgn="ctr"/>
                      <a:r>
                        <a:rPr lang="en-US" sz="1100" u="none" strike="noStrike">
                          <a:solidFill>
                            <a:schemeClr val="tx1"/>
                          </a:solidFill>
                          <a:effectLst/>
                        </a:rPr>
                        <a:t>FI</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0.481</a:t>
                      </a:r>
                    </a:p>
                  </a:txBody>
                  <a:tcPr marL="9525" marR="9525" marT="9525" marB="0" anchor="ctr">
                    <a:solidFill>
                      <a:schemeClr val="bg1"/>
                    </a:solidFill>
                  </a:tcPr>
                </a:tc>
                <a:tc>
                  <a:txBody>
                    <a:bodyPr/>
                    <a:lstStyle/>
                    <a:p>
                      <a:pPr algn="ctr" fontAlgn="ctr"/>
                      <a:r>
                        <a:rPr lang="en-US" sz="1300" b="0" i="0" u="none" strike="noStrike" dirty="0">
                          <a:solidFill>
                            <a:srgbClr val="000000"/>
                          </a:solidFill>
                          <a:effectLst/>
                          <a:latin typeface="Calibri" panose="020F0502020204030204" pitchFamily="34" charset="0"/>
                        </a:rPr>
                        <a:t>0.331</a:t>
                      </a:r>
                    </a:p>
                  </a:txBody>
                  <a:tcPr marL="9525" marR="9525" marT="9525" marB="0" anchor="ctr">
                    <a:solidFill>
                      <a:schemeClr val="bg1"/>
                    </a:solidFil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24843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3410" y="618446"/>
            <a:ext cx="7515523" cy="801000"/>
          </a:xfrm>
          <a:noFill/>
          <a:ln>
            <a:noFill/>
          </a:ln>
        </p:spPr>
        <p:txBody>
          <a:bodyPr spcFirstLastPara="1" wrap="square" lIns="91425" tIns="91425" rIns="91425" bIns="91425" anchor="t" anchorCtr="0">
            <a:noAutofit/>
          </a:bodyPr>
          <a:lstStyle/>
          <a:p>
            <a:pPr>
              <a:buSzPts val="3500"/>
              <a:buFont typeface="Cardo"/>
            </a:pPr>
            <a:r>
              <a:rPr lang="en-US" sz="3600" b="1" dirty="0">
                <a:solidFill>
                  <a:schemeClr val="bg1"/>
                </a:solidFill>
                <a:latin typeface="Cardo"/>
                <a:ea typeface="Cardo"/>
                <a:cs typeface="Cardo"/>
                <a:sym typeface="Cardo"/>
              </a:rPr>
              <a:t>Mediated Moderated Model </a:t>
            </a:r>
          </a:p>
          <a:p>
            <a:pPr>
              <a:buSzPts val="3500"/>
              <a:buFont typeface="Cardo"/>
            </a:pPr>
            <a:r>
              <a:rPr lang="en-US" sz="3600" b="1" dirty="0">
                <a:solidFill>
                  <a:schemeClr val="bg1"/>
                </a:solidFill>
                <a:latin typeface="Cardo"/>
                <a:ea typeface="Cardo"/>
                <a:cs typeface="Cardo"/>
                <a:sym typeface="Cardo"/>
              </a:rPr>
              <a:t> </a:t>
            </a:r>
          </a:p>
        </p:txBody>
      </p:sp>
      <p:graphicFrame>
        <p:nvGraphicFramePr>
          <p:cNvPr id="7" name="Table 6"/>
          <p:cNvGraphicFramePr>
            <a:graphicFrameLocks noGrp="1"/>
          </p:cNvGraphicFramePr>
          <p:nvPr>
            <p:extLst>
              <p:ext uri="{D42A27DB-BD31-4B8C-83A1-F6EECF244321}">
                <p14:modId xmlns:p14="http://schemas.microsoft.com/office/powerpoint/2010/main" val="3979553842"/>
              </p:ext>
            </p:extLst>
          </p:nvPr>
        </p:nvGraphicFramePr>
        <p:xfrm>
          <a:off x="2383604" y="1756881"/>
          <a:ext cx="4745328" cy="2253411"/>
        </p:xfrm>
        <a:graphic>
          <a:graphicData uri="http://schemas.openxmlformats.org/drawingml/2006/table">
            <a:tbl>
              <a:tblPr>
                <a:tableStyleId>{5940675A-B579-460E-94D1-54222C63F5DA}</a:tableStyleId>
              </a:tblPr>
              <a:tblGrid>
                <a:gridCol w="1674688">
                  <a:extLst>
                    <a:ext uri="{9D8B030D-6E8A-4147-A177-3AD203B41FA5}">
                      <a16:colId xmlns:a16="http://schemas.microsoft.com/office/drawing/2014/main" xmlns="" val="20000"/>
                    </a:ext>
                  </a:extLst>
                </a:gridCol>
                <a:gridCol w="1797978">
                  <a:extLst>
                    <a:ext uri="{9D8B030D-6E8A-4147-A177-3AD203B41FA5}">
                      <a16:colId xmlns:a16="http://schemas.microsoft.com/office/drawing/2014/main" xmlns="" val="20001"/>
                    </a:ext>
                  </a:extLst>
                </a:gridCol>
                <a:gridCol w="1272662">
                  <a:extLst>
                    <a:ext uri="{9D8B030D-6E8A-4147-A177-3AD203B41FA5}">
                      <a16:colId xmlns:a16="http://schemas.microsoft.com/office/drawing/2014/main" xmlns="" val="20002"/>
                    </a:ext>
                  </a:extLst>
                </a:gridCol>
              </a:tblGrid>
              <a:tr h="472611">
                <a:tc gridSpan="3">
                  <a:txBody>
                    <a:bodyPr/>
                    <a:lstStyle/>
                    <a:p>
                      <a:pPr algn="ctr" rtl="0" fontAlgn="ctr"/>
                      <a:r>
                        <a:rPr lang="en-US" sz="1400" b="1" i="0" u="sng" strike="noStrike" cap="none" dirty="0">
                          <a:solidFill>
                            <a:schemeClr val="bg2"/>
                          </a:solidFill>
                          <a:effectLst/>
                          <a:latin typeface="+mn-lt"/>
                          <a:ea typeface="+mn-ea"/>
                          <a:cs typeface="+mn-cs"/>
                          <a:sym typeface="Arial"/>
                        </a:rPr>
                        <a:t>Mediated Moderation Model </a:t>
                      </a:r>
                    </a:p>
                  </a:txBody>
                  <a:tcPr marL="9525" marR="9525" marT="9525" marB="0" anchor="ctr">
                    <a:solidFill>
                      <a:schemeClr val="tx2">
                        <a:lumMod val="20000"/>
                        <a:lumOff val="80000"/>
                      </a:schemeClr>
                    </a:solidFill>
                  </a:tcPr>
                </a:tc>
                <a:tc hMerge="1">
                  <a:txBody>
                    <a:bodyPr/>
                    <a:lstStyle/>
                    <a:p>
                      <a:pPr algn="ctr" rtl="0" fontAlgn="ctr"/>
                      <a:endParaRPr lang="en-US" sz="1100" b="1" i="0" u="none" strike="noStrike" dirty="0">
                        <a:solidFill>
                          <a:schemeClr val="bg2"/>
                        </a:solidFill>
                        <a:effectLst/>
                        <a:latin typeface="Arial" panose="020B0604020202020204" pitchFamily="34" charset="0"/>
                      </a:endParaRPr>
                    </a:p>
                  </a:txBody>
                  <a:tcPr marL="9525" marR="9525" marT="9525" marB="0" anchor="ctr">
                    <a:solidFill>
                      <a:schemeClr val="tx2">
                        <a:lumMod val="20000"/>
                        <a:lumOff val="80000"/>
                      </a:schemeClr>
                    </a:solidFill>
                  </a:tcPr>
                </a:tc>
                <a:tc hMerge="1">
                  <a:txBody>
                    <a:bodyPr/>
                    <a:lstStyle/>
                    <a:p>
                      <a:pPr algn="ctr" rtl="0" fontAlgn="ctr"/>
                      <a:endParaRPr lang="en-US" sz="1100" b="1" i="0" u="none" strike="noStrike" dirty="0">
                        <a:solidFill>
                          <a:schemeClr val="bg2"/>
                        </a:solidFill>
                        <a:effectLst/>
                        <a:latin typeface="Arial" panose="020B060402020202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0"/>
                  </a:ext>
                </a:extLst>
              </a:tr>
              <a:tr h="441789">
                <a:tc>
                  <a:txBody>
                    <a:bodyPr/>
                    <a:lstStyle/>
                    <a:p>
                      <a:pPr algn="ctr" rtl="0" fontAlgn="ctr"/>
                      <a:r>
                        <a:rPr lang="en-US" sz="1100" b="1" i="0" u="none" strike="noStrike" dirty="0">
                          <a:solidFill>
                            <a:schemeClr val="bg2"/>
                          </a:solidFill>
                          <a:effectLst/>
                          <a:latin typeface="Arial" panose="020B0604020202020204" pitchFamily="34" charset="0"/>
                        </a:rPr>
                        <a:t>Relationship </a:t>
                      </a:r>
                    </a:p>
                  </a:txBody>
                  <a:tcPr marL="9525" marR="9525" marT="9525" marB="0" anchor="ctr">
                    <a:solidFill>
                      <a:schemeClr val="tx2">
                        <a:lumMod val="20000"/>
                        <a:lumOff val="80000"/>
                      </a:schemeClr>
                    </a:solidFill>
                  </a:tcPr>
                </a:tc>
                <a:tc>
                  <a:txBody>
                    <a:bodyPr/>
                    <a:lstStyle/>
                    <a:p>
                      <a:pPr algn="ctr" rtl="0" fontAlgn="ctr"/>
                      <a:r>
                        <a:rPr lang="en-US" sz="1100" b="1" u="none" strike="noStrike" dirty="0">
                          <a:solidFill>
                            <a:schemeClr val="bg2"/>
                          </a:solidFill>
                          <a:effectLst/>
                        </a:rPr>
                        <a:t>R-</a:t>
                      </a:r>
                      <a:r>
                        <a:rPr lang="en-US" sz="1100" b="1" u="none" strike="noStrike" dirty="0" err="1">
                          <a:solidFill>
                            <a:schemeClr val="bg2"/>
                          </a:solidFill>
                          <a:effectLst/>
                        </a:rPr>
                        <a:t>sq</a:t>
                      </a:r>
                      <a:r>
                        <a:rPr lang="en-US" sz="1100" b="1" u="none" strike="noStrike" dirty="0">
                          <a:solidFill>
                            <a:schemeClr val="bg2"/>
                          </a:solidFill>
                          <a:effectLst/>
                        </a:rPr>
                        <a:t> Value </a:t>
                      </a:r>
                      <a:endParaRPr lang="en-US" sz="1100" b="1" i="0" u="none" strike="noStrike" dirty="0">
                        <a:solidFill>
                          <a:schemeClr val="bg2"/>
                        </a:solidFill>
                        <a:effectLst/>
                        <a:latin typeface="Arial" panose="020B0604020202020204" pitchFamily="34" charset="0"/>
                      </a:endParaRPr>
                    </a:p>
                  </a:txBody>
                  <a:tcPr marL="9525" marR="9525" marT="9525" marB="0" anchor="ctr">
                    <a:solidFill>
                      <a:schemeClr val="tx2">
                        <a:lumMod val="20000"/>
                        <a:lumOff val="80000"/>
                      </a:schemeClr>
                    </a:solidFill>
                  </a:tcPr>
                </a:tc>
                <a:tc>
                  <a:txBody>
                    <a:bodyPr/>
                    <a:lstStyle/>
                    <a:p>
                      <a:pPr algn="ctr" rtl="0" fontAlgn="ctr"/>
                      <a:r>
                        <a:rPr lang="en-US" sz="1100" b="1" u="none" strike="noStrike" dirty="0">
                          <a:solidFill>
                            <a:schemeClr val="bg2"/>
                          </a:solidFill>
                          <a:effectLst/>
                        </a:rPr>
                        <a:t>F-statistic </a:t>
                      </a:r>
                      <a:endParaRPr lang="en-US" sz="1100" b="1" i="0" u="none" strike="noStrike" dirty="0">
                        <a:solidFill>
                          <a:schemeClr val="bg2"/>
                        </a:solidFill>
                        <a:effectLst/>
                        <a:latin typeface="Arial" panose="020B0604020202020204" pitchFamily="34" charset="0"/>
                      </a:endParaRPr>
                    </a:p>
                  </a:txBody>
                  <a:tcPr marL="9525" marR="9525" marT="9525" marB="0" anchor="ctr">
                    <a:solidFill>
                      <a:schemeClr val="tx2">
                        <a:lumMod val="20000"/>
                        <a:lumOff val="80000"/>
                      </a:schemeClr>
                    </a:solidFill>
                  </a:tcPr>
                </a:tc>
                <a:extLst>
                  <a:ext uri="{0D108BD9-81ED-4DB2-BD59-A6C34878D82A}">
                    <a16:rowId xmlns:a16="http://schemas.microsoft.com/office/drawing/2014/main" xmlns="" val="10001"/>
                  </a:ext>
                </a:extLst>
              </a:tr>
              <a:tr h="488845">
                <a:tc>
                  <a:txBody>
                    <a:bodyPr/>
                    <a:lstStyle/>
                    <a:p>
                      <a:pPr algn="ctr" rtl="0" fontAlgn="b"/>
                      <a:r>
                        <a:rPr lang="en-US" sz="1100" u="none" strike="noStrike">
                          <a:solidFill>
                            <a:schemeClr val="bg2"/>
                          </a:solidFill>
                          <a:effectLst/>
                        </a:rPr>
                        <a:t>DL  - DFL </a:t>
                      </a:r>
                      <a:endParaRPr lang="en-US" sz="1100" b="0" i="0" u="none" strike="noStrike">
                        <a:solidFill>
                          <a:schemeClr val="bg2"/>
                        </a:solidFill>
                        <a:effectLst/>
                        <a:latin typeface="Arial" panose="020B0604020202020204" pitchFamily="34" charset="0"/>
                      </a:endParaRPr>
                    </a:p>
                  </a:txBody>
                  <a:tcPr marL="9525" marR="9525" marT="9525" marB="0" anchor="ctr">
                    <a:solidFill>
                      <a:schemeClr val="bg1"/>
                    </a:solidFill>
                  </a:tcPr>
                </a:tc>
                <a:tc>
                  <a:txBody>
                    <a:bodyPr/>
                    <a:lstStyle/>
                    <a:p>
                      <a:pPr algn="ctr" rtl="0" fontAlgn="ctr"/>
                      <a:r>
                        <a:rPr lang="en-US" sz="1300" u="none" strike="noStrike" dirty="0">
                          <a:solidFill>
                            <a:schemeClr val="bg2"/>
                          </a:solidFill>
                          <a:effectLst/>
                        </a:rPr>
                        <a:t>0.273</a:t>
                      </a:r>
                      <a:endParaRPr lang="en-US" sz="1300" b="0" i="0" u="none" strike="noStrike" dirty="0">
                        <a:solidFill>
                          <a:schemeClr val="bg2"/>
                        </a:solidFill>
                        <a:effectLst/>
                        <a:latin typeface="Arial" panose="020B0604020202020204" pitchFamily="34" charset="0"/>
                      </a:endParaRPr>
                    </a:p>
                  </a:txBody>
                  <a:tcPr marL="9525" marR="9525" marT="9525" marB="0" anchor="ctr">
                    <a:solidFill>
                      <a:schemeClr val="bg1"/>
                    </a:solidFill>
                  </a:tcPr>
                </a:tc>
                <a:tc>
                  <a:txBody>
                    <a:bodyPr/>
                    <a:lstStyle/>
                    <a:p>
                      <a:pPr algn="ctr" rtl="0" fontAlgn="b"/>
                      <a:r>
                        <a:rPr lang="en-US" sz="1100" u="none" strike="noStrike" dirty="0">
                          <a:solidFill>
                            <a:schemeClr val="bg2"/>
                          </a:solidFill>
                          <a:effectLst/>
                        </a:rPr>
                        <a:t>28.097</a:t>
                      </a:r>
                      <a:endParaRPr lang="en-US" sz="1100" b="0" i="0" u="none" strike="noStrike" dirty="0">
                        <a:solidFill>
                          <a:schemeClr val="bg2"/>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xmlns="" val="10002"/>
                  </a:ext>
                </a:extLst>
              </a:tr>
              <a:tr h="425083">
                <a:tc>
                  <a:txBody>
                    <a:bodyPr/>
                    <a:lstStyle/>
                    <a:p>
                      <a:pPr algn="ctr" fontAlgn="b"/>
                      <a:r>
                        <a:rPr lang="en-US" sz="1100" u="none" strike="noStrike">
                          <a:solidFill>
                            <a:schemeClr val="bg2"/>
                          </a:solidFill>
                          <a:effectLst/>
                        </a:rPr>
                        <a:t>FA - DFL </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a:solidFill>
                            <a:schemeClr val="bg2"/>
                          </a:solidFill>
                          <a:effectLst/>
                        </a:rPr>
                        <a:t>0.600</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a:solidFill>
                            <a:schemeClr val="bg2"/>
                          </a:solidFill>
                          <a:effectLst/>
                        </a:rPr>
                        <a:t>0.0078</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3"/>
                  </a:ext>
                </a:extLst>
              </a:tr>
              <a:tr h="425083">
                <a:tc>
                  <a:txBody>
                    <a:bodyPr/>
                    <a:lstStyle/>
                    <a:p>
                      <a:pPr algn="ctr" fontAlgn="b"/>
                      <a:r>
                        <a:rPr lang="en-US" sz="1100" u="none" strike="noStrike" dirty="0">
                          <a:solidFill>
                            <a:schemeClr val="bg2"/>
                          </a:solidFill>
                          <a:effectLst/>
                        </a:rPr>
                        <a:t>FE - DFL</a:t>
                      </a:r>
                      <a:endParaRPr lang="en-US" sz="1100" b="0" i="0" u="none" strike="noStrike" dirty="0">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a:solidFill>
                            <a:schemeClr val="bg2"/>
                          </a:solidFill>
                          <a:effectLst/>
                        </a:rPr>
                        <a:t>0.240</a:t>
                      </a:r>
                      <a:endParaRPr lang="en-US" sz="1100" b="0" i="0" u="none" strike="noStrike">
                        <a:solidFill>
                          <a:schemeClr val="bg2"/>
                        </a:solidFill>
                        <a:effectLst/>
                        <a:latin typeface="Calibri" panose="020F0502020204030204" pitchFamily="34" charset="0"/>
                      </a:endParaRPr>
                    </a:p>
                  </a:txBody>
                  <a:tcPr marL="9525" marR="9525" marT="9525" marB="0" anchor="ctr">
                    <a:solidFill>
                      <a:schemeClr val="bg1"/>
                    </a:solidFill>
                  </a:tcPr>
                </a:tc>
                <a:tc>
                  <a:txBody>
                    <a:bodyPr/>
                    <a:lstStyle/>
                    <a:p>
                      <a:pPr algn="ctr" fontAlgn="b"/>
                      <a:r>
                        <a:rPr lang="en-US" sz="1100" u="none" strike="noStrike" dirty="0">
                          <a:solidFill>
                            <a:schemeClr val="bg2"/>
                          </a:solidFill>
                          <a:effectLst/>
                        </a:rPr>
                        <a:t>0.000</a:t>
                      </a:r>
                      <a:endParaRPr lang="en-US" sz="1100" b="0" i="0" u="none" strike="noStrike" dirty="0">
                        <a:solidFill>
                          <a:schemeClr val="bg2"/>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8360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46020340"/>
              </p:ext>
            </p:extLst>
          </p:nvPr>
        </p:nvGraphicFramePr>
        <p:xfrm>
          <a:off x="1530849" y="410966"/>
          <a:ext cx="6000108" cy="4424174"/>
        </p:xfrm>
        <a:graphic>
          <a:graphicData uri="http://schemas.openxmlformats.org/drawingml/2006/table">
            <a:tbl>
              <a:tblPr>
                <a:tableStyleId>{5940675A-B579-460E-94D1-54222C63F5DA}</a:tableStyleId>
              </a:tblPr>
              <a:tblGrid>
                <a:gridCol w="2526139">
                  <a:extLst>
                    <a:ext uri="{9D8B030D-6E8A-4147-A177-3AD203B41FA5}">
                      <a16:colId xmlns:a16="http://schemas.microsoft.com/office/drawing/2014/main" xmlns="" val="20000"/>
                    </a:ext>
                  </a:extLst>
                </a:gridCol>
                <a:gridCol w="1713711">
                  <a:extLst>
                    <a:ext uri="{9D8B030D-6E8A-4147-A177-3AD203B41FA5}">
                      <a16:colId xmlns:a16="http://schemas.microsoft.com/office/drawing/2014/main" xmlns="" val="20001"/>
                    </a:ext>
                  </a:extLst>
                </a:gridCol>
                <a:gridCol w="1760258">
                  <a:extLst>
                    <a:ext uri="{9D8B030D-6E8A-4147-A177-3AD203B41FA5}">
                      <a16:colId xmlns:a16="http://schemas.microsoft.com/office/drawing/2014/main" xmlns="" val="20002"/>
                    </a:ext>
                  </a:extLst>
                </a:gridCol>
              </a:tblGrid>
              <a:tr h="533156">
                <a:tc gridSpan="3">
                  <a:txBody>
                    <a:bodyPr/>
                    <a:lstStyle/>
                    <a:p>
                      <a:pPr algn="ctr" fontAlgn="b"/>
                      <a:r>
                        <a:rPr lang="en-US" sz="1400" b="1" i="0" u="sng" strike="noStrike" cap="none" dirty="0">
                          <a:solidFill>
                            <a:schemeClr val="bg2"/>
                          </a:solidFill>
                          <a:effectLst/>
                          <a:latin typeface="+mn-lt"/>
                          <a:ea typeface="+mn-ea"/>
                          <a:cs typeface="+mn-cs"/>
                          <a:sym typeface="Arial"/>
                        </a:rPr>
                        <a:t>Mediated Moderation Model</a:t>
                      </a: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57954">
                <a:tc gridSpan="3">
                  <a:txBody>
                    <a:bodyPr/>
                    <a:lstStyle/>
                    <a:p>
                      <a:pPr algn="l" rtl="0" fontAlgn="ctr"/>
                      <a:r>
                        <a:rPr lang="en-US" sz="1050" b="1" u="none" strike="noStrike" dirty="0">
                          <a:solidFill>
                            <a:schemeClr val="bg2"/>
                          </a:solidFill>
                          <a:effectLst/>
                        </a:rPr>
                        <a:t> </a:t>
                      </a:r>
                      <a:r>
                        <a:rPr lang="en-US" sz="1050" b="1" u="sng" strike="noStrike" dirty="0">
                          <a:solidFill>
                            <a:schemeClr val="bg2"/>
                          </a:solidFill>
                          <a:effectLst/>
                        </a:rPr>
                        <a:t>Relationship: DL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69122">
                <a:tc>
                  <a:txBody>
                    <a:bodyPr/>
                    <a:lstStyle/>
                    <a:p>
                      <a:pPr algn="ctr" rtl="0" fontAlgn="ctr"/>
                      <a:r>
                        <a:rPr lang="en-US" sz="1000" b="1" u="sng" strike="noStrike" dirty="0">
                          <a:solidFill>
                            <a:schemeClr val="bg2"/>
                          </a:solidFill>
                          <a:effectLst/>
                        </a:rPr>
                        <a:t>Variables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02"/>
                  </a:ext>
                </a:extLst>
              </a:tr>
              <a:tr h="185227">
                <a:tc>
                  <a:txBody>
                    <a:bodyPr/>
                    <a:lstStyle/>
                    <a:p>
                      <a:pPr algn="ctr" rtl="0" fontAlgn="ctr"/>
                      <a:r>
                        <a:rPr lang="en-US" sz="1100" u="none" strike="noStrike" dirty="0">
                          <a:solidFill>
                            <a:schemeClr val="tx1"/>
                          </a:solidFill>
                          <a:effectLst/>
                        </a:rPr>
                        <a:t>DL</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0.6649</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0.000</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03"/>
                  </a:ext>
                </a:extLst>
              </a:tr>
              <a:tr h="185227">
                <a:tc>
                  <a:txBody>
                    <a:bodyPr/>
                    <a:lstStyle/>
                    <a:p>
                      <a:pPr algn="ctr" rtl="0" fontAlgn="ctr"/>
                      <a:r>
                        <a:rPr lang="en-US" sz="1100" u="none" strike="noStrike" dirty="0">
                          <a:solidFill>
                            <a:schemeClr val="tx1"/>
                          </a:solidFill>
                          <a:effectLst/>
                        </a:rPr>
                        <a:t>FI</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0.0381</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0.506</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04"/>
                  </a:ext>
                </a:extLst>
              </a:tr>
              <a:tr h="185227">
                <a:tc>
                  <a:txBody>
                    <a:bodyPr/>
                    <a:lstStyle/>
                    <a:p>
                      <a:pPr algn="ctr" rtl="0" fontAlgn="ctr"/>
                      <a:r>
                        <a:rPr lang="en-US" sz="1100" u="none" strike="noStrike" dirty="0">
                          <a:solidFill>
                            <a:schemeClr val="tx1"/>
                          </a:solidFill>
                          <a:effectLst/>
                        </a:rPr>
                        <a:t>G</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-0.24</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0.053</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05"/>
                  </a:ext>
                </a:extLst>
              </a:tr>
              <a:tr h="185227">
                <a:tc>
                  <a:txBody>
                    <a:bodyPr/>
                    <a:lstStyle/>
                    <a:p>
                      <a:pPr algn="ctr" rtl="0" fontAlgn="ctr"/>
                      <a:r>
                        <a:rPr lang="en-US" sz="1100" u="none" strike="noStrike" dirty="0">
                          <a:solidFill>
                            <a:schemeClr val="tx1"/>
                          </a:solidFill>
                          <a:effectLst/>
                        </a:rPr>
                        <a:t>Int_1</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-0.1552</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0.197</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06"/>
                  </a:ext>
                </a:extLst>
              </a:tr>
              <a:tr h="185227">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extLst>
                  <a:ext uri="{0D108BD9-81ED-4DB2-BD59-A6C34878D82A}">
                    <a16:rowId xmlns:a16="http://schemas.microsoft.com/office/drawing/2014/main" xmlns="" val="10007"/>
                  </a:ext>
                </a:extLst>
              </a:tr>
              <a:tr h="250658">
                <a:tc gridSpan="3">
                  <a:txBody>
                    <a:bodyPr/>
                    <a:lstStyle/>
                    <a:p>
                      <a:pPr algn="l" rtl="0" fontAlgn="ctr"/>
                      <a:r>
                        <a:rPr lang="en-US" sz="1050" b="1" u="sng" strike="noStrike" dirty="0">
                          <a:solidFill>
                            <a:schemeClr val="bg2"/>
                          </a:solidFill>
                          <a:effectLst/>
                        </a:rPr>
                        <a:t> Relationship: FA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169122">
                <a:tc>
                  <a:txBody>
                    <a:bodyPr/>
                    <a:lstStyle/>
                    <a:p>
                      <a:pPr algn="ctr" rtl="0" fontAlgn="ctr"/>
                      <a:r>
                        <a:rPr lang="en-US" sz="1000" b="1" u="sng" strike="noStrike" dirty="0">
                          <a:solidFill>
                            <a:schemeClr val="bg2"/>
                          </a:solidFill>
                          <a:effectLst/>
                        </a:rPr>
                        <a:t>Variables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09"/>
                  </a:ext>
                </a:extLst>
              </a:tr>
              <a:tr h="185227">
                <a:tc>
                  <a:txBody>
                    <a:bodyPr/>
                    <a:lstStyle/>
                    <a:p>
                      <a:pPr algn="ctr" rtl="0" fontAlgn="ctr"/>
                      <a:r>
                        <a:rPr lang="en-US" sz="1100" u="none" strike="noStrike" dirty="0">
                          <a:solidFill>
                            <a:schemeClr val="tx1"/>
                          </a:solidFill>
                          <a:effectLst/>
                        </a:rPr>
                        <a:t>FA</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0.3221</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0.0026</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0"/>
                  </a:ext>
                </a:extLst>
              </a:tr>
              <a:tr h="185227">
                <a:tc>
                  <a:txBody>
                    <a:bodyPr/>
                    <a:lstStyle/>
                    <a:p>
                      <a:pPr algn="ctr" rtl="0" fontAlgn="ctr"/>
                      <a:r>
                        <a:rPr lang="en-US" sz="1100" u="none" strike="noStrike" dirty="0">
                          <a:solidFill>
                            <a:schemeClr val="tx1"/>
                          </a:solidFill>
                          <a:effectLst/>
                        </a:rPr>
                        <a:t>FI</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-0.127</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0.8388</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1"/>
                  </a:ext>
                </a:extLst>
              </a:tr>
              <a:tr h="185227">
                <a:tc>
                  <a:txBody>
                    <a:bodyPr/>
                    <a:lstStyle/>
                    <a:p>
                      <a:pPr algn="ctr" rtl="0" fontAlgn="ctr"/>
                      <a:r>
                        <a:rPr lang="en-US" sz="1100" u="none" strike="noStrike" dirty="0">
                          <a:solidFill>
                            <a:schemeClr val="tx1"/>
                          </a:solidFill>
                          <a:effectLst/>
                        </a:rPr>
                        <a:t>G</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-0.1739</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0.1738</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2"/>
                  </a:ext>
                </a:extLst>
              </a:tr>
              <a:tr h="185227">
                <a:tc>
                  <a:txBody>
                    <a:bodyPr/>
                    <a:lstStyle/>
                    <a:p>
                      <a:pPr algn="ctr" rtl="0" fontAlgn="ctr"/>
                      <a:r>
                        <a:rPr lang="en-US" sz="1100" u="none" strike="noStrike" dirty="0">
                          <a:solidFill>
                            <a:schemeClr val="tx1"/>
                          </a:solidFill>
                          <a:effectLst/>
                        </a:rPr>
                        <a:t>Int_1</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-0.2488</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0.0481</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3"/>
                  </a:ext>
                </a:extLst>
              </a:tr>
              <a:tr h="185227">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tc>
                  <a:txBody>
                    <a:bodyPr/>
                    <a:lstStyle/>
                    <a:p>
                      <a:pPr algn="ctr" rtl="0" fontAlgn="ctr"/>
                      <a:endParaRPr lang="en-US" sz="1100" b="0" i="0" u="none" strike="noStrike" dirty="0">
                        <a:solidFill>
                          <a:schemeClr val="tx1"/>
                        </a:solidFill>
                        <a:effectLst/>
                        <a:latin typeface="Arial" panose="020B0604020202020204" pitchFamily="34" charset="0"/>
                      </a:endParaRPr>
                    </a:p>
                  </a:txBody>
                  <a:tcPr marL="7694" marR="7694" marT="7694" marB="0" anchor="ctr">
                    <a:noFill/>
                  </a:tcPr>
                </a:tc>
                <a:extLst>
                  <a:ext uri="{0D108BD9-81ED-4DB2-BD59-A6C34878D82A}">
                    <a16:rowId xmlns:a16="http://schemas.microsoft.com/office/drawing/2014/main" xmlns="" val="10014"/>
                  </a:ext>
                </a:extLst>
              </a:tr>
              <a:tr h="291755">
                <a:tc gridSpan="3">
                  <a:txBody>
                    <a:bodyPr/>
                    <a:lstStyle/>
                    <a:p>
                      <a:pPr algn="l" rtl="0" fontAlgn="ctr"/>
                      <a:r>
                        <a:rPr lang="en-US" sz="1050" b="1" u="sng" strike="noStrike" dirty="0">
                          <a:solidFill>
                            <a:schemeClr val="bg2"/>
                          </a:solidFill>
                          <a:effectLst/>
                        </a:rPr>
                        <a:t> Relationship: FE - DFL </a:t>
                      </a:r>
                      <a:endParaRPr lang="en-US" sz="105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169122">
                <a:tc>
                  <a:txBody>
                    <a:bodyPr/>
                    <a:lstStyle/>
                    <a:p>
                      <a:pPr algn="ctr" rtl="0" fontAlgn="ctr"/>
                      <a:r>
                        <a:rPr lang="en-US" sz="1000" b="1" u="sng" strike="noStrike">
                          <a:solidFill>
                            <a:schemeClr val="bg2"/>
                          </a:solidFill>
                          <a:effectLst/>
                        </a:rPr>
                        <a:t>Variables </a:t>
                      </a:r>
                      <a:endParaRPr lang="en-US" sz="1000" b="1" i="0" u="sng" strike="noStrike">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coefficients Value</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tc>
                  <a:txBody>
                    <a:bodyPr/>
                    <a:lstStyle/>
                    <a:p>
                      <a:pPr algn="ctr" rtl="0" fontAlgn="ctr"/>
                      <a:r>
                        <a:rPr lang="en-US" sz="1000" b="1" u="sng" strike="noStrike" dirty="0">
                          <a:solidFill>
                            <a:schemeClr val="bg2"/>
                          </a:solidFill>
                          <a:effectLst/>
                        </a:rPr>
                        <a:t>P Value </a:t>
                      </a:r>
                      <a:endParaRPr lang="en-US" sz="1000" b="1" i="0" u="sng" strike="noStrike" dirty="0">
                        <a:solidFill>
                          <a:schemeClr val="bg2"/>
                        </a:solidFill>
                        <a:effectLst/>
                        <a:latin typeface="Arial" panose="020B0604020202020204" pitchFamily="34" charset="0"/>
                      </a:endParaRPr>
                    </a:p>
                  </a:txBody>
                  <a:tcPr marL="7694" marR="7694" marT="7694" marB="0" anchor="ctr">
                    <a:solidFill>
                      <a:schemeClr val="tx2">
                        <a:lumMod val="20000"/>
                        <a:lumOff val="80000"/>
                      </a:schemeClr>
                    </a:solidFill>
                  </a:tcPr>
                </a:tc>
                <a:extLst>
                  <a:ext uri="{0D108BD9-81ED-4DB2-BD59-A6C34878D82A}">
                    <a16:rowId xmlns:a16="http://schemas.microsoft.com/office/drawing/2014/main" xmlns="" val="10016"/>
                  </a:ext>
                </a:extLst>
              </a:tr>
              <a:tr h="185227">
                <a:tc>
                  <a:txBody>
                    <a:bodyPr/>
                    <a:lstStyle/>
                    <a:p>
                      <a:pPr algn="ctr" rtl="0" fontAlgn="ctr"/>
                      <a:r>
                        <a:rPr lang="en-US" sz="1100" u="none" strike="noStrike" dirty="0">
                          <a:solidFill>
                            <a:schemeClr val="tx1"/>
                          </a:solidFill>
                          <a:effectLst/>
                        </a:rPr>
                        <a:t>FE</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0.5257</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0.00000</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7"/>
                  </a:ext>
                </a:extLst>
              </a:tr>
              <a:tr h="185227">
                <a:tc>
                  <a:txBody>
                    <a:bodyPr/>
                    <a:lstStyle/>
                    <a:p>
                      <a:pPr algn="ctr" rtl="0" fontAlgn="ctr"/>
                      <a:r>
                        <a:rPr lang="en-US" sz="1100" u="none" strike="noStrike" dirty="0">
                          <a:solidFill>
                            <a:schemeClr val="tx1"/>
                          </a:solidFill>
                          <a:effectLst/>
                        </a:rPr>
                        <a:t>FI</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-0.0516</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0.3455</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8"/>
                  </a:ext>
                </a:extLst>
              </a:tr>
              <a:tr h="0">
                <a:tc>
                  <a:txBody>
                    <a:bodyPr/>
                    <a:lstStyle/>
                    <a:p>
                      <a:pPr algn="ctr" rtl="0" fontAlgn="ctr"/>
                      <a:r>
                        <a:rPr lang="en-US" sz="1100" u="none" strike="noStrike" dirty="0">
                          <a:solidFill>
                            <a:schemeClr val="tx1"/>
                          </a:solidFill>
                          <a:effectLst/>
                        </a:rPr>
                        <a:t>G</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-0.1515</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a:solidFill>
                            <a:schemeClr val="tx1"/>
                          </a:solidFill>
                          <a:effectLst/>
                        </a:rPr>
                        <a:t>0.1873</a:t>
                      </a:r>
                      <a:endParaRPr lang="en-US" sz="1100" b="0" i="0" u="none" strike="noStrike">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19"/>
                  </a:ext>
                </a:extLst>
              </a:tr>
              <a:tr h="185227">
                <a:tc>
                  <a:txBody>
                    <a:bodyPr/>
                    <a:lstStyle/>
                    <a:p>
                      <a:pPr algn="ctr" rtl="0" fontAlgn="ctr"/>
                      <a:r>
                        <a:rPr lang="en-US" sz="1100" u="none" strike="noStrike" dirty="0">
                          <a:solidFill>
                            <a:schemeClr val="tx1"/>
                          </a:solidFill>
                          <a:effectLst/>
                        </a:rPr>
                        <a:t>Int_1</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-0.2159</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tc>
                  <a:txBody>
                    <a:bodyPr/>
                    <a:lstStyle/>
                    <a:p>
                      <a:pPr algn="ctr" rtl="0" fontAlgn="ctr"/>
                      <a:r>
                        <a:rPr lang="en-US" sz="1100" u="none" strike="noStrike" dirty="0">
                          <a:solidFill>
                            <a:schemeClr val="tx1"/>
                          </a:solidFill>
                          <a:effectLst/>
                        </a:rPr>
                        <a:t>0.0539</a:t>
                      </a:r>
                      <a:endParaRPr lang="en-US" sz="1100" b="0" i="0" u="none" strike="noStrike" dirty="0">
                        <a:solidFill>
                          <a:schemeClr val="tx1"/>
                        </a:solidFill>
                        <a:effectLst/>
                        <a:latin typeface="Arial" panose="020B0604020202020204" pitchFamily="34" charset="0"/>
                      </a:endParaRPr>
                    </a:p>
                  </a:txBody>
                  <a:tcPr marL="7694" marR="7694" marT="7694" marB="0" anchor="ctr">
                    <a:solidFill>
                      <a:schemeClr val="bg1"/>
                    </a:solidFill>
                  </a:tcPr>
                </a:tc>
                <a:extLst>
                  <a:ext uri="{0D108BD9-81ED-4DB2-BD59-A6C34878D82A}">
                    <a16:rowId xmlns:a16="http://schemas.microsoft.com/office/drawing/2014/main" xmlns="" val="10020"/>
                  </a:ext>
                </a:extLst>
              </a:tr>
            </a:tbl>
          </a:graphicData>
        </a:graphic>
      </p:graphicFrame>
      <p:sp>
        <p:nvSpPr>
          <p:cNvPr id="4" name="Subtitle 3">
            <a:extLst>
              <a:ext uri="{FF2B5EF4-FFF2-40B4-BE49-F238E27FC236}">
                <a16:creationId xmlns:a16="http://schemas.microsoft.com/office/drawing/2014/main" xmlns="" id="{F02131C6-590A-4C6A-8BD8-4324B1B956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278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10407"/>
            <a:ext cx="7710900" cy="572700"/>
          </a:xfrm>
        </p:spPr>
        <p:txBody>
          <a:bodyPr/>
          <a:lstStyle/>
          <a:p>
            <a:pPr algn="ctr"/>
            <a:r>
              <a:rPr lang="en-US" b="1" dirty="0">
                <a:solidFill>
                  <a:schemeClr val="bg2">
                    <a:lumMod val="60000"/>
                    <a:lumOff val="40000"/>
                  </a:schemeClr>
                </a:solidFill>
              </a:rPr>
              <a:t>09</a:t>
            </a:r>
            <a:r>
              <a:rPr lang="en-US" b="1" dirty="0"/>
              <a:t> Research Significance </a:t>
            </a:r>
          </a:p>
        </p:txBody>
      </p:sp>
      <p:sp>
        <p:nvSpPr>
          <p:cNvPr id="3" name="Rectangle 2"/>
          <p:cNvSpPr/>
          <p:nvPr/>
        </p:nvSpPr>
        <p:spPr>
          <a:xfrm>
            <a:off x="986319" y="1405722"/>
            <a:ext cx="6904234" cy="3170068"/>
          </a:xfrm>
          <a:prstGeom prst="rect">
            <a:avLst/>
          </a:prstGeom>
          <a:noFill/>
          <a:ln>
            <a:noFill/>
          </a:ln>
        </p:spPr>
        <p:txBody>
          <a:bodyPr spcFirstLastPara="1" wrap="square" lIns="91425" tIns="91425" rIns="91425" bIns="91425" rtlCol="0" anchor="t" anchorCtr="0">
            <a:spAutoFit/>
          </a:bodyPr>
          <a:lstStyle/>
          <a:p>
            <a:pPr marL="285750" indent="-285750">
              <a:spcBef>
                <a:spcPts val="600"/>
              </a:spcBef>
              <a:spcAft>
                <a:spcPts val="600"/>
              </a:spcAft>
              <a:buClr>
                <a:schemeClr val="bg1"/>
              </a:buClr>
              <a:buFont typeface="Arial" panose="020B0604020202020204" pitchFamily="34" charset="0"/>
              <a:buChar char="•"/>
            </a:pPr>
            <a:r>
              <a:rPr lang="en-US" sz="1800" dirty="0">
                <a:solidFill>
                  <a:schemeClr val="bg1"/>
                </a:solidFill>
              </a:rPr>
              <a:t>Limited research on the relationship of FL and DL with DFL is available</a:t>
            </a:r>
          </a:p>
          <a:p>
            <a:pPr marL="285750" indent="-285750">
              <a:spcBef>
                <a:spcPts val="600"/>
              </a:spcBef>
              <a:spcAft>
                <a:spcPts val="600"/>
              </a:spcAft>
              <a:buClr>
                <a:schemeClr val="bg1"/>
              </a:buClr>
              <a:buFont typeface="Arial" panose="020B0604020202020204" pitchFamily="34" charset="0"/>
              <a:buChar char="•"/>
            </a:pPr>
            <a:r>
              <a:rPr lang="en-US" sz="1800" dirty="0">
                <a:solidFill>
                  <a:schemeClr val="bg1"/>
                </a:solidFill>
              </a:rPr>
              <a:t>Research in Pakistan’s context related to DFL is scarce</a:t>
            </a:r>
          </a:p>
          <a:p>
            <a:pPr marL="285750" indent="-285750">
              <a:spcBef>
                <a:spcPts val="600"/>
              </a:spcBef>
              <a:spcAft>
                <a:spcPts val="600"/>
              </a:spcAft>
              <a:buClr>
                <a:schemeClr val="bg1"/>
              </a:buClr>
              <a:buFont typeface="Arial" panose="020B0604020202020204" pitchFamily="34" charset="0"/>
              <a:buChar char="•"/>
            </a:pPr>
            <a:r>
              <a:rPr lang="en-US" sz="1800" dirty="0">
                <a:solidFill>
                  <a:schemeClr val="bg1"/>
                </a:solidFill>
              </a:rPr>
              <a:t>The existing research provide inconsistent results.</a:t>
            </a:r>
          </a:p>
          <a:p>
            <a:pPr marL="285750" indent="-285750">
              <a:spcBef>
                <a:spcPts val="600"/>
              </a:spcBef>
              <a:spcAft>
                <a:spcPts val="600"/>
              </a:spcAft>
              <a:buClr>
                <a:schemeClr val="bg1"/>
              </a:buClr>
              <a:buFont typeface="Arial" panose="020B0604020202020204" pitchFamily="34" charset="0"/>
              <a:buChar char="•"/>
            </a:pPr>
            <a:r>
              <a:rPr lang="en-US" sz="1800" dirty="0">
                <a:solidFill>
                  <a:schemeClr val="bg1"/>
                </a:solidFill>
              </a:rPr>
              <a:t>The study is a novel attempt to use family influence along with Gender in a Mediated Moderation Model </a:t>
            </a:r>
          </a:p>
          <a:p>
            <a:pPr marL="285750" indent="-285750">
              <a:spcBef>
                <a:spcPts val="600"/>
              </a:spcBef>
              <a:spcAft>
                <a:spcPts val="600"/>
              </a:spcAft>
              <a:buClr>
                <a:schemeClr val="bg1"/>
              </a:buClr>
              <a:buFont typeface="Arial" panose="020B0604020202020204" pitchFamily="34" charset="0"/>
              <a:buChar char="•"/>
            </a:pPr>
            <a:r>
              <a:rPr lang="en-US" sz="1800" dirty="0">
                <a:solidFill>
                  <a:schemeClr val="bg1"/>
                </a:solidFill>
              </a:rPr>
              <a:t>Aligns with the SDG 9 (Industry, Innovation &amp; Infrastructure) of   “The World Bank’s Sustainability Goals 2023”</a:t>
            </a:r>
          </a:p>
        </p:txBody>
      </p:sp>
    </p:spTree>
    <p:extLst>
      <p:ext uri="{BB962C8B-B14F-4D97-AF65-F5344CB8AC3E}">
        <p14:creationId xmlns:p14="http://schemas.microsoft.com/office/powerpoint/2010/main" val="6135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6;p38"/>
          <p:cNvSpPr txBox="1">
            <a:spLocks/>
          </p:cNvSpPr>
          <p:nvPr/>
        </p:nvSpPr>
        <p:spPr>
          <a:xfrm>
            <a:off x="1539540" y="493075"/>
            <a:ext cx="4879200" cy="12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Thanks!</a:t>
            </a:r>
          </a:p>
        </p:txBody>
      </p:sp>
      <p:sp>
        <p:nvSpPr>
          <p:cNvPr id="3" name="Google Shape;237;p38"/>
          <p:cNvSpPr txBox="1">
            <a:spLocks/>
          </p:cNvSpPr>
          <p:nvPr/>
        </p:nvSpPr>
        <p:spPr>
          <a:xfrm>
            <a:off x="1144496" y="2456880"/>
            <a:ext cx="48792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2">
                    <a:lumMod val="40000"/>
                    <a:lumOff val="60000"/>
                  </a:schemeClr>
                </a:solidFill>
                <a:latin typeface="Cardo"/>
                <a:ea typeface="Cardo"/>
                <a:cs typeface="Cardo"/>
                <a:sym typeface="Cardo"/>
              </a:rPr>
              <a:t>Do you have any questions?</a:t>
            </a:r>
          </a:p>
        </p:txBody>
      </p:sp>
      <p:cxnSp>
        <p:nvCxnSpPr>
          <p:cNvPr id="4" name="Google Shape;251;p38"/>
          <p:cNvCxnSpPr/>
          <p:nvPr/>
        </p:nvCxnSpPr>
        <p:spPr>
          <a:xfrm>
            <a:off x="-18450" y="1808425"/>
            <a:ext cx="5255400" cy="0"/>
          </a:xfrm>
          <a:prstGeom prst="straightConnector1">
            <a:avLst/>
          </a:prstGeom>
          <a:noFill/>
          <a:ln w="9525" cap="flat" cmpd="sng">
            <a:solidFill>
              <a:schemeClr val="lt1"/>
            </a:solidFill>
            <a:prstDash val="solid"/>
            <a:round/>
            <a:headEnd type="none" w="med" len="med"/>
            <a:tailEnd type="none" w="med" len="med"/>
          </a:ln>
        </p:spPr>
      </p:cxnSp>
      <p:sp>
        <p:nvSpPr>
          <p:cNvPr id="5" name="Rectangle 4"/>
          <p:cNvSpPr/>
          <p:nvPr/>
        </p:nvSpPr>
        <p:spPr>
          <a:xfrm>
            <a:off x="1019882" y="1873514"/>
            <a:ext cx="5128429" cy="1400383"/>
          </a:xfrm>
          <a:prstGeom prst="rect">
            <a:avLst/>
          </a:prstGeom>
          <a:noFill/>
          <a:ln>
            <a:noFill/>
          </a:ln>
        </p:spPr>
        <p:txBody>
          <a:bodyPr spcFirstLastPara="1" wrap="square" lIns="91425" tIns="91425" rIns="91425" bIns="91425" anchor="t" anchorCtr="0">
            <a:noAutofit/>
          </a:bodyPr>
          <a:lstStyle/>
          <a:p>
            <a:pPr>
              <a:buClr>
                <a:schemeClr val="dk1"/>
              </a:buClr>
              <a:buSzPts val="3500"/>
              <a:buFont typeface="Cardo"/>
              <a:buNone/>
            </a:pPr>
            <a:r>
              <a:rPr lang="en" sz="6000" dirty="0">
                <a:solidFill>
                  <a:schemeClr val="lt1"/>
                </a:solidFill>
                <a:latin typeface="Cardo"/>
                <a:ea typeface="Cardo"/>
                <a:cs typeface="Cardo"/>
                <a:sym typeface="Cardo"/>
              </a:rPr>
              <a:t>Thank You!</a:t>
            </a:r>
            <a:endParaRPr lang="en-US" sz="6000" dirty="0">
              <a:solidFill>
                <a:schemeClr val="lt1"/>
              </a:solidFill>
              <a:latin typeface="Cardo"/>
              <a:ea typeface="Cardo"/>
              <a:cs typeface="Cardo"/>
              <a:sym typeface="Cardo"/>
            </a:endParaRPr>
          </a:p>
        </p:txBody>
      </p:sp>
    </p:spTree>
    <p:extLst>
      <p:ext uri="{BB962C8B-B14F-4D97-AF65-F5344CB8AC3E}">
        <p14:creationId xmlns:p14="http://schemas.microsoft.com/office/powerpoint/2010/main" val="39384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49" y="558580"/>
            <a:ext cx="7710900" cy="572700"/>
          </a:xfrm>
        </p:spPr>
        <p:txBody>
          <a:bodyPr/>
          <a:lstStyle/>
          <a:p>
            <a:pPr algn="ctr"/>
            <a:r>
              <a:rPr lang="en-US" sz="3600" b="1" dirty="0">
                <a:solidFill>
                  <a:schemeClr val="bg2">
                    <a:lumMod val="60000"/>
                    <a:lumOff val="40000"/>
                  </a:schemeClr>
                </a:solidFill>
              </a:rPr>
              <a:t>01</a:t>
            </a:r>
            <a:r>
              <a:rPr lang="en-US" sz="3600" b="1" dirty="0">
                <a:solidFill>
                  <a:schemeClr val="bg1"/>
                </a:solidFill>
              </a:rPr>
              <a:t> Introduction </a:t>
            </a:r>
            <a:br>
              <a:rPr lang="en-US" sz="3600" b="1" dirty="0">
                <a:solidFill>
                  <a:schemeClr val="bg1"/>
                </a:solidFill>
              </a:rPr>
            </a:br>
            <a:endParaRPr lang="en-US" b="1" dirty="0"/>
          </a:p>
        </p:txBody>
      </p:sp>
      <p:sp>
        <p:nvSpPr>
          <p:cNvPr id="4" name="Google Shape;94;p16"/>
          <p:cNvSpPr txBox="1">
            <a:spLocks/>
          </p:cNvSpPr>
          <p:nvPr/>
        </p:nvSpPr>
        <p:spPr>
          <a:xfrm>
            <a:off x="1050696" y="1631857"/>
            <a:ext cx="2794571" cy="1338798"/>
          </a:xfrm>
          <a:prstGeom prst="rect">
            <a:avLst/>
          </a:prstGeom>
          <a:noFill/>
          <a:ln>
            <a:noFill/>
          </a:ln>
        </p:spPr>
        <p:txBody>
          <a:bodyPr spcFirstLastPara="1" wrap="square" lIns="91425" tIns="91425" rIns="91425" bIns="91425" rtlCol="0" anchor="t" anchorCtr="0">
            <a:sp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3"/>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15000"/>
              </a:lnSpc>
              <a:spcBef>
                <a:spcPts val="0"/>
              </a:spcBef>
              <a:spcAft>
                <a:spcPts val="0"/>
              </a:spcAft>
              <a:buClr>
                <a:schemeClr val="accent3"/>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15000"/>
              </a:lnSpc>
              <a:spcBef>
                <a:spcPts val="0"/>
              </a:spcBef>
              <a:spcAft>
                <a:spcPts val="0"/>
              </a:spcAft>
              <a:buClr>
                <a:schemeClr val="accent3"/>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lgn="just">
              <a:lnSpc>
                <a:spcPct val="100000"/>
              </a:lnSpc>
              <a:spcBef>
                <a:spcPts val="0"/>
              </a:spcBef>
              <a:spcAft>
                <a:spcPts val="600"/>
              </a:spcAft>
              <a:buClr>
                <a:srgbClr val="000000"/>
              </a:buClr>
              <a:buNone/>
            </a:pPr>
            <a:r>
              <a:rPr lang="en-US" sz="1400" dirty="0">
                <a:solidFill>
                  <a:schemeClr val="bg1"/>
                </a:solidFill>
                <a:latin typeface="Arial"/>
                <a:ea typeface="Arial"/>
                <a:cs typeface="Arial"/>
                <a:sym typeface="Arial"/>
              </a:rPr>
              <a:t>Financial Literacy is moreover associated with the concepts such as financial capability, education, awareness, etc. (Atkinson and Messy, 2012)</a:t>
            </a:r>
          </a:p>
        </p:txBody>
      </p:sp>
      <p:sp>
        <p:nvSpPr>
          <p:cNvPr id="5" name="TextBox 4"/>
          <p:cNvSpPr txBox="1"/>
          <p:nvPr/>
        </p:nvSpPr>
        <p:spPr>
          <a:xfrm>
            <a:off x="5535042" y="1349431"/>
            <a:ext cx="1839074" cy="338554"/>
          </a:xfrm>
          <a:prstGeom prst="rect">
            <a:avLst/>
          </a:prstGeom>
          <a:noFill/>
        </p:spPr>
        <p:txBody>
          <a:bodyPr wrap="square" rtlCol="0">
            <a:spAutoFit/>
          </a:bodyPr>
          <a:lstStyle>
            <a:defPPr marR="0" lvl="0" algn="l" rtl="0">
              <a:lnSpc>
                <a:spcPct val="100000"/>
              </a:lnSpc>
              <a:spcBef>
                <a:spcPts val="0"/>
              </a:spcBef>
              <a:spcAft>
                <a:spcPts val="0"/>
              </a:spcAft>
            </a:defPPr>
            <a:lvl1pPr>
              <a:defRPr sz="1600" b="1"/>
            </a:lvl1pPr>
          </a:lstStyle>
          <a:p>
            <a:r>
              <a:rPr lang="en-US" dirty="0">
                <a:solidFill>
                  <a:schemeClr val="bg1"/>
                </a:solidFill>
              </a:rPr>
              <a:t>Digital Literacy</a:t>
            </a:r>
          </a:p>
        </p:txBody>
      </p:sp>
      <p:sp>
        <p:nvSpPr>
          <p:cNvPr id="6" name="TextBox 5"/>
          <p:cNvSpPr txBox="1"/>
          <p:nvPr/>
        </p:nvSpPr>
        <p:spPr>
          <a:xfrm>
            <a:off x="1395042" y="1349431"/>
            <a:ext cx="2105877" cy="338554"/>
          </a:xfrm>
          <a:prstGeom prst="rect">
            <a:avLst/>
          </a:prstGeom>
          <a:noFill/>
        </p:spPr>
        <p:txBody>
          <a:bodyPr wrap="square" rtlCol="0">
            <a:spAutoFit/>
          </a:bodyPr>
          <a:lstStyle>
            <a:defPPr marR="0" lvl="0" algn="l" rtl="0">
              <a:lnSpc>
                <a:spcPct val="100000"/>
              </a:lnSpc>
              <a:spcBef>
                <a:spcPts val="0"/>
              </a:spcBef>
              <a:spcAft>
                <a:spcPts val="0"/>
              </a:spcAft>
            </a:defPPr>
            <a:lvl1pPr>
              <a:defRPr sz="1600" b="1"/>
            </a:lvl1pPr>
          </a:lstStyle>
          <a:p>
            <a:r>
              <a:rPr lang="en-US" dirty="0">
                <a:solidFill>
                  <a:schemeClr val="bg1"/>
                </a:solidFill>
              </a:rPr>
              <a:t>Financial Literacy</a:t>
            </a:r>
          </a:p>
        </p:txBody>
      </p:sp>
      <p:sp>
        <p:nvSpPr>
          <p:cNvPr id="7" name="TextBox 6"/>
          <p:cNvSpPr txBox="1"/>
          <p:nvPr/>
        </p:nvSpPr>
        <p:spPr>
          <a:xfrm>
            <a:off x="2977420" y="3097866"/>
            <a:ext cx="2640460" cy="338554"/>
          </a:xfrm>
          <a:prstGeom prst="rect">
            <a:avLst/>
          </a:prstGeom>
          <a:noFill/>
        </p:spPr>
        <p:txBody>
          <a:bodyPr wrap="square" rtlCol="0">
            <a:spAutoFit/>
          </a:bodyPr>
          <a:lstStyle/>
          <a:p>
            <a:r>
              <a:rPr lang="en-US" sz="1600" b="1" dirty="0">
                <a:solidFill>
                  <a:schemeClr val="bg1"/>
                </a:solidFill>
              </a:rPr>
              <a:t>Digital Financial Literacy</a:t>
            </a:r>
          </a:p>
        </p:txBody>
      </p:sp>
      <p:sp>
        <p:nvSpPr>
          <p:cNvPr id="8" name="Google Shape;94;p16"/>
          <p:cNvSpPr txBox="1">
            <a:spLocks/>
          </p:cNvSpPr>
          <p:nvPr/>
        </p:nvSpPr>
        <p:spPr>
          <a:xfrm>
            <a:off x="4990514" y="1631857"/>
            <a:ext cx="2783646" cy="1338798"/>
          </a:xfrm>
          <a:prstGeom prst="rect">
            <a:avLst/>
          </a:prstGeom>
          <a:noFill/>
          <a:ln>
            <a:noFill/>
          </a:ln>
        </p:spPr>
        <p:txBody>
          <a:bodyPr spcFirstLastPara="1" wrap="square" lIns="91425" tIns="91425" rIns="91425" bIns="91425" rtlCol="0" anchor="t" anchorCtr="0">
            <a:sp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3"/>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15000"/>
              </a:lnSpc>
              <a:spcBef>
                <a:spcPts val="0"/>
              </a:spcBef>
              <a:spcAft>
                <a:spcPts val="0"/>
              </a:spcAft>
              <a:buClr>
                <a:schemeClr val="accent3"/>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15000"/>
              </a:lnSpc>
              <a:spcBef>
                <a:spcPts val="0"/>
              </a:spcBef>
              <a:spcAft>
                <a:spcPts val="0"/>
              </a:spcAft>
              <a:buClr>
                <a:schemeClr val="accent3"/>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lgn="just">
              <a:lnSpc>
                <a:spcPct val="100000"/>
              </a:lnSpc>
              <a:spcBef>
                <a:spcPts val="0"/>
              </a:spcBef>
              <a:spcAft>
                <a:spcPts val="600"/>
              </a:spcAft>
              <a:buClr>
                <a:srgbClr val="000000"/>
              </a:buClr>
              <a:buFont typeface="PT Serif"/>
              <a:buNone/>
            </a:pPr>
            <a:r>
              <a:rPr lang="en-US" sz="1400">
                <a:solidFill>
                  <a:schemeClr val="bg1"/>
                </a:solidFill>
                <a:latin typeface="Arial"/>
                <a:ea typeface="Arial"/>
                <a:cs typeface="Arial"/>
                <a:sym typeface="Arial"/>
              </a:rPr>
              <a:t>According to Fu (2013) Digital Literacy is a set of skills required by individuals to use digital tools to support the achievement of goals in their life situations.</a:t>
            </a:r>
            <a:endParaRPr lang="en-US" sz="1400" dirty="0">
              <a:solidFill>
                <a:schemeClr val="bg1"/>
              </a:solidFill>
              <a:latin typeface="Arial"/>
              <a:ea typeface="Arial"/>
              <a:cs typeface="Arial"/>
              <a:sym typeface="Arial"/>
            </a:endParaRPr>
          </a:p>
        </p:txBody>
      </p:sp>
      <p:sp>
        <p:nvSpPr>
          <p:cNvPr id="9" name="Google Shape;94;p16"/>
          <p:cNvSpPr txBox="1">
            <a:spLocks/>
          </p:cNvSpPr>
          <p:nvPr/>
        </p:nvSpPr>
        <p:spPr>
          <a:xfrm>
            <a:off x="922268" y="3309399"/>
            <a:ext cx="7299463" cy="1200298"/>
          </a:xfrm>
          <a:prstGeom prst="rect">
            <a:avLst/>
          </a:prstGeom>
          <a:noFill/>
          <a:ln>
            <a:noFill/>
          </a:ln>
        </p:spPr>
        <p:txBody>
          <a:bodyPr spcFirstLastPara="1" wrap="square" lIns="91425" tIns="91425" rIns="91425" bIns="91425" rtlCol="0" anchor="t" anchorCtr="0">
            <a:spAutoFit/>
          </a:bodyPr>
          <a:lstStyle>
            <a:defPPr marR="0" lvl="0" algn="l" rtl="0">
              <a:lnSpc>
                <a:spcPct val="100000"/>
              </a:lnSpc>
              <a:spcBef>
                <a:spcPts val="0"/>
              </a:spcBef>
              <a:spcAft>
                <a:spcPts val="0"/>
              </a:spcAft>
              <a:defRPr/>
            </a:defPPr>
            <a:lvl1pPr marL="0" indent="0" algn="just">
              <a:spcAft>
                <a:spcPts val="600"/>
              </a:spcAft>
              <a:buSzPts val="2400"/>
              <a:buFont typeface="PT Serif"/>
              <a:buNone/>
            </a:lvl1pPr>
            <a:lvl2pPr marL="914400" indent="-381000">
              <a:lnSpc>
                <a:spcPct val="115000"/>
              </a:lnSpc>
              <a:buClr>
                <a:schemeClr val="accent3"/>
              </a:buClr>
              <a:buSzPts val="2400"/>
              <a:buFont typeface="PT Serif"/>
              <a:buChar char="□"/>
              <a:defRPr sz="2400">
                <a:solidFill>
                  <a:schemeClr val="dk1"/>
                </a:solidFill>
                <a:latin typeface="PT Serif"/>
                <a:ea typeface="PT Serif"/>
                <a:cs typeface="PT Serif"/>
              </a:defRPr>
            </a:lvl2pPr>
            <a:lvl3pPr marL="1371600" indent="-381000">
              <a:lnSpc>
                <a:spcPct val="115000"/>
              </a:lnSpc>
              <a:buClr>
                <a:schemeClr val="accent3"/>
              </a:buClr>
              <a:buSzPts val="2400"/>
              <a:buFont typeface="PT Serif"/>
              <a:buChar char="○"/>
              <a:defRPr sz="2400">
                <a:solidFill>
                  <a:schemeClr val="dk1"/>
                </a:solidFill>
                <a:latin typeface="PT Serif"/>
                <a:ea typeface="PT Serif"/>
                <a:cs typeface="PT Serif"/>
              </a:defRPr>
            </a:lvl3pPr>
            <a:lvl4pPr marL="1828800" indent="-381000">
              <a:lnSpc>
                <a:spcPct val="115000"/>
              </a:lnSpc>
              <a:buClr>
                <a:schemeClr val="dk1"/>
              </a:buClr>
              <a:buSzPts val="2400"/>
              <a:buFont typeface="PT Serif"/>
              <a:buChar char="□"/>
              <a:defRPr sz="2400">
                <a:solidFill>
                  <a:schemeClr val="dk1"/>
                </a:solidFill>
                <a:latin typeface="PT Serif"/>
                <a:ea typeface="PT Serif"/>
                <a:cs typeface="PT Serif"/>
              </a:defRPr>
            </a:lvl4pPr>
            <a:lvl5pPr marL="2286000" indent="-381000">
              <a:lnSpc>
                <a:spcPct val="115000"/>
              </a:lnSpc>
              <a:buClr>
                <a:schemeClr val="dk1"/>
              </a:buClr>
              <a:buSzPts val="2400"/>
              <a:buFont typeface="PT Serif"/>
              <a:buChar char="○"/>
              <a:defRPr sz="2400">
                <a:solidFill>
                  <a:schemeClr val="dk1"/>
                </a:solidFill>
                <a:latin typeface="PT Serif"/>
                <a:ea typeface="PT Serif"/>
                <a:cs typeface="PT Serif"/>
              </a:defRPr>
            </a:lvl5pPr>
            <a:lvl6pPr marL="2743200" indent="-381000">
              <a:lnSpc>
                <a:spcPct val="115000"/>
              </a:lnSpc>
              <a:buClr>
                <a:schemeClr val="dk1"/>
              </a:buClr>
              <a:buSzPts val="2400"/>
              <a:buFont typeface="PT Serif"/>
              <a:buChar char="■"/>
              <a:defRPr sz="2400">
                <a:solidFill>
                  <a:schemeClr val="dk1"/>
                </a:solidFill>
                <a:latin typeface="PT Serif"/>
                <a:ea typeface="PT Serif"/>
                <a:cs typeface="PT Serif"/>
              </a:defRPr>
            </a:lvl6pPr>
            <a:lvl7pPr marL="3200400" indent="-381000">
              <a:lnSpc>
                <a:spcPct val="115000"/>
              </a:lnSpc>
              <a:buClr>
                <a:schemeClr val="dk1"/>
              </a:buClr>
              <a:buSzPts val="2400"/>
              <a:buFont typeface="PT Serif"/>
              <a:buChar char="●"/>
              <a:defRPr sz="2400">
                <a:solidFill>
                  <a:schemeClr val="dk1"/>
                </a:solidFill>
                <a:latin typeface="PT Serif"/>
                <a:ea typeface="PT Serif"/>
                <a:cs typeface="PT Serif"/>
              </a:defRPr>
            </a:lvl7pPr>
            <a:lvl8pPr marL="3657600" indent="-381000">
              <a:lnSpc>
                <a:spcPct val="115000"/>
              </a:lnSpc>
              <a:buClr>
                <a:schemeClr val="dk1"/>
              </a:buClr>
              <a:buSzPts val="2400"/>
              <a:buFont typeface="PT Serif"/>
              <a:buChar char="○"/>
              <a:defRPr sz="2400">
                <a:solidFill>
                  <a:schemeClr val="dk1"/>
                </a:solidFill>
                <a:latin typeface="PT Serif"/>
                <a:ea typeface="PT Serif"/>
                <a:cs typeface="PT Serif"/>
              </a:defRPr>
            </a:lvl8pPr>
            <a:lvl9pPr marL="4114800" indent="-381000">
              <a:lnSpc>
                <a:spcPct val="115000"/>
              </a:lnSpc>
              <a:buClr>
                <a:schemeClr val="dk1"/>
              </a:buClr>
              <a:buSzPts val="2400"/>
              <a:buFont typeface="PT Serif"/>
              <a:buChar char="■"/>
              <a:defRPr sz="2400">
                <a:solidFill>
                  <a:schemeClr val="dk1"/>
                </a:solidFill>
                <a:latin typeface="PT Serif"/>
                <a:ea typeface="PT Serif"/>
                <a:cs typeface="PT Serif"/>
              </a:defRPr>
            </a:lvl9pPr>
          </a:lstStyle>
          <a:p>
            <a:pPr algn="ctr"/>
            <a:r>
              <a:rPr lang="en-US" dirty="0">
                <a:solidFill>
                  <a:schemeClr val="bg1"/>
                </a:solidFill>
              </a:rPr>
              <a:t>Digital Financial Literacy is a combination of two concepts i.e. financial literacy and digital platforms</a:t>
            </a:r>
          </a:p>
          <a:p>
            <a:pPr algn="ctr"/>
            <a:r>
              <a:rPr lang="en-US" dirty="0">
                <a:solidFill>
                  <a:schemeClr val="bg1"/>
                </a:solidFill>
              </a:rPr>
              <a:t>“It is defined as a process of acquiring knowledge, and skills and enlarging necessary” habits for effective use of digital services for financial transactions.</a:t>
            </a:r>
          </a:p>
        </p:txBody>
      </p:sp>
    </p:spTree>
    <p:extLst>
      <p:ext uri="{BB962C8B-B14F-4D97-AF65-F5344CB8AC3E}">
        <p14:creationId xmlns:p14="http://schemas.microsoft.com/office/powerpoint/2010/main" val="41185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89859"/>
            <a:ext cx="7710900" cy="572700"/>
          </a:xfrm>
        </p:spPr>
        <p:txBody>
          <a:bodyPr/>
          <a:lstStyle/>
          <a:p>
            <a:pPr algn="ctr"/>
            <a:r>
              <a:rPr lang="en" sz="3600" b="1" dirty="0">
                <a:solidFill>
                  <a:schemeClr val="bg2">
                    <a:lumMod val="60000"/>
                    <a:lumOff val="40000"/>
                  </a:schemeClr>
                </a:solidFill>
              </a:rPr>
              <a:t>02</a:t>
            </a:r>
            <a:r>
              <a:rPr lang="en" sz="3600" b="1" dirty="0">
                <a:solidFill>
                  <a:schemeClr val="bg1"/>
                </a:solidFill>
              </a:rPr>
              <a:t> Problem Statement</a:t>
            </a:r>
            <a:r>
              <a:rPr lang="en-US" sz="3600" b="1" dirty="0">
                <a:solidFill>
                  <a:schemeClr val="bg1"/>
                </a:solidFill>
              </a:rPr>
              <a:t/>
            </a:r>
            <a:br>
              <a:rPr lang="en-US" sz="3600" b="1" dirty="0">
                <a:solidFill>
                  <a:schemeClr val="bg1"/>
                </a:solidFill>
              </a:rPr>
            </a:br>
            <a:endParaRPr lang="en-US" b="1" dirty="0"/>
          </a:p>
        </p:txBody>
      </p:sp>
      <p:sp>
        <p:nvSpPr>
          <p:cNvPr id="4" name="Text Placeholder 2"/>
          <p:cNvSpPr txBox="1">
            <a:spLocks/>
          </p:cNvSpPr>
          <p:nvPr/>
        </p:nvSpPr>
        <p:spPr>
          <a:xfrm>
            <a:off x="720000" y="1444527"/>
            <a:ext cx="7909800" cy="3062347"/>
          </a:xfrm>
          <a:prstGeom prst="rect">
            <a:avLst/>
          </a:prstGeom>
          <a:noFill/>
          <a:ln>
            <a:noFill/>
          </a:ln>
        </p:spPr>
        <p:txBody>
          <a:bodyPr spcFirstLastPara="1" wrap="square" lIns="91425" tIns="91425" rIns="91425" bIns="91425"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600"/>
              </a:spcAft>
              <a:buClr>
                <a:schemeClr val="bg1"/>
              </a:buClr>
              <a:buFont typeface="Arial" panose="020B0604020202020204" pitchFamily="34" charset="0"/>
              <a:buChar char="•"/>
            </a:pPr>
            <a:r>
              <a:rPr lang="en-US" sz="1800" dirty="0">
                <a:solidFill>
                  <a:schemeClr val="bg1"/>
                </a:solidFill>
              </a:rPr>
              <a:t>Due to lack of digital financial literacy, individuals fall victim to costly mistakes and frauds.</a:t>
            </a:r>
          </a:p>
          <a:p>
            <a:pPr marL="285750" indent="-285750">
              <a:spcAft>
                <a:spcPts val="600"/>
              </a:spcAft>
              <a:buClr>
                <a:schemeClr val="bg1"/>
              </a:buClr>
              <a:buFont typeface="Arial" panose="020B0604020202020204" pitchFamily="34" charset="0"/>
              <a:buChar char="•"/>
            </a:pPr>
            <a:r>
              <a:rPr lang="en-US" sz="1800" dirty="0">
                <a:solidFill>
                  <a:schemeClr val="bg1"/>
                </a:solidFill>
              </a:rPr>
              <a:t>Most national financial education strategies do not address digital financial literacy specifically and focus mostly on basic financial concepts.</a:t>
            </a:r>
          </a:p>
          <a:p>
            <a:pPr marL="285750" indent="-285750">
              <a:spcAft>
                <a:spcPts val="600"/>
              </a:spcAft>
              <a:buClr>
                <a:schemeClr val="bg1"/>
              </a:buClr>
              <a:buFont typeface="Arial" panose="020B0604020202020204" pitchFamily="34" charset="0"/>
              <a:buChar char="•"/>
            </a:pPr>
            <a:r>
              <a:rPr lang="en-US" sz="1800" dirty="0">
                <a:solidFill>
                  <a:schemeClr val="bg1"/>
                </a:solidFill>
              </a:rPr>
              <a:t>Research conducted  on  digital financial literacy is scarce.</a:t>
            </a:r>
          </a:p>
          <a:p>
            <a:pPr marL="285750" indent="-285750">
              <a:spcAft>
                <a:spcPts val="600"/>
              </a:spcAft>
              <a:buClr>
                <a:schemeClr val="bg1"/>
              </a:buClr>
              <a:buFont typeface="Arial" panose="020B0604020202020204" pitchFamily="34" charset="0"/>
              <a:buChar char="•"/>
            </a:pPr>
            <a:r>
              <a:rPr lang="en-US" sz="1800" dirty="0">
                <a:solidFill>
                  <a:schemeClr val="bg1"/>
                </a:solidFill>
              </a:rPr>
              <a:t>G20 countries have not yet framed literature that caters to guidelines for digital financial education or digital  financial  literacy.</a:t>
            </a:r>
          </a:p>
          <a:p>
            <a:pPr marL="285750" indent="-285750">
              <a:spcAft>
                <a:spcPts val="600"/>
              </a:spcAft>
              <a:buClr>
                <a:schemeClr val="bg1"/>
              </a:buClr>
              <a:buFont typeface="Arial" panose="020B0604020202020204" pitchFamily="34" charset="0"/>
              <a:buChar char="•"/>
            </a:pPr>
            <a:r>
              <a:rPr lang="en-US" sz="1800" dirty="0">
                <a:solidFill>
                  <a:schemeClr val="bg1"/>
                </a:solidFill>
              </a:rPr>
              <a:t>There  is  the lack  of  a standardized  definition  for  digital financial literacy.</a:t>
            </a:r>
          </a:p>
        </p:txBody>
      </p:sp>
    </p:spTree>
    <p:extLst>
      <p:ext uri="{BB962C8B-B14F-4D97-AF65-F5344CB8AC3E}">
        <p14:creationId xmlns:p14="http://schemas.microsoft.com/office/powerpoint/2010/main" val="2758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dirty="0"/>
              <a:t>Growth of DFS usage in Pakistan</a:t>
            </a:r>
            <a:r>
              <a:rPr lang="en-US" b="1" dirty="0"/>
              <a:t/>
            </a:r>
            <a:br>
              <a:rPr lang="en-US" b="1" dirty="0"/>
            </a:br>
            <a:endParaRPr lang="en-US" b="1" dirty="0"/>
          </a:p>
        </p:txBody>
      </p:sp>
      <p:graphicFrame>
        <p:nvGraphicFramePr>
          <p:cNvPr id="4" name="Chart 3">
            <a:extLst>
              <a:ext uri="{FF2B5EF4-FFF2-40B4-BE49-F238E27FC236}">
                <a16:creationId xmlns:a16="http://schemas.microsoft.com/office/drawing/2014/main" xmlns="" id="{2D15E872-9769-D3EF-DC48-E11DFEAF220F}"/>
              </a:ext>
            </a:extLst>
          </p:cNvPr>
          <p:cNvGraphicFramePr/>
          <p:nvPr>
            <p:extLst>
              <p:ext uri="{D42A27DB-BD31-4B8C-83A1-F6EECF244321}">
                <p14:modId xmlns:p14="http://schemas.microsoft.com/office/powerpoint/2010/main" val="2045089435"/>
              </p:ext>
            </p:extLst>
          </p:nvPr>
        </p:nvGraphicFramePr>
        <p:xfrm>
          <a:off x="1684962" y="1489753"/>
          <a:ext cx="5756529" cy="3187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03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subTitle" idx="1"/>
          </p:nvPr>
        </p:nvSpPr>
        <p:spPr>
          <a:xfrm>
            <a:off x="4848608" y="2004178"/>
            <a:ext cx="3874151" cy="1951200"/>
          </a:xfrm>
          <a:prstGeom prst="rect">
            <a:avLst/>
          </a:prstGeom>
          <a:noFill/>
          <a:ln>
            <a:noFill/>
          </a:ln>
        </p:spPr>
        <p:txBody>
          <a:bodyPr spcFirstLastPara="1" wrap="square" lIns="91425" tIns="91425" rIns="91425" bIns="91425" anchor="t" anchorCtr="0">
            <a:noAutofit/>
          </a:bodyPr>
          <a:lstStyle/>
          <a:p>
            <a:pPr algn="just">
              <a:spcAft>
                <a:spcPts val="600"/>
              </a:spcAft>
              <a:buSzPct val="100000"/>
              <a:buFont typeface="+mj-lt"/>
              <a:buAutoNum type="arabicPeriod"/>
            </a:pPr>
            <a:r>
              <a:rPr lang="en-US" b="1" dirty="0">
                <a:latin typeface="Calibri" panose="020F0502020204030204" pitchFamily="34" charset="0"/>
              </a:rPr>
              <a:t>What is the relationship between digital literacy, financial attitude, and financial experience, and digital financial literacy?</a:t>
            </a:r>
          </a:p>
          <a:p>
            <a:pPr algn="just">
              <a:spcAft>
                <a:spcPts val="600"/>
              </a:spcAft>
              <a:buSzPct val="100000"/>
              <a:buFont typeface="+mj-lt"/>
              <a:buAutoNum type="arabicPeriod"/>
            </a:pPr>
            <a:r>
              <a:rPr lang="en-US" b="1" dirty="0">
                <a:latin typeface="Calibri" panose="020F0502020204030204" pitchFamily="34" charset="0"/>
              </a:rPr>
              <a:t>Does gender moderates the relationship between digital literacy, financial attitude, financial experience, and digital financial literacy?</a:t>
            </a:r>
          </a:p>
          <a:p>
            <a:pPr algn="just">
              <a:spcAft>
                <a:spcPts val="600"/>
              </a:spcAft>
              <a:buSzPct val="100000"/>
              <a:buFont typeface="+mj-lt"/>
              <a:buAutoNum type="arabicPeriod"/>
            </a:pPr>
            <a:r>
              <a:rPr lang="en-US" b="1" dirty="0">
                <a:latin typeface="Calibri" panose="020F0502020204030204" pitchFamily="34" charset="0"/>
              </a:rPr>
              <a:t>Does family influence mediate the relationship between digital literacy, financial attitude, financial experience, and digital financial literacy?</a:t>
            </a:r>
          </a:p>
          <a:p>
            <a:pPr algn="just">
              <a:spcAft>
                <a:spcPts val="600"/>
              </a:spcAft>
              <a:buSzPct val="100000"/>
              <a:buFont typeface="+mj-lt"/>
              <a:buAutoNum type="arabicPeriod"/>
            </a:pPr>
            <a:r>
              <a:rPr lang="en-US" b="1" dirty="0">
                <a:latin typeface="Calibri" panose="020F0502020204030204" pitchFamily="34" charset="0"/>
              </a:rPr>
              <a:t>Does family influence moderate the relationship between digital literacy, financial attitude, financial experience, and digital financial literacy?</a:t>
            </a:r>
          </a:p>
        </p:txBody>
      </p:sp>
      <p:sp>
        <p:nvSpPr>
          <p:cNvPr id="160" name="Google Shape;160;p31"/>
          <p:cNvSpPr txBox="1">
            <a:spLocks noGrp="1"/>
          </p:cNvSpPr>
          <p:nvPr>
            <p:ph type="subTitle" idx="2"/>
          </p:nvPr>
        </p:nvSpPr>
        <p:spPr>
          <a:xfrm>
            <a:off x="205483" y="2004178"/>
            <a:ext cx="3907480" cy="1951200"/>
          </a:xfrm>
          <a:prstGeom prst="rect">
            <a:avLst/>
          </a:prstGeom>
        </p:spPr>
        <p:txBody>
          <a:bodyPr spcFirstLastPara="1" wrap="square" lIns="91425" tIns="91425" rIns="91425" bIns="91425" anchor="t" anchorCtr="0">
            <a:noAutofit/>
          </a:bodyPr>
          <a:lstStyle/>
          <a:p>
            <a:pPr lvl="0" algn="just">
              <a:spcAft>
                <a:spcPts val="600"/>
              </a:spcAft>
              <a:buSzPct val="100000"/>
              <a:buFont typeface="+mj-lt"/>
              <a:buAutoNum type="arabicPeriod"/>
            </a:pPr>
            <a:r>
              <a:rPr lang="en-US" b="1" dirty="0">
                <a:latin typeface="Calibri" panose="020F0502020204030204" pitchFamily="34" charset="0"/>
              </a:rPr>
              <a:t>To determine the impact of digital literacy, financial attitude, and financial experience on digital financial literacy. </a:t>
            </a:r>
          </a:p>
          <a:p>
            <a:pPr lvl="0" algn="just">
              <a:spcAft>
                <a:spcPts val="600"/>
              </a:spcAft>
              <a:buSzPct val="100000"/>
              <a:buFont typeface="+mj-lt"/>
              <a:buAutoNum type="arabicPeriod"/>
            </a:pPr>
            <a:r>
              <a:rPr lang="en-US" b="1" dirty="0">
                <a:latin typeface="Calibri" panose="020F0502020204030204" pitchFamily="34" charset="0"/>
              </a:rPr>
              <a:t>To investigate the moderating effect of gender on the relationship between digital literacy, financial attitude, financial experience, and digital financial literacy.</a:t>
            </a:r>
          </a:p>
          <a:p>
            <a:pPr lvl="0" algn="just">
              <a:spcAft>
                <a:spcPts val="600"/>
              </a:spcAft>
              <a:buSzPct val="100000"/>
              <a:buFont typeface="+mj-lt"/>
              <a:buAutoNum type="arabicPeriod"/>
            </a:pPr>
            <a:r>
              <a:rPr lang="en-US" b="1" dirty="0">
                <a:latin typeface="Calibri" panose="020F0502020204030204" pitchFamily="34" charset="0"/>
              </a:rPr>
              <a:t>To determine the role of family influence as a mediator in the relationship between digital literacy, financial attitude, financial experience, and digital financial literacy.</a:t>
            </a:r>
          </a:p>
          <a:p>
            <a:pPr lvl="0" algn="just">
              <a:spcAft>
                <a:spcPts val="600"/>
              </a:spcAft>
              <a:buSzPct val="100000"/>
              <a:buFont typeface="+mj-lt"/>
              <a:buAutoNum type="arabicPeriod"/>
            </a:pPr>
            <a:r>
              <a:rPr lang="en-US" b="1" dirty="0">
                <a:latin typeface="Calibri" panose="020F0502020204030204" pitchFamily="34" charset="0"/>
              </a:rPr>
              <a:t>To determine the role of family influence as a moderator in the relationship between digital literacy, financial attitude, financial experience, financial literacy.</a:t>
            </a:r>
          </a:p>
        </p:txBody>
      </p:sp>
      <p:sp>
        <p:nvSpPr>
          <p:cNvPr id="161" name="Google Shape;161;p31"/>
          <p:cNvSpPr txBox="1">
            <a:spLocks noGrp="1"/>
          </p:cNvSpPr>
          <p:nvPr>
            <p:ph type="subTitle" idx="3"/>
          </p:nvPr>
        </p:nvSpPr>
        <p:spPr>
          <a:xfrm>
            <a:off x="5059768" y="1208846"/>
            <a:ext cx="3827378" cy="553968"/>
          </a:xfrm>
          <a:prstGeom prst="rect">
            <a:avLst/>
          </a:prstGeom>
          <a:solidFill>
            <a:schemeClr val="tx2">
              <a:lumMod val="20000"/>
              <a:lumOff val="80000"/>
            </a:schemeClr>
          </a:solidFill>
          <a:ln>
            <a:solidFill>
              <a:schemeClr val="tx2">
                <a:lumMod val="20000"/>
                <a:lumOff val="80000"/>
              </a:schemeClr>
            </a:solidFill>
          </a:ln>
        </p:spPr>
        <p:txBody>
          <a:bodyPr spcFirstLastPara="1" wrap="square" lIns="91425" tIns="91425" rIns="91425" bIns="91425" anchor="b" anchorCtr="0">
            <a:spAutoFit/>
          </a:bodyPr>
          <a:lstStyle/>
          <a:p>
            <a:pPr marL="0" lvl="0" indent="0" algn="ctr" rtl="0">
              <a:spcBef>
                <a:spcPts val="0"/>
              </a:spcBef>
              <a:spcAft>
                <a:spcPts val="0"/>
              </a:spcAft>
              <a:buNone/>
            </a:pPr>
            <a:r>
              <a:rPr lang="en" dirty="0">
                <a:solidFill>
                  <a:schemeClr val="bg2"/>
                </a:solidFill>
              </a:rPr>
              <a:t>Questions</a:t>
            </a:r>
            <a:endParaRPr dirty="0">
              <a:solidFill>
                <a:schemeClr val="bg2"/>
              </a:solidFill>
            </a:endParaRPr>
          </a:p>
        </p:txBody>
      </p:sp>
      <p:sp>
        <p:nvSpPr>
          <p:cNvPr id="162" name="Google Shape;162;p31"/>
          <p:cNvSpPr txBox="1">
            <a:spLocks noGrp="1"/>
          </p:cNvSpPr>
          <p:nvPr>
            <p:ph type="subTitle" idx="4"/>
          </p:nvPr>
        </p:nvSpPr>
        <p:spPr>
          <a:xfrm>
            <a:off x="205483" y="1208714"/>
            <a:ext cx="3832261" cy="554100"/>
          </a:xfrm>
          <a:prstGeom prst="rect">
            <a:avLst/>
          </a:prstGeom>
          <a:solidFill>
            <a:schemeClr val="tx2">
              <a:lumMod val="20000"/>
              <a:lumOff val="80000"/>
            </a:schemeClr>
          </a:solidFill>
          <a:ln>
            <a:solidFill>
              <a:schemeClr val="tx2">
                <a:lumMod val="20000"/>
                <a:lumOff val="80000"/>
              </a:schemeClr>
            </a:solid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2"/>
                </a:solidFill>
              </a:rPr>
              <a:t>Objectives </a:t>
            </a:r>
            <a:endParaRPr dirty="0">
              <a:solidFill>
                <a:schemeClr val="bg2"/>
              </a:solidFill>
            </a:endParaRPr>
          </a:p>
        </p:txBody>
      </p:sp>
      <p:sp>
        <p:nvSpPr>
          <p:cNvPr id="163" name="Google Shape;163;p31"/>
          <p:cNvSpPr txBox="1">
            <a:spLocks noGrp="1"/>
          </p:cNvSpPr>
          <p:nvPr>
            <p:ph type="title"/>
          </p:nvPr>
        </p:nvSpPr>
        <p:spPr>
          <a:xfrm>
            <a:off x="720000" y="394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03</a:t>
            </a:r>
            <a:r>
              <a:rPr lang="en" b="1" dirty="0"/>
              <a:t> Research Objectives &amp; Questions </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anim calcmode="lin" valueType="num">
                                      <p:cBhvr>
                                        <p:cTn id="8" dur="1000" fill="hold"/>
                                        <p:tgtEl>
                                          <p:spTgt spid="163"/>
                                        </p:tgtEl>
                                        <p:attrNameLst>
                                          <p:attrName>ppt_x</p:attrName>
                                        </p:attrNameLst>
                                      </p:cBhvr>
                                      <p:tavLst>
                                        <p:tav tm="0">
                                          <p:val>
                                            <p:strVal val="#ppt_x"/>
                                          </p:val>
                                        </p:tav>
                                        <p:tav tm="100000">
                                          <p:val>
                                            <p:strVal val="#ppt_x"/>
                                          </p:val>
                                        </p:tav>
                                      </p:tavLst>
                                    </p:anim>
                                    <p:anim calcmode="lin" valueType="num">
                                      <p:cBhvr>
                                        <p:cTn id="9" dur="1000" fill="hold"/>
                                        <p:tgtEl>
                                          <p:spTgt spid="16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anim calcmode="lin" valueType="num">
                                      <p:cBhvr>
                                        <p:cTn id="13" dur="1000" fill="hold"/>
                                        <p:tgtEl>
                                          <p:spTgt spid="160"/>
                                        </p:tgtEl>
                                        <p:attrNameLst>
                                          <p:attrName>ppt_x</p:attrName>
                                        </p:attrNameLst>
                                      </p:cBhvr>
                                      <p:tavLst>
                                        <p:tav tm="0">
                                          <p:val>
                                            <p:strVal val="#ppt_x"/>
                                          </p:val>
                                        </p:tav>
                                        <p:tav tm="100000">
                                          <p:val>
                                            <p:strVal val="#ppt_x"/>
                                          </p:val>
                                        </p:tav>
                                      </p:tavLst>
                                    </p:anim>
                                    <p:anim calcmode="lin" valueType="num">
                                      <p:cBhvr>
                                        <p:cTn id="14" dur="1000" fill="hold"/>
                                        <p:tgtEl>
                                          <p:spTgt spid="16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anim calcmode="lin" valueType="num">
                                      <p:cBhvr>
                                        <p:cTn id="18" dur="1000" fill="hold"/>
                                        <p:tgtEl>
                                          <p:spTgt spid="162"/>
                                        </p:tgtEl>
                                        <p:attrNameLst>
                                          <p:attrName>ppt_x</p:attrName>
                                        </p:attrNameLst>
                                      </p:cBhvr>
                                      <p:tavLst>
                                        <p:tav tm="0">
                                          <p:val>
                                            <p:strVal val="#ppt_x"/>
                                          </p:val>
                                        </p:tav>
                                        <p:tav tm="100000">
                                          <p:val>
                                            <p:strVal val="#ppt_x"/>
                                          </p:val>
                                        </p:tav>
                                      </p:tavLst>
                                    </p:anim>
                                    <p:anim calcmode="lin" valueType="num">
                                      <p:cBhvr>
                                        <p:cTn id="19" dur="1000" fill="hold"/>
                                        <p:tgtEl>
                                          <p:spTgt spid="16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1000"/>
                                        <p:tgtEl>
                                          <p:spTgt spid="161"/>
                                        </p:tgtEl>
                                      </p:cBhvr>
                                    </p:animEffect>
                                    <p:anim calcmode="lin" valueType="num">
                                      <p:cBhvr>
                                        <p:cTn id="23" dur="1000" fill="hold"/>
                                        <p:tgtEl>
                                          <p:spTgt spid="161"/>
                                        </p:tgtEl>
                                        <p:attrNameLst>
                                          <p:attrName>ppt_x</p:attrName>
                                        </p:attrNameLst>
                                      </p:cBhvr>
                                      <p:tavLst>
                                        <p:tav tm="0">
                                          <p:val>
                                            <p:strVal val="#ppt_x"/>
                                          </p:val>
                                        </p:tav>
                                        <p:tav tm="100000">
                                          <p:val>
                                            <p:strVal val="#ppt_x"/>
                                          </p:val>
                                        </p:tav>
                                      </p:tavLst>
                                    </p:anim>
                                    <p:anim calcmode="lin" valueType="num">
                                      <p:cBhvr>
                                        <p:cTn id="24" dur="1000" fill="hold"/>
                                        <p:tgtEl>
                                          <p:spTgt spid="16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1000"/>
                                        <p:tgtEl>
                                          <p:spTgt spid="159"/>
                                        </p:tgtEl>
                                      </p:cBhvr>
                                    </p:animEffect>
                                    <p:anim calcmode="lin" valueType="num">
                                      <p:cBhvr>
                                        <p:cTn id="28" dur="1000" fill="hold"/>
                                        <p:tgtEl>
                                          <p:spTgt spid="159"/>
                                        </p:tgtEl>
                                        <p:attrNameLst>
                                          <p:attrName>ppt_x</p:attrName>
                                        </p:attrNameLst>
                                      </p:cBhvr>
                                      <p:tavLst>
                                        <p:tav tm="0">
                                          <p:val>
                                            <p:strVal val="#ppt_x"/>
                                          </p:val>
                                        </p:tav>
                                        <p:tav tm="100000">
                                          <p:val>
                                            <p:strVal val="#ppt_x"/>
                                          </p:val>
                                        </p:tav>
                                      </p:tavLst>
                                    </p:anim>
                                    <p:anim calcmode="lin" valueType="num">
                                      <p:cBhvr>
                                        <p:cTn id="29"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161" grpId="0" animBg="1"/>
      <p:bldP spid="162" grpId="0" animBg="1"/>
      <p:bldP spid="1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8"/>
          <p:cNvSpPr txBox="1">
            <a:spLocks noGrp="1"/>
          </p:cNvSpPr>
          <p:nvPr>
            <p:ph type="title"/>
          </p:nvPr>
        </p:nvSpPr>
        <p:spPr>
          <a:xfrm>
            <a:off x="1489749" y="2252616"/>
            <a:ext cx="6914509" cy="9375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Literature Summary </a:t>
            </a:r>
            <a:endParaRPr sz="4800" dirty="0"/>
          </a:p>
        </p:txBody>
      </p:sp>
      <p:sp>
        <p:nvSpPr>
          <p:cNvPr id="139" name="Google Shape;139;p28"/>
          <p:cNvSpPr txBox="1">
            <a:spLocks noGrp="1"/>
          </p:cNvSpPr>
          <p:nvPr>
            <p:ph type="title" idx="2"/>
          </p:nvPr>
        </p:nvSpPr>
        <p:spPr>
          <a:xfrm>
            <a:off x="0" y="2251329"/>
            <a:ext cx="2104800" cy="937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bg2">
                    <a:lumMod val="40000"/>
                    <a:lumOff val="60000"/>
                  </a:schemeClr>
                </a:solidFill>
              </a:rPr>
              <a:t>04</a:t>
            </a:r>
            <a:endParaRPr sz="5400" dirty="0">
              <a:solidFill>
                <a:schemeClr val="bg2">
                  <a:lumMod val="40000"/>
                  <a:lumOff val="60000"/>
                </a:schemeClr>
              </a:solidFill>
            </a:endParaRPr>
          </a:p>
        </p:txBody>
      </p:sp>
      <p:cxnSp>
        <p:nvCxnSpPr>
          <p:cNvPr id="140" name="Google Shape;140;p28"/>
          <p:cNvCxnSpPr/>
          <p:nvPr/>
        </p:nvCxnSpPr>
        <p:spPr>
          <a:xfrm>
            <a:off x="0" y="3188851"/>
            <a:ext cx="6791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72746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1000" fill="hold"/>
                                        <p:tgtEl>
                                          <p:spTgt spid="139"/>
                                        </p:tgtEl>
                                        <p:attrNameLst>
                                          <p:attrName>ppt_x</p:attrName>
                                        </p:attrNameLst>
                                      </p:cBhvr>
                                      <p:tavLst>
                                        <p:tav tm="0">
                                          <p:val>
                                            <p:strVal val="0-#ppt_w/2"/>
                                          </p:val>
                                        </p:tav>
                                        <p:tav tm="100000">
                                          <p:val>
                                            <p:strVal val="#ppt_x"/>
                                          </p:val>
                                        </p:tav>
                                      </p:tavLst>
                                    </p:anim>
                                    <p:anim calcmode="lin" valueType="num">
                                      <p:cBhvr additive="base">
                                        <p:cTn id="8" dur="1000" fill="hold"/>
                                        <p:tgtEl>
                                          <p:spTgt spid="13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anim calcmode="lin" valueType="num">
                                      <p:cBhvr additive="base">
                                        <p:cTn id="11" dur="1000" fill="hold"/>
                                        <p:tgtEl>
                                          <p:spTgt spid="138"/>
                                        </p:tgtEl>
                                        <p:attrNameLst>
                                          <p:attrName>ppt_x</p:attrName>
                                        </p:attrNameLst>
                                      </p:cBhvr>
                                      <p:tavLst>
                                        <p:tav tm="0">
                                          <p:val>
                                            <p:strVal val="0-#ppt_w/2"/>
                                          </p:val>
                                        </p:tav>
                                        <p:tav tm="100000">
                                          <p:val>
                                            <p:strVal val="#ppt_x"/>
                                          </p:val>
                                        </p:tav>
                                      </p:tavLst>
                                    </p:anim>
                                    <p:anim calcmode="lin" valueType="num">
                                      <p:cBhvr additive="base">
                                        <p:cTn id="12" dur="10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259279B4-A35E-48C7-845F-9C0B5C0F1C41}"/>
              </a:ext>
            </a:extLst>
          </p:cNvPr>
          <p:cNvGraphicFramePr>
            <a:graphicFrameLocks noGrp="1"/>
          </p:cNvGraphicFramePr>
          <p:nvPr>
            <p:extLst>
              <p:ext uri="{D42A27DB-BD31-4B8C-83A1-F6EECF244321}">
                <p14:modId xmlns:p14="http://schemas.microsoft.com/office/powerpoint/2010/main" val="580987332"/>
              </p:ext>
            </p:extLst>
          </p:nvPr>
        </p:nvGraphicFramePr>
        <p:xfrm>
          <a:off x="587296" y="592216"/>
          <a:ext cx="7746383" cy="2578848"/>
        </p:xfrm>
        <a:graphic>
          <a:graphicData uri="http://schemas.openxmlformats.org/drawingml/2006/table">
            <a:tbl>
              <a:tblPr>
                <a:tableStyleId>{5940675A-B579-460E-94D1-54222C63F5DA}</a:tableStyleId>
              </a:tblPr>
              <a:tblGrid>
                <a:gridCol w="1524001">
                  <a:extLst>
                    <a:ext uri="{9D8B030D-6E8A-4147-A177-3AD203B41FA5}">
                      <a16:colId xmlns:a16="http://schemas.microsoft.com/office/drawing/2014/main" xmlns="" val="1895316011"/>
                    </a:ext>
                  </a:extLst>
                </a:gridCol>
                <a:gridCol w="2401230">
                  <a:extLst>
                    <a:ext uri="{9D8B030D-6E8A-4147-A177-3AD203B41FA5}">
                      <a16:colId xmlns:a16="http://schemas.microsoft.com/office/drawing/2014/main" xmlns="" val="907043125"/>
                    </a:ext>
                  </a:extLst>
                </a:gridCol>
                <a:gridCol w="929268">
                  <a:extLst>
                    <a:ext uri="{9D8B030D-6E8A-4147-A177-3AD203B41FA5}">
                      <a16:colId xmlns:a16="http://schemas.microsoft.com/office/drawing/2014/main" xmlns="" val="646164621"/>
                    </a:ext>
                  </a:extLst>
                </a:gridCol>
                <a:gridCol w="1791629">
                  <a:extLst>
                    <a:ext uri="{9D8B030D-6E8A-4147-A177-3AD203B41FA5}">
                      <a16:colId xmlns:a16="http://schemas.microsoft.com/office/drawing/2014/main" xmlns="" val="3205348665"/>
                    </a:ext>
                  </a:extLst>
                </a:gridCol>
                <a:gridCol w="490654">
                  <a:extLst>
                    <a:ext uri="{9D8B030D-6E8A-4147-A177-3AD203B41FA5}">
                      <a16:colId xmlns:a16="http://schemas.microsoft.com/office/drawing/2014/main" xmlns="" val="2259789066"/>
                    </a:ext>
                  </a:extLst>
                </a:gridCol>
                <a:gridCol w="609601">
                  <a:extLst>
                    <a:ext uri="{9D8B030D-6E8A-4147-A177-3AD203B41FA5}">
                      <a16:colId xmlns:a16="http://schemas.microsoft.com/office/drawing/2014/main" xmlns="" val="3493262721"/>
                    </a:ext>
                  </a:extLst>
                </a:gridCol>
              </a:tblGrid>
              <a:tr h="306427">
                <a:tc>
                  <a:txBody>
                    <a:bodyPr/>
                    <a:lstStyle/>
                    <a:p>
                      <a:pPr algn="ctr" fontAlgn="ctr"/>
                      <a:r>
                        <a:rPr lang="en-US" sz="800" b="1" i="0" u="none" strike="noStrike" dirty="0">
                          <a:solidFill>
                            <a:schemeClr val="bg2"/>
                          </a:solidFill>
                          <a:effectLst/>
                          <a:latin typeface="Calibri" panose="020F0502020204030204" pitchFamily="34" charset="0"/>
                        </a:rPr>
                        <a:t>Variable </a:t>
                      </a:r>
                    </a:p>
                  </a:txBody>
                  <a:tcPr marL="5475" marR="5475" marT="5475" marB="0" anchor="ctr">
                    <a:solidFill>
                      <a:schemeClr val="tx2">
                        <a:lumMod val="20000"/>
                        <a:lumOff val="80000"/>
                      </a:schemeClr>
                    </a:solidFill>
                  </a:tcPr>
                </a:tc>
                <a:tc>
                  <a:txBody>
                    <a:bodyPr/>
                    <a:lstStyle/>
                    <a:p>
                      <a:pPr algn="ctr" fontAlgn="ctr"/>
                      <a:r>
                        <a:rPr lang="en-US" sz="800" b="1" u="none" strike="noStrike" dirty="0">
                          <a:solidFill>
                            <a:schemeClr val="bg2"/>
                          </a:solidFill>
                          <a:effectLst/>
                        </a:rPr>
                        <a:t>Title </a:t>
                      </a:r>
                      <a:endParaRPr lang="en-US" sz="800" b="1" i="0" u="none" strike="noStrike" dirty="0">
                        <a:solidFill>
                          <a:schemeClr val="bg2"/>
                        </a:solidFill>
                        <a:effectLst/>
                        <a:latin typeface="Calibri" panose="020F0502020204030204" pitchFamily="34" charset="0"/>
                      </a:endParaRPr>
                    </a:p>
                  </a:txBody>
                  <a:tcPr marL="5475" marR="5475" marT="5475" marB="0" anchor="ctr">
                    <a:solidFill>
                      <a:schemeClr val="tx2">
                        <a:lumMod val="20000"/>
                        <a:lumOff val="80000"/>
                      </a:schemeClr>
                    </a:solidFill>
                  </a:tcPr>
                </a:tc>
                <a:tc>
                  <a:txBody>
                    <a:bodyPr/>
                    <a:lstStyle/>
                    <a:p>
                      <a:pPr algn="ctr" fontAlgn="ctr"/>
                      <a:r>
                        <a:rPr lang="en-US" sz="800" b="1" u="none" strike="noStrike" dirty="0">
                          <a:solidFill>
                            <a:schemeClr val="bg2"/>
                          </a:solidFill>
                          <a:effectLst/>
                        </a:rPr>
                        <a:t>Author and Year of Publish</a:t>
                      </a:r>
                      <a:endParaRPr lang="en-US" sz="800" b="1" i="0" u="none" strike="noStrike" dirty="0">
                        <a:solidFill>
                          <a:schemeClr val="bg2"/>
                        </a:solidFill>
                        <a:effectLst/>
                        <a:latin typeface="Calibri" panose="020F0502020204030204" pitchFamily="34" charset="0"/>
                      </a:endParaRPr>
                    </a:p>
                  </a:txBody>
                  <a:tcPr marL="5475" marR="5475" marT="5475" marB="0" anchor="ctr">
                    <a:solidFill>
                      <a:schemeClr val="tx2">
                        <a:lumMod val="20000"/>
                        <a:lumOff val="80000"/>
                      </a:schemeClr>
                    </a:solidFill>
                  </a:tcPr>
                </a:tc>
                <a:tc>
                  <a:txBody>
                    <a:bodyPr/>
                    <a:lstStyle/>
                    <a:p>
                      <a:pPr algn="ctr" fontAlgn="ctr"/>
                      <a:r>
                        <a:rPr lang="en-US" sz="800" b="1" u="none" strike="noStrike" dirty="0">
                          <a:solidFill>
                            <a:schemeClr val="bg2"/>
                          </a:solidFill>
                          <a:effectLst/>
                        </a:rPr>
                        <a:t>Objective of study</a:t>
                      </a:r>
                      <a:endParaRPr lang="en-US" sz="800" b="1" i="0" u="none" strike="noStrike" dirty="0">
                        <a:solidFill>
                          <a:schemeClr val="bg2"/>
                        </a:solidFill>
                        <a:effectLst/>
                        <a:latin typeface="Calibri" panose="020F0502020204030204" pitchFamily="34" charset="0"/>
                      </a:endParaRPr>
                    </a:p>
                  </a:txBody>
                  <a:tcPr marL="5475" marR="5475" marT="5475" marB="0" anchor="ctr">
                    <a:solidFill>
                      <a:schemeClr val="tx2">
                        <a:lumMod val="20000"/>
                        <a:lumOff val="80000"/>
                      </a:schemeClr>
                    </a:solidFill>
                  </a:tcPr>
                </a:tc>
                <a:tc>
                  <a:txBody>
                    <a:bodyPr/>
                    <a:lstStyle/>
                    <a:p>
                      <a:pPr algn="ctr" fontAlgn="ctr"/>
                      <a:r>
                        <a:rPr lang="en-US" sz="800" b="1" u="none" strike="noStrike" dirty="0" smtClean="0">
                          <a:solidFill>
                            <a:schemeClr val="bg2"/>
                          </a:solidFill>
                          <a:effectLst/>
                        </a:rPr>
                        <a:t>D.</a:t>
                      </a:r>
                    </a:p>
                    <a:p>
                      <a:pPr algn="ctr" fontAlgn="ctr"/>
                      <a:r>
                        <a:rPr lang="en-US" sz="800" b="1" u="none" strike="noStrike" dirty="0" smtClean="0">
                          <a:solidFill>
                            <a:schemeClr val="bg2"/>
                          </a:solidFill>
                          <a:effectLst/>
                        </a:rPr>
                        <a:t>variable </a:t>
                      </a:r>
                      <a:endParaRPr lang="en-US" sz="800" b="1" i="0" u="none" strike="noStrike" dirty="0">
                        <a:solidFill>
                          <a:schemeClr val="bg2"/>
                        </a:solidFill>
                        <a:effectLst/>
                        <a:latin typeface="Calibri" panose="020F0502020204030204" pitchFamily="34" charset="0"/>
                      </a:endParaRPr>
                    </a:p>
                  </a:txBody>
                  <a:tcPr marL="5475" marR="5475" marT="5475" marB="0" anchor="ctr">
                    <a:solidFill>
                      <a:schemeClr val="tx2">
                        <a:lumMod val="20000"/>
                        <a:lumOff val="80000"/>
                      </a:schemeClr>
                    </a:solidFill>
                  </a:tcPr>
                </a:tc>
                <a:tc>
                  <a:txBody>
                    <a:bodyPr/>
                    <a:lstStyle/>
                    <a:p>
                      <a:pPr algn="ctr" fontAlgn="ctr"/>
                      <a:r>
                        <a:rPr lang="en-US" sz="800" b="1" u="none" strike="noStrike" dirty="0" err="1" smtClean="0">
                          <a:solidFill>
                            <a:schemeClr val="bg2"/>
                          </a:solidFill>
                          <a:effectLst/>
                        </a:rPr>
                        <a:t>I.variable</a:t>
                      </a:r>
                      <a:endParaRPr lang="en-US" sz="800" b="1" i="0" u="none" strike="noStrike" dirty="0">
                        <a:solidFill>
                          <a:schemeClr val="bg2"/>
                        </a:solidFill>
                        <a:effectLst/>
                        <a:latin typeface="Calibri" panose="020F0502020204030204" pitchFamily="34" charset="0"/>
                      </a:endParaRPr>
                    </a:p>
                  </a:txBody>
                  <a:tcPr marL="5475" marR="5475" marT="5475" marB="0" anchor="ctr">
                    <a:solidFill>
                      <a:schemeClr val="tx2">
                        <a:lumMod val="20000"/>
                        <a:lumOff val="80000"/>
                      </a:schemeClr>
                    </a:solidFill>
                  </a:tcPr>
                </a:tc>
                <a:extLst>
                  <a:ext uri="{0D108BD9-81ED-4DB2-BD59-A6C34878D82A}">
                    <a16:rowId xmlns:a16="http://schemas.microsoft.com/office/drawing/2014/main" xmlns="" val="684818810"/>
                  </a:ext>
                </a:extLst>
              </a:tr>
              <a:tr h="650746">
                <a:tc>
                  <a:txBody>
                    <a:bodyPr/>
                    <a:lstStyle/>
                    <a:p>
                      <a:pPr algn="ctr" fontAlgn="b"/>
                      <a:r>
                        <a:rPr lang="en-US" sz="800" b="1" i="0" u="none" strike="noStrike" dirty="0">
                          <a:solidFill>
                            <a:schemeClr val="bg2"/>
                          </a:solidFill>
                          <a:effectLst/>
                          <a:latin typeface="Calibri" panose="020F0502020204030204" pitchFamily="34" charset="0"/>
                        </a:rPr>
                        <a:t>Digital Financial Literacy </a:t>
                      </a:r>
                    </a:p>
                  </a:txBody>
                  <a:tcPr marL="5475" marR="5475" marT="5475" marB="0" anchor="ctr">
                    <a:solidFill>
                      <a:schemeClr val="tx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700" u="none" strike="noStrike" dirty="0">
                          <a:solidFill>
                            <a:schemeClr val="bg2"/>
                          </a:solidFill>
                          <a:effectLst/>
                        </a:rPr>
                        <a:t>DIGITAL FINANCIAL LITERACY, AND FINANCIAL TECHNOLOGY: CASE STUDIES OF FACULTY OF ECONOMICS UNIVERSITY 17 AUGUST 1945 </a:t>
                      </a:r>
                      <a:r>
                        <a:rPr lang="en-US" sz="700" u="none" strike="noStrike" dirty="0" err="1">
                          <a:solidFill>
                            <a:schemeClr val="bg2"/>
                          </a:solidFill>
                          <a:effectLst/>
                        </a:rPr>
                        <a:t>Samarinda</a:t>
                      </a:r>
                      <a:endParaRPr lang="en-US" sz="700" b="0" i="0" u="none" strike="noStrike" dirty="0">
                        <a:solidFill>
                          <a:schemeClr val="bg2"/>
                        </a:solidFill>
                        <a:effectLst/>
                        <a:latin typeface="Calibri" panose="020F0502020204030204" pitchFamily="34" charset="0"/>
                      </a:endParaRPr>
                    </a:p>
                    <a:p>
                      <a:pPr algn="l" fontAlgn="b"/>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Andi </a:t>
                      </a:r>
                      <a:r>
                        <a:rPr lang="en-US" sz="700" u="none" strike="noStrike" dirty="0" err="1">
                          <a:solidFill>
                            <a:schemeClr val="bg2"/>
                          </a:solidFill>
                          <a:effectLst/>
                        </a:rPr>
                        <a:t>Indrawati</a:t>
                      </a:r>
                      <a:r>
                        <a:rPr lang="en-US" sz="700" u="none" strike="noStrike" dirty="0">
                          <a:solidFill>
                            <a:schemeClr val="bg2"/>
                          </a:solidFill>
                          <a:effectLst/>
                        </a:rPr>
                        <a:t>, 2021</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l" fontAlgn="b"/>
                      <a:r>
                        <a:rPr lang="en-US" sz="700" u="none" strike="noStrike" dirty="0">
                          <a:solidFill>
                            <a:schemeClr val="bg2"/>
                          </a:solidFill>
                          <a:effectLst/>
                        </a:rPr>
                        <a:t>This research was conducted with the aim of knowing how much the level of the level of financial literacy on interest in using Financial Technology products. </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Financial Technology </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Digital Financial Literacy, Financial Behavior </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extLst>
                  <a:ext uri="{0D108BD9-81ED-4DB2-BD59-A6C34878D82A}">
                    <a16:rowId xmlns:a16="http://schemas.microsoft.com/office/drawing/2014/main" xmlns="" val="664732903"/>
                  </a:ext>
                </a:extLst>
              </a:tr>
              <a:tr h="433831">
                <a:tc>
                  <a:txBody>
                    <a:bodyPr/>
                    <a:lstStyle/>
                    <a:p>
                      <a:pPr algn="l" fontAlgn="b"/>
                      <a:endParaRPr lang="en-US" sz="800" b="0" i="0" u="none" strike="noStrike" dirty="0">
                        <a:solidFill>
                          <a:schemeClr val="bg2"/>
                        </a:solidFill>
                        <a:effectLst/>
                        <a:latin typeface="Calibri" panose="020F0502020204030204" pitchFamily="34" charset="0"/>
                      </a:endParaRPr>
                    </a:p>
                  </a:txBody>
                  <a:tcPr marL="5475" marR="5475" marT="5475" marB="0" anchor="b">
                    <a:solidFill>
                      <a:schemeClr val="tx2">
                        <a:lumMod val="20000"/>
                        <a:lumOff val="80000"/>
                      </a:schemeClr>
                    </a:solidFill>
                  </a:tcPr>
                </a:tc>
                <a:tc>
                  <a:txBody>
                    <a:bodyPr/>
                    <a:lstStyle/>
                    <a:p>
                      <a:pPr algn="l" fontAlgn="b"/>
                      <a:r>
                        <a:rPr lang="en-US" sz="700" u="none" strike="noStrike" dirty="0">
                          <a:solidFill>
                            <a:schemeClr val="bg2"/>
                          </a:solidFill>
                          <a:effectLst/>
                        </a:rPr>
                        <a:t>A Study on Awareness about Digital Financial Services among Students</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Kamini </a:t>
                      </a:r>
                      <a:r>
                        <a:rPr lang="en-US" sz="700" u="none" strike="noStrike" dirty="0" err="1">
                          <a:solidFill>
                            <a:schemeClr val="bg2"/>
                          </a:solidFill>
                          <a:effectLst/>
                        </a:rPr>
                        <a:t>Raia</a:t>
                      </a:r>
                      <a:r>
                        <a:rPr lang="en-US" sz="700" u="none" strike="noStrike" dirty="0">
                          <a:solidFill>
                            <a:schemeClr val="bg2"/>
                          </a:solidFill>
                          <a:effectLst/>
                        </a:rPr>
                        <a:t> </a:t>
                      </a:r>
                      <a:r>
                        <a:rPr lang="en-US" sz="700" u="none" strike="noStrike" dirty="0" err="1">
                          <a:solidFill>
                            <a:schemeClr val="bg2"/>
                          </a:solidFill>
                          <a:effectLst/>
                        </a:rPr>
                        <a:t>Mamta</a:t>
                      </a:r>
                      <a:r>
                        <a:rPr lang="en-US" sz="700" u="none" strike="noStrike" dirty="0">
                          <a:solidFill>
                            <a:schemeClr val="bg2"/>
                          </a:solidFill>
                          <a:effectLst/>
                        </a:rPr>
                        <a:t> </a:t>
                      </a:r>
                      <a:r>
                        <a:rPr lang="en-US" sz="700" u="none" strike="noStrike" dirty="0" err="1">
                          <a:solidFill>
                            <a:schemeClr val="bg2"/>
                          </a:solidFill>
                          <a:effectLst/>
                        </a:rPr>
                        <a:t>Sharmab</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l" fontAlgn="b"/>
                      <a:r>
                        <a:rPr lang="en-US" sz="700" u="none" strike="noStrike" dirty="0">
                          <a:solidFill>
                            <a:schemeClr val="bg2"/>
                          </a:solidFill>
                          <a:effectLst/>
                        </a:rPr>
                        <a:t>To study the relationship between demographic variables with awareness about digital financial services among students of higher educational institutes in Delhi</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Digital Financial Services </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Gender, Streams of study, age, qualification</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extLst>
                  <a:ext uri="{0D108BD9-81ED-4DB2-BD59-A6C34878D82A}">
                    <a16:rowId xmlns:a16="http://schemas.microsoft.com/office/drawing/2014/main" xmlns="" val="667445712"/>
                  </a:ext>
                </a:extLst>
              </a:tr>
              <a:tr h="542289">
                <a:tc>
                  <a:txBody>
                    <a:bodyPr/>
                    <a:lstStyle/>
                    <a:p>
                      <a:pPr algn="l" fontAlgn="b"/>
                      <a:endParaRPr lang="en-US" sz="800" b="0" i="0" u="none" strike="noStrike" dirty="0">
                        <a:solidFill>
                          <a:schemeClr val="bg2"/>
                        </a:solidFill>
                        <a:effectLst/>
                        <a:latin typeface="Calibri" panose="020F0502020204030204" pitchFamily="34" charset="0"/>
                      </a:endParaRPr>
                    </a:p>
                  </a:txBody>
                  <a:tcPr marL="5475" marR="5475" marT="5475" marB="0" anchor="b">
                    <a:solidFill>
                      <a:schemeClr val="tx2">
                        <a:lumMod val="20000"/>
                        <a:lumOff val="80000"/>
                      </a:schemeClr>
                    </a:solidFill>
                  </a:tcPr>
                </a:tc>
                <a:tc>
                  <a:txBody>
                    <a:bodyPr/>
                    <a:lstStyle/>
                    <a:p>
                      <a:pPr algn="l" fontAlgn="b"/>
                      <a:r>
                        <a:rPr lang="en-US" sz="700" u="none" strike="noStrike" dirty="0">
                          <a:solidFill>
                            <a:schemeClr val="bg2"/>
                          </a:solidFill>
                          <a:effectLst/>
                        </a:rPr>
                        <a:t>An Analysis of Digital Financial Literacy among College Students</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Dr. Amit A </a:t>
                      </a:r>
                      <a:r>
                        <a:rPr lang="en-US" sz="700" u="none" strike="noStrike" dirty="0" err="1">
                          <a:solidFill>
                            <a:schemeClr val="bg2"/>
                          </a:solidFill>
                          <a:effectLst/>
                        </a:rPr>
                        <a:t>Rajdev</a:t>
                      </a:r>
                      <a:r>
                        <a:rPr lang="en-US" sz="700" u="none" strike="noStrike" dirty="0">
                          <a:solidFill>
                            <a:schemeClr val="bg2"/>
                          </a:solidFill>
                          <a:effectLst/>
                        </a:rPr>
                        <a:t>, </a:t>
                      </a:r>
                      <a:r>
                        <a:rPr lang="en-US" sz="700" u="none" strike="noStrike" dirty="0" err="1">
                          <a:solidFill>
                            <a:schemeClr val="bg2"/>
                          </a:solidFill>
                          <a:effectLst/>
                        </a:rPr>
                        <a:t>Tejal</a:t>
                      </a:r>
                      <a:r>
                        <a:rPr lang="en-US" sz="700" u="none" strike="noStrike" dirty="0">
                          <a:solidFill>
                            <a:schemeClr val="bg2"/>
                          </a:solidFill>
                          <a:effectLst/>
                        </a:rPr>
                        <a:t> </a:t>
                      </a:r>
                      <a:r>
                        <a:rPr lang="en-US" sz="700" u="none" strike="noStrike" dirty="0" err="1">
                          <a:solidFill>
                            <a:schemeClr val="bg2"/>
                          </a:solidFill>
                          <a:effectLst/>
                        </a:rPr>
                        <a:t>Modhvadiya</a:t>
                      </a:r>
                      <a:r>
                        <a:rPr lang="en-US" sz="700" u="none" strike="noStrike" dirty="0">
                          <a:solidFill>
                            <a:schemeClr val="bg2"/>
                          </a:solidFill>
                          <a:effectLst/>
                        </a:rPr>
                        <a:t>, </a:t>
                      </a:r>
                      <a:r>
                        <a:rPr lang="en-US" sz="700" u="none" strike="noStrike" dirty="0" err="1">
                          <a:solidFill>
                            <a:schemeClr val="bg2"/>
                          </a:solidFill>
                          <a:effectLst/>
                        </a:rPr>
                        <a:t>Payal</a:t>
                      </a:r>
                      <a:r>
                        <a:rPr lang="en-US" sz="700" u="none" strike="noStrike" dirty="0">
                          <a:solidFill>
                            <a:schemeClr val="bg2"/>
                          </a:solidFill>
                          <a:effectLst/>
                        </a:rPr>
                        <a:t> Sudra</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l" fontAlgn="b"/>
                      <a:r>
                        <a:rPr lang="en-US" sz="700" u="none" strike="noStrike" dirty="0">
                          <a:solidFill>
                            <a:schemeClr val="bg2"/>
                          </a:solidFill>
                          <a:effectLst/>
                        </a:rPr>
                        <a:t>The objective of research was to study the relationship between demographic variables and level of digital financial literacy. It was also aimed at exploring the relationship between digital financial literacy and use of digital financial services.</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a:solidFill>
                            <a:schemeClr val="bg2"/>
                          </a:solidFill>
                          <a:effectLst/>
                        </a:rPr>
                        <a:t>Digital Financial Services </a:t>
                      </a:r>
                      <a:endParaRPr lang="en-US" sz="700" b="0" i="0" u="none" strike="noStrike">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Demographic variables( Age, Gender and Education)</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extLst>
                  <a:ext uri="{0D108BD9-81ED-4DB2-BD59-A6C34878D82A}">
                    <a16:rowId xmlns:a16="http://schemas.microsoft.com/office/drawing/2014/main" xmlns="" val="1872668127"/>
                  </a:ext>
                </a:extLst>
              </a:tr>
              <a:tr h="542289">
                <a:tc>
                  <a:txBody>
                    <a:bodyPr/>
                    <a:lstStyle/>
                    <a:p>
                      <a:pPr algn="l" fontAlgn="b"/>
                      <a:endParaRPr lang="en-US" sz="800" b="0" i="0" u="none" strike="noStrike" dirty="0">
                        <a:solidFill>
                          <a:schemeClr val="bg2"/>
                        </a:solidFill>
                        <a:effectLst/>
                        <a:latin typeface="Calibri" panose="020F0502020204030204" pitchFamily="34" charset="0"/>
                      </a:endParaRPr>
                    </a:p>
                  </a:txBody>
                  <a:tcPr marL="5475" marR="5475" marT="5475" marB="0" anchor="b">
                    <a:solidFill>
                      <a:schemeClr val="tx2">
                        <a:lumMod val="20000"/>
                        <a:lumOff val="80000"/>
                      </a:schemeClr>
                    </a:solidFill>
                  </a:tcPr>
                </a:tc>
                <a:tc>
                  <a:txBody>
                    <a:bodyPr/>
                    <a:lstStyle/>
                    <a:p>
                      <a:pPr algn="l" fontAlgn="b"/>
                      <a:r>
                        <a:rPr lang="en-US" sz="700" u="none" strike="noStrike" dirty="0">
                          <a:solidFill>
                            <a:schemeClr val="bg2"/>
                          </a:solidFill>
                          <a:effectLst/>
                        </a:rPr>
                        <a:t>DIGITAL FINANCIAL LITERACY: A CASE STUDY OF</a:t>
                      </a:r>
                      <a:br>
                        <a:rPr lang="en-US" sz="700" u="none" strike="noStrike" dirty="0">
                          <a:solidFill>
                            <a:schemeClr val="bg2"/>
                          </a:solidFill>
                          <a:effectLst/>
                        </a:rPr>
                      </a:br>
                      <a:r>
                        <a:rPr lang="en-US" sz="700" u="none" strike="noStrike" dirty="0">
                          <a:solidFill>
                            <a:schemeClr val="bg2"/>
                          </a:solidFill>
                          <a:effectLst/>
                        </a:rPr>
                        <a:t>FARMERS FROM RURAL AREAS IN SARAWAK</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Liew, T., Lim, P., &amp; Liu, Y. (2020).</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l" fontAlgn="b"/>
                      <a:r>
                        <a:rPr lang="en-US" sz="700" u="none" strike="noStrike" dirty="0">
                          <a:solidFill>
                            <a:schemeClr val="bg2"/>
                          </a:solidFill>
                          <a:effectLst/>
                        </a:rPr>
                        <a:t> This study intends to investigate the DFL among the farmers in Sarawak, a Targeted group which are originated from rural areas.</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a:solidFill>
                            <a:schemeClr val="bg2"/>
                          </a:solidFill>
                          <a:effectLst/>
                        </a:rPr>
                        <a:t>Digital Financial Literacy</a:t>
                      </a:r>
                      <a:endParaRPr lang="en-US" sz="700" b="0" i="0" u="none" strike="noStrike">
                        <a:solidFill>
                          <a:schemeClr val="bg2"/>
                        </a:solidFill>
                        <a:effectLst/>
                        <a:latin typeface="Calibri" panose="020F0502020204030204" pitchFamily="34" charset="0"/>
                      </a:endParaRPr>
                    </a:p>
                  </a:txBody>
                  <a:tcPr marL="5475" marR="5475" marT="5475" marB="0" anchor="ctr">
                    <a:solidFill>
                      <a:schemeClr val="accent2"/>
                    </a:solidFill>
                  </a:tcPr>
                </a:tc>
                <a:tc>
                  <a:txBody>
                    <a:bodyPr/>
                    <a:lstStyle/>
                    <a:p>
                      <a:pPr algn="ctr" fontAlgn="b"/>
                      <a:r>
                        <a:rPr lang="en-US" sz="700" u="none" strike="noStrike" dirty="0">
                          <a:solidFill>
                            <a:schemeClr val="bg2"/>
                          </a:solidFill>
                          <a:effectLst/>
                        </a:rPr>
                        <a:t>Knowledge, Awareness, risk consumer rights </a:t>
                      </a:r>
                      <a:endParaRPr lang="en-US" sz="700" b="0" i="0" u="none" strike="noStrike" dirty="0">
                        <a:solidFill>
                          <a:schemeClr val="bg2"/>
                        </a:solidFill>
                        <a:effectLst/>
                        <a:latin typeface="Calibri" panose="020F0502020204030204" pitchFamily="34" charset="0"/>
                      </a:endParaRPr>
                    </a:p>
                  </a:txBody>
                  <a:tcPr marL="5475" marR="5475" marT="5475" marB="0" anchor="ctr">
                    <a:solidFill>
                      <a:schemeClr val="accent2"/>
                    </a:solidFill>
                  </a:tcPr>
                </a:tc>
                <a:extLst>
                  <a:ext uri="{0D108BD9-81ED-4DB2-BD59-A6C34878D82A}">
                    <a16:rowId xmlns:a16="http://schemas.microsoft.com/office/drawing/2014/main" xmlns="" val="250343673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551999517"/>
              </p:ext>
            </p:extLst>
          </p:nvPr>
        </p:nvGraphicFramePr>
        <p:xfrm>
          <a:off x="585621" y="3174712"/>
          <a:ext cx="7756995" cy="1596066"/>
        </p:xfrm>
        <a:graphic>
          <a:graphicData uri="http://schemas.openxmlformats.org/drawingml/2006/table">
            <a:tbl>
              <a:tblPr>
                <a:tableStyleId>{5940675A-B579-460E-94D1-54222C63F5DA}</a:tableStyleId>
              </a:tblPr>
              <a:tblGrid>
                <a:gridCol w="1526648"/>
                <a:gridCol w="2403428"/>
                <a:gridCol w="919332"/>
                <a:gridCol w="1808252"/>
                <a:gridCol w="472611"/>
                <a:gridCol w="626724"/>
              </a:tblGrid>
              <a:tr h="798033">
                <a:tc>
                  <a:txBody>
                    <a:bodyPr/>
                    <a:lstStyle/>
                    <a:p>
                      <a:pPr algn="ctr" fontAlgn="ctr"/>
                      <a:r>
                        <a:rPr lang="en-US" sz="700" b="1" u="none" strike="noStrike" dirty="0">
                          <a:solidFill>
                            <a:schemeClr val="bg2"/>
                          </a:solidFill>
                          <a:effectLst/>
                        </a:rPr>
                        <a:t>Digital Literacy </a:t>
                      </a:r>
                      <a:endParaRPr lang="en-US" sz="700" b="1" i="0" u="none" strike="noStrike" dirty="0">
                        <a:solidFill>
                          <a:schemeClr val="bg2"/>
                        </a:solidFill>
                        <a:effectLst/>
                        <a:latin typeface="Calibri" panose="020F0502020204030204" pitchFamily="34" charset="0"/>
                      </a:endParaRPr>
                    </a:p>
                  </a:txBody>
                  <a:tcPr marL="6239" marR="6239" marT="6239" marB="0" anchor="ctr">
                    <a:solidFill>
                      <a:schemeClr val="tx2">
                        <a:lumMod val="20000"/>
                        <a:lumOff val="80000"/>
                      </a:schemeClr>
                    </a:solidFill>
                  </a:tcPr>
                </a:tc>
                <a:tc>
                  <a:txBody>
                    <a:bodyPr/>
                    <a:lstStyle/>
                    <a:p>
                      <a:pPr algn="l" fontAlgn="ctr"/>
                      <a:r>
                        <a:rPr lang="en-US" sz="700" u="none" strike="noStrike" dirty="0">
                          <a:solidFill>
                            <a:schemeClr val="bg2"/>
                          </a:solidFill>
                          <a:effectLst/>
                        </a:rPr>
                        <a:t>Development and Validation of a Digital Literacy Scale </a:t>
                      </a:r>
                      <a:r>
                        <a:rPr lang="en-US" sz="700" u="none" strike="noStrike" dirty="0" smtClean="0">
                          <a:solidFill>
                            <a:schemeClr val="bg2"/>
                          </a:solidFill>
                          <a:effectLst/>
                        </a:rPr>
                        <a:t>for Teenagers</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ctr" fontAlgn="ctr"/>
                      <a:r>
                        <a:rPr lang="es-ES" sz="700" u="none" strike="noStrike" dirty="0">
                          <a:solidFill>
                            <a:schemeClr val="bg2"/>
                          </a:solidFill>
                          <a:effectLst/>
                        </a:rPr>
                        <a:t>Isabel Rodríguez-de-Dios, Juan-José </a:t>
                      </a:r>
                      <a:r>
                        <a:rPr lang="es-ES" sz="700" u="none" strike="noStrike" dirty="0" err="1">
                          <a:solidFill>
                            <a:schemeClr val="bg2"/>
                          </a:solidFill>
                          <a:effectLst/>
                        </a:rPr>
                        <a:t>Igartu</a:t>
                      </a:r>
                      <a:r>
                        <a:rPr lang="es-ES" sz="700" u="none" strike="noStrike" dirty="0">
                          <a:solidFill>
                            <a:schemeClr val="bg2"/>
                          </a:solidFill>
                          <a:effectLst/>
                        </a:rPr>
                        <a:t>, Alejandro González-Vázquez</a:t>
                      </a:r>
                      <a:endParaRPr lang="es-E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l" fontAlgn="ctr"/>
                      <a:r>
                        <a:rPr lang="en-US" sz="700" u="none" strike="noStrike" dirty="0" smtClean="0">
                          <a:solidFill>
                            <a:schemeClr val="bg2"/>
                          </a:solidFill>
                          <a:effectLst/>
                        </a:rPr>
                        <a:t>The </a:t>
                      </a:r>
                      <a:r>
                        <a:rPr lang="en-US" sz="700" u="none" strike="noStrike" dirty="0">
                          <a:solidFill>
                            <a:schemeClr val="bg2"/>
                          </a:solidFill>
                          <a:effectLst/>
                        </a:rPr>
                        <a:t>purpose of this </a:t>
                      </a:r>
                      <a:r>
                        <a:rPr lang="en-US" sz="700" u="none" strike="noStrike" dirty="0" smtClean="0">
                          <a:solidFill>
                            <a:schemeClr val="bg2"/>
                          </a:solidFill>
                          <a:effectLst/>
                        </a:rPr>
                        <a:t>research was </a:t>
                      </a:r>
                      <a:r>
                        <a:rPr lang="en-US" sz="700" u="none" strike="noStrike" dirty="0">
                          <a:solidFill>
                            <a:schemeClr val="bg2"/>
                          </a:solidFill>
                          <a:effectLst/>
                        </a:rPr>
                        <a:t>to develop and validate a scale to assess digital literacy </a:t>
                      </a:r>
                      <a:r>
                        <a:rPr lang="en-US" sz="700" u="none" strike="noStrike" dirty="0" smtClean="0">
                          <a:solidFill>
                            <a:schemeClr val="bg2"/>
                          </a:solidFill>
                          <a:effectLst/>
                        </a:rPr>
                        <a:t>on teenagers</a:t>
                      </a:r>
                      <a:r>
                        <a:rPr lang="en-US" sz="700" u="none" strike="noStrike" dirty="0">
                          <a:solidFill>
                            <a:schemeClr val="bg2"/>
                          </a:solidFill>
                          <a:effectLst/>
                        </a:rPr>
                        <a:t>.</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l" fontAlgn="ctr"/>
                      <a:r>
                        <a:rPr lang="en-US" sz="700" u="none" strike="noStrike" dirty="0">
                          <a:solidFill>
                            <a:schemeClr val="bg2"/>
                          </a:solidFill>
                          <a:effectLst/>
                        </a:rPr>
                        <a:t>Digital Literacy</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l" fontAlgn="ctr"/>
                      <a:r>
                        <a:rPr lang="en-US" sz="700" u="none" strike="noStrike" dirty="0">
                          <a:solidFill>
                            <a:schemeClr val="bg2"/>
                          </a:solidFill>
                          <a:effectLst/>
                        </a:rPr>
                        <a:t>Technological skills, communication skills, information skills, technical skills.</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r>
              <a:tr h="798033">
                <a:tc>
                  <a:txBody>
                    <a:bodyPr/>
                    <a:lstStyle/>
                    <a:p>
                      <a:pPr algn="l" fontAlgn="ct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tx2">
                        <a:lumMod val="20000"/>
                        <a:lumOff val="80000"/>
                      </a:schemeClr>
                    </a:solidFill>
                  </a:tcPr>
                </a:tc>
                <a:tc>
                  <a:txBody>
                    <a:bodyPr/>
                    <a:lstStyle/>
                    <a:p>
                      <a:pPr algn="l" fontAlgn="ctr"/>
                      <a:r>
                        <a:rPr lang="en-US" sz="700" u="none" strike="noStrike" dirty="0">
                          <a:solidFill>
                            <a:schemeClr val="bg2"/>
                          </a:solidFill>
                          <a:effectLst/>
                        </a:rPr>
                        <a:t>STUDENTS E-LEARNING ACCEPTANCE IN DEVELOPING COUNTRIES: LIBERIA</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ctr" fontAlgn="ctr"/>
                      <a:r>
                        <a:rPr lang="en-US" sz="700" u="none" strike="noStrike" dirty="0">
                          <a:solidFill>
                            <a:schemeClr val="bg2"/>
                          </a:solidFill>
                          <a:effectLst/>
                        </a:rPr>
                        <a:t>Pee </a:t>
                      </a:r>
                      <a:r>
                        <a:rPr lang="en-US" sz="700" u="none" strike="noStrike" dirty="0" err="1">
                          <a:solidFill>
                            <a:schemeClr val="bg2"/>
                          </a:solidFill>
                          <a:effectLst/>
                        </a:rPr>
                        <a:t>Vululleh</a:t>
                      </a:r>
                      <a:r>
                        <a:rPr lang="en-US" sz="700" u="none" strike="noStrike" dirty="0">
                          <a:solidFill>
                            <a:schemeClr val="bg2"/>
                          </a:solidFill>
                          <a:effectLst/>
                        </a:rPr>
                        <a:t> 2019</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l" fontAlgn="ctr"/>
                      <a:r>
                        <a:rPr lang="en-US" sz="700" u="none" strike="noStrike" dirty="0">
                          <a:solidFill>
                            <a:schemeClr val="bg2"/>
                          </a:solidFill>
                          <a:effectLst/>
                        </a:rPr>
                        <a:t>Using the quantitative explanatory </a:t>
                      </a:r>
                      <a:r>
                        <a:rPr lang="en-US" sz="700" u="none" strike="noStrike" dirty="0" smtClean="0">
                          <a:solidFill>
                            <a:schemeClr val="bg2"/>
                          </a:solidFill>
                          <a:effectLst/>
                        </a:rPr>
                        <a:t>methodology</a:t>
                      </a:r>
                      <a:r>
                        <a:rPr lang="en-US" sz="700" u="none" strike="noStrike" dirty="0">
                          <a:solidFill>
                            <a:schemeClr val="bg2"/>
                          </a:solidFill>
                          <a:effectLst/>
                        </a:rPr>
                        <a:t>, this study examines</a:t>
                      </a:r>
                      <a:br>
                        <a:rPr lang="en-US" sz="700" u="none" strike="noStrike" dirty="0">
                          <a:solidFill>
                            <a:schemeClr val="bg2"/>
                          </a:solidFill>
                          <a:effectLst/>
                        </a:rPr>
                      </a:br>
                      <a:r>
                        <a:rPr lang="en-US" sz="700" u="none" strike="noStrike" dirty="0">
                          <a:solidFill>
                            <a:schemeClr val="bg2"/>
                          </a:solidFill>
                          <a:effectLst/>
                        </a:rPr>
                        <a:t>the predictive relationship between perceived usefulness, perceived ease of use, self-efficacy, </a:t>
                      </a:r>
                      <a:r>
                        <a:rPr lang="en-US" sz="700" u="none" strike="noStrike" dirty="0" smtClean="0">
                          <a:solidFill>
                            <a:schemeClr val="bg2"/>
                          </a:solidFill>
                          <a:effectLst/>
                        </a:rPr>
                        <a:t>and digital </a:t>
                      </a:r>
                      <a:r>
                        <a:rPr lang="en-US" sz="700" u="none" strike="noStrike" dirty="0">
                          <a:solidFill>
                            <a:schemeClr val="bg2"/>
                          </a:solidFill>
                          <a:effectLst/>
                        </a:rPr>
                        <a:t>literacy of college </a:t>
                      </a:r>
                      <a:r>
                        <a:rPr lang="en-US" sz="700" u="none" strike="noStrike" dirty="0" smtClean="0">
                          <a:solidFill>
                            <a:schemeClr val="bg2"/>
                          </a:solidFill>
                          <a:effectLst/>
                        </a:rPr>
                        <a:t>students</a:t>
                      </a:r>
                      <a:r>
                        <a:rPr lang="en-US" sz="700" u="none" strike="noStrike" dirty="0">
                          <a:solidFill>
                            <a:schemeClr val="bg2"/>
                          </a:solidFill>
                          <a:effectLst/>
                        </a:rPr>
                        <a:t>, and their behavioral intention (BI) to accept e-based learning.</a:t>
                      </a:r>
                      <a:endParaRPr lang="en-US" sz="700" b="0" i="0" u="none" strike="noStrike" dirty="0">
                        <a:solidFill>
                          <a:schemeClr val="bg2"/>
                        </a:solidFill>
                        <a:effectLst/>
                        <a:latin typeface="Calibri" panose="020F0502020204030204" pitchFamily="34" charset="0"/>
                      </a:endParaRPr>
                    </a:p>
                  </a:txBody>
                  <a:tcPr marL="6239" marR="6239" marT="6239" marB="0">
                    <a:solidFill>
                      <a:schemeClr val="accent2"/>
                    </a:solidFill>
                  </a:tcPr>
                </a:tc>
                <a:tc>
                  <a:txBody>
                    <a:bodyPr/>
                    <a:lstStyle/>
                    <a:p>
                      <a:pPr algn="l" fontAlgn="ctr"/>
                      <a:r>
                        <a:rPr lang="en-US" sz="700" u="none" strike="noStrike" dirty="0">
                          <a:solidFill>
                            <a:schemeClr val="bg2"/>
                          </a:solidFill>
                          <a:effectLst/>
                        </a:rPr>
                        <a:t>Behavioral intention</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c>
                  <a:txBody>
                    <a:bodyPr/>
                    <a:lstStyle/>
                    <a:p>
                      <a:pPr algn="l" fontAlgn="ctr"/>
                      <a:r>
                        <a:rPr lang="en-US" sz="700" u="none" strike="noStrike" dirty="0">
                          <a:solidFill>
                            <a:schemeClr val="bg2"/>
                          </a:solidFill>
                          <a:effectLst/>
                        </a:rPr>
                        <a:t>PU, PEOU, Self efficacy, Digital Literacy </a:t>
                      </a:r>
                      <a:endParaRPr lang="en-US" sz="700" b="0" i="0" u="none" strike="noStrike" dirty="0">
                        <a:solidFill>
                          <a:schemeClr val="bg2"/>
                        </a:solidFill>
                        <a:effectLst/>
                        <a:latin typeface="Calibri" panose="020F0502020204030204" pitchFamily="34" charset="0"/>
                      </a:endParaRPr>
                    </a:p>
                  </a:txBody>
                  <a:tcPr marL="6239" marR="6239" marT="6239" marB="0" anchor="ctr">
                    <a:solidFill>
                      <a:schemeClr val="accent2"/>
                    </a:solidFill>
                  </a:tcPr>
                </a:tc>
              </a:tr>
            </a:tbl>
          </a:graphicData>
        </a:graphic>
      </p:graphicFrame>
    </p:spTree>
    <p:extLst>
      <p:ext uri="{BB962C8B-B14F-4D97-AF65-F5344CB8AC3E}">
        <p14:creationId xmlns:p14="http://schemas.microsoft.com/office/powerpoint/2010/main" val="285118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3872851"/>
              </p:ext>
            </p:extLst>
          </p:nvPr>
        </p:nvGraphicFramePr>
        <p:xfrm>
          <a:off x="698643" y="430498"/>
          <a:ext cx="7777536" cy="4038758"/>
        </p:xfrm>
        <a:graphic>
          <a:graphicData uri="http://schemas.openxmlformats.org/drawingml/2006/table">
            <a:tbl>
              <a:tblPr>
                <a:tableStyleId>{5940675A-B579-460E-94D1-54222C63F5DA}</a:tableStyleId>
              </a:tblPr>
              <a:tblGrid>
                <a:gridCol w="1037690"/>
                <a:gridCol w="1859622"/>
                <a:gridCol w="991456"/>
                <a:gridCol w="1988050"/>
                <a:gridCol w="873303"/>
                <a:gridCol w="1027415"/>
              </a:tblGrid>
              <a:tr h="245742">
                <a:tc>
                  <a:txBody>
                    <a:bodyPr/>
                    <a:lstStyle/>
                    <a:p>
                      <a:pPr algn="ctr" fontAlgn="ctr"/>
                      <a:r>
                        <a:rPr lang="en-US" sz="700" b="1" u="none" strike="noStrike" dirty="0">
                          <a:solidFill>
                            <a:schemeClr val="bg2"/>
                          </a:solidFill>
                          <a:effectLst/>
                        </a:rPr>
                        <a:t>Variable </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ctr" fontAlgn="ctr"/>
                      <a:r>
                        <a:rPr lang="en-US" sz="700" b="1" u="none" strike="noStrike" dirty="0">
                          <a:solidFill>
                            <a:schemeClr val="bg2"/>
                          </a:solidFill>
                          <a:effectLst/>
                        </a:rPr>
                        <a:t>Title </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ctr" fontAlgn="ctr"/>
                      <a:r>
                        <a:rPr lang="en-US" sz="700" b="1" u="none" strike="noStrike" dirty="0">
                          <a:solidFill>
                            <a:schemeClr val="bg2"/>
                          </a:solidFill>
                          <a:effectLst/>
                        </a:rPr>
                        <a:t>Author and Year of Publish</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ctr" fontAlgn="ctr"/>
                      <a:r>
                        <a:rPr lang="en-US" sz="700" b="1" u="none" strike="noStrike" dirty="0">
                          <a:solidFill>
                            <a:schemeClr val="bg2"/>
                          </a:solidFill>
                          <a:effectLst/>
                        </a:rPr>
                        <a:t>Objective of study</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ctr" fontAlgn="ctr"/>
                      <a:r>
                        <a:rPr lang="en-US" sz="700" b="1" u="none" strike="noStrike" dirty="0" smtClean="0">
                          <a:solidFill>
                            <a:schemeClr val="bg2"/>
                          </a:solidFill>
                          <a:effectLst/>
                        </a:rPr>
                        <a:t>D. Variable </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ctr" fontAlgn="ctr"/>
                      <a:r>
                        <a:rPr lang="en-US" sz="700" b="1" u="none" strike="noStrike" dirty="0" smtClean="0">
                          <a:solidFill>
                            <a:schemeClr val="bg2"/>
                          </a:solidFill>
                          <a:effectLst/>
                        </a:rPr>
                        <a:t>I. Variable</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r>
              <a:tr h="734446">
                <a:tc>
                  <a:txBody>
                    <a:bodyPr/>
                    <a:lstStyle/>
                    <a:p>
                      <a:pPr algn="ctr" fontAlgn="ctr"/>
                      <a:r>
                        <a:rPr lang="en-US" sz="700" b="1" u="none" strike="noStrike" dirty="0">
                          <a:solidFill>
                            <a:schemeClr val="bg2"/>
                          </a:solidFill>
                          <a:effectLst/>
                        </a:rPr>
                        <a:t>Financial Attitude </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l" fontAlgn="ctr"/>
                      <a:r>
                        <a:rPr lang="en-US" sz="700" u="none" strike="noStrike" dirty="0">
                          <a:solidFill>
                            <a:schemeClr val="bg2"/>
                          </a:solidFill>
                          <a:effectLst/>
                        </a:rPr>
                        <a:t>AN EMPIRICAL ANALYSIS OF INTER LINKAGES BETWEEN</a:t>
                      </a:r>
                      <a:br>
                        <a:rPr lang="en-US" sz="700" u="none" strike="noStrike" dirty="0">
                          <a:solidFill>
                            <a:schemeClr val="bg2"/>
                          </a:solidFill>
                          <a:effectLst/>
                        </a:rPr>
                      </a:br>
                      <a:r>
                        <a:rPr lang="en-US" sz="700" u="none" strike="noStrike" dirty="0">
                          <a:solidFill>
                            <a:schemeClr val="bg2"/>
                          </a:solidFill>
                          <a:effectLst/>
                        </a:rPr>
                        <a:t>FINANCIAL ATTITUDES, FINANCIAL BEHAVIOUR AND</a:t>
                      </a:r>
                      <a:br>
                        <a:rPr lang="en-US" sz="700" u="none" strike="noStrike" dirty="0">
                          <a:solidFill>
                            <a:schemeClr val="bg2"/>
                          </a:solidFill>
                          <a:effectLst/>
                        </a:rPr>
                      </a:br>
                      <a:r>
                        <a:rPr lang="en-US" sz="700" u="none" strike="noStrike" dirty="0">
                          <a:solidFill>
                            <a:schemeClr val="bg2"/>
                          </a:solidFill>
                          <a:effectLst/>
                        </a:rPr>
                        <a:t>FINANCIAL KNOWLEDGE OF SALARIED INDIVIDUALS</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err="1">
                          <a:solidFill>
                            <a:schemeClr val="bg2"/>
                          </a:solidFill>
                          <a:effectLst/>
                        </a:rPr>
                        <a:t>Puneet</a:t>
                      </a:r>
                      <a:r>
                        <a:rPr lang="en-US" sz="700" u="none" strike="noStrike" dirty="0">
                          <a:solidFill>
                            <a:schemeClr val="bg2"/>
                          </a:solidFill>
                          <a:effectLst/>
                        </a:rPr>
                        <a:t> </a:t>
                      </a:r>
                      <a:r>
                        <a:rPr lang="en-US" sz="700" u="none" strike="noStrike" dirty="0" err="1">
                          <a:solidFill>
                            <a:schemeClr val="bg2"/>
                          </a:solidFill>
                          <a:effectLst/>
                        </a:rPr>
                        <a:t>Bhushan</a:t>
                      </a:r>
                      <a:r>
                        <a:rPr lang="en-US" sz="700" u="none" strike="noStrike" dirty="0">
                          <a:solidFill>
                            <a:schemeClr val="bg2"/>
                          </a:solidFill>
                          <a:effectLst/>
                        </a:rPr>
                        <a:t>, </a:t>
                      </a:r>
                      <a:r>
                        <a:rPr lang="en-US" sz="700" u="none" strike="noStrike" dirty="0" err="1">
                          <a:solidFill>
                            <a:schemeClr val="bg2"/>
                          </a:solidFill>
                          <a:effectLst/>
                        </a:rPr>
                        <a:t>Yajulu</a:t>
                      </a:r>
                      <a:r>
                        <a:rPr lang="en-US" sz="700" u="none" strike="noStrike" dirty="0">
                          <a:solidFill>
                            <a:schemeClr val="bg2"/>
                          </a:solidFill>
                          <a:effectLst/>
                        </a:rPr>
                        <a:t> </a:t>
                      </a:r>
                      <a:r>
                        <a:rPr lang="en-US" sz="700" u="none" strike="noStrike" dirty="0" err="1">
                          <a:solidFill>
                            <a:schemeClr val="bg2"/>
                          </a:solidFill>
                          <a:effectLst/>
                        </a:rPr>
                        <a:t>Medury</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a:solidFill>
                            <a:schemeClr val="bg2"/>
                          </a:solidFill>
                          <a:effectLst/>
                        </a:rPr>
                        <a:t>To </a:t>
                      </a:r>
                      <a:r>
                        <a:rPr lang="en-US" sz="700" u="none" strike="noStrike" dirty="0" smtClean="0">
                          <a:solidFill>
                            <a:schemeClr val="bg2"/>
                          </a:solidFill>
                          <a:effectLst/>
                        </a:rPr>
                        <a:t>observe </a:t>
                      </a:r>
                      <a:r>
                        <a:rPr lang="en-US" sz="700" u="none" strike="noStrike" dirty="0">
                          <a:solidFill>
                            <a:schemeClr val="bg2"/>
                          </a:solidFill>
                          <a:effectLst/>
                        </a:rPr>
                        <a:t>factors to improve financial literacy, to fill the gaps of past researches</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a:solidFill>
                            <a:schemeClr val="bg2"/>
                          </a:solidFill>
                          <a:effectLst/>
                        </a:rPr>
                        <a:t>Financial Attitude </a:t>
                      </a:r>
                      <a:endParaRPr lang="en-US" sz="700" b="0" i="0" u="none" strike="noStrike">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a:solidFill>
                            <a:schemeClr val="bg2"/>
                          </a:solidFill>
                          <a:effectLst/>
                        </a:rPr>
                        <a:t>Attitude Correlation and behavioral Correlations </a:t>
                      </a:r>
                      <a:endParaRPr lang="en-US" sz="700" b="0" i="0" u="none" strike="noStrike">
                        <a:solidFill>
                          <a:schemeClr val="bg2"/>
                        </a:solidFill>
                        <a:effectLst/>
                        <a:latin typeface="Calibri" panose="020F0502020204030204" pitchFamily="34" charset="0"/>
                      </a:endParaRPr>
                    </a:p>
                  </a:txBody>
                  <a:tcPr marL="1214" marR="1214" marT="1214" marB="0" anchor="ctr">
                    <a:solidFill>
                      <a:schemeClr val="accent2"/>
                    </a:solidFill>
                  </a:tcPr>
                </a:tc>
              </a:tr>
              <a:tr h="1223150">
                <a:tc>
                  <a:txBody>
                    <a:bodyPr/>
                    <a:lstStyle/>
                    <a:p>
                      <a:pPr algn="ctr" fontAlgn="ctr"/>
                      <a:endParaRPr lang="en-US" sz="700" b="1" i="0" u="none" strike="noStrike">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l" fontAlgn="ctr"/>
                      <a:r>
                        <a:rPr lang="en-US" sz="700" u="none" strike="noStrike">
                          <a:solidFill>
                            <a:schemeClr val="bg2"/>
                          </a:solidFill>
                          <a:effectLst/>
                        </a:rPr>
                        <a:t>Influence of Human Resources, Financial Attitudes, and</a:t>
                      </a:r>
                      <a:br>
                        <a:rPr lang="en-US" sz="700" u="none" strike="noStrike">
                          <a:solidFill>
                            <a:schemeClr val="bg2"/>
                          </a:solidFill>
                          <a:effectLst/>
                        </a:rPr>
                      </a:br>
                      <a:r>
                        <a:rPr lang="en-US" sz="700" u="none" strike="noStrike">
                          <a:solidFill>
                            <a:schemeClr val="bg2"/>
                          </a:solidFill>
                          <a:effectLst/>
                        </a:rPr>
                        <a:t>Coordination on Cooperative Financial Management</a:t>
                      </a:r>
                      <a:endParaRPr lang="en-US" sz="700" b="0" i="0" u="none" strike="noStrike">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err="1">
                          <a:solidFill>
                            <a:schemeClr val="bg2"/>
                          </a:solidFill>
                          <a:effectLst/>
                        </a:rPr>
                        <a:t>Anantawikrama</a:t>
                      </a:r>
                      <a:r>
                        <a:rPr lang="en-US" sz="700" u="none" strike="noStrike" dirty="0">
                          <a:solidFill>
                            <a:schemeClr val="bg2"/>
                          </a:solidFill>
                          <a:effectLst/>
                        </a:rPr>
                        <a:t> </a:t>
                      </a:r>
                      <a:r>
                        <a:rPr lang="en-US" sz="700" u="none" strike="noStrike" dirty="0" err="1">
                          <a:solidFill>
                            <a:schemeClr val="bg2"/>
                          </a:solidFill>
                          <a:effectLst/>
                        </a:rPr>
                        <a:t>Tungga</a:t>
                      </a:r>
                      <a:r>
                        <a:rPr lang="en-US" sz="700" u="none" strike="noStrike" dirty="0">
                          <a:solidFill>
                            <a:schemeClr val="bg2"/>
                          </a:solidFill>
                          <a:effectLst/>
                        </a:rPr>
                        <a:t> ATMADJA</a:t>
                      </a:r>
                      <a:br>
                        <a:rPr lang="en-US" sz="700" u="none" strike="noStrike" dirty="0">
                          <a:solidFill>
                            <a:schemeClr val="bg2"/>
                          </a:solidFill>
                          <a:effectLst/>
                        </a:rPr>
                      </a:br>
                      <a:r>
                        <a:rPr lang="en-US" sz="700" u="none" strike="noStrike" dirty="0">
                          <a:solidFill>
                            <a:schemeClr val="bg2"/>
                          </a:solidFill>
                          <a:effectLst/>
                        </a:rPr>
                        <a:t/>
                      </a:r>
                      <a:br>
                        <a:rPr lang="en-US" sz="700" u="none" strike="noStrike" dirty="0">
                          <a:solidFill>
                            <a:schemeClr val="bg2"/>
                          </a:solidFill>
                          <a:effectLst/>
                        </a:rPr>
                      </a:br>
                      <a:r>
                        <a:rPr lang="en-US" sz="700" u="none" strike="noStrike" dirty="0">
                          <a:solidFill>
                            <a:schemeClr val="bg2"/>
                          </a:solidFill>
                          <a:effectLst/>
                        </a:rPr>
                        <a:t>, </a:t>
                      </a:r>
                      <a:r>
                        <a:rPr lang="en-US" sz="700" u="none" strike="noStrike" dirty="0" err="1">
                          <a:solidFill>
                            <a:schemeClr val="bg2"/>
                          </a:solidFill>
                          <a:effectLst/>
                        </a:rPr>
                        <a:t>Komang</a:t>
                      </a:r>
                      <a:r>
                        <a:rPr lang="en-US" sz="700" u="none" strike="noStrike" dirty="0">
                          <a:solidFill>
                            <a:schemeClr val="bg2"/>
                          </a:solidFill>
                          <a:effectLst/>
                        </a:rPr>
                        <a:t> </a:t>
                      </a:r>
                      <a:r>
                        <a:rPr lang="en-US" sz="700" u="none" strike="noStrike" dirty="0" err="1">
                          <a:solidFill>
                            <a:schemeClr val="bg2"/>
                          </a:solidFill>
                          <a:effectLst/>
                        </a:rPr>
                        <a:t>Adi</a:t>
                      </a:r>
                      <a:r>
                        <a:rPr lang="en-US" sz="700" u="none" strike="noStrike" dirty="0">
                          <a:solidFill>
                            <a:schemeClr val="bg2"/>
                          </a:solidFill>
                          <a:effectLst/>
                        </a:rPr>
                        <a:t> </a:t>
                      </a:r>
                      <a:r>
                        <a:rPr lang="en-US" sz="700" u="none" strike="noStrike" dirty="0" err="1">
                          <a:solidFill>
                            <a:schemeClr val="bg2"/>
                          </a:solidFill>
                          <a:effectLst/>
                        </a:rPr>
                        <a:t>Kurniawan</a:t>
                      </a:r>
                      <a:r>
                        <a:rPr lang="en-US" sz="700" u="none" strike="noStrike" dirty="0">
                          <a:solidFill>
                            <a:schemeClr val="bg2"/>
                          </a:solidFill>
                          <a:effectLst/>
                        </a:rPr>
                        <a:t> SAPUTRA</a:t>
                      </a:r>
                      <a:br>
                        <a:rPr lang="en-US" sz="700" u="none" strike="noStrike" dirty="0">
                          <a:solidFill>
                            <a:schemeClr val="bg2"/>
                          </a:solidFill>
                          <a:effectLst/>
                        </a:rPr>
                      </a:br>
                      <a:r>
                        <a:rPr lang="en-US" sz="700" u="none" strike="noStrike" dirty="0">
                          <a:solidFill>
                            <a:schemeClr val="bg2"/>
                          </a:solidFill>
                          <a:effectLst/>
                        </a:rPr>
                        <a:t>,</a:t>
                      </a:r>
                      <a:br>
                        <a:rPr lang="en-US" sz="700" u="none" strike="noStrike" dirty="0">
                          <a:solidFill>
                            <a:schemeClr val="bg2"/>
                          </a:solidFill>
                          <a:effectLst/>
                        </a:rPr>
                      </a:br>
                      <a:r>
                        <a:rPr lang="en-US" sz="700" u="none" strike="noStrike" dirty="0">
                          <a:solidFill>
                            <a:schemeClr val="bg2"/>
                          </a:solidFill>
                          <a:effectLst/>
                        </a:rPr>
                        <a:t/>
                      </a:r>
                      <a:br>
                        <a:rPr lang="en-US" sz="700" u="none" strike="noStrike" dirty="0">
                          <a:solidFill>
                            <a:schemeClr val="bg2"/>
                          </a:solidFill>
                          <a:effectLst/>
                        </a:rPr>
                      </a:br>
                      <a:r>
                        <a:rPr lang="en-US" sz="700" u="none" strike="noStrike" dirty="0" err="1">
                          <a:solidFill>
                            <a:schemeClr val="bg2"/>
                          </a:solidFill>
                          <a:effectLst/>
                        </a:rPr>
                        <a:t>Gede</a:t>
                      </a:r>
                      <a:r>
                        <a:rPr lang="en-US" sz="700" u="none" strike="noStrike" dirty="0">
                          <a:solidFill>
                            <a:schemeClr val="bg2"/>
                          </a:solidFill>
                          <a:effectLst/>
                        </a:rPr>
                        <a:t> </a:t>
                      </a:r>
                      <a:r>
                        <a:rPr lang="en-US" sz="700" u="none" strike="noStrike" dirty="0" err="1">
                          <a:solidFill>
                            <a:schemeClr val="bg2"/>
                          </a:solidFill>
                          <a:effectLst/>
                        </a:rPr>
                        <a:t>Mandirta</a:t>
                      </a:r>
                      <a:r>
                        <a:rPr lang="en-US" sz="700" u="none" strike="noStrike" dirty="0">
                          <a:solidFill>
                            <a:schemeClr val="bg2"/>
                          </a:solidFill>
                          <a:effectLst/>
                        </a:rPr>
                        <a:t> TAMA</a:t>
                      </a:r>
                      <a:br>
                        <a:rPr lang="en-US" sz="700" u="none" strike="noStrike" dirty="0">
                          <a:solidFill>
                            <a:schemeClr val="bg2"/>
                          </a:solidFill>
                          <a:effectLst/>
                        </a:rPr>
                      </a:br>
                      <a:r>
                        <a:rPr lang="en-US" sz="700" u="none" strike="noStrike" dirty="0">
                          <a:solidFill>
                            <a:schemeClr val="bg2"/>
                          </a:solidFill>
                          <a:effectLst/>
                        </a:rPr>
                        <a:t/>
                      </a:r>
                      <a:br>
                        <a:rPr lang="en-US" sz="700" u="none" strike="noStrike" dirty="0">
                          <a:solidFill>
                            <a:schemeClr val="bg2"/>
                          </a:solidFill>
                          <a:effectLst/>
                        </a:rPr>
                      </a:br>
                      <a:r>
                        <a:rPr lang="en-US" sz="700" u="none" strike="noStrike" dirty="0">
                          <a:solidFill>
                            <a:schemeClr val="bg2"/>
                          </a:solidFill>
                          <a:effectLst/>
                        </a:rPr>
                        <a:t>, </a:t>
                      </a:r>
                      <a:r>
                        <a:rPr lang="en-US" sz="700" u="none" strike="noStrike" dirty="0" err="1">
                          <a:solidFill>
                            <a:schemeClr val="bg2"/>
                          </a:solidFill>
                          <a:effectLst/>
                        </a:rPr>
                        <a:t>Selmita</a:t>
                      </a:r>
                      <a:r>
                        <a:rPr lang="en-US" sz="700" u="none" strike="noStrike" dirty="0">
                          <a:solidFill>
                            <a:schemeClr val="bg2"/>
                          </a:solidFill>
                          <a:effectLst/>
                        </a:rPr>
                        <a:t> PARANOAN</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a:solidFill>
                            <a:schemeClr val="bg2"/>
                          </a:solidFill>
                          <a:effectLst/>
                        </a:rPr>
                        <a:t>The study was conducted aiming to determine the effect of human resources, </a:t>
                      </a:r>
                      <a:r>
                        <a:rPr lang="en-US" sz="700" u="none" strike="noStrike" dirty="0" smtClean="0">
                          <a:solidFill>
                            <a:schemeClr val="bg2"/>
                          </a:solidFill>
                          <a:effectLst/>
                        </a:rPr>
                        <a:t>financial attitudes</a:t>
                      </a:r>
                      <a:r>
                        <a:rPr lang="en-US" sz="700" u="none" strike="noStrike" dirty="0">
                          <a:solidFill>
                            <a:schemeClr val="bg2"/>
                          </a:solidFill>
                          <a:effectLst/>
                        </a:rPr>
                        <a:t>, and coordination on cooperative financial management.</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dirty="0">
                          <a:solidFill>
                            <a:schemeClr val="bg2"/>
                          </a:solidFill>
                          <a:effectLst/>
                        </a:rPr>
                        <a:t>Cooperative Financial Management</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dirty="0">
                          <a:solidFill>
                            <a:schemeClr val="bg2"/>
                          </a:solidFill>
                          <a:effectLst/>
                        </a:rPr>
                        <a:t>Coordination, Human Resource, Financial Attitude </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r>
              <a:tr h="612270">
                <a:tc>
                  <a:txBody>
                    <a:bodyPr/>
                    <a:lstStyle/>
                    <a:p>
                      <a:pPr algn="ctr" fontAlgn="ctr"/>
                      <a:r>
                        <a:rPr lang="en-US" sz="700" b="1" u="none" strike="noStrike" dirty="0">
                          <a:solidFill>
                            <a:schemeClr val="bg2"/>
                          </a:solidFill>
                          <a:effectLst/>
                        </a:rPr>
                        <a:t>Financial Experience </a:t>
                      </a:r>
                      <a:endParaRPr lang="en-US" sz="700" b="1" i="0" u="none" strike="noStrike" dirty="0">
                        <a:solidFill>
                          <a:schemeClr val="bg2"/>
                        </a:solidFill>
                        <a:effectLst/>
                        <a:latin typeface="Calibri" panose="020F0502020204030204" pitchFamily="34" charset="0"/>
                      </a:endParaRPr>
                    </a:p>
                  </a:txBody>
                  <a:tcPr marL="1214" marR="1214" marT="1214" marB="0" anchor="ctr">
                    <a:solidFill>
                      <a:schemeClr val="tx2">
                        <a:lumMod val="20000"/>
                        <a:lumOff val="80000"/>
                      </a:schemeClr>
                    </a:solidFill>
                  </a:tcPr>
                </a:tc>
                <a:tc>
                  <a:txBody>
                    <a:bodyPr/>
                    <a:lstStyle/>
                    <a:p>
                      <a:pPr algn="l" fontAlgn="ctr"/>
                      <a:r>
                        <a:rPr lang="en-US" sz="700" u="none" strike="noStrike">
                          <a:solidFill>
                            <a:schemeClr val="bg2"/>
                          </a:solidFill>
                          <a:effectLst/>
                        </a:rPr>
                        <a:t>DEBT LITERACY, FINANCIAL EXPERIENCES, AND OVERINDEBTEDNESS</a:t>
                      </a:r>
                      <a:endParaRPr lang="en-US" sz="700" b="0" i="0" u="none" strike="noStrike">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it-IT" sz="700" u="none" strike="noStrike" dirty="0">
                          <a:solidFill>
                            <a:schemeClr val="bg2"/>
                          </a:solidFill>
                          <a:effectLst/>
                        </a:rPr>
                        <a:t>Annamaria Lusardi, Peter Tufano 2009</a:t>
                      </a:r>
                      <a:endParaRPr lang="it-IT"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a:solidFill>
                            <a:schemeClr val="bg2"/>
                          </a:solidFill>
                          <a:effectLst/>
                        </a:rPr>
                        <a:t>This paper analyze a national sample of Americans with respect to their debt literacy, financial experiences</a:t>
                      </a:r>
                      <a:r>
                        <a:rPr lang="en-US" sz="700" u="none" strike="noStrike" dirty="0" smtClean="0">
                          <a:solidFill>
                            <a:schemeClr val="bg2"/>
                          </a:solidFill>
                          <a:effectLst/>
                        </a:rPr>
                        <a:t>, and </a:t>
                      </a:r>
                      <a:r>
                        <a:rPr lang="en-US" sz="700" u="none" strike="noStrike" dirty="0">
                          <a:solidFill>
                            <a:schemeClr val="bg2"/>
                          </a:solidFill>
                          <a:effectLst/>
                        </a:rPr>
                        <a:t>their judgments about the extent of their indebtedness.</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dirty="0">
                          <a:solidFill>
                            <a:schemeClr val="bg2"/>
                          </a:solidFill>
                          <a:effectLst/>
                        </a:rPr>
                        <a:t>debt literacy </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a:solidFill>
                            <a:schemeClr val="bg2"/>
                          </a:solidFill>
                          <a:effectLst/>
                        </a:rPr>
                        <a:t>Financial experience and debt loads </a:t>
                      </a:r>
                      <a:endParaRPr lang="en-US" sz="700" b="0" i="0" u="none" strike="noStrike">
                        <a:solidFill>
                          <a:schemeClr val="bg2"/>
                        </a:solidFill>
                        <a:effectLst/>
                        <a:latin typeface="Calibri" panose="020F0502020204030204" pitchFamily="34" charset="0"/>
                      </a:endParaRPr>
                    </a:p>
                  </a:txBody>
                  <a:tcPr marL="1214" marR="1214" marT="1214" marB="0" anchor="ctr">
                    <a:solidFill>
                      <a:schemeClr val="accent2"/>
                    </a:solidFill>
                  </a:tcPr>
                </a:tc>
              </a:tr>
              <a:tr h="1223150">
                <a:tc>
                  <a:txBody>
                    <a:bodyPr/>
                    <a:lstStyle/>
                    <a:p>
                      <a:pPr algn="l" fontAlgn="ctr"/>
                      <a:endParaRPr lang="en-US" sz="700" b="0" i="0" u="none" strike="noStrike" dirty="0">
                        <a:solidFill>
                          <a:schemeClr val="bg2"/>
                        </a:solidFill>
                        <a:effectLst/>
                        <a:latin typeface="Calibri" panose="020F0502020204030204" pitchFamily="34" charset="0"/>
                      </a:endParaRPr>
                    </a:p>
                  </a:txBody>
                  <a:tcPr marL="1214" marR="1214" marT="1214" marB="0">
                    <a:solidFill>
                      <a:schemeClr val="tx2">
                        <a:lumMod val="20000"/>
                        <a:lumOff val="80000"/>
                      </a:schemeClr>
                    </a:solidFill>
                  </a:tcPr>
                </a:tc>
                <a:tc>
                  <a:txBody>
                    <a:bodyPr/>
                    <a:lstStyle/>
                    <a:p>
                      <a:pPr algn="l" fontAlgn="ctr"/>
                      <a:r>
                        <a:rPr lang="en-US" sz="700" u="none" strike="noStrike" dirty="0">
                          <a:solidFill>
                            <a:schemeClr val="bg2"/>
                          </a:solidFill>
                          <a:effectLst/>
                        </a:rPr>
                        <a:t>Learning by doing: the role of Financial</a:t>
                      </a:r>
                      <a:br>
                        <a:rPr lang="en-US" sz="700" u="none" strike="noStrike" dirty="0">
                          <a:solidFill>
                            <a:schemeClr val="bg2"/>
                          </a:solidFill>
                          <a:effectLst/>
                        </a:rPr>
                      </a:br>
                      <a:r>
                        <a:rPr lang="en-US" sz="700" u="none" strike="noStrike" dirty="0">
                          <a:solidFill>
                            <a:schemeClr val="bg2"/>
                          </a:solidFill>
                          <a:effectLst/>
                        </a:rPr>
                        <a:t>experience in Financial literacy</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a:solidFill>
                            <a:schemeClr val="bg2"/>
                          </a:solidFill>
                          <a:effectLst/>
                        </a:rPr>
                        <a:t>Bart </a:t>
                      </a:r>
                      <a:r>
                        <a:rPr lang="en-US" sz="700" u="none" strike="noStrike" dirty="0" err="1">
                          <a:solidFill>
                            <a:schemeClr val="bg2"/>
                          </a:solidFill>
                          <a:effectLst/>
                        </a:rPr>
                        <a:t>Frijns</a:t>
                      </a:r>
                      <a:r>
                        <a:rPr lang="en-US" sz="700" u="none" strike="noStrike" dirty="0">
                          <a:solidFill>
                            <a:schemeClr val="bg2"/>
                          </a:solidFill>
                          <a:effectLst/>
                        </a:rPr>
                        <a:t>, Aaron Gilbert and </a:t>
                      </a:r>
                      <a:r>
                        <a:rPr lang="en-US" sz="700" u="none" strike="noStrike" dirty="0" err="1">
                          <a:solidFill>
                            <a:schemeClr val="bg2"/>
                          </a:solidFill>
                          <a:effectLst/>
                        </a:rPr>
                        <a:t>Alireza</a:t>
                      </a:r>
                      <a:r>
                        <a:rPr lang="en-US" sz="700" u="none" strike="noStrike" dirty="0">
                          <a:solidFill>
                            <a:schemeClr val="bg2"/>
                          </a:solidFill>
                          <a:effectLst/>
                        </a:rPr>
                        <a:t> </a:t>
                      </a:r>
                      <a:r>
                        <a:rPr lang="en-US" sz="700" u="none" strike="noStrike" dirty="0" err="1">
                          <a:solidFill>
                            <a:schemeClr val="bg2"/>
                          </a:solidFill>
                          <a:effectLst/>
                        </a:rPr>
                        <a:t>Tourani</a:t>
                      </a:r>
                      <a:r>
                        <a:rPr lang="en-US" sz="700" u="none" strike="noStrike" dirty="0">
                          <a:solidFill>
                            <a:schemeClr val="bg2"/>
                          </a:solidFill>
                          <a:effectLst/>
                        </a:rPr>
                        <a:t>-Rad 2014 </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l" fontAlgn="ctr"/>
                      <a:r>
                        <a:rPr lang="en-US" sz="700" u="none" strike="noStrike" dirty="0">
                          <a:solidFill>
                            <a:schemeClr val="bg2"/>
                          </a:solidFill>
                          <a:effectLst/>
                        </a:rPr>
                        <a:t>we examine the impact of financial experience on</a:t>
                      </a:r>
                      <a:br>
                        <a:rPr lang="en-US" sz="700" u="none" strike="noStrike" dirty="0">
                          <a:solidFill>
                            <a:schemeClr val="bg2"/>
                          </a:solidFill>
                          <a:effectLst/>
                        </a:rPr>
                      </a:br>
                      <a:r>
                        <a:rPr lang="en-US" sz="700" u="none" strike="noStrike" dirty="0">
                          <a:solidFill>
                            <a:schemeClr val="bg2"/>
                          </a:solidFill>
                          <a:effectLst/>
                        </a:rPr>
                        <a:t>financial literacy. Exploiting a unique feature of New Zealand, </a:t>
                      </a:r>
                      <a:r>
                        <a:rPr lang="en-US" sz="700" u="none" strike="noStrike" dirty="0" smtClean="0">
                          <a:solidFill>
                            <a:schemeClr val="bg2"/>
                          </a:solidFill>
                          <a:effectLst/>
                        </a:rPr>
                        <a:t>whereby domestic </a:t>
                      </a:r>
                      <a:r>
                        <a:rPr lang="en-US" sz="700" u="none" strike="noStrike" dirty="0">
                          <a:solidFill>
                            <a:schemeClr val="bg2"/>
                          </a:solidFill>
                          <a:effectLst/>
                        </a:rPr>
                        <a:t>students can obtain interest-free student loans and can fully </a:t>
                      </a:r>
                      <a:r>
                        <a:rPr lang="en-US" sz="700" u="none" strike="noStrike" dirty="0" smtClean="0">
                          <a:solidFill>
                            <a:schemeClr val="bg2"/>
                          </a:solidFill>
                          <a:effectLst/>
                        </a:rPr>
                        <a:t>participate in </a:t>
                      </a:r>
                      <a:r>
                        <a:rPr lang="en-US" sz="700" u="none" strike="noStrike" dirty="0">
                          <a:solidFill>
                            <a:schemeClr val="bg2"/>
                          </a:solidFill>
                          <a:effectLst/>
                        </a:rPr>
                        <a:t>the national retirement scheme while international students cannot, </a:t>
                      </a:r>
                      <a:r>
                        <a:rPr lang="en-US" sz="700" u="none" strike="noStrike" dirty="0" smtClean="0">
                          <a:solidFill>
                            <a:schemeClr val="bg2"/>
                          </a:solidFill>
                          <a:effectLst/>
                        </a:rPr>
                        <a:t>we employ </a:t>
                      </a:r>
                      <a:r>
                        <a:rPr lang="en-US" sz="700" u="none" strike="noStrike" dirty="0">
                          <a:solidFill>
                            <a:schemeClr val="bg2"/>
                          </a:solidFill>
                          <a:effectLst/>
                        </a:rPr>
                        <a:t>an instrumental variables approach to identify the causal effect </a:t>
                      </a:r>
                      <a:r>
                        <a:rPr lang="en-US" sz="700" u="none" strike="noStrike" dirty="0" smtClean="0">
                          <a:solidFill>
                            <a:schemeClr val="bg2"/>
                          </a:solidFill>
                          <a:effectLst/>
                        </a:rPr>
                        <a:t>of financial </a:t>
                      </a:r>
                      <a:r>
                        <a:rPr lang="en-US" sz="700" u="none" strike="noStrike" dirty="0">
                          <a:solidFill>
                            <a:schemeClr val="bg2"/>
                          </a:solidFill>
                          <a:effectLst/>
                        </a:rPr>
                        <a:t>experience on financial literacy.</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dirty="0">
                          <a:solidFill>
                            <a:schemeClr val="bg2"/>
                          </a:solidFill>
                          <a:effectLst/>
                        </a:rPr>
                        <a:t>financial literacy</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c>
                  <a:txBody>
                    <a:bodyPr/>
                    <a:lstStyle/>
                    <a:p>
                      <a:pPr algn="ctr" fontAlgn="ctr"/>
                      <a:r>
                        <a:rPr lang="en-US" sz="700" u="none" strike="noStrike" dirty="0">
                          <a:solidFill>
                            <a:schemeClr val="bg2"/>
                          </a:solidFill>
                          <a:effectLst/>
                        </a:rPr>
                        <a:t>financial experience </a:t>
                      </a:r>
                      <a:endParaRPr lang="en-US" sz="700" b="0" i="0" u="none" strike="noStrike" dirty="0">
                        <a:solidFill>
                          <a:schemeClr val="bg2"/>
                        </a:solidFill>
                        <a:effectLst/>
                        <a:latin typeface="Calibri" panose="020F0502020204030204" pitchFamily="34" charset="0"/>
                      </a:endParaRPr>
                    </a:p>
                  </a:txBody>
                  <a:tcPr marL="1214" marR="1214" marT="1214" marB="0" anchor="ctr">
                    <a:solidFill>
                      <a:schemeClr val="accent2"/>
                    </a:solidFill>
                  </a:tcPr>
                </a:tc>
              </a:tr>
            </a:tbl>
          </a:graphicData>
        </a:graphic>
      </p:graphicFrame>
    </p:spTree>
    <p:extLst>
      <p:ext uri="{BB962C8B-B14F-4D97-AF65-F5344CB8AC3E}">
        <p14:creationId xmlns:p14="http://schemas.microsoft.com/office/powerpoint/2010/main" val="16964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Verdigris Business Basic Template by Slidesgo">
  <a:themeElements>
    <a:clrScheme name="Simple Light">
      <a:dk1>
        <a:srgbClr val="191919"/>
      </a:dk1>
      <a:lt1>
        <a:srgbClr val="FFFFFF"/>
      </a:lt1>
      <a:dk2>
        <a:srgbClr val="00686F"/>
      </a:dk2>
      <a:lt2>
        <a:srgbClr val="8BCDC8"/>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1889</Words>
  <Application>Microsoft Office PowerPoint</Application>
  <PresentationFormat>On-screen Show (16:9)</PresentationFormat>
  <Paragraphs>388</Paragraphs>
  <Slides>27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Cardo</vt:lpstr>
      <vt:lpstr>Arial</vt:lpstr>
      <vt:lpstr>PT Serif</vt:lpstr>
      <vt:lpstr>Josefin Sans</vt:lpstr>
      <vt:lpstr>Calibri</vt:lpstr>
      <vt:lpstr>Didact Gothic</vt:lpstr>
      <vt:lpstr>Bebas Neue</vt:lpstr>
      <vt:lpstr>Times New Roman</vt:lpstr>
      <vt:lpstr>Elegant Verdigris Business Basic Template by Slidesgo</vt:lpstr>
      <vt:lpstr> The Impact Of Family Influence And Gender On The Level Of Digital  Financial Literacy Among Students </vt:lpstr>
      <vt:lpstr>Presentation Outline </vt:lpstr>
      <vt:lpstr>01 Introduction  </vt:lpstr>
      <vt:lpstr>02 Problem Statement </vt:lpstr>
      <vt:lpstr>Growth of DFS usage in Pakistan </vt:lpstr>
      <vt:lpstr>03 Research Objectives &amp; Questions </vt:lpstr>
      <vt:lpstr>Literature Summary </vt:lpstr>
      <vt:lpstr>PowerPoint Presentation</vt:lpstr>
      <vt:lpstr>PowerPoint Presentation</vt:lpstr>
      <vt:lpstr>PowerPoint Presentation</vt:lpstr>
      <vt:lpstr>05 Research Framework  </vt:lpstr>
      <vt:lpstr>06 Research Hypothesis </vt:lpstr>
      <vt:lpstr>Research Hypothesis </vt:lpstr>
      <vt:lpstr>Research Hypothesis </vt:lpstr>
      <vt:lpstr>Research Hypothesis </vt:lpstr>
      <vt:lpstr> 07 Data Collection &amp; Analysis</vt:lpstr>
      <vt:lpstr>Questionnaire Adaptations    </vt:lpstr>
      <vt:lpstr>Findings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09 Research Significance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Verdigris Business Basic Template</dc:title>
  <dc:creator>dell</dc:creator>
  <cp:lastModifiedBy>dell</cp:lastModifiedBy>
  <cp:revision>76</cp:revision>
  <dcterms:modified xsi:type="dcterms:W3CDTF">2023-05-17T16:17:16Z</dcterms:modified>
</cp:coreProperties>
</file>