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notesSlides/notesSlide35.xml" ContentType="application/vnd.openxmlformats-officedocument.presentationml.notesSlide+xml"/>
  <Override PartName="/ppt/charts/chart2.xml" ContentType="application/vnd.openxmlformats-officedocument.drawingml.chart+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20" r:id="rId3"/>
    <p:sldId id="291" r:id="rId4"/>
    <p:sldId id="323" r:id="rId5"/>
    <p:sldId id="293" r:id="rId6"/>
    <p:sldId id="294" r:id="rId7"/>
    <p:sldId id="322" r:id="rId8"/>
    <p:sldId id="259" r:id="rId9"/>
    <p:sldId id="324" r:id="rId10"/>
    <p:sldId id="288" r:id="rId11"/>
    <p:sldId id="318" r:id="rId12"/>
    <p:sldId id="260" r:id="rId13"/>
    <p:sldId id="325" r:id="rId14"/>
    <p:sldId id="267" r:id="rId15"/>
    <p:sldId id="311" r:id="rId16"/>
    <p:sldId id="287" r:id="rId17"/>
    <p:sldId id="326" r:id="rId18"/>
    <p:sldId id="314" r:id="rId19"/>
    <p:sldId id="327" r:id="rId20"/>
    <p:sldId id="264" r:id="rId21"/>
    <p:sldId id="300" r:id="rId22"/>
    <p:sldId id="307" r:id="rId23"/>
    <p:sldId id="301" r:id="rId24"/>
    <p:sldId id="317" r:id="rId25"/>
    <p:sldId id="302" r:id="rId26"/>
    <p:sldId id="303" r:id="rId27"/>
    <p:sldId id="328" r:id="rId28"/>
    <p:sldId id="281" r:id="rId29"/>
    <p:sldId id="282" r:id="rId30"/>
    <p:sldId id="305" r:id="rId31"/>
    <p:sldId id="274" r:id="rId32"/>
    <p:sldId id="316" r:id="rId33"/>
    <p:sldId id="275" r:id="rId34"/>
    <p:sldId id="298" r:id="rId35"/>
    <p:sldId id="313" r:id="rId36"/>
    <p:sldId id="277" r:id="rId37"/>
    <p:sldId id="278" r:id="rId38"/>
    <p:sldId id="319" r:id="rId39"/>
    <p:sldId id="308" r:id="rId40"/>
    <p:sldId id="309" r:id="rId41"/>
    <p:sldId id="310" r:id="rId42"/>
    <p:sldId id="268" r:id="rId43"/>
    <p:sldId id="31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C1C"/>
    <a:srgbClr val="EF1D1D"/>
    <a:srgbClr val="F02424"/>
    <a:srgbClr val="D00E0E"/>
    <a:srgbClr val="A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9" autoAdjust="0"/>
    <p:restoredTop sz="87563" autoAdjust="0"/>
  </p:normalViewPr>
  <p:slideViewPr>
    <p:cSldViewPr>
      <p:cViewPr>
        <p:scale>
          <a:sx n="55" d="100"/>
          <a:sy n="55" d="100"/>
        </p:scale>
        <p:origin x="-1008" y="-3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Same day as training</c:v>
                </c:pt>
              </c:strCache>
            </c:strRef>
          </c:tx>
          <c:invertIfNegative val="0"/>
          <c:cat>
            <c:strRef>
              <c:f>Sheet1!$A$2:$A$5</c:f>
              <c:strCache>
                <c:ptCount val="4"/>
                <c:pt idx="0">
                  <c:v>Moving Average </c:v>
                </c:pt>
                <c:pt idx="1">
                  <c:v>Moving Variance </c:v>
                </c:pt>
                <c:pt idx="2">
                  <c:v>Maximum Likelihood </c:v>
                </c:pt>
                <c:pt idx="3">
                  <c:v>RASID</c:v>
                </c:pt>
              </c:strCache>
            </c:strRef>
          </c:cat>
          <c:val>
            <c:numRef>
              <c:f>Sheet1!$C$2:$C$5</c:f>
              <c:numCache>
                <c:formatCode>General</c:formatCode>
                <c:ptCount val="4"/>
                <c:pt idx="0">
                  <c:v>0.85850000000000004</c:v>
                </c:pt>
                <c:pt idx="1">
                  <c:v>0.87429999999999997</c:v>
                </c:pt>
                <c:pt idx="2">
                  <c:v>0.90990000000000004</c:v>
                </c:pt>
                <c:pt idx="3">
                  <c:v>0.95740000000000003</c:v>
                </c:pt>
              </c:numCache>
            </c:numRef>
          </c:val>
        </c:ser>
        <c:ser>
          <c:idx val="1"/>
          <c:order val="1"/>
          <c:tx>
            <c:strRef>
              <c:f>Sheet1!$C$1</c:f>
              <c:strCache>
                <c:ptCount val="1"/>
                <c:pt idx="0">
                  <c:v>Two weeks later</c:v>
                </c:pt>
              </c:strCache>
            </c:strRef>
          </c:tx>
          <c:invertIfNegative val="0"/>
          <c:cat>
            <c:strRef>
              <c:f>Sheet1!$A$2:$A$5</c:f>
              <c:strCache>
                <c:ptCount val="4"/>
                <c:pt idx="0">
                  <c:v>Moving Average </c:v>
                </c:pt>
                <c:pt idx="1">
                  <c:v>Moving Variance </c:v>
                </c:pt>
                <c:pt idx="2">
                  <c:v>Maximum Likelihood </c:v>
                </c:pt>
                <c:pt idx="3">
                  <c:v>RASID</c:v>
                </c:pt>
              </c:strCache>
            </c:strRef>
          </c:cat>
          <c:val>
            <c:numRef>
              <c:f>Sheet1!$B$2:$B$5</c:f>
              <c:numCache>
                <c:formatCode>General</c:formatCode>
                <c:ptCount val="4"/>
                <c:pt idx="0">
                  <c:v>0.84489999999999998</c:v>
                </c:pt>
                <c:pt idx="1">
                  <c:v>0.74139999999999995</c:v>
                </c:pt>
                <c:pt idx="2">
                  <c:v>0.59909999999999997</c:v>
                </c:pt>
                <c:pt idx="3">
                  <c:v>0.93830000000000002</c:v>
                </c:pt>
              </c:numCache>
            </c:numRef>
          </c:val>
        </c:ser>
        <c:dLbls>
          <c:showLegendKey val="0"/>
          <c:showVal val="0"/>
          <c:showCatName val="0"/>
          <c:showSerName val="0"/>
          <c:showPercent val="0"/>
          <c:showBubbleSize val="0"/>
        </c:dLbls>
        <c:gapWidth val="150"/>
        <c:axId val="85292544"/>
        <c:axId val="85294080"/>
      </c:barChart>
      <c:catAx>
        <c:axId val="85292544"/>
        <c:scaling>
          <c:orientation val="minMax"/>
        </c:scaling>
        <c:delete val="0"/>
        <c:axPos val="b"/>
        <c:majorTickMark val="out"/>
        <c:minorTickMark val="none"/>
        <c:tickLblPos val="nextTo"/>
        <c:crossAx val="85294080"/>
        <c:crosses val="autoZero"/>
        <c:auto val="1"/>
        <c:lblAlgn val="ctr"/>
        <c:lblOffset val="100"/>
        <c:noMultiLvlLbl val="0"/>
      </c:catAx>
      <c:valAx>
        <c:axId val="85294080"/>
        <c:scaling>
          <c:orientation val="minMax"/>
          <c:max val="1"/>
          <c:min val="0"/>
        </c:scaling>
        <c:delete val="0"/>
        <c:axPos val="l"/>
        <c:majorGridlines/>
        <c:numFmt formatCode="General" sourceLinked="1"/>
        <c:majorTickMark val="out"/>
        <c:minorTickMark val="none"/>
        <c:tickLblPos val="nextTo"/>
        <c:crossAx val="8529254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Same day as training</c:v>
                </c:pt>
              </c:strCache>
            </c:strRef>
          </c:tx>
          <c:invertIfNegative val="0"/>
          <c:cat>
            <c:strRef>
              <c:f>Sheet1!$A$2:$A$5</c:f>
              <c:strCache>
                <c:ptCount val="4"/>
                <c:pt idx="0">
                  <c:v>Moving Average </c:v>
                </c:pt>
                <c:pt idx="1">
                  <c:v>Moving Variance </c:v>
                </c:pt>
                <c:pt idx="2">
                  <c:v>Maximum Likelihood </c:v>
                </c:pt>
                <c:pt idx="3">
                  <c:v>RASID</c:v>
                </c:pt>
              </c:strCache>
            </c:strRef>
          </c:cat>
          <c:val>
            <c:numRef>
              <c:f>Sheet1!$B$2:$B$5</c:f>
              <c:numCache>
                <c:formatCode>General</c:formatCode>
                <c:ptCount val="4"/>
                <c:pt idx="0">
                  <c:v>0.69350000000000001</c:v>
                </c:pt>
                <c:pt idx="1">
                  <c:v>0.75219999999999998</c:v>
                </c:pt>
                <c:pt idx="2">
                  <c:v>0.94379999999999997</c:v>
                </c:pt>
                <c:pt idx="3">
                  <c:v>0.93110000000000004</c:v>
                </c:pt>
              </c:numCache>
            </c:numRef>
          </c:val>
        </c:ser>
        <c:ser>
          <c:idx val="1"/>
          <c:order val="1"/>
          <c:tx>
            <c:strRef>
              <c:f>Sheet1!$C$1</c:f>
              <c:strCache>
                <c:ptCount val="1"/>
                <c:pt idx="0">
                  <c:v>Two weeks later</c:v>
                </c:pt>
              </c:strCache>
            </c:strRef>
          </c:tx>
          <c:invertIfNegative val="0"/>
          <c:cat>
            <c:strRef>
              <c:f>Sheet1!$A$2:$A$5</c:f>
              <c:strCache>
                <c:ptCount val="4"/>
                <c:pt idx="0">
                  <c:v>Moving Average </c:v>
                </c:pt>
                <c:pt idx="1">
                  <c:v>Moving Variance </c:v>
                </c:pt>
                <c:pt idx="2">
                  <c:v>Maximum Likelihood </c:v>
                </c:pt>
                <c:pt idx="3">
                  <c:v>RASID</c:v>
                </c:pt>
              </c:strCache>
            </c:strRef>
          </c:cat>
          <c:val>
            <c:numRef>
              <c:f>Sheet1!$C$2:$C$5</c:f>
              <c:numCache>
                <c:formatCode>General</c:formatCode>
                <c:ptCount val="4"/>
                <c:pt idx="0">
                  <c:v>0.70220000000000005</c:v>
                </c:pt>
                <c:pt idx="1">
                  <c:v>0.71489999999999998</c:v>
                </c:pt>
                <c:pt idx="2">
                  <c:v>0.64910000000000001</c:v>
                </c:pt>
                <c:pt idx="3">
                  <c:v>0.91649999999999998</c:v>
                </c:pt>
              </c:numCache>
            </c:numRef>
          </c:val>
        </c:ser>
        <c:dLbls>
          <c:showLegendKey val="0"/>
          <c:showVal val="0"/>
          <c:showCatName val="0"/>
          <c:showSerName val="0"/>
          <c:showPercent val="0"/>
          <c:showBubbleSize val="0"/>
        </c:dLbls>
        <c:gapWidth val="150"/>
        <c:axId val="154409600"/>
        <c:axId val="155582848"/>
      </c:barChart>
      <c:catAx>
        <c:axId val="154409600"/>
        <c:scaling>
          <c:orientation val="minMax"/>
        </c:scaling>
        <c:delete val="0"/>
        <c:axPos val="b"/>
        <c:majorTickMark val="out"/>
        <c:minorTickMark val="none"/>
        <c:tickLblPos val="nextTo"/>
        <c:crossAx val="155582848"/>
        <c:crosses val="autoZero"/>
        <c:auto val="1"/>
        <c:lblAlgn val="ctr"/>
        <c:lblOffset val="100"/>
        <c:noMultiLvlLbl val="0"/>
      </c:catAx>
      <c:valAx>
        <c:axId val="155582848"/>
        <c:scaling>
          <c:orientation val="minMax"/>
        </c:scaling>
        <c:delete val="0"/>
        <c:axPos val="l"/>
        <c:majorGridlines/>
        <c:numFmt formatCode="General" sourceLinked="1"/>
        <c:majorTickMark val="out"/>
        <c:minorTickMark val="none"/>
        <c:tickLblPos val="nextTo"/>
        <c:crossAx val="15440960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9405E3-CE9E-4C8A-89BB-6F088AA11D7E}" type="datetimeFigureOut">
              <a:rPr lang="en-US" smtClean="0"/>
              <a:pPr/>
              <a:t>3/22/2012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D23605-8BCF-4339-B7BB-0E5BA2B5B3EF}" type="slidenum">
              <a:rPr lang="en-US" smtClean="0"/>
              <a:pPr/>
              <a:t>‹#›</a:t>
            </a:fld>
            <a:endParaRPr lang="en-US"/>
          </a:p>
        </p:txBody>
      </p:sp>
    </p:spTree>
    <p:extLst>
      <p:ext uri="{BB962C8B-B14F-4D97-AF65-F5344CB8AC3E}">
        <p14:creationId xmlns:p14="http://schemas.microsoft.com/office/powerpoint/2010/main" val="667046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Hello everyone</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 am Ahmed </a:t>
            </a:r>
            <a:r>
              <a:rPr lang="en-US" baseline="0" dirty="0" err="1" smtClean="0"/>
              <a:t>Saeed</a:t>
            </a:r>
            <a:r>
              <a:rPr lang="en-US" baseline="0" dirty="0" smtClean="0"/>
              <a:t> from Egypt Japan University for Science and Technology and this work is a joint work with my colleague Ahmed </a:t>
            </a:r>
            <a:r>
              <a:rPr lang="en-US" baseline="0" dirty="0" err="1" smtClean="0"/>
              <a:t>Kosba</a:t>
            </a:r>
            <a:r>
              <a:rPr lang="en-US" baseline="0" dirty="0" smtClean="0"/>
              <a:t> and my advisor Prof. </a:t>
            </a:r>
            <a:r>
              <a:rPr lang="en-US" baseline="0" dirty="0" err="1" smtClean="0"/>
              <a:t>Moustafa</a:t>
            </a:r>
            <a:r>
              <a:rPr lang="en-US" baseline="0" dirty="0" smtClean="0"/>
              <a:t> </a:t>
            </a:r>
            <a:r>
              <a:rPr lang="en-US" baseline="0" dirty="0" err="1" smtClean="0"/>
              <a:t>Youssef</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what I am introducing today is RASID which is a robust WLAN device free passive motion detection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Before discussing device free passive systems let’s first discuss device based active systems</a:t>
            </a:r>
            <a:endParaRPr lang="en-US" dirty="0" smtClean="0"/>
          </a:p>
        </p:txBody>
      </p:sp>
      <p:sp>
        <p:nvSpPr>
          <p:cNvPr id="4" name="Slide Number Placeholder 3"/>
          <p:cNvSpPr>
            <a:spLocks noGrp="1"/>
          </p:cNvSpPr>
          <p:nvPr>
            <p:ph type="sldNum" sz="quarter" idx="10"/>
          </p:nvPr>
        </p:nvSpPr>
        <p:spPr/>
        <p:txBody>
          <a:bodyPr/>
          <a:lstStyle/>
          <a:p>
            <a:fld id="{3ED23605-8BCF-4339-B7BB-0E5BA2B5B3E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a:t>
            </a:r>
            <a:r>
              <a:rPr lang="en-US" baseline="0" dirty="0" smtClean="0"/>
              <a:t> developing such a system is quite challenging and some of the challenges include the noisy nature of the wireless signal</a:t>
            </a:r>
          </a:p>
          <a:p>
            <a:endParaRPr lang="en-US" baseline="0" dirty="0" smtClean="0"/>
          </a:p>
          <a:p>
            <a:r>
              <a:rPr lang="en-US" baseline="0" dirty="0" smtClean="0"/>
              <a:t>Also indoor environment are constantly changing like moving the furniture and humidity and temperature changes.</a:t>
            </a:r>
          </a:p>
          <a:p>
            <a:endParaRPr lang="en-US" baseline="0" dirty="0" smtClean="0"/>
          </a:p>
          <a:p>
            <a:r>
              <a:rPr lang="en-US" baseline="0" dirty="0" smtClean="0"/>
              <a:t>And to be able to differentiate between signal behavior in human presence and human absence learning signal behavior in human presence would require a significant overhead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there has been some work in human motion detection using WLAN networks </a:t>
            </a:r>
          </a:p>
          <a:p>
            <a:endParaRPr lang="en-US" baseline="0" dirty="0" smtClean="0"/>
          </a:p>
          <a:p>
            <a:r>
              <a:rPr lang="en-US" baseline="0" dirty="0" smtClean="0"/>
              <a:t>The moving average detection technique compares the long term behavior of the RSS (the mean RSS value of large window) to the short term behavior of the RSS (the mean RSS value of a short window) and based on a threshold makes the detection decision</a:t>
            </a:r>
          </a:p>
          <a:p>
            <a:endParaRPr lang="en-US" baseline="0" dirty="0" smtClean="0"/>
          </a:p>
          <a:p>
            <a:r>
              <a:rPr lang="en-US" baseline="0" dirty="0" smtClean="0"/>
              <a:t>The moving variance records the RSS variance when there is no human present and the measures the RSS variance of a short window and if their difference is above a certain threshold decides that there is a human present</a:t>
            </a:r>
          </a:p>
          <a:p>
            <a:endParaRPr lang="en-US" baseline="0" dirty="0" smtClean="0"/>
          </a:p>
          <a:p>
            <a:r>
              <a:rPr lang="en-US" baseline="0" dirty="0" smtClean="0"/>
              <a:t>The maximum likelihood classification learns the behavior of the signal when a human is present and when there is no human present and then compare classifies new readings accordingly</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contribution is that</a:t>
            </a:r>
            <a:r>
              <a:rPr lang="en-US" baseline="0" dirty="0" smtClean="0"/>
              <a:t> we first compared different signal features to determine which feature is the most suitable for motion detection</a:t>
            </a:r>
          </a:p>
          <a:p>
            <a:endParaRPr lang="en-US" baseline="0" dirty="0" smtClean="0"/>
          </a:p>
          <a:p>
            <a:r>
              <a:rPr lang="en-US" baseline="0" dirty="0" smtClean="0"/>
              <a:t>And we then we detect anomalous behavior in the feature to determine whether a human is present or not</a:t>
            </a:r>
          </a:p>
          <a:p>
            <a:endParaRPr lang="en-US" baseline="0" dirty="0" smtClean="0"/>
          </a:p>
          <a:p>
            <a:r>
              <a:rPr lang="en-US" baseline="0" dirty="0" smtClean="0"/>
              <a:t>And finally we present a system that requires minimal deployment overhead, and can adapt to changes in the environment and is robust to different deployment </a:t>
            </a:r>
            <a:endParaRPr lang="en-US" baseline="0" dirty="0"/>
          </a:p>
          <a:p>
            <a:endParaRPr lang="en-US" baseline="0" dirty="0"/>
          </a:p>
          <a:p>
            <a:r>
              <a:rPr lang="en-US" baseline="0" dirty="0" smtClean="0"/>
              <a:t>I’ll explain what I mean by that </a:t>
            </a:r>
          </a:p>
        </p:txBody>
      </p:sp>
      <p:sp>
        <p:nvSpPr>
          <p:cNvPr id="4" name="Slide Number Placeholder 3"/>
          <p:cNvSpPr>
            <a:spLocks noGrp="1"/>
          </p:cNvSpPr>
          <p:nvPr>
            <p:ph type="sldNum" sz="quarter" idx="10"/>
          </p:nvPr>
        </p:nvSpPr>
        <p:spPr/>
        <p:txBody>
          <a:bodyPr/>
          <a:lstStyle/>
          <a:p>
            <a:fld id="{3ED23605-8BCF-4339-B7BB-0E5BA2B5B3EF}"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D23605-8BCF-4339-B7BB-0E5BA2B5B3EF}" type="slidenum">
              <a:rPr lang="en-US" smtClean="0"/>
              <a:pPr/>
              <a:t>13</a:t>
            </a:fld>
            <a:endParaRPr lang="en-US"/>
          </a:p>
        </p:txBody>
      </p:sp>
    </p:spTree>
    <p:extLst>
      <p:ext uri="{BB962C8B-B14F-4D97-AF65-F5344CB8AC3E}">
        <p14:creationId xmlns:p14="http://schemas.microsoft.com/office/powerpoint/2010/main" val="815588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before going into the details let’s first compare the different signal features</a:t>
            </a:r>
          </a:p>
          <a:p>
            <a:endParaRPr lang="en-US" dirty="0" smtClean="0"/>
          </a:p>
          <a:p>
            <a:r>
              <a:rPr lang="en-US" dirty="0" smtClean="0"/>
              <a:t>We compare two features the mean and</a:t>
            </a:r>
            <a:r>
              <a:rPr lang="en-US" baseline="0" dirty="0" smtClean="0"/>
              <a:t> the standard deviation of the RSS according to two metrics </a:t>
            </a:r>
          </a:p>
          <a:p>
            <a:r>
              <a:rPr lang="en-US" baseline="0" dirty="0" smtClean="0"/>
              <a:t>Sensitivity to human presence and resistivity to temporal variations</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14</a:t>
            </a:fld>
            <a:endParaRPr lang="en-US"/>
          </a:p>
        </p:txBody>
      </p:sp>
    </p:spTree>
    <p:extLst>
      <p:ext uri="{BB962C8B-B14F-4D97-AF65-F5344CB8AC3E}">
        <p14:creationId xmlns:p14="http://schemas.microsoft.com/office/powerpoint/2010/main" val="2164933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a:t>
            </a:r>
            <a:r>
              <a:rPr lang="en-US" baseline="0" dirty="0" smtClean="0"/>
              <a:t> to compare there sensitivity to human motion we constructed a histogram for each feature when there a human present and when there is no human present and measured the distance between the histograms </a:t>
            </a:r>
          </a:p>
          <a:p>
            <a:endParaRPr lang="en-US" baseline="0" dirty="0" smtClean="0"/>
          </a:p>
          <a:p>
            <a:r>
              <a:rPr lang="en-US" baseline="0" dirty="0" smtClean="0"/>
              <a:t>The distance between standard deviation histogram was larger that the mean’s which means that standard deviation is more sensitive to human motion</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to compare there resistivity</a:t>
            </a:r>
            <a:r>
              <a:rPr lang="en-US" baseline="0" dirty="0" smtClean="0"/>
              <a:t> to temporal variations we constructed a histogram for each feature when there was no human presence and then constructed the same histogram two weeks later and as you can see the distance between the standard deviation’s histogram is smaller meaning that it’s less affected by temporal variation</a:t>
            </a:r>
          </a:p>
          <a:p>
            <a:endParaRPr lang="en-US" baseline="0" dirty="0" smtClean="0"/>
          </a:p>
          <a:p>
            <a:r>
              <a:rPr lang="en-US" baseline="0" dirty="0" smtClean="0"/>
              <a:t>And our conclusion is that standard deviation is a better signal feature</a:t>
            </a:r>
          </a:p>
          <a:p>
            <a:endParaRPr lang="en-US" baseline="0" dirty="0" smtClean="0"/>
          </a:p>
          <a:p>
            <a:r>
              <a:rPr lang="en-US" baseline="0" dirty="0" smtClean="0"/>
              <a:t>Next I’ll explain how our system works</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D23605-8BCF-4339-B7BB-0E5BA2B5B3EF}" type="slidenum">
              <a:rPr lang="en-US" smtClean="0"/>
              <a:pPr/>
              <a:t>17</a:t>
            </a:fld>
            <a:endParaRPr lang="en-US"/>
          </a:p>
        </p:txBody>
      </p:sp>
    </p:spTree>
    <p:extLst>
      <p:ext uri="{BB962C8B-B14F-4D97-AF65-F5344CB8AC3E}">
        <p14:creationId xmlns:p14="http://schemas.microsoft.com/office/powerpoint/2010/main" val="1861783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RASID</a:t>
            </a:r>
            <a:r>
              <a:rPr lang="en-US" baseline="0" dirty="0" smtClean="0"/>
              <a:t> works in two phases and offline phase where the system learns the behavior of the signal when there is no human present and we call it that the silence profile</a:t>
            </a:r>
          </a:p>
          <a:p>
            <a:endParaRPr lang="en-US" baseline="0" dirty="0" smtClean="0"/>
          </a:p>
          <a:p>
            <a:r>
              <a:rPr lang="en-US" baseline="0" dirty="0" smtClean="0"/>
              <a:t>And the second phase is the monitoring phase where we detect anomalous behavior from the constructed profile to detect human motion, update that profile to adapt to changes in the environment and handle noisy readings</a:t>
            </a:r>
          </a:p>
        </p:txBody>
      </p:sp>
      <p:sp>
        <p:nvSpPr>
          <p:cNvPr id="4" name="Slide Number Placeholder 3"/>
          <p:cNvSpPr>
            <a:spLocks noGrp="1"/>
          </p:cNvSpPr>
          <p:nvPr>
            <p:ph type="sldNum" sz="quarter" idx="10"/>
          </p:nvPr>
        </p:nvSpPr>
        <p:spPr/>
        <p:txBody>
          <a:bodyPr/>
          <a:lstStyle/>
          <a:p>
            <a:fld id="{3ED23605-8BCF-4339-B7BB-0E5BA2B5B3EF}" type="slidenum">
              <a:rPr lang="en-US" smtClean="0"/>
              <a:pPr/>
              <a:t>18</a:t>
            </a:fld>
            <a:endParaRPr lang="en-US"/>
          </a:p>
        </p:txBody>
      </p:sp>
    </p:spTree>
    <p:extLst>
      <p:ext uri="{BB962C8B-B14F-4D97-AF65-F5344CB8AC3E}">
        <p14:creationId xmlns:p14="http://schemas.microsoft.com/office/powerpoint/2010/main" val="681661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D23605-8BCF-4339-B7BB-0E5BA2B5B3EF}" type="slidenum">
              <a:rPr lang="en-US" smtClean="0"/>
              <a:pPr/>
              <a:t>19</a:t>
            </a:fld>
            <a:endParaRPr lang="en-US"/>
          </a:p>
        </p:txBody>
      </p:sp>
    </p:spTree>
    <p:extLst>
      <p:ext uri="{BB962C8B-B14F-4D97-AF65-F5344CB8AC3E}">
        <p14:creationId xmlns:p14="http://schemas.microsoft.com/office/powerpoint/2010/main" val="33657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D23605-8BCF-4339-B7BB-0E5BA2B5B3EF}" type="slidenum">
              <a:rPr lang="en-US" smtClean="0"/>
              <a:pPr/>
              <a:t>2</a:t>
            </a:fld>
            <a:endParaRPr lang="en-US"/>
          </a:p>
        </p:txBody>
      </p:sp>
    </p:spTree>
    <p:extLst>
      <p:ext uri="{BB962C8B-B14F-4D97-AF65-F5344CB8AC3E}">
        <p14:creationId xmlns:p14="http://schemas.microsoft.com/office/powerpoint/2010/main" val="1675623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a:t>
            </a:r>
            <a:r>
              <a:rPr lang="en-US" baseline="0" dirty="0" smtClean="0"/>
              <a:t> RASID constructs a silence profile of the signal by measuring the variance of sliding window over the constructed training data and using kernel density estimation to estimate the probability density function of the variance of the RSS</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Then it calculates the variance of the</a:t>
            </a:r>
            <a:r>
              <a:rPr lang="en-US" baseline="0" dirty="0" smtClean="0"/>
              <a:t> latest window of readings and according to the variance’s distribution and a certain significance value decides whether this readings are anomalous or not and it assigns an anomaly score for each stream</a:t>
            </a:r>
          </a:p>
          <a:p>
            <a:endParaRPr lang="en-US" baseline="0" dirty="0" smtClean="0"/>
          </a:p>
          <a:p>
            <a:r>
              <a:rPr lang="en-US" baseline="0" dirty="0" smtClean="0"/>
              <a:t>But what about changes in the environment ?</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a:t>
            </a:r>
            <a:r>
              <a:rPr lang="en-US" baseline="0" dirty="0" smtClean="0"/>
              <a:t> to changes in the environment we can face something like this </a:t>
            </a:r>
          </a:p>
          <a:p>
            <a:endParaRPr lang="en-US" baseline="0" dirty="0" smtClean="0"/>
          </a:p>
          <a:p>
            <a:r>
              <a:rPr lang="en-US" baseline="0" dirty="0" smtClean="0"/>
              <a:t>We’ll start with a certain profile and after a while this profile would totally change due to changes in the environment like furniture movement and temperature and humidity changes </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22</a:t>
            </a:fld>
            <a:endParaRPr lang="en-US"/>
          </a:p>
        </p:txBody>
      </p:sp>
    </p:spTree>
    <p:extLst>
      <p:ext uri="{BB962C8B-B14F-4D97-AF65-F5344CB8AC3E}">
        <p14:creationId xmlns:p14="http://schemas.microsoft.com/office/powerpoint/2010/main" val="3597489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a:t>
            </a:r>
            <a:r>
              <a:rPr lang="en-US" baseline="0" dirty="0" smtClean="0"/>
              <a:t> what we do is that we update the constructed silence profile with new readings that our system consider not anomalous and we give recent readings more weight in density function</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we can get a result like this</a:t>
            </a:r>
          </a:p>
          <a:p>
            <a:endParaRPr lang="en-US" dirty="0" smtClean="0"/>
          </a:p>
          <a:p>
            <a:r>
              <a:rPr lang="en-US" dirty="0" smtClean="0"/>
              <a:t>In blue</a:t>
            </a:r>
            <a:r>
              <a:rPr lang="en-US" baseline="0" dirty="0" smtClean="0"/>
              <a:t> you can see the start profile and in yellow the true profile and in red the update profile</a:t>
            </a:r>
            <a:r>
              <a:rPr lang="en-US" baseline="0" dirty="0"/>
              <a:t> </a:t>
            </a:r>
            <a:r>
              <a:rPr lang="en-US" baseline="0" dirty="0" smtClean="0"/>
              <a:t>and it almost matches the true profile</a:t>
            </a:r>
          </a:p>
          <a:p>
            <a:endParaRPr lang="en-US" baseline="0" dirty="0" smtClean="0"/>
          </a:p>
          <a:p>
            <a:r>
              <a:rPr lang="en-US" baseline="0" dirty="0" smtClean="0"/>
              <a:t>But still we are dealing with noisy readings …</a:t>
            </a:r>
          </a:p>
        </p:txBody>
      </p:sp>
      <p:sp>
        <p:nvSpPr>
          <p:cNvPr id="4" name="Slide Number Placeholder 3"/>
          <p:cNvSpPr>
            <a:spLocks noGrp="1"/>
          </p:cNvSpPr>
          <p:nvPr>
            <p:ph type="sldNum" sz="quarter" idx="10"/>
          </p:nvPr>
        </p:nvSpPr>
        <p:spPr/>
        <p:txBody>
          <a:bodyPr/>
          <a:lstStyle/>
          <a:p>
            <a:fld id="{3ED23605-8BCF-4339-B7BB-0E5BA2B5B3EF}"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a:t>
            </a:r>
            <a:r>
              <a:rPr lang="en-US" baseline="0" dirty="0" smtClean="0"/>
              <a:t> what we do for that is that we fuse the information we get from all streams by summing their anomaly score smoothing this sum and if this value passes a certain threshold the system decides that there is a human in the area</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to make the system easier to use we have</a:t>
            </a:r>
            <a:r>
              <a:rPr lang="en-US" baseline="0" dirty="0" smtClean="0"/>
              <a:t> implemented a tracking interfaces that shows the regions that the system thinks a human is moving 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D23605-8BCF-4339-B7BB-0E5BA2B5B3EF}" type="slidenum">
              <a:rPr lang="en-US" smtClean="0"/>
              <a:pPr/>
              <a:t>27</a:t>
            </a:fld>
            <a:endParaRPr lang="en-US"/>
          </a:p>
        </p:txBody>
      </p:sp>
    </p:spTree>
    <p:extLst>
      <p:ext uri="{BB962C8B-B14F-4D97-AF65-F5344CB8AC3E}">
        <p14:creationId xmlns:p14="http://schemas.microsoft.com/office/powerpoint/2010/main" val="1339457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evaluated RASID in two typical WLAN setups one in an office apartment and the other in a two floor home building using the same number of access points and laptops</a:t>
            </a:r>
          </a:p>
          <a:p>
            <a:endParaRPr lang="en-US" baseline="0" dirty="0" smtClean="0"/>
          </a:p>
          <a:p>
            <a:r>
              <a:rPr lang="en-US" baseline="0" dirty="0" smtClean="0"/>
              <a:t>It is also important to note that we used the same system parameters for both deployments</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28</a:t>
            </a:fld>
            <a:endParaRPr lang="en-US"/>
          </a:p>
        </p:txBody>
      </p:sp>
    </p:spTree>
    <p:extLst>
      <p:ext uri="{BB962C8B-B14F-4D97-AF65-F5344CB8AC3E}">
        <p14:creationId xmlns:p14="http://schemas.microsoft.com/office/powerpoint/2010/main" val="25003339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collected</a:t>
            </a:r>
            <a:r>
              <a:rPr lang="en-US" baseline="0" dirty="0" smtClean="0"/>
              <a:t> a total of one hour and fifteen minutes for each deployment with a sample rate of 1 sample per second and one long silence period and there separate motion sets and we used only two minutes of the silence period for training </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29</a:t>
            </a:fld>
            <a:endParaRPr lang="en-US"/>
          </a:p>
        </p:txBody>
      </p:sp>
    </p:spTree>
    <p:extLst>
      <p:ext uri="{BB962C8B-B14F-4D97-AF65-F5344CB8AC3E}">
        <p14:creationId xmlns:p14="http://schemas.microsoft.com/office/powerpoint/2010/main" val="2160958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typical localization systems you are carrying a device and you query this device for your location (hence it’s a device based active system) and examples of these typical systems include GPS, Cellular based systems and WLAN signal strength based systems like Horus.</a:t>
            </a:r>
          </a:p>
          <a:p>
            <a:endParaRPr lang="en-US" baseline="0" dirty="0" smtClean="0"/>
          </a:p>
          <a:p>
            <a:r>
              <a:rPr lang="en-US" baseline="0" dirty="0" smtClean="0"/>
              <a:t>In systems like </a:t>
            </a:r>
            <a:r>
              <a:rPr lang="en-US" baseline="0" dirty="0" err="1" smtClean="0"/>
              <a:t>horus</a:t>
            </a:r>
            <a:r>
              <a:rPr lang="en-US" baseline="0" dirty="0" smtClean="0"/>
              <a:t> your mobile phone uses the signal strength values it can measure from available access points to calculate your location. And in these systems human motion in the area of interest is considered a typical source of noise and what we are doing is that we use this noise as a source of information to detect human motion.</a:t>
            </a:r>
          </a:p>
          <a:p>
            <a:endParaRPr lang="en-US" baseline="0" dirty="0" smtClean="0"/>
          </a:p>
          <a:p>
            <a:r>
              <a:rPr lang="en-US" baseline="0" dirty="0" smtClean="0"/>
              <a:t>And that way we enable device free localization.</a:t>
            </a:r>
          </a:p>
        </p:txBody>
      </p:sp>
      <p:sp>
        <p:nvSpPr>
          <p:cNvPr id="4" name="Slide Number Placeholder 3"/>
          <p:cNvSpPr>
            <a:spLocks noGrp="1"/>
          </p:cNvSpPr>
          <p:nvPr>
            <p:ph type="sldNum" sz="quarter" idx="10"/>
          </p:nvPr>
        </p:nvSpPr>
        <p:spPr/>
        <p:txBody>
          <a:bodyPr/>
          <a:lstStyle/>
          <a:p>
            <a:fld id="{3ED23605-8BCF-4339-B7BB-0E5BA2B5B3EF}"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D23605-8BCF-4339-B7BB-0E5BA2B5B3EF}" type="slidenum">
              <a:rPr lang="en-US" smtClean="0"/>
              <a:pPr/>
              <a:t>30</a:t>
            </a:fld>
            <a:endParaRPr lang="en-US"/>
          </a:p>
        </p:txBody>
      </p:sp>
    </p:spTree>
    <p:extLst>
      <p:ext uri="{BB962C8B-B14F-4D97-AF65-F5344CB8AC3E}">
        <p14:creationId xmlns:p14="http://schemas.microsoft.com/office/powerpoint/2010/main" val="1481583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the result</a:t>
            </a:r>
            <a:r>
              <a:rPr lang="en-US" baseline="0" dirty="0" smtClean="0"/>
              <a:t> we got is as shown here </a:t>
            </a:r>
          </a:p>
          <a:p>
            <a:r>
              <a:rPr lang="en-US" baseline="0" dirty="0" smtClean="0"/>
              <a:t>And as you can see there is a significant incremental enhancement with each technique we add to the system</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it’s clear that RASID achieved high performance with only two minutes of training </a:t>
            </a:r>
          </a:p>
          <a:p>
            <a:r>
              <a:rPr lang="en-US" baseline="0" dirty="0" smtClean="0"/>
              <a:t>And it achieved parameters robustness as the same parameters was used for each deployment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32</a:t>
            </a:fld>
            <a:endParaRPr lang="en-US"/>
          </a:p>
        </p:txBody>
      </p:sp>
    </p:spTree>
    <p:extLst>
      <p:ext uri="{BB962C8B-B14F-4D97-AF65-F5344CB8AC3E}">
        <p14:creationId xmlns:p14="http://schemas.microsoft.com/office/powerpoint/2010/main" val="21528401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Also</a:t>
            </a:r>
            <a:r>
              <a:rPr lang="en-US" baseline="0" dirty="0" smtClean="0"/>
              <a:t> we compared RASID to earlier work and when it comes to overhead RASID requires minimal overhead as it requires only two minutes of training which is the same as the moving variance technique</a:t>
            </a:r>
          </a:p>
          <a:p>
            <a:endParaRPr lang="en-US" baseline="0" dirty="0" smtClean="0"/>
          </a:p>
          <a:p>
            <a:r>
              <a:rPr lang="en-US" baseline="0" dirty="0" smtClean="0"/>
              <a:t>While the moving average technique does not require any training</a:t>
            </a:r>
          </a:p>
          <a:p>
            <a:endParaRPr lang="en-US" baseline="0" dirty="0" smtClean="0"/>
          </a:p>
          <a:p>
            <a:r>
              <a:rPr lang="en-US" baseline="0" dirty="0" smtClean="0"/>
              <a:t>And the maximum likelihood requires extensive training to capture both silence and motion profiles</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compare the performance of the three systems with respect to the f-measure and RASID out performed the three systems and maintained its performance over time in the first deployment</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it maintained</a:t>
            </a:r>
            <a:r>
              <a:rPr lang="en-US" baseline="0" dirty="0" smtClean="0"/>
              <a:t> its performance with the same parameters in the second deployment. </a:t>
            </a:r>
          </a:p>
          <a:p>
            <a:endParaRPr lang="en-US" baseline="0" dirty="0" smtClean="0"/>
          </a:p>
          <a:p>
            <a:r>
              <a:rPr lang="en-US" baseline="0" dirty="0" smtClean="0"/>
              <a:t>While maximum likelihood is a little better when using the system on the same day as the training day but when overtime the maximum likelihood technique behavior degrades badly while RASID maintains its performance</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summary we</a:t>
            </a:r>
            <a:r>
              <a:rPr lang="en-US" baseline="0" dirty="0" smtClean="0"/>
              <a:t> introduced device free motion detection system </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36</a:t>
            </a:fld>
            <a:endParaRPr lang="en-US"/>
          </a:p>
        </p:txBody>
      </p:sp>
    </p:spTree>
    <p:extLst>
      <p:ext uri="{BB962C8B-B14F-4D97-AF65-F5344CB8AC3E}">
        <p14:creationId xmlns:p14="http://schemas.microsoft.com/office/powerpoint/2010/main" val="32353456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D23605-8BCF-4339-B7BB-0E5BA2B5B3EF}" type="slidenum">
              <a:rPr lang="en-US" smtClean="0"/>
              <a:pPr/>
              <a:t>37</a:t>
            </a:fld>
            <a:endParaRPr lang="en-US"/>
          </a:p>
        </p:txBody>
      </p:sp>
    </p:spTree>
    <p:extLst>
      <p:ext uri="{BB962C8B-B14F-4D97-AF65-F5344CB8AC3E}">
        <p14:creationId xmlns:p14="http://schemas.microsoft.com/office/powerpoint/2010/main" val="35537250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D23605-8BCF-4339-B7BB-0E5BA2B5B3EF}" type="slidenum">
              <a:rPr lang="en-US" smtClean="0"/>
              <a:pPr/>
              <a:t>38</a:t>
            </a:fld>
            <a:endParaRPr lang="en-US"/>
          </a:p>
        </p:txBody>
      </p:sp>
    </p:spTree>
    <p:extLst>
      <p:ext uri="{BB962C8B-B14F-4D97-AF65-F5344CB8AC3E}">
        <p14:creationId xmlns:p14="http://schemas.microsoft.com/office/powerpoint/2010/main" val="122873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D23605-8BCF-4339-B7BB-0E5BA2B5B3EF}" type="slidenum">
              <a:rPr lang="en-US" smtClean="0"/>
              <a:pPr/>
              <a:t>39</a:t>
            </a:fld>
            <a:endParaRPr lang="en-US"/>
          </a:p>
        </p:txBody>
      </p:sp>
    </p:spTree>
    <p:extLst>
      <p:ext uri="{BB962C8B-B14F-4D97-AF65-F5344CB8AC3E}">
        <p14:creationId xmlns:p14="http://schemas.microsoft.com/office/powerpoint/2010/main" val="726985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D23605-8BCF-4339-B7BB-0E5BA2B5B3EF}" type="slidenum">
              <a:rPr lang="en-US" smtClean="0"/>
              <a:pPr/>
              <a:t>4</a:t>
            </a:fld>
            <a:endParaRPr lang="en-US"/>
          </a:p>
        </p:txBody>
      </p:sp>
    </p:spTree>
    <p:extLst>
      <p:ext uri="{BB962C8B-B14F-4D97-AF65-F5344CB8AC3E}">
        <p14:creationId xmlns:p14="http://schemas.microsoft.com/office/powerpoint/2010/main" val="11262207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D23605-8BCF-4339-B7BB-0E5BA2B5B3EF}" type="slidenum">
              <a:rPr lang="en-US" smtClean="0"/>
              <a:pPr/>
              <a:t>40</a:t>
            </a:fld>
            <a:endParaRPr lang="en-US"/>
          </a:p>
        </p:txBody>
      </p:sp>
    </p:spTree>
    <p:extLst>
      <p:ext uri="{BB962C8B-B14F-4D97-AF65-F5344CB8AC3E}">
        <p14:creationId xmlns:p14="http://schemas.microsoft.com/office/powerpoint/2010/main" val="15697390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Comparison with different device free</a:t>
            </a:r>
            <a:r>
              <a:rPr lang="en-US" baseline="0" dirty="0" smtClean="0"/>
              <a:t> techniques</a:t>
            </a:r>
          </a:p>
          <a:p>
            <a:r>
              <a:rPr lang="en-US" baseline="0" dirty="0" err="1" smtClean="0"/>
              <a:t>Comparsion</a:t>
            </a:r>
            <a:r>
              <a:rPr lang="en-US" baseline="0" dirty="0" smtClean="0"/>
              <a:t> with </a:t>
            </a:r>
            <a:r>
              <a:rPr lang="en-US" baseline="0" dirty="0" err="1" smtClean="0"/>
              <a:t>DfP</a:t>
            </a:r>
            <a:r>
              <a:rPr lang="en-US" baseline="0" dirty="0" smtClean="0"/>
              <a:t> techniques</a:t>
            </a:r>
          </a:p>
          <a:p>
            <a:r>
              <a:rPr lang="en-US" baseline="0" dirty="0" smtClean="0"/>
              <a:t>Demo</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Switch</a:t>
            </a:r>
            <a:r>
              <a:rPr lang="en-US" baseline="0" dirty="0" smtClean="0"/>
              <a:t> slides and emphasize on the figure</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D23605-8BCF-4339-B7BB-0E5BA2B5B3EF}" type="slidenum">
              <a:rPr lang="en-US" smtClean="0"/>
              <a:pPr/>
              <a:t>43</a:t>
            </a:fld>
            <a:endParaRPr lang="en-US"/>
          </a:p>
        </p:txBody>
      </p:sp>
    </p:spTree>
    <p:extLst>
      <p:ext uri="{BB962C8B-B14F-4D97-AF65-F5344CB8AC3E}">
        <p14:creationId xmlns:p14="http://schemas.microsoft.com/office/powerpoint/2010/main" val="978049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the basic</a:t>
            </a:r>
            <a:r>
              <a:rPr lang="en-US" baseline="0" dirty="0" smtClean="0"/>
              <a:t> idea here is that in a typical wireless setup when there is no human presence we get a relatively stable RSS behavior</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as soon as a</a:t>
            </a:r>
            <a:r>
              <a:rPr lang="en-US" baseline="0" dirty="0" smtClean="0"/>
              <a:t> human starts moving in the area the RSS behavior changes and we start getting really noisy reading </a:t>
            </a:r>
          </a:p>
          <a:p>
            <a:endParaRPr lang="en-US" baseline="0" dirty="0" smtClean="0"/>
          </a:p>
          <a:p>
            <a:r>
              <a:rPr lang="en-US" baseline="0" dirty="0" smtClean="0"/>
              <a:t>And this change could be used for human motion detection without requiring the user to carry any device nor participate in the process in anyway in what we call device-free passive motion detection</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D23605-8BCF-4339-B7BB-0E5BA2B5B3EF}" type="slidenum">
              <a:rPr lang="en-US" smtClean="0"/>
              <a:pPr/>
              <a:t>7</a:t>
            </a:fld>
            <a:endParaRPr lang="en-US"/>
          </a:p>
        </p:txBody>
      </p:sp>
    </p:spTree>
    <p:extLst>
      <p:ext uri="{BB962C8B-B14F-4D97-AF65-F5344CB8AC3E}">
        <p14:creationId xmlns:p14="http://schemas.microsoft.com/office/powerpoint/2010/main" val="2765757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motivation of our work is that we are enabling</a:t>
            </a:r>
            <a:r>
              <a:rPr lang="en-US" baseline="0" dirty="0" smtClean="0"/>
              <a:t> a free added value on top of already available, widely deployed Wi-Fi networks. Another thing is that WLAN motion detection does not require line of sight unlike other motion detection sensor like infra red sensors.</a:t>
            </a:r>
          </a:p>
          <a:p>
            <a:endParaRPr lang="en-US" baseline="0" dirty="0" smtClean="0"/>
          </a:p>
          <a:p>
            <a:r>
              <a:rPr lang="en-US" baseline="0" dirty="0" smtClean="0"/>
              <a:t>And this system has numerous applications including intrusion detection, so you’ll have a data network in your office by day and by night you’ll be able to use to secure the office.</a:t>
            </a:r>
          </a:p>
          <a:p>
            <a:endParaRPr lang="en-US" baseline="0" dirty="0" smtClean="0"/>
          </a:p>
          <a:p>
            <a:r>
              <a:rPr lang="en-US" baseline="0" dirty="0" smtClean="0"/>
              <a:t>Other applications include smart homes, border protection and assisting already installed security systems.</a:t>
            </a:r>
            <a:endParaRPr lang="en-US" dirty="0"/>
          </a:p>
        </p:txBody>
      </p:sp>
      <p:sp>
        <p:nvSpPr>
          <p:cNvPr id="4" name="Slide Number Placeholder 3"/>
          <p:cNvSpPr>
            <a:spLocks noGrp="1"/>
          </p:cNvSpPr>
          <p:nvPr>
            <p:ph type="sldNum" sz="quarter" idx="10"/>
          </p:nvPr>
        </p:nvSpPr>
        <p:spPr/>
        <p:txBody>
          <a:bodyPr/>
          <a:lstStyle/>
          <a:p>
            <a:fld id="{3ED23605-8BCF-4339-B7BB-0E5BA2B5B3E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D23605-8BCF-4339-B7BB-0E5BA2B5B3EF}" type="slidenum">
              <a:rPr lang="en-US" smtClean="0"/>
              <a:pPr/>
              <a:t>9</a:t>
            </a:fld>
            <a:endParaRPr lang="en-US"/>
          </a:p>
        </p:txBody>
      </p:sp>
    </p:spTree>
    <p:extLst>
      <p:ext uri="{BB962C8B-B14F-4D97-AF65-F5344CB8AC3E}">
        <p14:creationId xmlns:p14="http://schemas.microsoft.com/office/powerpoint/2010/main" val="3381952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12E3FA-2CE1-40BA-8783-A7FBAF466EE4}" type="datetimeFigureOut">
              <a:rPr lang="en-US" smtClean="0"/>
              <a:pPr/>
              <a:t>3/22/2012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184A2-C07C-4783-9402-CDB460CF37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2E3FA-2CE1-40BA-8783-A7FBAF466EE4}" type="datetimeFigureOut">
              <a:rPr lang="en-US" smtClean="0"/>
              <a:pPr/>
              <a:t>3/22/2012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184A2-C07C-4783-9402-CDB460CF37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2E3FA-2CE1-40BA-8783-A7FBAF466EE4}" type="datetimeFigureOut">
              <a:rPr lang="en-US" smtClean="0"/>
              <a:pPr/>
              <a:t>3/22/2012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184A2-C07C-4783-9402-CDB460CF37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2E3FA-2CE1-40BA-8783-A7FBAF466EE4}" type="datetimeFigureOut">
              <a:rPr lang="en-US" smtClean="0"/>
              <a:pPr/>
              <a:t>3/22/2012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184A2-C07C-4783-9402-CDB460CF37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12E3FA-2CE1-40BA-8783-A7FBAF466EE4}" type="datetimeFigureOut">
              <a:rPr lang="en-US" smtClean="0"/>
              <a:pPr/>
              <a:t>3/22/2012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184A2-C07C-4783-9402-CDB460CF37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12E3FA-2CE1-40BA-8783-A7FBAF466EE4}" type="datetimeFigureOut">
              <a:rPr lang="en-US" smtClean="0"/>
              <a:pPr/>
              <a:t>3/22/2012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0184A2-C07C-4783-9402-CDB460CF37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12E3FA-2CE1-40BA-8783-A7FBAF466EE4}" type="datetimeFigureOut">
              <a:rPr lang="en-US" smtClean="0"/>
              <a:pPr/>
              <a:t>3/22/2012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0184A2-C07C-4783-9402-CDB460CF37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12E3FA-2CE1-40BA-8783-A7FBAF466EE4}" type="datetimeFigureOut">
              <a:rPr lang="en-US" smtClean="0"/>
              <a:pPr/>
              <a:t>3/22/2012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0184A2-C07C-4783-9402-CDB460CF37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2E3FA-2CE1-40BA-8783-A7FBAF466EE4}" type="datetimeFigureOut">
              <a:rPr lang="en-US" smtClean="0"/>
              <a:pPr/>
              <a:t>3/22/2012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0184A2-C07C-4783-9402-CDB460CF37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12E3FA-2CE1-40BA-8783-A7FBAF466EE4}" type="datetimeFigureOut">
              <a:rPr lang="en-US" smtClean="0"/>
              <a:pPr/>
              <a:t>3/22/2012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0184A2-C07C-4783-9402-CDB460CF37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12E3FA-2CE1-40BA-8783-A7FBAF466EE4}" type="datetimeFigureOut">
              <a:rPr lang="en-US" smtClean="0"/>
              <a:pPr/>
              <a:t>3/22/2012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0184A2-C07C-4783-9402-CDB460CF37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2E3FA-2CE1-40BA-8783-A7FBAF466EE4}" type="datetimeFigureOut">
              <a:rPr lang="en-US" smtClean="0"/>
              <a:pPr/>
              <a:t>3/22/2012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0184A2-C07C-4783-9402-CDB460CF37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notesSlide" Target="../notesSlides/notesSlide10.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D:\moustafa\location\papers\2012\rasid_percom\camera_ready\Motion.mp4" TargetMode="External"/><Relationship Id="rId1" Type="http://schemas.openxmlformats.org/officeDocument/2006/relationships/video" Target="file:///D:\moustafa\location\papers\2012\rasid_percom\camera_ready\Silence.mp4" TargetMode="External"/><Relationship Id="rId6" Type="http://schemas.openxmlformats.org/officeDocument/2006/relationships/image" Target="../media/image36.png"/><Relationship Id="rId5" Type="http://schemas.openxmlformats.org/officeDocument/2006/relationships/image" Target="../media/image22.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image" Target="../media/image38.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mailto:ahmed.saeed@ejust.edu.eg"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RASID: A Robust WLAN Device-Free Passive Motion Detection System</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solidFill>
                  <a:schemeClr val="tx1"/>
                </a:solidFill>
              </a:rPr>
              <a:t>Ahmed E. </a:t>
            </a:r>
            <a:r>
              <a:rPr lang="en-US" dirty="0" err="1" smtClean="0">
                <a:solidFill>
                  <a:schemeClr val="tx1"/>
                </a:solidFill>
              </a:rPr>
              <a:t>Kosba</a:t>
            </a:r>
            <a:r>
              <a:rPr lang="en-US" b="1" spc="50" baseline="30000" dirty="0" smtClean="0">
                <a:ln w="11430"/>
                <a:solidFill>
                  <a:schemeClr val="tx1"/>
                </a:solidFill>
                <a:latin typeface="Times New Roman"/>
                <a:cs typeface="Times New Roman"/>
              </a:rPr>
              <a:t>†</a:t>
            </a:r>
            <a:r>
              <a:rPr lang="en-US" dirty="0" smtClean="0">
                <a:solidFill>
                  <a:schemeClr val="tx1"/>
                </a:solidFill>
              </a:rPr>
              <a:t>, </a:t>
            </a:r>
            <a:r>
              <a:rPr lang="en-US" b="1" dirty="0" smtClean="0">
                <a:solidFill>
                  <a:srgbClr val="FF0000"/>
                </a:solidFill>
              </a:rPr>
              <a:t>Ahmed </a:t>
            </a:r>
            <a:r>
              <a:rPr lang="en-US" b="1" dirty="0" err="1" smtClean="0">
                <a:solidFill>
                  <a:srgbClr val="FF0000"/>
                </a:solidFill>
              </a:rPr>
              <a:t>Saeed</a:t>
            </a:r>
            <a:r>
              <a:rPr lang="en-US" b="1" spc="50" baseline="30000" dirty="0" smtClean="0">
                <a:ln w="11430"/>
                <a:solidFill>
                  <a:srgbClr val="FF0000"/>
                </a:solidFill>
                <a:latin typeface="Times New Roman"/>
                <a:cs typeface="Times New Roman"/>
              </a:rPr>
              <a:t> </a:t>
            </a:r>
            <a:r>
              <a:rPr lang="en-US" b="1" spc="50" baseline="30000" dirty="0" smtClean="0">
                <a:ln w="11430"/>
                <a:solidFill>
                  <a:schemeClr val="tx1"/>
                </a:solidFill>
                <a:latin typeface="Times New Roman"/>
                <a:cs typeface="Times New Roman"/>
              </a:rPr>
              <a:t>‡</a:t>
            </a:r>
            <a:r>
              <a:rPr lang="en-US" dirty="0" smtClean="0">
                <a:solidFill>
                  <a:schemeClr val="tx1"/>
                </a:solidFill>
              </a:rPr>
              <a:t>, </a:t>
            </a:r>
            <a:r>
              <a:rPr lang="en-US" dirty="0" err="1" smtClean="0">
                <a:solidFill>
                  <a:schemeClr val="tx1"/>
                </a:solidFill>
              </a:rPr>
              <a:t>Moustafa</a:t>
            </a:r>
            <a:r>
              <a:rPr lang="en-US" dirty="0" smtClean="0">
                <a:solidFill>
                  <a:schemeClr val="tx1"/>
                </a:solidFill>
              </a:rPr>
              <a:t> </a:t>
            </a:r>
            <a:r>
              <a:rPr lang="en-US" dirty="0" err="1" smtClean="0">
                <a:solidFill>
                  <a:schemeClr val="tx1"/>
                </a:solidFill>
              </a:rPr>
              <a:t>Youssef</a:t>
            </a:r>
            <a:r>
              <a:rPr lang="en-US" b="1" spc="50" baseline="30000" dirty="0" smtClean="0">
                <a:ln w="11430"/>
                <a:solidFill>
                  <a:schemeClr val="tx1"/>
                </a:solidFill>
                <a:latin typeface="Times New Roman"/>
                <a:cs typeface="Times New Roman"/>
              </a:rPr>
              <a:t> ‡</a:t>
            </a:r>
            <a:endParaRPr lang="en-US" dirty="0" smtClean="0">
              <a:solidFill>
                <a:schemeClr val="tx1"/>
              </a:solidFill>
            </a:endParaRPr>
          </a:p>
          <a:p>
            <a:r>
              <a:rPr lang="en-US" b="1" spc="50" baseline="30000" dirty="0" smtClean="0">
                <a:ln w="11430"/>
                <a:latin typeface="Times New Roman"/>
                <a:cs typeface="Times New Roman"/>
              </a:rPr>
              <a:t/>
            </a:r>
            <a:br>
              <a:rPr lang="en-US" b="1" spc="50" baseline="30000" dirty="0" smtClean="0">
                <a:ln w="11430"/>
                <a:latin typeface="Times New Roman"/>
                <a:cs typeface="Times New Roman"/>
              </a:rPr>
            </a:br>
            <a:r>
              <a:rPr lang="en-US" b="1" spc="50" baseline="30000" dirty="0" smtClean="0">
                <a:ln w="11430"/>
                <a:latin typeface="Times New Roman"/>
                <a:cs typeface="Times New Roman"/>
              </a:rPr>
              <a:t>†</a:t>
            </a:r>
            <a:r>
              <a:rPr lang="en-US" dirty="0" smtClean="0"/>
              <a:t>Alexandria University, Egypt</a:t>
            </a:r>
          </a:p>
          <a:p>
            <a:r>
              <a:rPr lang="en-US" b="1" spc="50" baseline="30000" dirty="0" smtClean="0">
                <a:ln w="11430"/>
                <a:latin typeface="Times New Roman"/>
                <a:cs typeface="Times New Roman"/>
              </a:rPr>
              <a:t>‡ </a:t>
            </a:r>
            <a:r>
              <a:rPr lang="en-US" dirty="0" smtClean="0"/>
              <a:t>Egypt-Japan University for Science and Technology (E-JUST), Egypt</a:t>
            </a:r>
            <a:endParaRPr lang="en-US" dirty="0"/>
          </a:p>
        </p:txBody>
      </p:sp>
      <p:pic>
        <p:nvPicPr>
          <p:cNvPr id="4" name="Picture 11" descr="C:\Users\Ahmed\Downloads\logo_inf4.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949" y="152400"/>
            <a:ext cx="993851" cy="1219200"/>
          </a:xfrm>
          <a:prstGeom prst="roundRect">
            <a:avLst>
              <a:gd name="adj" fmla="val 10734"/>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5" name="Picture 10" descr="C:\Users\Ahmed\Downloads\Header.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64181"/>
          <a:stretch/>
        </p:blipFill>
        <p:spPr bwMode="auto">
          <a:xfrm>
            <a:off x="7981357" y="152400"/>
            <a:ext cx="1010243" cy="12192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flipH="1">
            <a:off x="6477000" y="5142498"/>
            <a:ext cx="2365626" cy="1619250"/>
            <a:chOff x="304800" y="5238750"/>
            <a:chExt cx="2282574" cy="1619250"/>
          </a:xfrm>
        </p:grpSpPr>
        <p:pic>
          <p:nvPicPr>
            <p:cNvPr id="5122" name="Picture 2" descr="C:\Users\Saeed\Pictures\Picture5.jpg"/>
            <p:cNvPicPr>
              <a:picLocks noChangeAspect="1" noChangeArrowheads="1"/>
            </p:cNvPicPr>
            <p:nvPr/>
          </p:nvPicPr>
          <p:blipFill>
            <a:blip r:embed="rId5" cstate="print"/>
            <a:srcRect/>
            <a:stretch>
              <a:fillRect/>
            </a:stretch>
          </p:blipFill>
          <p:spPr bwMode="auto">
            <a:xfrm>
              <a:off x="304800" y="5238750"/>
              <a:ext cx="1619250" cy="1619250"/>
            </a:xfrm>
            <a:prstGeom prst="rect">
              <a:avLst/>
            </a:prstGeom>
            <a:noFill/>
          </p:spPr>
        </p:pic>
        <p:pic>
          <p:nvPicPr>
            <p:cNvPr id="7" name="Picture 2" descr="G:\Wireless-Interference.jpg"/>
            <p:cNvPicPr>
              <a:picLocks noChangeAspect="1" noChangeArrowheads="1"/>
            </p:cNvPicPr>
            <p:nvPr/>
          </p:nvPicPr>
          <p:blipFill>
            <a:blip r:embed="rId6" cstate="print"/>
            <a:srcRect/>
            <a:stretch>
              <a:fillRect/>
            </a:stretch>
          </p:blipFill>
          <p:spPr bwMode="auto">
            <a:xfrm rot="6213828">
              <a:off x="1566216" y="5731394"/>
              <a:ext cx="1006297" cy="1036018"/>
            </a:xfrm>
            <a:prstGeom prst="rect">
              <a:avLst/>
            </a:prstGeom>
            <a:noFill/>
          </p:spPr>
        </p:pic>
      </p:grpSp>
    </p:spTree>
  </p:cSld>
  <p:clrMapOvr>
    <a:masterClrMapping/>
  </p:clrMapOvr>
  <mc:AlternateContent xmlns:mc="http://schemas.openxmlformats.org/markup-compatibility/2006" xmlns:p14="http://schemas.microsoft.com/office/powerpoint/2010/main">
    <mc:Choice Requires="p14">
      <p:transition spd="slow" p14:dur="2000" advTm="1382"/>
    </mc:Choice>
    <mc:Fallback xmlns="">
      <p:transition spd="slow" advTm="138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Device-free Passive System Challenges</a:t>
            </a:r>
            <a:endParaRPr lang="en-US" dirty="0"/>
          </a:p>
        </p:txBody>
      </p:sp>
      <p:sp>
        <p:nvSpPr>
          <p:cNvPr id="3" name="Content Placeholder 2"/>
          <p:cNvSpPr>
            <a:spLocks noGrp="1"/>
          </p:cNvSpPr>
          <p:nvPr>
            <p:ph idx="1"/>
          </p:nvPr>
        </p:nvSpPr>
        <p:spPr>
          <a:xfrm>
            <a:off x="457200" y="1447800"/>
            <a:ext cx="8229600" cy="4678363"/>
          </a:xfrm>
        </p:spPr>
        <p:txBody>
          <a:bodyPr>
            <a:normAutofit fontScale="85000" lnSpcReduction="20000"/>
          </a:bodyPr>
          <a:lstStyle/>
          <a:p>
            <a:r>
              <a:rPr lang="en-US" sz="2800" dirty="0" smtClean="0"/>
              <a:t>Noisy signal readings</a:t>
            </a:r>
          </a:p>
          <a:p>
            <a:r>
              <a:rPr lang="en-US" sz="2800" dirty="0" smtClean="0"/>
              <a:t>Changing environment</a:t>
            </a:r>
            <a:br>
              <a:rPr lang="en-US" sz="2800" dirty="0" smtClean="0"/>
            </a:br>
            <a:r>
              <a:rPr lang="en-US" sz="2800" dirty="0" smtClean="0"/>
              <a:t/>
            </a:r>
            <a:br>
              <a:rPr lang="en-US" sz="2800" dirty="0" smtClean="0"/>
            </a:br>
            <a:endParaRPr lang="en-US" sz="2800" dirty="0" smtClean="0"/>
          </a:p>
          <a:p>
            <a:pPr>
              <a:buNone/>
            </a:pPr>
            <a:r>
              <a:rPr lang="en-US" sz="2800" dirty="0" smtClean="0"/>
              <a:t/>
            </a:r>
            <a:br>
              <a:rPr lang="en-US" sz="2800" dirty="0" smtClean="0"/>
            </a:br>
            <a:endParaRPr lang="en-US" sz="2800" dirty="0" smtClean="0"/>
          </a:p>
          <a:p>
            <a:pPr lvl="1">
              <a:buNone/>
            </a:pP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smtClean="0"/>
          </a:p>
          <a:p>
            <a:pPr lvl="1">
              <a:buNone/>
            </a:pPr>
            <a:r>
              <a:rPr lang="en-US" sz="2600" dirty="0" smtClean="0"/>
              <a:t/>
            </a:r>
            <a:br>
              <a:rPr lang="en-US" sz="2600" dirty="0" smtClean="0"/>
            </a:br>
            <a:r>
              <a:rPr lang="en-US" sz="2600" dirty="0" smtClean="0"/>
              <a:t>Constructing signals profiles once will not work</a:t>
            </a:r>
          </a:p>
          <a:p>
            <a:r>
              <a:rPr lang="en-US" sz="2800" dirty="0" smtClean="0"/>
              <a:t>Large overhead of constructing signal</a:t>
            </a:r>
            <a:br>
              <a:rPr lang="en-US" sz="2800" dirty="0" smtClean="0"/>
            </a:br>
            <a:r>
              <a:rPr lang="en-US" sz="2800" dirty="0" smtClean="0"/>
              <a:t>profiles for both motion and silence</a:t>
            </a:r>
          </a:p>
          <a:p>
            <a:endParaRPr lang="en-US" dirty="0" smtClean="0"/>
          </a:p>
          <a:p>
            <a:endParaRPr lang="en-US" dirty="0" smtClean="0"/>
          </a:p>
          <a:p>
            <a:endParaRPr lang="en-US" dirty="0" smtClean="0"/>
          </a:p>
          <a:p>
            <a:endParaRPr lang="en-US" dirty="0"/>
          </a:p>
        </p:txBody>
      </p:sp>
      <p:pic>
        <p:nvPicPr>
          <p:cNvPr id="11" name="Picture 10" descr="layout..jpg"/>
          <p:cNvPicPr>
            <a:picLocks noChangeAspect="1"/>
          </p:cNvPicPr>
          <p:nvPr/>
        </p:nvPicPr>
        <p:blipFill>
          <a:blip r:embed="rId4" cstate="print"/>
          <a:stretch>
            <a:fillRect/>
          </a:stretch>
        </p:blipFill>
        <p:spPr>
          <a:xfrm rot="5400000">
            <a:off x="886615" y="2085185"/>
            <a:ext cx="2819400" cy="3068629"/>
          </a:xfrm>
          <a:prstGeom prst="rect">
            <a:avLst/>
          </a:prstGeom>
        </p:spPr>
      </p:pic>
      <p:pic>
        <p:nvPicPr>
          <p:cNvPr id="8" name="Picture 7" descr="chair1.png"/>
          <p:cNvPicPr>
            <a:picLocks noChangeAspect="1"/>
          </p:cNvPicPr>
          <p:nvPr/>
        </p:nvPicPr>
        <p:blipFill>
          <a:blip r:embed="rId5" cstate="print"/>
          <a:stretch>
            <a:fillRect/>
          </a:stretch>
        </p:blipFill>
        <p:spPr>
          <a:xfrm rot="5400000">
            <a:off x="1395360" y="3348254"/>
            <a:ext cx="519814" cy="499667"/>
          </a:xfrm>
          <a:prstGeom prst="rect">
            <a:avLst/>
          </a:prstGeom>
        </p:spPr>
      </p:pic>
      <p:pic>
        <p:nvPicPr>
          <p:cNvPr id="9" name="Picture 8" descr="chair2.png"/>
          <p:cNvPicPr>
            <a:picLocks noChangeAspect="1"/>
          </p:cNvPicPr>
          <p:nvPr/>
        </p:nvPicPr>
        <p:blipFill>
          <a:blip r:embed="rId6" cstate="print"/>
          <a:stretch>
            <a:fillRect/>
          </a:stretch>
        </p:blipFill>
        <p:spPr>
          <a:xfrm rot="16200000">
            <a:off x="2934695" y="3398234"/>
            <a:ext cx="596588" cy="602062"/>
          </a:xfrm>
          <a:prstGeom prst="rect">
            <a:avLst/>
          </a:prstGeom>
        </p:spPr>
      </p:pic>
      <p:pic>
        <p:nvPicPr>
          <p:cNvPr id="10" name="Picture 9" descr="chair3.png"/>
          <p:cNvPicPr>
            <a:picLocks noChangeAspect="1"/>
          </p:cNvPicPr>
          <p:nvPr/>
        </p:nvPicPr>
        <p:blipFill>
          <a:blip r:embed="rId7" cstate="print"/>
          <a:stretch>
            <a:fillRect/>
          </a:stretch>
        </p:blipFill>
        <p:spPr>
          <a:xfrm>
            <a:off x="2056029" y="2457303"/>
            <a:ext cx="1042739" cy="819296"/>
          </a:xfrm>
          <a:prstGeom prst="rect">
            <a:avLst/>
          </a:prstGeom>
        </p:spPr>
      </p:pic>
      <p:pic>
        <p:nvPicPr>
          <p:cNvPr id="4102" name="Picture 6" descr="C:\Users\Saeed\Pictures\thermo.gif"/>
          <p:cNvPicPr>
            <a:picLocks noChangeAspect="1" noChangeArrowheads="1"/>
          </p:cNvPicPr>
          <p:nvPr/>
        </p:nvPicPr>
        <p:blipFill>
          <a:blip r:embed="rId8" cstate="print"/>
          <a:srcRect/>
          <a:stretch>
            <a:fillRect/>
          </a:stretch>
        </p:blipFill>
        <p:spPr bwMode="auto">
          <a:xfrm>
            <a:off x="6019800" y="2362200"/>
            <a:ext cx="1057275" cy="2343150"/>
          </a:xfrm>
          <a:prstGeom prst="rect">
            <a:avLst/>
          </a:prstGeom>
          <a:noFill/>
        </p:spPr>
      </p:pic>
      <p:sp>
        <p:nvSpPr>
          <p:cNvPr id="14" name="Rectangle 13"/>
          <p:cNvSpPr/>
          <p:nvPr/>
        </p:nvSpPr>
        <p:spPr>
          <a:xfrm>
            <a:off x="6324600" y="2895600"/>
            <a:ext cx="228600" cy="762000"/>
          </a:xfrm>
          <a:prstGeom prst="rect">
            <a:avLst/>
          </a:prstGeom>
          <a:solidFill>
            <a:srgbClr val="EF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6400800" y="38290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16675" y="360680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00800" y="33845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00800" y="3165475"/>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394450" y="29400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394450" y="27241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248400" y="4953000"/>
            <a:ext cx="2209800" cy="2438400"/>
          </a:xfrm>
          <a:prstGeom prst="rect">
            <a:avLst/>
          </a:prstGeom>
          <a:ln w="47625">
            <a:solidFill>
              <a:schemeClr val="accent6">
                <a:lumMod val="75000"/>
              </a:schemeClr>
            </a:solidFill>
          </a:ln>
          <a:scene3d>
            <a:camera prst="orthographicFront">
              <a:rot lat="2850564" lon="17738991" rev="17939971"/>
            </a:camera>
            <a:lightRig rig="threePt" dir="t"/>
          </a:scene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3" name="Picture 22" descr="G:\6586353-3d-person-standing-with-hands-behind--isolated-over-a-white-background.jpg"/>
          <p:cNvPicPr>
            <a:picLocks noChangeAspect="1" noChangeArrowheads="1"/>
          </p:cNvPicPr>
          <p:nvPr/>
        </p:nvPicPr>
        <p:blipFill>
          <a:blip r:embed="rId9" cstate="print"/>
          <a:stretch>
            <a:fillRect/>
          </a:stretch>
        </p:blipFill>
        <p:spPr bwMode="auto">
          <a:xfrm>
            <a:off x="7573512" y="4038600"/>
            <a:ext cx="835925" cy="1600200"/>
          </a:xfrm>
          <a:prstGeom prst="rect">
            <a:avLst/>
          </a:prstGeom>
          <a:noFill/>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73557"/>
    </mc:Choice>
    <mc:Fallback xmlns="">
      <p:transition spd="slow" advTm="735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par>
                                <p:cTn id="12" presetID="3" presetClass="entr" presetSubtype="1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par>
                                <p:cTn id="15" presetID="3" presetClass="entr" presetSubtype="1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3" presetClass="entr" presetSubtype="1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par>
                                <p:cTn id="21" presetID="3" presetClass="entr" presetSubtype="10" fill="hold" nodeType="withEffect">
                                  <p:stCondLst>
                                    <p:cond delay="0"/>
                                  </p:stCondLst>
                                  <p:childTnLst>
                                    <p:set>
                                      <p:cBhvr>
                                        <p:cTn id="22" dur="1" fill="hold">
                                          <p:stCondLst>
                                            <p:cond delay="0"/>
                                          </p:stCondLst>
                                        </p:cTn>
                                        <p:tgtEl>
                                          <p:spTgt spid="4102"/>
                                        </p:tgtEl>
                                        <p:attrNameLst>
                                          <p:attrName>style.visibility</p:attrName>
                                        </p:attrNameLst>
                                      </p:cBhvr>
                                      <p:to>
                                        <p:strVal val="visible"/>
                                      </p:to>
                                    </p:set>
                                    <p:animEffect transition="in" filter="blinds(horizontal)">
                                      <p:cBhvr>
                                        <p:cTn id="23" dur="500"/>
                                        <p:tgtEl>
                                          <p:spTgt spid="4102"/>
                                        </p:tgtEl>
                                      </p:cBhvr>
                                    </p:animEffect>
                                  </p:childTnLst>
                                </p:cTn>
                              </p:par>
                              <p:par>
                                <p:cTn id="24" presetID="3" presetClass="entr" presetSubtype="1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par>
                                <p:cTn id="27" presetID="3" presetClass="entr" presetSubtype="1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par>
                                <p:cTn id="30" presetID="3" presetClass="entr" presetSubtype="1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par>
                                <p:cTn id="33" presetID="3" presetClass="entr" presetSubtype="1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linds(horizontal)">
                                      <p:cBhvr>
                                        <p:cTn id="35" dur="500"/>
                                        <p:tgtEl>
                                          <p:spTgt spid="18"/>
                                        </p:tgtEl>
                                      </p:cBhvr>
                                    </p:animEffect>
                                  </p:childTnLst>
                                </p:cTn>
                              </p:par>
                              <p:par>
                                <p:cTn id="36" presetID="3" presetClass="entr" presetSubtype="1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linds(horizontal)">
                                      <p:cBhvr>
                                        <p:cTn id="38" dur="500"/>
                                        <p:tgtEl>
                                          <p:spTgt spid="19"/>
                                        </p:tgtEl>
                                      </p:cBhvr>
                                    </p:animEffect>
                                  </p:childTnLst>
                                </p:cTn>
                              </p:par>
                              <p:par>
                                <p:cTn id="39" presetID="3" presetClass="entr" presetSubtype="1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linds(horizontal)">
                                      <p:cBhvr>
                                        <p:cTn id="41" dur="500"/>
                                        <p:tgtEl>
                                          <p:spTgt spid="20"/>
                                        </p:tgtEl>
                                      </p:cBhvr>
                                    </p:animEffect>
                                  </p:childTnLst>
                                </p:cTn>
                              </p:par>
                              <p:par>
                                <p:cTn id="42" presetID="3" presetClass="entr" presetSubtype="1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linds(horizontal)">
                                      <p:cBhvr>
                                        <p:cTn id="44" dur="500"/>
                                        <p:tgtEl>
                                          <p:spTgt spid="21"/>
                                        </p:tgtEl>
                                      </p:cBhvr>
                                    </p:animEffect>
                                  </p:childTnLst>
                                </p:cTn>
                              </p:par>
                            </p:childTnLst>
                          </p:cTn>
                        </p:par>
                        <p:par>
                          <p:cTn id="45" fill="hold">
                            <p:stCondLst>
                              <p:cond delay="1000"/>
                            </p:stCondLst>
                            <p:childTnLst>
                              <p:par>
                                <p:cTn id="46" presetID="8" presetClass="emph" presetSubtype="0" fill="hold" nodeType="afterEffect">
                                  <p:stCondLst>
                                    <p:cond delay="0"/>
                                  </p:stCondLst>
                                  <p:childTnLst>
                                    <p:animRot by="-5400000">
                                      <p:cBhvr>
                                        <p:cTn id="47" dur="2000" fill="hold"/>
                                        <p:tgtEl>
                                          <p:spTgt spid="10"/>
                                        </p:tgtEl>
                                        <p:attrNameLst>
                                          <p:attrName>r</p:attrName>
                                        </p:attrNameLst>
                                      </p:cBhvr>
                                    </p:animRot>
                                  </p:childTnLst>
                                </p:cTn>
                              </p:par>
                              <p:par>
                                <p:cTn id="48" presetID="0" presetClass="path" presetSubtype="0" accel="50000" decel="50000" fill="hold" nodeType="withEffect">
                                  <p:stCondLst>
                                    <p:cond delay="0"/>
                                  </p:stCondLst>
                                  <p:childTnLst>
                                    <p:animMotion origin="layout" path="M 2.22222E-6 3.7037E-6 C -0.02969 -0.00278 -0.02066 -0.00278 -0.06198 3.7037E-6 C -0.06372 3.7037E-6 -0.07292 0.00347 -0.07448 0.0037 C -0.07917 0.00486 -0.08854 0.0074 -0.08854 0.00764 C -0.0967 0.01389 -0.09028 0.00694 -0.09462 0.01666 C -0.10469 0.03819 -0.09775 0.01689 -0.104 0.03865 C -0.10504 0.04213 -0.10695 0.04976 -0.10695 0.05 C -0.10521 0.0875 -0.10538 0.07291 -0.10538 0.09398 " pathEditMode="relative" rAng="0" ptsTypes="fffffffA">
                                      <p:cBhvr>
                                        <p:cTn id="49" dur="2000" fill="hold"/>
                                        <p:tgtEl>
                                          <p:spTgt spid="10"/>
                                        </p:tgtEl>
                                        <p:attrNameLst>
                                          <p:attrName>ppt_x</p:attrName>
                                          <p:attrName>ppt_y</p:attrName>
                                        </p:attrNameLst>
                                      </p:cBhvr>
                                      <p:rCtr x="-5300" y="4600"/>
                                    </p:animMotion>
                                  </p:childTnLst>
                                </p:cTn>
                              </p:par>
                              <p:par>
                                <p:cTn id="50" presetID="8" presetClass="emph" presetSubtype="0" fill="hold" nodeType="withEffect">
                                  <p:stCondLst>
                                    <p:cond delay="0"/>
                                  </p:stCondLst>
                                  <p:childTnLst>
                                    <p:animRot by="-5400000">
                                      <p:cBhvr>
                                        <p:cTn id="51" dur="2000" fill="hold"/>
                                        <p:tgtEl>
                                          <p:spTgt spid="9"/>
                                        </p:tgtEl>
                                        <p:attrNameLst>
                                          <p:attrName>r</p:attrName>
                                        </p:attrNameLst>
                                      </p:cBhvr>
                                    </p:animRot>
                                  </p:childTnLst>
                                </p:cTn>
                              </p:par>
                              <p:par>
                                <p:cTn id="52" presetID="0" presetClass="path" presetSubtype="0" accel="50000" decel="50000" fill="hold" nodeType="withEffect">
                                  <p:stCondLst>
                                    <p:cond delay="0"/>
                                  </p:stCondLst>
                                  <p:childTnLst>
                                    <p:animMotion origin="layout" path="M -0.00989 -0.00417 C -0.01042 -0.03635 -0.0106 -0.06875 -0.01163 -0.1007 C -0.01181 -0.10394 -0.01181 -0.10741 -0.01337 -0.11019 C -0.01718 -0.11644 -0.02657 -0.1132 -0.03333 -0.11389 C -0.04618 -0.11737 -0.05868 -0.1213 -0.0717 -0.1213 " pathEditMode="relative" rAng="0" ptsTypes="ffffA">
                                      <p:cBhvr>
                                        <p:cTn id="53" dur="2000" fill="hold"/>
                                        <p:tgtEl>
                                          <p:spTgt spid="9"/>
                                        </p:tgtEl>
                                        <p:attrNameLst>
                                          <p:attrName>ppt_x</p:attrName>
                                          <p:attrName>ppt_y</p:attrName>
                                        </p:attrNameLst>
                                      </p:cBhvr>
                                      <p:rCtr x="-3100" y="-5900"/>
                                    </p:animMotion>
                                  </p:childTnLst>
                                </p:cTn>
                              </p:par>
                              <p:par>
                                <p:cTn id="54" presetID="8" presetClass="emph" presetSubtype="0" fill="hold" nodeType="withEffect">
                                  <p:stCondLst>
                                    <p:cond delay="0"/>
                                  </p:stCondLst>
                                  <p:childTnLst>
                                    <p:animRot by="-5400000">
                                      <p:cBhvr>
                                        <p:cTn id="55" dur="2000" fill="hold"/>
                                        <p:tgtEl>
                                          <p:spTgt spid="8"/>
                                        </p:tgtEl>
                                        <p:attrNameLst>
                                          <p:attrName>r</p:attrName>
                                        </p:attrNameLst>
                                      </p:cBhvr>
                                    </p:animRot>
                                  </p:childTnLst>
                                </p:cTn>
                              </p:par>
                              <p:par>
                                <p:cTn id="56" presetID="0" presetClass="path" presetSubtype="0" accel="50000" decel="50000" fill="hold" nodeType="withEffect">
                                  <p:stCondLst>
                                    <p:cond delay="0"/>
                                  </p:stCondLst>
                                  <p:childTnLst>
                                    <p:animMotion origin="layout" path="M -0.01285 -3.7037E-6 C -0.01233 0.01042 -0.01198 0.02176 -0.01076 0.03241 C -0.0092 0.04954 -0.00174 0.08357 0.01892 0.08542 C 0.03299 0.08658 0.04705 0.08681 0.06128 0.08774 C 0.07882 0.09375 0.05243 0.08473 0.08056 0.0919 C 0.09392 0.09514 0.09323 0.0919 0.09323 0.09908 " pathEditMode="relative" rAng="0" ptsTypes="fffffA">
                                      <p:cBhvr>
                                        <p:cTn id="57" dur="2000" fill="hold"/>
                                        <p:tgtEl>
                                          <p:spTgt spid="8"/>
                                        </p:tgtEl>
                                        <p:attrNameLst>
                                          <p:attrName>ppt_x</p:attrName>
                                          <p:attrName>ppt_y</p:attrName>
                                        </p:attrNameLst>
                                      </p:cBhvr>
                                      <p:rCtr x="5300" y="5000"/>
                                    </p:animMotion>
                                  </p:childTnLst>
                                </p:cTn>
                              </p:par>
                              <p:par>
                                <p:cTn id="58" presetID="6" presetClass="emph" presetSubtype="0" fill="hold" grpId="0" nodeType="withEffect">
                                  <p:stCondLst>
                                    <p:cond delay="0"/>
                                  </p:stCondLst>
                                  <p:childTnLst>
                                    <p:animScale>
                                      <p:cBhvr>
                                        <p:cTn id="59" dur="1000" fill="hold"/>
                                        <p:tgtEl>
                                          <p:spTgt spid="14"/>
                                        </p:tgtEl>
                                      </p:cBhvr>
                                      <p:by x="100000" y="200000"/>
                                    </p:animScale>
                                  </p:childTnLst>
                                </p:cTn>
                              </p:par>
                            </p:childTnLst>
                          </p:cTn>
                        </p:par>
                        <p:par>
                          <p:cTn id="60" fill="hold">
                            <p:stCondLst>
                              <p:cond delay="3000"/>
                            </p:stCondLst>
                            <p:childTnLst>
                              <p:par>
                                <p:cTn id="61" presetID="6" presetClass="emph" presetSubtype="0" fill="hold" grpId="1" nodeType="afterEffect">
                                  <p:stCondLst>
                                    <p:cond delay="0"/>
                                  </p:stCondLst>
                                  <p:childTnLst>
                                    <p:animScale>
                                      <p:cBhvr>
                                        <p:cTn id="62" dur="1000" fill="hold"/>
                                        <p:tgtEl>
                                          <p:spTgt spid="14"/>
                                        </p:tgtEl>
                                      </p:cBhvr>
                                      <p:by x="100000" y="50000"/>
                                    </p:animScale>
                                  </p:childTnLst>
                                </p:cTn>
                              </p:par>
                            </p:childTnLst>
                          </p:cTn>
                        </p:par>
                        <p:par>
                          <p:cTn id="63" fill="hold">
                            <p:stCondLst>
                              <p:cond delay="4000"/>
                            </p:stCondLst>
                            <p:childTnLst>
                              <p:par>
                                <p:cTn id="64" presetID="3" presetClass="entr" presetSubtype="10" fill="hold" nodeType="afterEffect">
                                  <p:stCondLst>
                                    <p:cond delay="0"/>
                                  </p:stCondLst>
                                  <p:childTnLst>
                                    <p:set>
                                      <p:cBhvr>
                                        <p:cTn id="65" dur="1" fill="hold">
                                          <p:stCondLst>
                                            <p:cond delay="0"/>
                                          </p:stCondLst>
                                        </p:cTn>
                                        <p:tgtEl>
                                          <p:spTgt spid="3">
                                            <p:txEl>
                                              <p:pRg st="4" end="4"/>
                                            </p:txEl>
                                          </p:spTgt>
                                        </p:tgtEl>
                                        <p:attrNameLst>
                                          <p:attrName>style.visibility</p:attrName>
                                        </p:attrNameLst>
                                      </p:cBhvr>
                                      <p:to>
                                        <p:strVal val="visible"/>
                                      </p:to>
                                    </p:set>
                                    <p:animEffect transition="in" filter="blinds(horizontal)">
                                      <p:cBhvr>
                                        <p:cTn id="66" dur="500"/>
                                        <p:tgtEl>
                                          <p:spTgt spid="3">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blinds(horizontal)">
                                      <p:cBhvr>
                                        <p:cTn id="71" dur="500"/>
                                        <p:tgtEl>
                                          <p:spTgt spid="22"/>
                                        </p:tgtEl>
                                      </p:cBhvr>
                                    </p:animEffect>
                                  </p:childTnLst>
                                </p:cTn>
                              </p:par>
                              <p:par>
                                <p:cTn id="72" presetID="3" presetClass="entr" presetSubtype="10" fill="hold"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blinds(horizontal)">
                                      <p:cBhvr>
                                        <p:cTn id="74" dur="500"/>
                                        <p:tgtEl>
                                          <p:spTgt spid="23"/>
                                        </p:tgtEl>
                                      </p:cBhvr>
                                    </p:animEffect>
                                  </p:childTnLst>
                                </p:cTn>
                              </p:par>
                              <p:par>
                                <p:cTn id="75" presetID="3" presetClass="entr" presetSubtype="10" fill="hold" nodeType="withEffect">
                                  <p:stCondLst>
                                    <p:cond delay="0"/>
                                  </p:stCondLst>
                                  <p:childTnLst>
                                    <p:set>
                                      <p:cBhvr>
                                        <p:cTn id="76" dur="1" fill="hold">
                                          <p:stCondLst>
                                            <p:cond delay="0"/>
                                          </p:stCondLst>
                                        </p:cTn>
                                        <p:tgtEl>
                                          <p:spTgt spid="3">
                                            <p:txEl>
                                              <p:pRg st="5" end="5"/>
                                            </p:txEl>
                                          </p:spTgt>
                                        </p:tgtEl>
                                        <p:attrNameLst>
                                          <p:attrName>style.visibility</p:attrName>
                                        </p:attrNameLst>
                                      </p:cBhvr>
                                      <p:to>
                                        <p:strVal val="visible"/>
                                      </p:to>
                                    </p:set>
                                    <p:animEffect transition="in" filter="blinds(horizontal)">
                                      <p:cBhvr>
                                        <p:cTn id="77" dur="500"/>
                                        <p:tgtEl>
                                          <p:spTgt spid="3">
                                            <p:txEl>
                                              <p:pRg st="5" end="5"/>
                                            </p:txEl>
                                          </p:spTgt>
                                        </p:tgtEl>
                                      </p:cBhvr>
                                    </p:animEffect>
                                  </p:childTnLst>
                                </p:cTn>
                              </p:par>
                            </p:childTnLst>
                          </p:cTn>
                        </p:par>
                        <p:par>
                          <p:cTn id="78" fill="hold">
                            <p:stCondLst>
                              <p:cond delay="500"/>
                            </p:stCondLst>
                            <p:childTnLst>
                              <p:par>
                                <p:cTn id="79" presetID="0" presetClass="path" presetSubtype="0" accel="50000" decel="50000" fill="hold" nodeType="afterEffect">
                                  <p:stCondLst>
                                    <p:cond delay="0"/>
                                  </p:stCondLst>
                                  <p:childTnLst>
                                    <p:animMotion origin="layout" path="M 2.77778E-7 3.46821E-6 C -0.01771 0.00161 -0.03472 0.00462 -0.05243 0.00647 C -0.06528 0.01318 -0.07743 0.02196 -0.09063 0.02751 C -0.09618 0.03329 -0.10209 0.03699 -0.10799 0.04231 C -0.11129 0.04901 -0.11181 0.05572 -0.11597 0.0615 C -0.11736 0.06705 -0.12101 0.07884 -0.12396 0.08254 " pathEditMode="relative" ptsTypes="fffffA">
                                      <p:cBhvr>
                                        <p:cTn id="80" dur="2000" fill="hold"/>
                                        <p:tgtEl>
                                          <p:spTgt spid="23"/>
                                        </p:tgtEl>
                                        <p:attrNameLst>
                                          <p:attrName>ppt_x</p:attrName>
                                          <p:attrName>ppt_y</p:attrName>
                                        </p:attrNameLst>
                                      </p:cBhvr>
                                    </p:animMotion>
                                  </p:childTnLst>
                                </p:cTn>
                              </p:par>
                            </p:childTnLst>
                          </p:cTn>
                        </p:par>
                        <p:par>
                          <p:cTn id="81" fill="hold">
                            <p:stCondLst>
                              <p:cond delay="2500"/>
                            </p:stCondLst>
                            <p:childTnLst>
                              <p:par>
                                <p:cTn id="82" presetID="0" presetClass="path" presetSubtype="0" accel="50000" decel="50000" fill="hold" nodeType="afterEffect">
                                  <p:stCondLst>
                                    <p:cond delay="0"/>
                                  </p:stCondLst>
                                  <p:childTnLst>
                                    <p:animMotion origin="layout" path="M -0.12396 0.08254 C -0.13021 0.08486 -0.13524 0.0874 -0.14132 0.08994 C -0.14601 0.0941 -0.15191 0.09734 -0.15729 0.10127 C -0.16181 0.10428 -0.16337 0.10775 -0.1684 0.11052 C -0.17309 0.11908 -0.17309 0.11607 -0.17309 0.12763 " pathEditMode="relative" rAng="0" ptsTypes="ffffA">
                                      <p:cBhvr>
                                        <p:cTn id="83" dur="2000" fill="hold"/>
                                        <p:tgtEl>
                                          <p:spTgt spid="23"/>
                                        </p:tgtEl>
                                        <p:attrNameLst>
                                          <p:attrName>ppt_x</p:attrName>
                                          <p:attrName>ppt_y</p:attrName>
                                        </p:attrNameLst>
                                      </p:cBhvr>
                                      <p:rCtr x="-2500" y="2200"/>
                                    </p:animMotion>
                                  </p:childTnLst>
                                </p:cTn>
                              </p:par>
                            </p:childTnLst>
                          </p:cTn>
                        </p:par>
                        <p:par>
                          <p:cTn id="84" fill="hold">
                            <p:stCondLst>
                              <p:cond delay="4500"/>
                            </p:stCondLst>
                            <p:childTnLst>
                              <p:par>
                                <p:cTn id="85" presetID="0" presetClass="path" presetSubtype="0" accel="50000" decel="50000" fill="hold" nodeType="afterEffect">
                                  <p:stCondLst>
                                    <p:cond delay="0"/>
                                  </p:stCondLst>
                                  <p:childTnLst>
                                    <p:animMotion origin="layout" path="M -0.17309 0.12763 C -0.16024 0.12324 -0.15816 0.12971 -0.14774 0.13618 C -0.13993 0.14104 -0.13438 0.14335 -0.12708 0.14659 C -0.11858 0.15468 -0.10695 0.15815 -0.09688 0.16139 C -0.08559 0.16485 -0.07361 0.17202 -0.06198 0.17202 " pathEditMode="relative" ptsTypes="ffffA">
                                      <p:cBhvr>
                                        <p:cTn id="86" dur="2000" fill="hold"/>
                                        <p:tgtEl>
                                          <p:spTgt spid="23"/>
                                        </p:tgtEl>
                                        <p:attrNameLst>
                                          <p:attrName>ppt_x</p:attrName>
                                          <p:attrName>ppt_y</p:attrName>
                                        </p:attrNameLst>
                                      </p:cBhvr>
                                    </p:animMotion>
                                  </p:childTnLst>
                                </p:cTn>
                              </p:par>
                            </p:childTnLst>
                          </p:cTn>
                        </p:par>
                        <p:par>
                          <p:cTn id="87" fill="hold">
                            <p:stCondLst>
                              <p:cond delay="6500"/>
                            </p:stCondLst>
                            <p:childTnLst>
                              <p:par>
                                <p:cTn id="88" presetID="0" presetClass="path" presetSubtype="0" accel="50000" decel="50000" fill="hold" nodeType="afterEffect">
                                  <p:stCondLst>
                                    <p:cond delay="0"/>
                                  </p:stCondLst>
                                  <p:childTnLst>
                                    <p:animMotion origin="layout" path="M -0.06198 0.17202 C -0.04983 0.17133 -0.0375 0.17225 -0.02535 0.16994 C -0.01875 0.16879 -0.01302 0.16301 -0.00643 0.16139 C 0.00486 0.15838 0.01336 0.15653 0.02378 0.15098 C 0.03246 0.13873 0.04184 0.12486 0.05399 0.11908 C 0.05503 0.11699 0.0559 0.11468 0.05711 0.11283 C 0.05955 0.10913 0.0651 0.1022 0.0651 0.1022 C 0.06614 0.09804 0.06718 0.09364 0.06823 0.08948 C 0.06875 0.0874 0.06979 0.08324 0.06979 0.08324 C 0.0684 0.07145 0.06892 0.0659 0.06024 0.0622 C 0.05607 0.05364 0.04965 0.05017 0.04444 0.04301 C 0.04392 0.04093 0.04288 0.03676 0.04288 0.03676 " pathEditMode="relative" ptsTypes="fffffffffffA">
                                      <p:cBhvr>
                                        <p:cTn id="89" dur="2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490091" y="1600200"/>
            <a:ext cx="8229600" cy="4525963"/>
          </a:xfrm>
        </p:spPr>
        <p:txBody>
          <a:bodyPr>
            <a:normAutofit fontScale="92500" lnSpcReduction="10000"/>
          </a:bodyPr>
          <a:lstStyle/>
          <a:p>
            <a:r>
              <a:rPr lang="en-US" dirty="0" smtClean="0"/>
              <a:t>Moving average detection </a:t>
            </a:r>
            <a:br>
              <a:rPr lang="en-US" dirty="0" smtClean="0"/>
            </a:br>
            <a:r>
              <a:rPr lang="en-US" sz="2600" dirty="0" smtClean="0"/>
              <a:t>[</a:t>
            </a:r>
            <a:r>
              <a:rPr lang="en-US" sz="2600" dirty="0" err="1" smtClean="0"/>
              <a:t>Youssef</a:t>
            </a:r>
            <a:r>
              <a:rPr lang="en-US" sz="2600" dirty="0" smtClean="0"/>
              <a:t> et al, Mobicom’07]</a:t>
            </a:r>
          </a:p>
          <a:p>
            <a:pPr lvl="1"/>
            <a:r>
              <a:rPr lang="en-US" dirty="0" smtClean="0"/>
              <a:t>detects RSS mean shifts</a:t>
            </a:r>
          </a:p>
          <a:p>
            <a:r>
              <a:rPr lang="en-US" dirty="0" smtClean="0"/>
              <a:t>Moving variance detection </a:t>
            </a:r>
            <a:br>
              <a:rPr lang="en-US" dirty="0" smtClean="0"/>
            </a:br>
            <a:r>
              <a:rPr lang="en-US" sz="2600" dirty="0" smtClean="0"/>
              <a:t>[</a:t>
            </a:r>
            <a:r>
              <a:rPr lang="en-US" sz="2600" dirty="0" err="1" smtClean="0"/>
              <a:t>Youssef</a:t>
            </a:r>
            <a:r>
              <a:rPr lang="en-US" sz="2600" dirty="0" smtClean="0"/>
              <a:t> et al, Mobicom’07]</a:t>
            </a:r>
          </a:p>
          <a:p>
            <a:pPr lvl="1"/>
            <a:r>
              <a:rPr lang="en-US" dirty="0" smtClean="0"/>
              <a:t>detects RSS variance changes</a:t>
            </a:r>
          </a:p>
          <a:p>
            <a:pPr lvl="2"/>
            <a:r>
              <a:rPr lang="en-US" dirty="0" smtClean="0"/>
              <a:t>human present vs. no human present</a:t>
            </a:r>
          </a:p>
          <a:p>
            <a:r>
              <a:rPr lang="en-US" dirty="0" smtClean="0"/>
              <a:t>Maximum likelihood Classification </a:t>
            </a:r>
            <a:br>
              <a:rPr lang="en-US" dirty="0" smtClean="0"/>
            </a:br>
            <a:r>
              <a:rPr lang="en-US" sz="2600" dirty="0" smtClean="0"/>
              <a:t>[</a:t>
            </a:r>
            <a:r>
              <a:rPr lang="en-US" sz="2600" dirty="0" err="1" smtClean="0"/>
              <a:t>Moussa</a:t>
            </a:r>
            <a:r>
              <a:rPr lang="en-US" sz="2600" dirty="0" smtClean="0"/>
              <a:t> et al, PerDev’09]</a:t>
            </a:r>
          </a:p>
          <a:p>
            <a:pPr lvl="1"/>
            <a:r>
              <a:rPr lang="en-US" dirty="0" smtClean="0"/>
              <a:t>learns RSS behavior in human presence and absence </a:t>
            </a:r>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smtClean="0"/>
              <a:t>Contributions</a:t>
            </a:r>
            <a:endParaRPr lang="en-US" dirty="0"/>
          </a:p>
        </p:txBody>
      </p:sp>
      <p:sp>
        <p:nvSpPr>
          <p:cNvPr id="3" name="Content Placeholder 2"/>
          <p:cNvSpPr>
            <a:spLocks noGrp="1"/>
          </p:cNvSpPr>
          <p:nvPr>
            <p:ph idx="1"/>
          </p:nvPr>
        </p:nvSpPr>
        <p:spPr/>
        <p:txBody>
          <a:bodyPr>
            <a:normAutofit/>
          </a:bodyPr>
          <a:lstStyle/>
          <a:p>
            <a:r>
              <a:rPr lang="en-US" dirty="0" smtClean="0"/>
              <a:t>Identifying best signal feature for motion detection</a:t>
            </a:r>
          </a:p>
          <a:p>
            <a:r>
              <a:rPr lang="en-US" dirty="0" smtClean="0"/>
              <a:t>Using anomalous behavior of RSS to detect human motion</a:t>
            </a:r>
          </a:p>
          <a:p>
            <a:pPr lvl="1"/>
            <a:r>
              <a:rPr lang="en-US" dirty="0" smtClean="0"/>
              <a:t>robust to changes in the environment</a:t>
            </a:r>
          </a:p>
          <a:p>
            <a:pPr lvl="1"/>
            <a:r>
              <a:rPr lang="en-US" dirty="0" smtClean="0"/>
              <a:t>robust parameters to different deployments</a:t>
            </a:r>
          </a:p>
          <a:p>
            <a:r>
              <a:rPr lang="en-US" dirty="0" smtClean="0"/>
              <a:t>Minimal deployment overhead</a:t>
            </a:r>
          </a:p>
          <a:p>
            <a:pPr lvl="1"/>
            <a:r>
              <a:rPr lang="en-US" dirty="0" smtClean="0"/>
              <a:t>without harming the system’s performance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bg1">
                    <a:lumMod val="65000"/>
                  </a:schemeClr>
                </a:solidFill>
              </a:rPr>
              <a:t>Introduction</a:t>
            </a:r>
          </a:p>
          <a:p>
            <a:r>
              <a:rPr lang="en-US" dirty="0" smtClean="0">
                <a:solidFill>
                  <a:schemeClr val="bg1">
                    <a:lumMod val="50000"/>
                  </a:schemeClr>
                </a:solidFill>
              </a:rPr>
              <a:t>Challenges and Related Work</a:t>
            </a:r>
          </a:p>
          <a:p>
            <a:r>
              <a:rPr lang="en-US" dirty="0" smtClean="0"/>
              <a:t>Identifying Effective Signal Features</a:t>
            </a:r>
          </a:p>
          <a:p>
            <a:pPr lvl="1"/>
            <a:r>
              <a:rPr lang="en-US" i="1" dirty="0" smtClean="0"/>
              <a:t>sensitivity to human motion</a:t>
            </a:r>
          </a:p>
          <a:p>
            <a:pPr lvl="1"/>
            <a:r>
              <a:rPr lang="en-US" i="1" dirty="0" smtClean="0"/>
              <a:t>resistivity to temporal variations</a:t>
            </a:r>
          </a:p>
          <a:p>
            <a:r>
              <a:rPr lang="en-US" dirty="0" smtClean="0">
                <a:solidFill>
                  <a:schemeClr val="bg1">
                    <a:lumMod val="65000"/>
                  </a:schemeClr>
                </a:solidFill>
              </a:rPr>
              <a:t>RASID System</a:t>
            </a:r>
          </a:p>
          <a:p>
            <a:r>
              <a:rPr lang="en-US" dirty="0" smtClean="0">
                <a:solidFill>
                  <a:schemeClr val="bg1">
                    <a:lumMod val="65000"/>
                  </a:schemeClr>
                </a:solidFill>
              </a:rPr>
              <a:t>Evaluation</a:t>
            </a:r>
          </a:p>
          <a:p>
            <a:r>
              <a:rPr lang="en-US" dirty="0" smtClean="0">
                <a:solidFill>
                  <a:schemeClr val="bg1">
                    <a:lumMod val="65000"/>
                  </a:schemeClr>
                </a:solidFill>
              </a:rPr>
              <a:t>Summary</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4" name="Text Placeholder 3"/>
          <p:cNvSpPr>
            <a:spLocks noGrp="1"/>
          </p:cNvSpPr>
          <p:nvPr>
            <p:ph type="body" idx="1"/>
          </p:nvPr>
        </p:nvSpPr>
        <p:spPr>
          <a:xfrm>
            <a:off x="100148" y="1535113"/>
            <a:ext cx="8915400" cy="639762"/>
          </a:xfrm>
        </p:spPr>
        <p:txBody>
          <a:bodyPr>
            <a:normAutofit fontScale="25000" lnSpcReduction="20000"/>
          </a:bodyPr>
          <a:lstStyle/>
          <a:p>
            <a:r>
              <a:rPr lang="en-US" sz="9600" dirty="0" smtClean="0"/>
              <a:t>Received Signal Strength Mean </a:t>
            </a:r>
          </a:p>
          <a:p>
            <a:r>
              <a:rPr lang="en-US" sz="9600" dirty="0" smtClean="0"/>
              <a:t>		            vs. Received Signal Strength Standard Deviation</a:t>
            </a:r>
          </a:p>
        </p:txBody>
      </p:sp>
      <p:sp>
        <p:nvSpPr>
          <p:cNvPr id="5" name="Content Placeholder 4"/>
          <p:cNvSpPr>
            <a:spLocks noGrp="1"/>
          </p:cNvSpPr>
          <p:nvPr>
            <p:ph sz="half" idx="2"/>
          </p:nvPr>
        </p:nvSpPr>
        <p:spPr>
          <a:xfrm>
            <a:off x="457200" y="2174875"/>
            <a:ext cx="7543800" cy="3951288"/>
          </a:xfrm>
        </p:spPr>
        <p:txBody>
          <a:bodyPr>
            <a:normAutofit/>
          </a:bodyPr>
          <a:lstStyle/>
          <a:p>
            <a:r>
              <a:rPr lang="en-US" sz="2800" dirty="0" smtClean="0"/>
              <a:t>Mean: a measure of central tendency</a:t>
            </a:r>
          </a:p>
          <a:p>
            <a:r>
              <a:rPr lang="en-US" sz="2800" dirty="0" smtClean="0"/>
              <a:t>Standard deviation: a measure of dispersion </a:t>
            </a:r>
          </a:p>
          <a:p>
            <a:r>
              <a:rPr lang="en-US" sz="2800" dirty="0" smtClean="0"/>
              <a:t>Compared according to two metrics</a:t>
            </a:r>
          </a:p>
          <a:p>
            <a:pPr lvl="1"/>
            <a:r>
              <a:rPr lang="en-US" sz="2400" dirty="0" smtClean="0"/>
              <a:t>sensitivity to human motion</a:t>
            </a:r>
          </a:p>
          <a:p>
            <a:pPr lvl="1"/>
            <a:r>
              <a:rPr lang="en-US" sz="2400" dirty="0" smtClean="0"/>
              <a:t>resistivity to temporal variation</a:t>
            </a:r>
          </a:p>
        </p:txBody>
      </p:sp>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66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 Selection </a:t>
            </a:r>
            <a:br>
              <a:rPr lang="en-US" dirty="0" smtClean="0"/>
            </a:br>
            <a:r>
              <a:rPr lang="en-US" dirty="0" smtClean="0"/>
              <a:t>(Sensitivity to Human Motion)</a:t>
            </a:r>
            <a:endParaRPr lang="en-US" dirty="0"/>
          </a:p>
        </p:txBody>
      </p:sp>
      <p:sp>
        <p:nvSpPr>
          <p:cNvPr id="4" name="Text Placeholder 3"/>
          <p:cNvSpPr>
            <a:spLocks noGrp="1"/>
          </p:cNvSpPr>
          <p:nvPr>
            <p:ph type="body" idx="1"/>
          </p:nvPr>
        </p:nvSpPr>
        <p:spPr>
          <a:xfrm>
            <a:off x="100148" y="1535113"/>
            <a:ext cx="8915400" cy="639762"/>
          </a:xfrm>
        </p:spPr>
        <p:txBody>
          <a:bodyPr>
            <a:normAutofit fontScale="25000" lnSpcReduction="20000"/>
          </a:bodyPr>
          <a:lstStyle/>
          <a:p>
            <a:r>
              <a:rPr lang="en-US" sz="9600" dirty="0" smtClean="0"/>
              <a:t>Received Signal Strength Mean </a:t>
            </a:r>
          </a:p>
          <a:p>
            <a:r>
              <a:rPr lang="en-US" sz="9600" dirty="0" smtClean="0"/>
              <a:t>		            vs. Received Signal Strength Standard Deviation</a:t>
            </a:r>
          </a:p>
        </p:txBody>
      </p:sp>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Content Placeholder 9"/>
          <p:cNvSpPr>
            <a:spLocks noGrp="1"/>
          </p:cNvSpPr>
          <p:nvPr>
            <p:ph sz="half" idx="2"/>
          </p:nvPr>
        </p:nvSpPr>
        <p:spPr>
          <a:xfrm>
            <a:off x="457200" y="2174875"/>
            <a:ext cx="5105400" cy="3951288"/>
          </a:xfrm>
        </p:spPr>
        <p:txBody>
          <a:bodyPr/>
          <a:lstStyle/>
          <a:p>
            <a:r>
              <a:rPr lang="en-US" dirty="0" smtClean="0"/>
              <a:t>Distance between</a:t>
            </a:r>
          </a:p>
          <a:p>
            <a:pPr lvl="1"/>
            <a:r>
              <a:rPr lang="en-US" dirty="0" smtClean="0"/>
              <a:t>feature motion Histogram</a:t>
            </a:r>
          </a:p>
          <a:p>
            <a:pPr lvl="1"/>
            <a:r>
              <a:rPr lang="en-US" dirty="0" smtClean="0"/>
              <a:t>feature Silence Histogram</a:t>
            </a:r>
          </a:p>
          <a:p>
            <a:pPr lvl="1"/>
            <a:endParaRPr lang="en-US" dirty="0" smtClean="0"/>
          </a:p>
          <a:p>
            <a:pPr lvl="1"/>
            <a:endParaRPr lang="en-US" dirty="0" smtClean="0"/>
          </a:p>
          <a:p>
            <a:pPr lvl="1"/>
            <a:endParaRPr lang="en-US" dirty="0" smtClean="0"/>
          </a:p>
          <a:p>
            <a:pPr lvl="1"/>
            <a:endParaRPr lang="en-US" dirty="0" smtClean="0"/>
          </a:p>
          <a:p>
            <a:r>
              <a:rPr lang="en-US" dirty="0" smtClean="0"/>
              <a:t>Standard deviation is more </a:t>
            </a:r>
            <a:br>
              <a:rPr lang="en-US" dirty="0" smtClean="0"/>
            </a:br>
            <a:r>
              <a:rPr lang="en-US" dirty="0" smtClean="0"/>
              <a:t>sensitive to human motion</a:t>
            </a:r>
          </a:p>
        </p:txBody>
      </p:sp>
      <p:pic>
        <p:nvPicPr>
          <p:cNvPr id="9" name="Picture 2" descr="C:\Users\Saeed\AppData\Local\Temp\mov-mov2.jpg"/>
          <p:cNvPicPr>
            <a:picLocks noChangeAspect="1" noChangeArrowheads="1"/>
          </p:cNvPicPr>
          <p:nvPr/>
        </p:nvPicPr>
        <p:blipFill>
          <a:blip r:embed="rId3" cstate="print"/>
          <a:stretch>
            <a:fillRect/>
          </a:stretch>
        </p:blipFill>
        <p:spPr bwMode="auto">
          <a:xfrm>
            <a:off x="4419600" y="2540767"/>
            <a:ext cx="4918338" cy="355523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 Selection</a:t>
            </a:r>
            <a:br>
              <a:rPr lang="en-US" dirty="0" smtClean="0"/>
            </a:br>
            <a:r>
              <a:rPr lang="en-US" dirty="0" smtClean="0"/>
              <a:t>(Resistivity to Temporal Variation)</a:t>
            </a:r>
            <a:endParaRPr lang="en-US" dirty="0"/>
          </a:p>
        </p:txBody>
      </p:sp>
      <p:sp>
        <p:nvSpPr>
          <p:cNvPr id="5" name="Content Placeholder 4"/>
          <p:cNvSpPr>
            <a:spLocks noGrp="1"/>
          </p:cNvSpPr>
          <p:nvPr>
            <p:ph sz="half" idx="2"/>
          </p:nvPr>
        </p:nvSpPr>
        <p:spPr>
          <a:xfrm>
            <a:off x="457200" y="2174875"/>
            <a:ext cx="4724400" cy="3951288"/>
          </a:xfrm>
        </p:spPr>
        <p:txBody>
          <a:bodyPr/>
          <a:lstStyle/>
          <a:p>
            <a:r>
              <a:rPr lang="en-US" dirty="0" smtClean="0"/>
              <a:t>Distance between</a:t>
            </a:r>
          </a:p>
          <a:p>
            <a:pPr lvl="1"/>
            <a:r>
              <a:rPr lang="en-US" dirty="0" smtClean="0"/>
              <a:t>feature silence histogram</a:t>
            </a:r>
          </a:p>
          <a:p>
            <a:pPr lvl="1"/>
            <a:r>
              <a:rPr lang="en-US" dirty="0" smtClean="0"/>
              <a:t>feature silence histogram  </a:t>
            </a:r>
            <a:br>
              <a:rPr lang="en-US" dirty="0" smtClean="0"/>
            </a:br>
            <a:r>
              <a:rPr lang="en-US" dirty="0" smtClean="0"/>
              <a:t>collected two weeks later</a:t>
            </a:r>
          </a:p>
          <a:p>
            <a:pPr lvl="1"/>
            <a:endParaRPr lang="en-US" dirty="0" smtClean="0"/>
          </a:p>
          <a:p>
            <a:pPr lvl="1"/>
            <a:endParaRPr lang="en-US" dirty="0" smtClean="0"/>
          </a:p>
          <a:p>
            <a:pPr lvl="1"/>
            <a:endParaRPr lang="en-US" dirty="0" smtClean="0"/>
          </a:p>
          <a:p>
            <a:r>
              <a:rPr lang="en-US" dirty="0" smtClean="0"/>
              <a:t>Standard deviation is less</a:t>
            </a:r>
            <a:br>
              <a:rPr lang="en-US" dirty="0" smtClean="0"/>
            </a:br>
            <a:r>
              <a:rPr lang="en-US" dirty="0" smtClean="0"/>
              <a:t>affected by temporal</a:t>
            </a:r>
            <a:br>
              <a:rPr lang="en-US" dirty="0" smtClean="0"/>
            </a:br>
            <a:r>
              <a:rPr lang="en-US" dirty="0" smtClean="0"/>
              <a:t>variations</a:t>
            </a:r>
          </a:p>
        </p:txBody>
      </p:sp>
      <p:pic>
        <p:nvPicPr>
          <p:cNvPr id="7" name="Picture 6" descr="picture4.jpg"/>
          <p:cNvPicPr>
            <a:picLocks noChangeAspect="1"/>
          </p:cNvPicPr>
          <p:nvPr/>
        </p:nvPicPr>
        <p:blipFill>
          <a:blip r:embed="rId3" cstate="print"/>
          <a:stretch>
            <a:fillRect/>
          </a:stretch>
        </p:blipFill>
        <p:spPr>
          <a:xfrm>
            <a:off x="4228174" y="3032276"/>
            <a:ext cx="4497651" cy="3083479"/>
          </a:xfrm>
          <a:prstGeom prst="rect">
            <a:avLst/>
          </a:prstGeom>
        </p:spPr>
      </p:pic>
      <p:sp>
        <p:nvSpPr>
          <p:cNvPr id="10" name="Text Placeholder 3"/>
          <p:cNvSpPr>
            <a:spLocks noGrp="1"/>
          </p:cNvSpPr>
          <p:nvPr>
            <p:ph type="body" idx="1"/>
          </p:nvPr>
        </p:nvSpPr>
        <p:spPr>
          <a:xfrm>
            <a:off x="100148" y="1535113"/>
            <a:ext cx="8915400" cy="639762"/>
          </a:xfrm>
        </p:spPr>
        <p:txBody>
          <a:bodyPr>
            <a:normAutofit fontScale="25000" lnSpcReduction="20000"/>
          </a:bodyPr>
          <a:lstStyle/>
          <a:p>
            <a:r>
              <a:rPr lang="en-US" sz="9600" dirty="0" smtClean="0"/>
              <a:t>Received Signal Strength Mean </a:t>
            </a:r>
          </a:p>
          <a:p>
            <a:r>
              <a:rPr lang="en-US" sz="9600" dirty="0" smtClean="0"/>
              <a:t>		            vs. Received Signal Strength Standard Deviation</a:t>
            </a:r>
          </a:p>
        </p:txBody>
      </p:sp>
      <p:sp>
        <p:nvSpPr>
          <p:cNvPr id="8" name="TextBox 7"/>
          <p:cNvSpPr txBox="1"/>
          <p:nvPr/>
        </p:nvSpPr>
        <p:spPr>
          <a:xfrm>
            <a:off x="1066800" y="4001869"/>
            <a:ext cx="7449090" cy="646331"/>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3600" b="1" dirty="0" smtClean="0"/>
              <a:t>Standard deviation is  a better feature</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bg1">
                    <a:lumMod val="65000"/>
                  </a:schemeClr>
                </a:solidFill>
              </a:rPr>
              <a:t>Introduction</a:t>
            </a:r>
          </a:p>
          <a:p>
            <a:r>
              <a:rPr lang="en-US" dirty="0" smtClean="0">
                <a:solidFill>
                  <a:schemeClr val="bg1">
                    <a:lumMod val="50000"/>
                  </a:schemeClr>
                </a:solidFill>
              </a:rPr>
              <a:t>Challenges and Related Work</a:t>
            </a:r>
          </a:p>
          <a:p>
            <a:r>
              <a:rPr lang="en-US" dirty="0" smtClean="0">
                <a:solidFill>
                  <a:schemeClr val="bg1">
                    <a:lumMod val="50000"/>
                  </a:schemeClr>
                </a:solidFill>
              </a:rPr>
              <a:t>Identifying Effective Signal Features</a:t>
            </a:r>
          </a:p>
          <a:p>
            <a:r>
              <a:rPr lang="en-US" dirty="0" smtClean="0"/>
              <a:t>RASID System</a:t>
            </a:r>
          </a:p>
          <a:p>
            <a:pPr lvl="1"/>
            <a:r>
              <a:rPr lang="en-US" i="1" dirty="0" smtClean="0"/>
              <a:t>system operation</a:t>
            </a:r>
          </a:p>
          <a:p>
            <a:pPr lvl="1"/>
            <a:r>
              <a:rPr lang="en-US" i="1" dirty="0" smtClean="0"/>
              <a:t>system architecture</a:t>
            </a:r>
          </a:p>
          <a:p>
            <a:r>
              <a:rPr lang="en-US" dirty="0" smtClean="0">
                <a:solidFill>
                  <a:schemeClr val="bg1">
                    <a:lumMod val="65000"/>
                  </a:schemeClr>
                </a:solidFill>
              </a:rPr>
              <a:t>Evaluation</a:t>
            </a:r>
          </a:p>
          <a:p>
            <a:r>
              <a:rPr lang="en-US" dirty="0" smtClean="0">
                <a:solidFill>
                  <a:schemeClr val="bg1">
                    <a:lumMod val="65000"/>
                  </a:schemeClr>
                </a:solidFill>
              </a:rPr>
              <a:t>Summary</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Operation</a:t>
            </a:r>
            <a:endParaRPr lang="en-US" dirty="0"/>
          </a:p>
        </p:txBody>
      </p:sp>
      <p:sp>
        <p:nvSpPr>
          <p:cNvPr id="3" name="Content Placeholder 2"/>
          <p:cNvSpPr>
            <a:spLocks noGrp="1"/>
          </p:cNvSpPr>
          <p:nvPr>
            <p:ph idx="1"/>
          </p:nvPr>
        </p:nvSpPr>
        <p:spPr/>
        <p:txBody>
          <a:bodyPr/>
          <a:lstStyle/>
          <a:p>
            <a:r>
              <a:rPr lang="en-US" dirty="0" smtClean="0"/>
              <a:t>Offline training phase</a:t>
            </a:r>
          </a:p>
          <a:p>
            <a:pPr lvl="1"/>
            <a:r>
              <a:rPr lang="en-US" dirty="0" smtClean="0"/>
              <a:t>constructs silence profile of RSS</a:t>
            </a:r>
          </a:p>
          <a:p>
            <a:r>
              <a:rPr lang="en-US" dirty="0" smtClean="0"/>
              <a:t>Online monitoring phase</a:t>
            </a:r>
          </a:p>
          <a:p>
            <a:pPr lvl="1"/>
            <a:r>
              <a:rPr lang="en-US" dirty="0" smtClean="0"/>
              <a:t>detects anomalous behavior of the RSS </a:t>
            </a:r>
          </a:p>
          <a:p>
            <a:pPr lvl="1"/>
            <a:r>
              <a:rPr lang="en-US" dirty="0" smtClean="0"/>
              <a:t>updates the constructed silence profile </a:t>
            </a:r>
          </a:p>
          <a:p>
            <a:pPr lvl="1"/>
            <a:r>
              <a:rPr lang="en-US" dirty="0" smtClean="0"/>
              <a:t>handles noisy readings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RASID Architecture</a:t>
            </a:r>
            <a:endParaRPr lang="en-US" dirty="0"/>
          </a:p>
        </p:txBody>
      </p:sp>
      <p:pic>
        <p:nvPicPr>
          <p:cNvPr id="4" name="Content Placeholder 3" descr="arch.png"/>
          <p:cNvPicPr>
            <a:picLocks noGrp="1" noChangeAspect="1"/>
          </p:cNvPicPr>
          <p:nvPr>
            <p:ph idx="1"/>
          </p:nvPr>
        </p:nvPicPr>
        <p:blipFill>
          <a:blip r:embed="rId3" cstate="print"/>
          <a:stretch>
            <a:fillRect/>
          </a:stretch>
        </p:blipFill>
        <p:spPr>
          <a:xfrm>
            <a:off x="1066800" y="1143000"/>
            <a:ext cx="7390406" cy="5715000"/>
          </a:xfrm>
        </p:spPr>
      </p:pic>
      <p:sp>
        <p:nvSpPr>
          <p:cNvPr id="5" name="Rectangle 4"/>
          <p:cNvSpPr/>
          <p:nvPr/>
        </p:nvSpPr>
        <p:spPr>
          <a:xfrm>
            <a:off x="1066800" y="3276600"/>
            <a:ext cx="609600" cy="16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914400" y="4114800"/>
            <a:ext cx="990600" cy="45720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3733800"/>
            <a:ext cx="1604927" cy="400110"/>
          </a:xfrm>
          <a:prstGeom prst="rect">
            <a:avLst/>
          </a:prstGeom>
          <a:noFill/>
        </p:spPr>
        <p:txBody>
          <a:bodyPr wrap="none" rtlCol="0">
            <a:spAutoFit/>
          </a:bodyPr>
          <a:lstStyle/>
          <a:p>
            <a:r>
              <a:rPr lang="en-US" sz="2000" b="1" dirty="0" smtClean="0"/>
              <a:t>Offline Phase</a:t>
            </a:r>
            <a:endParaRPr lang="en-US" sz="2000" b="1" dirty="0"/>
          </a:p>
        </p:txBody>
      </p:sp>
      <p:cxnSp>
        <p:nvCxnSpPr>
          <p:cNvPr id="12" name="Straight Arrow Connector 11"/>
          <p:cNvCxnSpPr/>
          <p:nvPr/>
        </p:nvCxnSpPr>
        <p:spPr>
          <a:xfrm rot="10800000" flipV="1">
            <a:off x="3200400" y="2895600"/>
            <a:ext cx="2819400" cy="106680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5029200" y="2667000"/>
            <a:ext cx="914400" cy="158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5029200" y="3124200"/>
            <a:ext cx="1066800" cy="53340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5105400" y="3276600"/>
            <a:ext cx="1143000" cy="106680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248400" y="2667000"/>
            <a:ext cx="1579278" cy="400110"/>
          </a:xfrm>
          <a:prstGeom prst="rect">
            <a:avLst/>
          </a:prstGeom>
          <a:noFill/>
        </p:spPr>
        <p:txBody>
          <a:bodyPr wrap="none" rtlCol="0">
            <a:spAutoFit/>
          </a:bodyPr>
          <a:lstStyle/>
          <a:p>
            <a:r>
              <a:rPr lang="en-US" sz="2000" b="1" dirty="0" smtClean="0"/>
              <a:t>Online Phase</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par>
                                <p:cTn id="20" presetID="3" presetClass="entr" presetSubtype="1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Introduction</a:t>
            </a:r>
          </a:p>
          <a:p>
            <a:pPr lvl="1"/>
            <a:r>
              <a:rPr lang="en-US" i="1" dirty="0" smtClean="0"/>
              <a:t>device-based active systems</a:t>
            </a:r>
          </a:p>
          <a:p>
            <a:pPr lvl="1"/>
            <a:r>
              <a:rPr lang="en-US" i="1" dirty="0" smtClean="0"/>
              <a:t>device-free passive systems</a:t>
            </a:r>
          </a:p>
          <a:p>
            <a:pPr lvl="1"/>
            <a:r>
              <a:rPr lang="en-US" i="1" dirty="0" smtClean="0"/>
              <a:t>potential applications of device-free passive systems</a:t>
            </a:r>
          </a:p>
          <a:p>
            <a:r>
              <a:rPr lang="en-US" dirty="0" smtClean="0">
                <a:solidFill>
                  <a:schemeClr val="bg1">
                    <a:lumMod val="65000"/>
                  </a:schemeClr>
                </a:solidFill>
              </a:rPr>
              <a:t>Challenges and Related Work</a:t>
            </a:r>
          </a:p>
          <a:p>
            <a:r>
              <a:rPr lang="en-US" dirty="0" smtClean="0">
                <a:solidFill>
                  <a:schemeClr val="bg1">
                    <a:lumMod val="65000"/>
                  </a:schemeClr>
                </a:solidFill>
              </a:rPr>
              <a:t>Identifying Effective Signal Features</a:t>
            </a:r>
          </a:p>
          <a:p>
            <a:r>
              <a:rPr lang="en-US" dirty="0" smtClean="0">
                <a:solidFill>
                  <a:schemeClr val="bg1">
                    <a:lumMod val="65000"/>
                  </a:schemeClr>
                </a:solidFill>
              </a:rPr>
              <a:t>RASID System</a:t>
            </a:r>
          </a:p>
          <a:p>
            <a:r>
              <a:rPr lang="en-US" dirty="0" smtClean="0">
                <a:solidFill>
                  <a:schemeClr val="bg1">
                    <a:lumMod val="65000"/>
                  </a:schemeClr>
                </a:solidFill>
              </a:rPr>
              <a:t>Evaluation</a:t>
            </a:r>
          </a:p>
          <a:p>
            <a:r>
              <a:rPr lang="en-US" dirty="0" smtClean="0">
                <a:solidFill>
                  <a:schemeClr val="bg1">
                    <a:lumMod val="65000"/>
                  </a:schemeClr>
                </a:solidFill>
              </a:rPr>
              <a:t>Summary</a:t>
            </a:r>
            <a:endParaRPr lang="en-US"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Silence Profile Construction</a:t>
            </a:r>
            <a:endParaRPr lang="en-US" dirty="0"/>
          </a:p>
        </p:txBody>
      </p:sp>
      <p:sp>
        <p:nvSpPr>
          <p:cNvPr id="3" name="Content Placeholder 2"/>
          <p:cNvSpPr>
            <a:spLocks noGrp="1"/>
          </p:cNvSpPr>
          <p:nvPr>
            <p:ph idx="1"/>
          </p:nvPr>
        </p:nvSpPr>
        <p:spPr>
          <a:xfrm>
            <a:off x="2819400" y="4267200"/>
            <a:ext cx="5638800" cy="5257800"/>
          </a:xfrm>
        </p:spPr>
        <p:txBody>
          <a:bodyPr>
            <a:normAutofit/>
          </a:bodyPr>
          <a:lstStyle/>
          <a:p>
            <a:r>
              <a:rPr lang="en-US" sz="2400" dirty="0" smtClean="0"/>
              <a:t>Calculates variance values </a:t>
            </a:r>
            <a:br>
              <a:rPr lang="en-US" sz="2400" dirty="0" smtClean="0"/>
            </a:br>
            <a:r>
              <a:rPr lang="en-US" sz="2400" dirty="0" smtClean="0"/>
              <a:t>of a moving sliding window </a:t>
            </a:r>
            <a:br>
              <a:rPr lang="en-US" sz="2400" dirty="0" smtClean="0"/>
            </a:br>
            <a:r>
              <a:rPr lang="en-US" sz="2400" dirty="0" smtClean="0"/>
              <a:t>over RSS readings</a:t>
            </a:r>
            <a:endParaRPr lang="en-US" sz="1800" dirty="0" smtClean="0"/>
          </a:p>
          <a:p>
            <a:r>
              <a:rPr lang="en-US" sz="2400" dirty="0" smtClean="0"/>
              <a:t>Estimates density function of the variance using Kernel Density Estimation.</a:t>
            </a:r>
            <a:endParaRPr lang="en-US" sz="2400" b="1" dirty="0" smtClean="0"/>
          </a:p>
          <a:p>
            <a:r>
              <a:rPr lang="en-US" sz="2400" b="1" dirty="0" smtClean="0"/>
              <a:t>Two minutes</a:t>
            </a:r>
            <a:r>
              <a:rPr lang="en-US" sz="2400" dirty="0" smtClean="0"/>
              <a:t> training phase </a:t>
            </a:r>
          </a:p>
          <a:p>
            <a:endParaRPr lang="en-US" sz="2400" dirty="0" smtClean="0"/>
          </a:p>
        </p:txBody>
      </p:sp>
      <p:grpSp>
        <p:nvGrpSpPr>
          <p:cNvPr id="9" name="Group 8"/>
          <p:cNvGrpSpPr/>
          <p:nvPr/>
        </p:nvGrpSpPr>
        <p:grpSpPr>
          <a:xfrm>
            <a:off x="152400" y="1524001"/>
            <a:ext cx="2743200" cy="4197350"/>
            <a:chOff x="152400" y="1524000"/>
            <a:chExt cx="3581400" cy="4944605"/>
          </a:xfrm>
        </p:grpSpPr>
        <p:grpSp>
          <p:nvGrpSpPr>
            <p:cNvPr id="6" name="Group 5"/>
            <p:cNvGrpSpPr/>
            <p:nvPr/>
          </p:nvGrpSpPr>
          <p:grpSpPr>
            <a:xfrm>
              <a:off x="152400" y="1524000"/>
              <a:ext cx="3581400" cy="4944605"/>
              <a:chOff x="152400" y="1524000"/>
              <a:chExt cx="3581400" cy="4944605"/>
            </a:xfrm>
          </p:grpSpPr>
          <p:pic>
            <p:nvPicPr>
              <p:cNvPr id="4" name="Picture 2"/>
              <p:cNvPicPr>
                <a:picLocks noChangeAspect="1" noChangeArrowheads="1"/>
              </p:cNvPicPr>
              <p:nvPr/>
            </p:nvPicPr>
            <p:blipFill>
              <a:blip r:embed="rId3" cstate="print"/>
              <a:srcRect l="9890" t="4401" r="38462" b="7589"/>
              <a:stretch>
                <a:fillRect/>
              </a:stretch>
            </p:blipFill>
            <p:spPr bwMode="auto">
              <a:xfrm>
                <a:off x="152400" y="1524000"/>
                <a:ext cx="3581400" cy="4572000"/>
              </a:xfrm>
              <a:prstGeom prst="rect">
                <a:avLst/>
              </a:prstGeom>
              <a:noFill/>
              <a:ln w="9525">
                <a:noFill/>
                <a:miter lim="800000"/>
                <a:headEnd/>
                <a:tailEnd/>
              </a:ln>
              <a:effectLst/>
            </p:spPr>
          </p:pic>
          <p:sp>
            <p:nvSpPr>
              <p:cNvPr id="5" name="Rectangle 4"/>
              <p:cNvSpPr/>
              <p:nvPr/>
            </p:nvSpPr>
            <p:spPr>
              <a:xfrm>
                <a:off x="990601" y="5859005"/>
                <a:ext cx="2743199" cy="6096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 name="Rounded Rectangle 6"/>
            <p:cNvSpPr/>
            <p:nvPr/>
          </p:nvSpPr>
          <p:spPr>
            <a:xfrm>
              <a:off x="425979" y="4415919"/>
              <a:ext cx="1217676" cy="616430"/>
            </a:xfrm>
            <a:prstGeom prst="roundRect">
              <a:avLst/>
            </a:prstGeom>
            <a:solidFill>
              <a:srgbClr val="FFFF00">
                <a:alpha val="42000"/>
              </a:srgbClr>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pic>
        <p:nvPicPr>
          <p:cNvPr id="8"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19400" y="1371600"/>
            <a:ext cx="6629400" cy="3929799"/>
          </a:xfrm>
          <a:prstGeom prst="rect">
            <a:avLst/>
          </a:prstGeom>
          <a:noFill/>
          <a:ln w="9525">
            <a:noFill/>
            <a:miter lim="800000"/>
            <a:headEnd/>
            <a:tailEnd/>
          </a:ln>
          <a:effectLst/>
        </p:spPr>
      </p:pic>
      <p:pic>
        <p:nvPicPr>
          <p:cNvPr id="28673" name="Picture 1"/>
          <p:cNvPicPr>
            <a:picLocks noChangeAspect="1" noChangeArrowheads="1"/>
          </p:cNvPicPr>
          <p:nvPr/>
        </p:nvPicPr>
        <p:blipFill>
          <a:blip r:embed="rId5" cstate="print"/>
          <a:srcRect/>
          <a:stretch>
            <a:fillRect/>
          </a:stretch>
        </p:blipFill>
        <p:spPr bwMode="auto">
          <a:xfrm>
            <a:off x="76200" y="5334000"/>
            <a:ext cx="2819400" cy="76425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Detection Module</a:t>
            </a:r>
            <a:endParaRPr lang="en-US" dirty="0"/>
          </a:p>
        </p:txBody>
      </p:sp>
      <p:sp>
        <p:nvSpPr>
          <p:cNvPr id="3" name="Content Placeholder 2"/>
          <p:cNvSpPr>
            <a:spLocks noGrp="1"/>
          </p:cNvSpPr>
          <p:nvPr>
            <p:ph idx="1"/>
          </p:nvPr>
        </p:nvSpPr>
        <p:spPr>
          <a:xfrm>
            <a:off x="3048000" y="1600200"/>
            <a:ext cx="5638800" cy="5257800"/>
          </a:xfrm>
        </p:spPr>
        <p:txBody>
          <a:bodyPr>
            <a:normAutofit/>
          </a:bodyPr>
          <a:lstStyle/>
          <a:p>
            <a:r>
              <a:rPr lang="en-US" sz="2400" dirty="0" smtClean="0"/>
              <a:t>Decides if there is any anomaly for any new signal reading</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smtClean="0"/>
          </a:p>
          <a:p>
            <a:r>
              <a:rPr lang="en-US" sz="2400" dirty="0" smtClean="0"/>
              <a:t>Calculates an anomaly score for each stream, to express the significance of the generated alarms</a:t>
            </a:r>
            <a:br>
              <a:rPr lang="en-US" sz="2400" dirty="0" smtClean="0"/>
            </a:br>
            <a:r>
              <a:rPr lang="en-US" sz="2400" dirty="0" smtClean="0"/>
              <a:t/>
            </a:r>
            <a:br>
              <a:rPr lang="en-US" sz="2400" dirty="0" smtClean="0"/>
            </a:br>
            <a:endParaRPr lang="en-US" sz="2400" dirty="0" smtClean="0"/>
          </a:p>
        </p:txBody>
      </p:sp>
      <p:grpSp>
        <p:nvGrpSpPr>
          <p:cNvPr id="6" name="Group 8"/>
          <p:cNvGrpSpPr/>
          <p:nvPr/>
        </p:nvGrpSpPr>
        <p:grpSpPr>
          <a:xfrm>
            <a:off x="152400" y="1524001"/>
            <a:ext cx="2743200" cy="4197350"/>
            <a:chOff x="152400" y="1524000"/>
            <a:chExt cx="3581400" cy="4944605"/>
          </a:xfrm>
        </p:grpSpPr>
        <p:grpSp>
          <p:nvGrpSpPr>
            <p:cNvPr id="9" name="Group 5"/>
            <p:cNvGrpSpPr/>
            <p:nvPr/>
          </p:nvGrpSpPr>
          <p:grpSpPr>
            <a:xfrm>
              <a:off x="152400" y="1524000"/>
              <a:ext cx="3581400" cy="4944605"/>
              <a:chOff x="152400" y="1524000"/>
              <a:chExt cx="3581400" cy="4944605"/>
            </a:xfrm>
          </p:grpSpPr>
          <p:pic>
            <p:nvPicPr>
              <p:cNvPr id="4" name="Picture 2"/>
              <p:cNvPicPr>
                <a:picLocks noChangeAspect="1" noChangeArrowheads="1"/>
              </p:cNvPicPr>
              <p:nvPr/>
            </p:nvPicPr>
            <p:blipFill>
              <a:blip r:embed="rId3" cstate="print"/>
              <a:srcRect l="9890" t="4401" r="38462" b="7589"/>
              <a:stretch>
                <a:fillRect/>
              </a:stretch>
            </p:blipFill>
            <p:spPr bwMode="auto">
              <a:xfrm>
                <a:off x="152400" y="1524000"/>
                <a:ext cx="3581400" cy="4572000"/>
              </a:xfrm>
              <a:prstGeom prst="rect">
                <a:avLst/>
              </a:prstGeom>
              <a:noFill/>
              <a:ln w="9525">
                <a:noFill/>
                <a:miter lim="800000"/>
                <a:headEnd/>
                <a:tailEnd/>
              </a:ln>
              <a:effectLst/>
            </p:spPr>
          </p:pic>
          <p:sp>
            <p:nvSpPr>
              <p:cNvPr id="5" name="Rectangle 4"/>
              <p:cNvSpPr/>
              <p:nvPr/>
            </p:nvSpPr>
            <p:spPr>
              <a:xfrm>
                <a:off x="990601" y="5859005"/>
                <a:ext cx="2743199" cy="6096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 name="Rounded Rectangle 6"/>
            <p:cNvSpPr/>
            <p:nvPr/>
          </p:nvSpPr>
          <p:spPr>
            <a:xfrm>
              <a:off x="2158647" y="4221426"/>
              <a:ext cx="1157986" cy="549367"/>
            </a:xfrm>
            <a:prstGeom prst="roundRect">
              <a:avLst/>
            </a:prstGeom>
            <a:solidFill>
              <a:srgbClr val="FFFF00">
                <a:alpha val="42000"/>
              </a:srgbClr>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pic>
        <p:nvPicPr>
          <p:cNvPr id="1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47951" y="2362200"/>
            <a:ext cx="3591249" cy="2438400"/>
          </a:xfrm>
          <a:prstGeom prst="rect">
            <a:avLst/>
          </a:prstGeom>
          <a:noFill/>
          <a:ln w="9525">
            <a:noFill/>
            <a:miter lim="800000"/>
            <a:headEnd/>
            <a:tailEnd/>
          </a:ln>
          <a:effectLst/>
        </p:spPr>
      </p:pic>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1" name="Rectangle 3"/>
          <p:cNvSpPr>
            <a:spLocks noChangeArrowheads="1"/>
          </p:cNvSpPr>
          <p:nvPr/>
        </p:nvSpPr>
        <p:spPr bwMode="auto">
          <a:xfrm>
            <a:off x="0" y="14382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Oval 12"/>
          <p:cNvSpPr/>
          <p:nvPr/>
        </p:nvSpPr>
        <p:spPr>
          <a:xfrm>
            <a:off x="7620000" y="3962400"/>
            <a:ext cx="228600" cy="228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5" name="Straight Arrow Connector 14"/>
          <p:cNvCxnSpPr>
            <a:stCxn id="19" idx="1"/>
            <a:endCxn id="13" idx="6"/>
          </p:cNvCxnSpPr>
          <p:nvPr/>
        </p:nvCxnSpPr>
        <p:spPr>
          <a:xfrm rot="10800000" flipV="1">
            <a:off x="7848600" y="3867834"/>
            <a:ext cx="533400" cy="2088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382000" y="3544669"/>
            <a:ext cx="838200" cy="646331"/>
          </a:xfrm>
          <a:prstGeom prst="rect">
            <a:avLst/>
          </a:prstGeom>
          <a:noFill/>
        </p:spPr>
        <p:txBody>
          <a:bodyPr wrap="square" rtlCol="0">
            <a:spAutoFit/>
          </a:bodyPr>
          <a:lstStyle/>
          <a:p>
            <a:r>
              <a:rPr lang="en-US" dirty="0" smtClean="0"/>
              <a:t>Critical Value</a:t>
            </a:r>
            <a:endParaRPr lang="en-US" dirty="0"/>
          </a:p>
        </p:txBody>
      </p:sp>
      <p:sp>
        <p:nvSpPr>
          <p:cNvPr id="245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77"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676303" y="4114800"/>
            <a:ext cx="239097" cy="390525"/>
          </a:xfrm>
          <a:prstGeom prst="rect">
            <a:avLst/>
          </a:prstGeom>
          <a:noFill/>
        </p:spPr>
      </p:pic>
      <p:sp>
        <p:nvSpPr>
          <p:cNvPr id="24579" name="Rectangle 3"/>
          <p:cNvSpPr>
            <a:spLocks noChangeArrowheads="1"/>
          </p:cNvSpPr>
          <p:nvPr/>
        </p:nvSpPr>
        <p:spPr bwMode="auto">
          <a:xfrm>
            <a:off x="0" y="923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6" cstate="print"/>
          <a:srcRect/>
          <a:stretch>
            <a:fillRect/>
          </a:stretch>
        </p:blipFill>
        <p:spPr bwMode="auto">
          <a:xfrm>
            <a:off x="2895600" y="2514600"/>
            <a:ext cx="1776411" cy="1937380"/>
          </a:xfrm>
          <a:prstGeom prst="rect">
            <a:avLst/>
          </a:prstGeom>
          <a:noFill/>
          <a:ln w="9525">
            <a:noFill/>
            <a:miter lim="800000"/>
            <a:headEnd/>
            <a:tailEnd/>
          </a:ln>
        </p:spPr>
      </p:pic>
      <p:sp>
        <p:nvSpPr>
          <p:cNvPr id="25" name="TextBox 24"/>
          <p:cNvSpPr txBox="1"/>
          <p:nvPr/>
        </p:nvSpPr>
        <p:spPr>
          <a:xfrm rot="19847540">
            <a:off x="4724400" y="2637972"/>
            <a:ext cx="1752600" cy="646331"/>
          </a:xfrm>
          <a:prstGeom prst="rect">
            <a:avLst/>
          </a:prstGeom>
          <a:noFill/>
        </p:spPr>
        <p:txBody>
          <a:bodyPr wrap="square" rtlCol="0">
            <a:spAutoFit/>
          </a:bodyPr>
          <a:lstStyle/>
          <a:p>
            <a:r>
              <a:rPr lang="en-US" dirty="0" smtClean="0"/>
              <a:t>Feature extraction</a:t>
            </a:r>
            <a:endParaRPr lang="en-US" dirty="0"/>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867400" y="5638800"/>
            <a:ext cx="1447800" cy="877455"/>
          </a:xfrm>
          <a:prstGeom prst="rect">
            <a:avLst/>
          </a:prstGeom>
          <a:noFill/>
        </p:spPr>
      </p:pic>
      <p:cxnSp>
        <p:nvCxnSpPr>
          <p:cNvPr id="56" name="Straight Arrow Connector 55"/>
          <p:cNvCxnSpPr/>
          <p:nvPr/>
        </p:nvCxnSpPr>
        <p:spPr>
          <a:xfrm>
            <a:off x="7162800" y="2514600"/>
            <a:ext cx="76200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2769"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553200" y="2133600"/>
            <a:ext cx="504825" cy="533400"/>
          </a:xfrm>
          <a:prstGeom prst="rect">
            <a:avLst/>
          </a:prstGeom>
          <a:noFill/>
        </p:spPr>
      </p:pic>
      <p:sp>
        <p:nvSpPr>
          <p:cNvPr id="29" name="Rectangle 28"/>
          <p:cNvSpPr/>
          <p:nvPr/>
        </p:nvSpPr>
        <p:spPr>
          <a:xfrm>
            <a:off x="2895600" y="2438400"/>
            <a:ext cx="17526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085772" y="3505200"/>
            <a:ext cx="381000" cy="3048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1" name="Straight Arrow Connector 20"/>
          <p:cNvCxnSpPr>
            <a:stCxn id="20" idx="6"/>
          </p:cNvCxnSpPr>
          <p:nvPr/>
        </p:nvCxnSpPr>
        <p:spPr>
          <a:xfrm flipV="1">
            <a:off x="4466772" y="2405063"/>
            <a:ext cx="2086428" cy="12525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9" cstate="print"/>
          <a:srcRect/>
          <a:stretch>
            <a:fillRect/>
          </a:stretch>
        </p:blipFill>
        <p:spPr bwMode="auto">
          <a:xfrm>
            <a:off x="5638800" y="5486400"/>
            <a:ext cx="1762125" cy="990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par>
                                <p:cTn id="11" presetID="3" presetClass="entr" presetSubtype="1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par>
                                <p:cTn id="17" presetID="3" presetClass="entr" presetSubtype="10" fill="hold" nodeType="withEffect">
                                  <p:stCondLst>
                                    <p:cond delay="0"/>
                                  </p:stCondLst>
                                  <p:childTnLst>
                                    <p:set>
                                      <p:cBhvr>
                                        <p:cTn id="18" dur="1" fill="hold">
                                          <p:stCondLst>
                                            <p:cond delay="0"/>
                                          </p:stCondLst>
                                        </p:cTn>
                                        <p:tgtEl>
                                          <p:spTgt spid="32769"/>
                                        </p:tgtEl>
                                        <p:attrNameLst>
                                          <p:attrName>style.visibility</p:attrName>
                                        </p:attrNameLst>
                                      </p:cBhvr>
                                      <p:to>
                                        <p:strVal val="visible"/>
                                      </p:to>
                                    </p:set>
                                    <p:animEffect transition="in" filter="blinds(horizontal)">
                                      <p:cBhvr>
                                        <p:cTn id="19" dur="500"/>
                                        <p:tgtEl>
                                          <p:spTgt spid="32769"/>
                                        </p:tgtEl>
                                      </p:cBhvr>
                                    </p:animEffect>
                                  </p:childTnLst>
                                </p:cTn>
                              </p:par>
                              <p:par>
                                <p:cTn id="20" presetID="3" presetClass="entr" presetSubtype="1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nodeType="withEffect">
                                  <p:stCondLst>
                                    <p:cond delay="0"/>
                                  </p:stCondLst>
                                  <p:childTnLst>
                                    <p:set>
                                      <p:cBhvr>
                                        <p:cTn id="27" dur="1" fill="hold">
                                          <p:stCondLst>
                                            <p:cond delay="0"/>
                                          </p:stCondLst>
                                        </p:cTn>
                                        <p:tgtEl>
                                          <p:spTgt spid="24577"/>
                                        </p:tgtEl>
                                        <p:attrNameLst>
                                          <p:attrName>style.visibility</p:attrName>
                                        </p:attrNameLst>
                                      </p:cBhvr>
                                      <p:to>
                                        <p:strVal val="visible"/>
                                      </p:to>
                                    </p:set>
                                    <p:animEffect transition="in" filter="blinds(horizontal)">
                                      <p:cBhvr>
                                        <p:cTn id="28" dur="500"/>
                                        <p:tgtEl>
                                          <p:spTgt spid="24577"/>
                                        </p:tgtEl>
                                      </p:cBhvr>
                                    </p:animEffect>
                                  </p:childTnLst>
                                </p:cTn>
                              </p:par>
                              <p:par>
                                <p:cTn id="29" presetID="3" presetClass="entr" presetSubtype="1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blinds(horizontal)">
                                      <p:cBhvr>
                                        <p:cTn id="31" dur="1000"/>
                                        <p:tgtEl>
                                          <p:spTgt spid="5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blinds(horizontal)">
                                      <p:cBhvr>
                                        <p:cTn id="36" dur="500"/>
                                        <p:tgtEl>
                                          <p:spTgt spid="3">
                                            <p:txEl>
                                              <p:pRg st="1" end="1"/>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029"/>
                                        </p:tgtEl>
                                        <p:attrNameLst>
                                          <p:attrName>style.visibility</p:attrName>
                                        </p:attrNameLst>
                                      </p:cBhvr>
                                      <p:to>
                                        <p:strVal val="visible"/>
                                      </p:to>
                                    </p:set>
                                    <p:animEffect transition="in" filter="blinds(horizontal)">
                                      <p:cBhvr>
                                        <p:cTn id="39" dur="500"/>
                                        <p:tgtEl>
                                          <p:spTgt spid="1029"/>
                                        </p:tgtEl>
                                      </p:cBhvr>
                                    </p:animEffect>
                                  </p:childTnLst>
                                </p:cTn>
                              </p:par>
                              <p:par>
                                <p:cTn id="40" presetID="3" presetClass="entr" presetSubtype="1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p:bldP spid="25" grpId="0"/>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Profile Update Module</a:t>
            </a:r>
            <a:endParaRPr lang="en-US" dirty="0"/>
          </a:p>
        </p:txBody>
      </p:sp>
      <p:sp>
        <p:nvSpPr>
          <p:cNvPr id="7" name="TextBox 6"/>
          <p:cNvSpPr txBox="1"/>
          <p:nvPr/>
        </p:nvSpPr>
        <p:spPr>
          <a:xfrm>
            <a:off x="4900613" y="1304925"/>
            <a:ext cx="2633670" cy="369332"/>
          </a:xfrm>
          <a:prstGeom prst="rect">
            <a:avLst/>
          </a:prstGeom>
          <a:noFill/>
        </p:spPr>
        <p:txBody>
          <a:bodyPr wrap="none" rtlCol="0">
            <a:spAutoFit/>
          </a:bodyPr>
          <a:lstStyle/>
          <a:p>
            <a:r>
              <a:rPr lang="en-US" dirty="0" smtClean="0"/>
              <a:t>The Environment Changes</a:t>
            </a:r>
            <a:endParaRPr lang="en-US" dirty="0"/>
          </a:p>
        </p:txBody>
      </p:sp>
      <p:pic>
        <p:nvPicPr>
          <p:cNvPr id="1030" name="Picture 6" descr="C:\Users\Saeed\AppData\Local\Temp\update_example2.jpg"/>
          <p:cNvPicPr>
            <a:picLocks noChangeAspect="1" noChangeArrowheads="1"/>
          </p:cNvPicPr>
          <p:nvPr/>
        </p:nvPicPr>
        <p:blipFill>
          <a:blip r:embed="rId3" cstate="print"/>
          <a:stretch>
            <a:fillRect/>
          </a:stretch>
        </p:blipFill>
        <p:spPr bwMode="auto">
          <a:xfrm>
            <a:off x="3543300" y="1609725"/>
            <a:ext cx="5372100" cy="4029075"/>
          </a:xfrm>
          <a:prstGeom prst="rect">
            <a:avLst/>
          </a:prstGeom>
          <a:noFill/>
        </p:spPr>
      </p:pic>
      <p:grpSp>
        <p:nvGrpSpPr>
          <p:cNvPr id="6" name="Group 8"/>
          <p:cNvGrpSpPr/>
          <p:nvPr/>
        </p:nvGrpSpPr>
        <p:grpSpPr>
          <a:xfrm>
            <a:off x="152400" y="1524001"/>
            <a:ext cx="2743200" cy="4197350"/>
            <a:chOff x="152400" y="1524000"/>
            <a:chExt cx="3581400" cy="4944605"/>
          </a:xfrm>
        </p:grpSpPr>
        <p:grpSp>
          <p:nvGrpSpPr>
            <p:cNvPr id="8" name="Group 5"/>
            <p:cNvGrpSpPr/>
            <p:nvPr/>
          </p:nvGrpSpPr>
          <p:grpSpPr>
            <a:xfrm>
              <a:off x="152400" y="1524000"/>
              <a:ext cx="3581400" cy="4944605"/>
              <a:chOff x="152400" y="1524000"/>
              <a:chExt cx="3581400" cy="4944605"/>
            </a:xfrm>
          </p:grpSpPr>
          <p:pic>
            <p:nvPicPr>
              <p:cNvPr id="10" name="Picture 2"/>
              <p:cNvPicPr>
                <a:picLocks noChangeAspect="1" noChangeArrowheads="1"/>
              </p:cNvPicPr>
              <p:nvPr/>
            </p:nvPicPr>
            <p:blipFill>
              <a:blip r:embed="rId4" cstate="print"/>
              <a:srcRect l="9890" t="4401" r="38462" b="7589"/>
              <a:stretch>
                <a:fillRect/>
              </a:stretch>
            </p:blipFill>
            <p:spPr bwMode="auto">
              <a:xfrm>
                <a:off x="152400" y="1524000"/>
                <a:ext cx="3581400" cy="4572000"/>
              </a:xfrm>
              <a:prstGeom prst="rect">
                <a:avLst/>
              </a:prstGeom>
              <a:noFill/>
              <a:ln w="9525">
                <a:noFill/>
                <a:miter lim="800000"/>
                <a:headEnd/>
                <a:tailEnd/>
              </a:ln>
              <a:effectLst/>
            </p:spPr>
          </p:pic>
          <p:sp>
            <p:nvSpPr>
              <p:cNvPr id="11" name="Rectangle 10"/>
              <p:cNvSpPr/>
              <p:nvPr/>
            </p:nvSpPr>
            <p:spPr>
              <a:xfrm>
                <a:off x="990601" y="5859005"/>
                <a:ext cx="2743199" cy="6096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ounded Rectangle 8"/>
            <p:cNvSpPr/>
            <p:nvPr/>
          </p:nvSpPr>
          <p:spPr>
            <a:xfrm>
              <a:off x="450850" y="3820510"/>
              <a:ext cx="1122172" cy="486232"/>
            </a:xfrm>
            <a:prstGeom prst="roundRect">
              <a:avLst/>
            </a:prstGeom>
            <a:solidFill>
              <a:srgbClr val="FFFF00">
                <a:alpha val="42000"/>
              </a:srgbClr>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Profile Update Module</a:t>
            </a:r>
            <a:endParaRPr lang="en-US" dirty="0"/>
          </a:p>
        </p:txBody>
      </p:sp>
      <p:sp>
        <p:nvSpPr>
          <p:cNvPr id="3" name="Content Placeholder 2"/>
          <p:cNvSpPr>
            <a:spLocks noGrp="1"/>
          </p:cNvSpPr>
          <p:nvPr>
            <p:ph idx="1"/>
          </p:nvPr>
        </p:nvSpPr>
        <p:spPr>
          <a:xfrm>
            <a:off x="3048000" y="1600200"/>
            <a:ext cx="5638800" cy="5257800"/>
          </a:xfrm>
        </p:spPr>
        <p:txBody>
          <a:bodyPr>
            <a:normAutofit/>
          </a:bodyPr>
          <a:lstStyle/>
          <a:p>
            <a:r>
              <a:rPr lang="en-US" sz="2400" dirty="0" smtClean="0"/>
              <a:t>Updates stored normal profile to account for changes in the environment</a:t>
            </a:r>
          </a:p>
          <a:p>
            <a:r>
              <a:rPr lang="en-US" sz="2400" dirty="0" smtClean="0"/>
              <a:t>Groups readings that are not anomalous on average </a:t>
            </a:r>
          </a:p>
          <a:p>
            <a:pPr lvl="1"/>
            <a:r>
              <a:rPr lang="en-US" sz="2000" dirty="0" smtClean="0"/>
              <a:t>Add the group to the silence profile</a:t>
            </a:r>
          </a:p>
          <a:p>
            <a:r>
              <a:rPr lang="en-US" sz="2400" dirty="0" smtClean="0"/>
              <a:t>Linear weights are used to give recent readings more weight in the normal profile</a:t>
            </a:r>
          </a:p>
          <a:p>
            <a:endParaRPr lang="en-US" sz="2400" dirty="0" smtClean="0"/>
          </a:p>
          <a:p>
            <a:r>
              <a:rPr lang="en-US" sz="2400" dirty="0" smtClean="0"/>
              <a:t>And the density function becomes</a:t>
            </a:r>
          </a:p>
        </p:txBody>
      </p:sp>
      <p:grpSp>
        <p:nvGrpSpPr>
          <p:cNvPr id="6" name="Group 8"/>
          <p:cNvGrpSpPr/>
          <p:nvPr/>
        </p:nvGrpSpPr>
        <p:grpSpPr>
          <a:xfrm>
            <a:off x="152400" y="1524001"/>
            <a:ext cx="2743200" cy="4197350"/>
            <a:chOff x="152400" y="1524000"/>
            <a:chExt cx="3581400" cy="4944605"/>
          </a:xfrm>
        </p:grpSpPr>
        <p:grpSp>
          <p:nvGrpSpPr>
            <p:cNvPr id="8" name="Group 5"/>
            <p:cNvGrpSpPr/>
            <p:nvPr/>
          </p:nvGrpSpPr>
          <p:grpSpPr>
            <a:xfrm>
              <a:off x="152400" y="1524000"/>
              <a:ext cx="3581400" cy="4944605"/>
              <a:chOff x="152400" y="1524000"/>
              <a:chExt cx="3581400" cy="4944605"/>
            </a:xfrm>
          </p:grpSpPr>
          <p:pic>
            <p:nvPicPr>
              <p:cNvPr id="4" name="Picture 2"/>
              <p:cNvPicPr>
                <a:picLocks noChangeAspect="1" noChangeArrowheads="1"/>
              </p:cNvPicPr>
              <p:nvPr/>
            </p:nvPicPr>
            <p:blipFill>
              <a:blip r:embed="rId3" cstate="print"/>
              <a:srcRect l="9890" t="4401" r="38462" b="7589"/>
              <a:stretch>
                <a:fillRect/>
              </a:stretch>
            </p:blipFill>
            <p:spPr bwMode="auto">
              <a:xfrm>
                <a:off x="152400" y="1524000"/>
                <a:ext cx="3581400" cy="4572000"/>
              </a:xfrm>
              <a:prstGeom prst="rect">
                <a:avLst/>
              </a:prstGeom>
              <a:noFill/>
              <a:ln w="9525">
                <a:noFill/>
                <a:miter lim="800000"/>
                <a:headEnd/>
                <a:tailEnd/>
              </a:ln>
              <a:effectLst/>
            </p:spPr>
          </p:pic>
          <p:sp>
            <p:nvSpPr>
              <p:cNvPr id="5" name="Rectangle 4"/>
              <p:cNvSpPr/>
              <p:nvPr/>
            </p:nvSpPr>
            <p:spPr>
              <a:xfrm>
                <a:off x="990601" y="5859005"/>
                <a:ext cx="2743199" cy="6096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 name="Rounded Rectangle 6"/>
            <p:cNvSpPr/>
            <p:nvPr/>
          </p:nvSpPr>
          <p:spPr>
            <a:xfrm>
              <a:off x="450850" y="3820510"/>
              <a:ext cx="1122172" cy="486232"/>
            </a:xfrm>
            <a:prstGeom prst="roundRect">
              <a:avLst/>
            </a:prstGeom>
            <a:solidFill>
              <a:srgbClr val="FFFF00">
                <a:alpha val="42000"/>
              </a:srgbClr>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01"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800600" y="4452937"/>
            <a:ext cx="2057400" cy="728663"/>
          </a:xfrm>
          <a:prstGeom prst="rect">
            <a:avLst/>
          </a:prstGeom>
          <a:noFill/>
        </p:spPr>
      </p:pic>
      <p:pic>
        <p:nvPicPr>
          <p:cNvPr id="51203" name="Picture 3"/>
          <p:cNvPicPr>
            <a:picLocks noChangeAspect="1" noChangeArrowheads="1"/>
          </p:cNvPicPr>
          <p:nvPr/>
        </p:nvPicPr>
        <p:blipFill>
          <a:blip r:embed="rId5" cstate="print"/>
          <a:srcRect/>
          <a:stretch>
            <a:fillRect/>
          </a:stretch>
        </p:blipFill>
        <p:spPr bwMode="auto">
          <a:xfrm>
            <a:off x="3657600" y="5685972"/>
            <a:ext cx="4429125" cy="126098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Profile Update Module</a:t>
            </a:r>
            <a:endParaRPr lang="en-US" dirty="0"/>
          </a:p>
        </p:txBody>
      </p:sp>
      <p:pic>
        <p:nvPicPr>
          <p:cNvPr id="2050" name="Picture 2" descr="C:\Users\Saeed\AppData\Local\Temp\update_example2_with_updated.jpg"/>
          <p:cNvPicPr>
            <a:picLocks noChangeAspect="1" noChangeArrowheads="1"/>
          </p:cNvPicPr>
          <p:nvPr/>
        </p:nvPicPr>
        <p:blipFill>
          <a:blip r:embed="rId3" cstate="print"/>
          <a:stretch>
            <a:fillRect/>
          </a:stretch>
        </p:blipFill>
        <p:spPr bwMode="auto">
          <a:xfrm>
            <a:off x="3581400" y="1905000"/>
            <a:ext cx="5376672" cy="4032503"/>
          </a:xfrm>
          <a:prstGeom prst="rect">
            <a:avLst/>
          </a:prstGeom>
          <a:noFill/>
        </p:spPr>
      </p:pic>
      <p:sp>
        <p:nvSpPr>
          <p:cNvPr id="8" name="TextBox 7"/>
          <p:cNvSpPr txBox="1"/>
          <p:nvPr/>
        </p:nvSpPr>
        <p:spPr>
          <a:xfrm>
            <a:off x="4953000" y="1447800"/>
            <a:ext cx="2633670" cy="369332"/>
          </a:xfrm>
          <a:prstGeom prst="rect">
            <a:avLst/>
          </a:prstGeom>
          <a:noFill/>
        </p:spPr>
        <p:txBody>
          <a:bodyPr wrap="none" rtlCol="0">
            <a:spAutoFit/>
          </a:bodyPr>
          <a:lstStyle/>
          <a:p>
            <a:r>
              <a:rPr lang="en-US" dirty="0" smtClean="0"/>
              <a:t>The Environment Changes</a:t>
            </a:r>
            <a:endParaRPr lang="en-US" dirty="0"/>
          </a:p>
        </p:txBody>
      </p:sp>
      <p:grpSp>
        <p:nvGrpSpPr>
          <p:cNvPr id="7" name="Group 8"/>
          <p:cNvGrpSpPr/>
          <p:nvPr/>
        </p:nvGrpSpPr>
        <p:grpSpPr>
          <a:xfrm>
            <a:off x="152400" y="1524001"/>
            <a:ext cx="2743200" cy="4197350"/>
            <a:chOff x="152400" y="1524000"/>
            <a:chExt cx="3581400" cy="4944605"/>
          </a:xfrm>
        </p:grpSpPr>
        <p:grpSp>
          <p:nvGrpSpPr>
            <p:cNvPr id="10" name="Group 5"/>
            <p:cNvGrpSpPr/>
            <p:nvPr/>
          </p:nvGrpSpPr>
          <p:grpSpPr>
            <a:xfrm>
              <a:off x="152400" y="1524000"/>
              <a:ext cx="3581400" cy="4944605"/>
              <a:chOff x="152400" y="1524000"/>
              <a:chExt cx="3581400" cy="4944605"/>
            </a:xfrm>
          </p:grpSpPr>
          <p:pic>
            <p:nvPicPr>
              <p:cNvPr id="12" name="Picture 2"/>
              <p:cNvPicPr>
                <a:picLocks noChangeAspect="1" noChangeArrowheads="1"/>
              </p:cNvPicPr>
              <p:nvPr/>
            </p:nvPicPr>
            <p:blipFill>
              <a:blip r:embed="rId4" cstate="print"/>
              <a:srcRect l="9890" t="4401" r="38462" b="7589"/>
              <a:stretch>
                <a:fillRect/>
              </a:stretch>
            </p:blipFill>
            <p:spPr bwMode="auto">
              <a:xfrm>
                <a:off x="152400" y="1524000"/>
                <a:ext cx="3581400" cy="4572000"/>
              </a:xfrm>
              <a:prstGeom prst="rect">
                <a:avLst/>
              </a:prstGeom>
              <a:noFill/>
              <a:ln w="9525">
                <a:noFill/>
                <a:miter lim="800000"/>
                <a:headEnd/>
                <a:tailEnd/>
              </a:ln>
              <a:effectLst/>
            </p:spPr>
          </p:pic>
          <p:sp>
            <p:nvSpPr>
              <p:cNvPr id="13" name="Rectangle 12"/>
              <p:cNvSpPr/>
              <p:nvPr/>
            </p:nvSpPr>
            <p:spPr>
              <a:xfrm>
                <a:off x="990601" y="5859005"/>
                <a:ext cx="2743199" cy="6096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Rounded Rectangle 10"/>
            <p:cNvSpPr/>
            <p:nvPr/>
          </p:nvSpPr>
          <p:spPr>
            <a:xfrm>
              <a:off x="450850" y="3820510"/>
              <a:ext cx="1122172" cy="486232"/>
            </a:xfrm>
            <a:prstGeom prst="roundRect">
              <a:avLst/>
            </a:prstGeom>
            <a:solidFill>
              <a:srgbClr val="FFFF00">
                <a:alpha val="42000"/>
              </a:srgbClr>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Refinement Module</a:t>
            </a:r>
            <a:endParaRPr lang="en-US" dirty="0"/>
          </a:p>
        </p:txBody>
      </p:sp>
      <p:sp>
        <p:nvSpPr>
          <p:cNvPr id="3" name="Content Placeholder 2"/>
          <p:cNvSpPr>
            <a:spLocks noGrp="1"/>
          </p:cNvSpPr>
          <p:nvPr>
            <p:ph idx="1"/>
          </p:nvPr>
        </p:nvSpPr>
        <p:spPr>
          <a:xfrm>
            <a:off x="3048000" y="1600200"/>
            <a:ext cx="5638800" cy="5257800"/>
          </a:xfrm>
        </p:spPr>
        <p:txBody>
          <a:bodyPr>
            <a:normAutofit/>
          </a:bodyPr>
          <a:lstStyle/>
          <a:p>
            <a:r>
              <a:rPr lang="en-US" sz="2400" dirty="0" smtClean="0"/>
              <a:t>Studies the sum of the anomaly scores of all streams</a:t>
            </a:r>
          </a:p>
          <a:p>
            <a:r>
              <a:rPr lang="en-US" sz="2400" dirty="0" smtClean="0"/>
              <a:t>Uses Exponential Smoothing to avoid the noisy samples</a:t>
            </a:r>
          </a:p>
        </p:txBody>
      </p:sp>
      <p:grpSp>
        <p:nvGrpSpPr>
          <p:cNvPr id="6" name="Group 8"/>
          <p:cNvGrpSpPr/>
          <p:nvPr/>
        </p:nvGrpSpPr>
        <p:grpSpPr>
          <a:xfrm>
            <a:off x="152400" y="1524001"/>
            <a:ext cx="2743200" cy="4197350"/>
            <a:chOff x="152400" y="1524000"/>
            <a:chExt cx="3581400" cy="4944605"/>
          </a:xfrm>
        </p:grpSpPr>
        <p:grpSp>
          <p:nvGrpSpPr>
            <p:cNvPr id="8" name="Group 5"/>
            <p:cNvGrpSpPr/>
            <p:nvPr/>
          </p:nvGrpSpPr>
          <p:grpSpPr>
            <a:xfrm>
              <a:off x="152400" y="1524000"/>
              <a:ext cx="3581400" cy="4944605"/>
              <a:chOff x="152400" y="1524000"/>
              <a:chExt cx="3581400" cy="4944605"/>
            </a:xfrm>
          </p:grpSpPr>
          <p:pic>
            <p:nvPicPr>
              <p:cNvPr id="4" name="Picture 2"/>
              <p:cNvPicPr>
                <a:picLocks noChangeAspect="1" noChangeArrowheads="1"/>
              </p:cNvPicPr>
              <p:nvPr/>
            </p:nvPicPr>
            <p:blipFill>
              <a:blip r:embed="rId3" cstate="print"/>
              <a:srcRect l="9890" t="4401" r="38462" b="7589"/>
              <a:stretch>
                <a:fillRect/>
              </a:stretch>
            </p:blipFill>
            <p:spPr bwMode="auto">
              <a:xfrm>
                <a:off x="152400" y="1524000"/>
                <a:ext cx="3581400" cy="4572000"/>
              </a:xfrm>
              <a:prstGeom prst="rect">
                <a:avLst/>
              </a:prstGeom>
              <a:noFill/>
              <a:ln w="9525">
                <a:noFill/>
                <a:miter lim="800000"/>
                <a:headEnd/>
                <a:tailEnd/>
              </a:ln>
              <a:effectLst/>
            </p:spPr>
          </p:pic>
          <p:sp>
            <p:nvSpPr>
              <p:cNvPr id="5" name="Rectangle 4"/>
              <p:cNvSpPr/>
              <p:nvPr/>
            </p:nvSpPr>
            <p:spPr>
              <a:xfrm>
                <a:off x="990601" y="5859005"/>
                <a:ext cx="2743199" cy="6096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 name="Rounded Rectangle 6"/>
            <p:cNvSpPr/>
            <p:nvPr/>
          </p:nvSpPr>
          <p:spPr>
            <a:xfrm>
              <a:off x="2125486" y="3356719"/>
              <a:ext cx="1210381" cy="570911"/>
            </a:xfrm>
            <a:prstGeom prst="roundRect">
              <a:avLst/>
            </a:prstGeom>
            <a:solidFill>
              <a:srgbClr val="FFFF00">
                <a:alpha val="42000"/>
              </a:srgbClr>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3" name="Picture 12"/>
          <p:cNvPicPr>
            <a:picLocks noChangeAspect="1" noChangeArrowheads="1"/>
          </p:cNvPicPr>
          <p:nvPr/>
        </p:nvPicPr>
        <p:blipFill>
          <a:blip r:embed="rId4" cstate="print"/>
          <a:stretch>
            <a:fillRect/>
          </a:stretch>
        </p:blipFill>
        <p:spPr bwMode="auto">
          <a:xfrm>
            <a:off x="3657600" y="3200400"/>
            <a:ext cx="5105400" cy="3444138"/>
          </a:xfrm>
          <a:prstGeom prst="rect">
            <a:avLst/>
          </a:prstGeom>
          <a:noFill/>
          <a:ln>
            <a:noFill/>
          </a:ln>
        </p:spPr>
      </p:pic>
      <p:cxnSp>
        <p:nvCxnSpPr>
          <p:cNvPr id="14" name="Straight Connector 13"/>
          <p:cNvCxnSpPr/>
          <p:nvPr/>
        </p:nvCxnSpPr>
        <p:spPr>
          <a:xfrm>
            <a:off x="4133850" y="5956300"/>
            <a:ext cx="4419600"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 Tracking Interface</a:t>
            </a:r>
            <a:endParaRPr lang="en-US" dirty="0"/>
          </a:p>
        </p:txBody>
      </p:sp>
      <p:sp>
        <p:nvSpPr>
          <p:cNvPr id="3" name="Content Placeholder 2"/>
          <p:cNvSpPr>
            <a:spLocks noGrp="1"/>
          </p:cNvSpPr>
          <p:nvPr>
            <p:ph idx="1"/>
          </p:nvPr>
        </p:nvSpPr>
        <p:spPr>
          <a:xfrm>
            <a:off x="3048000" y="1600200"/>
            <a:ext cx="5638800" cy="5257800"/>
          </a:xfrm>
        </p:spPr>
        <p:txBody>
          <a:bodyPr>
            <a:normAutofit/>
          </a:bodyPr>
          <a:lstStyle/>
          <a:p>
            <a:r>
              <a:rPr lang="en-US" sz="2400" dirty="0" smtClean="0"/>
              <a:t>Visualizes the output of the system on the map of the area of interest</a:t>
            </a:r>
          </a:p>
          <a:p>
            <a:r>
              <a:rPr lang="en-US" sz="2400" dirty="0" smtClean="0"/>
              <a:t>Identifies the regions of the detected entity </a:t>
            </a:r>
          </a:p>
        </p:txBody>
      </p:sp>
      <p:grpSp>
        <p:nvGrpSpPr>
          <p:cNvPr id="6" name="Group 8"/>
          <p:cNvGrpSpPr/>
          <p:nvPr/>
        </p:nvGrpSpPr>
        <p:grpSpPr>
          <a:xfrm>
            <a:off x="152400" y="1524001"/>
            <a:ext cx="2743200" cy="4197350"/>
            <a:chOff x="152400" y="1524000"/>
            <a:chExt cx="3581400" cy="4944605"/>
          </a:xfrm>
        </p:grpSpPr>
        <p:grpSp>
          <p:nvGrpSpPr>
            <p:cNvPr id="8" name="Group 5"/>
            <p:cNvGrpSpPr/>
            <p:nvPr/>
          </p:nvGrpSpPr>
          <p:grpSpPr>
            <a:xfrm>
              <a:off x="152400" y="1524000"/>
              <a:ext cx="3581400" cy="4944605"/>
              <a:chOff x="152400" y="1524000"/>
              <a:chExt cx="3581400" cy="4944605"/>
            </a:xfrm>
          </p:grpSpPr>
          <p:pic>
            <p:nvPicPr>
              <p:cNvPr id="4" name="Picture 2"/>
              <p:cNvPicPr>
                <a:picLocks noChangeAspect="1" noChangeArrowheads="1"/>
              </p:cNvPicPr>
              <p:nvPr/>
            </p:nvPicPr>
            <p:blipFill>
              <a:blip r:embed="rId5" cstate="print"/>
              <a:srcRect l="9890" t="4401" r="38462" b="7589"/>
              <a:stretch>
                <a:fillRect/>
              </a:stretch>
            </p:blipFill>
            <p:spPr bwMode="auto">
              <a:xfrm>
                <a:off x="152400" y="1524000"/>
                <a:ext cx="3581400" cy="4572000"/>
              </a:xfrm>
              <a:prstGeom prst="rect">
                <a:avLst/>
              </a:prstGeom>
              <a:noFill/>
              <a:ln w="9525">
                <a:noFill/>
                <a:miter lim="800000"/>
                <a:headEnd/>
                <a:tailEnd/>
              </a:ln>
              <a:effectLst/>
            </p:spPr>
          </p:pic>
          <p:sp>
            <p:nvSpPr>
              <p:cNvPr id="5" name="Rectangle 4"/>
              <p:cNvSpPr/>
              <p:nvPr/>
            </p:nvSpPr>
            <p:spPr>
              <a:xfrm>
                <a:off x="990601" y="5859005"/>
                <a:ext cx="2743199" cy="6096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 name="Rounded Rectangle 6"/>
            <p:cNvSpPr/>
            <p:nvPr/>
          </p:nvSpPr>
          <p:spPr>
            <a:xfrm>
              <a:off x="2115538" y="2421658"/>
              <a:ext cx="1210381" cy="570911"/>
            </a:xfrm>
            <a:prstGeom prst="roundRect">
              <a:avLst/>
            </a:prstGeom>
            <a:solidFill>
              <a:srgbClr val="FFFF00">
                <a:alpha val="42000"/>
              </a:srgbClr>
            </a:solid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2"/>
          <p:cNvSpPr/>
          <p:nvPr/>
        </p:nvSpPr>
        <p:spPr>
          <a:xfrm>
            <a:off x="2819400" y="5486400"/>
            <a:ext cx="57912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105400" y="3048000"/>
            <a:ext cx="8382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772400" y="3048000"/>
            <a:ext cx="8382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Silence.mp4">
            <a:hlinkClick r:id="" action="ppaction://media"/>
          </p:cNvPr>
          <p:cNvPicPr>
            <a:picLocks noRot="1" noChangeAspect="1"/>
          </p:cNvPicPr>
          <p:nvPr>
            <a:videoFile r:link="rId1"/>
          </p:nvPr>
        </p:nvPicPr>
        <p:blipFill>
          <a:blip r:embed="rId6" cstate="print"/>
          <a:srcRect l="7500" t="3333" r="7500" b="6667"/>
          <a:stretch>
            <a:fillRect/>
          </a:stretch>
        </p:blipFill>
        <p:spPr>
          <a:xfrm>
            <a:off x="3047999" y="3886200"/>
            <a:ext cx="2974622" cy="2362200"/>
          </a:xfrm>
          <a:prstGeom prst="rect">
            <a:avLst/>
          </a:prstGeom>
        </p:spPr>
      </p:pic>
      <p:pic>
        <p:nvPicPr>
          <p:cNvPr id="18" name="Motion.mp4">
            <a:hlinkClick r:id="" action="ppaction://media"/>
          </p:cNvPr>
          <p:cNvPicPr>
            <a:picLocks noRot="1" noChangeAspect="1"/>
          </p:cNvPicPr>
          <p:nvPr>
            <a:videoFile r:link="rId2"/>
          </p:nvPr>
        </p:nvPicPr>
        <p:blipFill>
          <a:blip r:embed="rId6" cstate="print"/>
          <a:srcRect l="7500" t="3333" r="7500" b="6667"/>
          <a:stretch>
            <a:fillRect/>
          </a:stretch>
        </p:blipFill>
        <p:spPr>
          <a:xfrm>
            <a:off x="6172200" y="3886199"/>
            <a:ext cx="2971800" cy="2359959"/>
          </a:xfrm>
          <a:prstGeom prst="rect">
            <a:avLst/>
          </a:prstGeom>
        </p:spPr>
      </p:pic>
      <p:sp>
        <p:nvSpPr>
          <p:cNvPr id="19" name="TextBox 18"/>
          <p:cNvSpPr txBox="1"/>
          <p:nvPr/>
        </p:nvSpPr>
        <p:spPr>
          <a:xfrm>
            <a:off x="4114800" y="3429000"/>
            <a:ext cx="856325" cy="369332"/>
          </a:xfrm>
          <a:prstGeom prst="rect">
            <a:avLst/>
          </a:prstGeom>
          <a:noFill/>
        </p:spPr>
        <p:txBody>
          <a:bodyPr wrap="none" rtlCol="0">
            <a:spAutoFit/>
          </a:bodyPr>
          <a:lstStyle/>
          <a:p>
            <a:r>
              <a:rPr lang="en-US" b="1" dirty="0" smtClean="0">
                <a:solidFill>
                  <a:srgbClr val="00B050"/>
                </a:solidFill>
              </a:rPr>
              <a:t>Silence</a:t>
            </a:r>
            <a:endParaRPr lang="en-US" b="1" dirty="0">
              <a:solidFill>
                <a:srgbClr val="00B050"/>
              </a:solidFill>
            </a:endParaRPr>
          </a:p>
        </p:txBody>
      </p:sp>
      <p:sp>
        <p:nvSpPr>
          <p:cNvPr id="20" name="TextBox 19"/>
          <p:cNvSpPr txBox="1"/>
          <p:nvPr/>
        </p:nvSpPr>
        <p:spPr>
          <a:xfrm>
            <a:off x="7239000" y="3429000"/>
            <a:ext cx="893193" cy="369332"/>
          </a:xfrm>
          <a:prstGeom prst="rect">
            <a:avLst/>
          </a:prstGeom>
          <a:noFill/>
        </p:spPr>
        <p:txBody>
          <a:bodyPr wrap="none" rtlCol="0">
            <a:spAutoFit/>
          </a:bodyPr>
          <a:lstStyle/>
          <a:p>
            <a:r>
              <a:rPr lang="en-US" b="1" dirty="0" smtClean="0">
                <a:solidFill>
                  <a:srgbClr val="F01C1C"/>
                </a:solidFill>
              </a:rPr>
              <a:t>Motion</a:t>
            </a:r>
            <a:endParaRPr lang="en-US" b="1" dirty="0">
              <a:solidFill>
                <a:srgbClr val="F01C1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0" fill="hold" display="0">
                  <p:stCondLst>
                    <p:cond delay="indefinite"/>
                  </p:stCondLst>
                  <p:endCondLst>
                    <p:cond evt="onNext" delay="0">
                      <p:tgtEl>
                        <p:sldTgt/>
                      </p:tgtEl>
                    </p:cond>
                    <p:cond evt="onPrev" delay="0">
                      <p:tgtEl>
                        <p:sldTgt/>
                      </p:tgtEl>
                    </p:cond>
                  </p:endCondLst>
                </p:cTn>
                <p:tgtEl>
                  <p:spTgt spid="17"/>
                </p:tgtEl>
              </p:cMediaNode>
            </p:video>
            <p:seq concurrent="1" nextAc="seek">
              <p:cTn id="11" restart="whenNotActive" fill="hold" evtFilter="cancelBubble" nodeType="interactiveSeq">
                <p:stCondLst>
                  <p:cond evt="onClick" delay="0">
                    <p:tgtEl>
                      <p:spTgt spid="17"/>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17"/>
                                        </p:tgtEl>
                                      </p:cBhvr>
                                    </p:cmd>
                                  </p:childTnLst>
                                </p:cTn>
                              </p:par>
                            </p:childTnLst>
                          </p:cTn>
                        </p:par>
                      </p:childTnLst>
                    </p:cTn>
                  </p:par>
                </p:childTnLst>
              </p:cTn>
              <p:nextCondLst>
                <p:cond evt="onClick" delay="0">
                  <p:tgtEl>
                    <p:spTgt spid="17"/>
                  </p:tgtEl>
                </p:cond>
              </p:nextCondLst>
            </p:seq>
            <p:video>
              <p:cMediaNode>
                <p:cTn id="16" fill="hold" display="0">
                  <p:stCondLst>
                    <p:cond delay="indefinite"/>
                  </p:stCondLst>
                  <p:endCondLst>
                    <p:cond evt="onNext" delay="0">
                      <p:tgtEl>
                        <p:sldTgt/>
                      </p:tgtEl>
                    </p:cond>
                    <p:cond evt="onPrev" delay="0">
                      <p:tgtEl>
                        <p:sldTgt/>
                      </p:tgtEl>
                    </p:cond>
                  </p:endCondLst>
                </p:cTn>
                <p:tgtEl>
                  <p:spTgt spid="18"/>
                </p:tgtEl>
              </p:cMediaNode>
            </p:video>
            <p:seq concurrent="1" nextAc="seek">
              <p:cTn id="17" restart="whenNotActive" fill="hold" evtFilter="cancelBubble" nodeType="interactiveSeq">
                <p:stCondLst>
                  <p:cond evt="onClick" delay="0">
                    <p:tgtEl>
                      <p:spTgt spid="18"/>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18"/>
                                        </p:tgtEl>
                                      </p:cBhvr>
                                    </p:cmd>
                                  </p:childTnLst>
                                </p:cTn>
                              </p:par>
                            </p:childTnLst>
                          </p:cTn>
                        </p:par>
                      </p:childTnLst>
                    </p:cTn>
                  </p:par>
                </p:childTnLst>
              </p:cTn>
              <p:nextCondLst>
                <p:cond evt="onClick" delay="0">
                  <p:tgtEl>
                    <p:spTgt spid="18"/>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lumMod val="65000"/>
                  </a:schemeClr>
                </a:solidFill>
              </a:rPr>
              <a:t>Introduction</a:t>
            </a:r>
          </a:p>
          <a:p>
            <a:r>
              <a:rPr lang="en-US" dirty="0" smtClean="0">
                <a:solidFill>
                  <a:schemeClr val="bg1">
                    <a:lumMod val="50000"/>
                  </a:schemeClr>
                </a:solidFill>
              </a:rPr>
              <a:t>Challenges and Related Work</a:t>
            </a:r>
          </a:p>
          <a:p>
            <a:r>
              <a:rPr lang="en-US" dirty="0" smtClean="0">
                <a:solidFill>
                  <a:schemeClr val="bg1">
                    <a:lumMod val="50000"/>
                  </a:schemeClr>
                </a:solidFill>
              </a:rPr>
              <a:t>Identifying Effective Signal Features</a:t>
            </a:r>
          </a:p>
          <a:p>
            <a:r>
              <a:rPr lang="en-US" dirty="0" smtClean="0">
                <a:solidFill>
                  <a:schemeClr val="bg1">
                    <a:lumMod val="50000"/>
                  </a:schemeClr>
                </a:solidFill>
              </a:rPr>
              <a:t>RASID System</a:t>
            </a:r>
          </a:p>
          <a:p>
            <a:r>
              <a:rPr lang="en-US" dirty="0" smtClean="0"/>
              <a:t>Evaluation</a:t>
            </a:r>
          </a:p>
          <a:p>
            <a:pPr lvl="1"/>
            <a:r>
              <a:rPr lang="en-US" i="1" dirty="0" smtClean="0"/>
              <a:t>experimental </a:t>
            </a:r>
            <a:r>
              <a:rPr lang="en-US" i="1" dirty="0" smtClean="0"/>
              <a:t>environment</a:t>
            </a:r>
          </a:p>
          <a:p>
            <a:pPr lvl="1"/>
            <a:r>
              <a:rPr lang="en-US" i="1" dirty="0" smtClean="0"/>
              <a:t>modules effect on performance</a:t>
            </a:r>
          </a:p>
          <a:p>
            <a:pPr lvl="1"/>
            <a:r>
              <a:rPr lang="en-US" i="1" dirty="0" smtClean="0"/>
              <a:t>RASID vs. earlier device-free passive systems</a:t>
            </a:r>
          </a:p>
          <a:p>
            <a:r>
              <a:rPr lang="en-US" dirty="0" smtClean="0">
                <a:solidFill>
                  <a:schemeClr val="bg1">
                    <a:lumMod val="65000"/>
                  </a:schemeClr>
                </a:solidFill>
              </a:rPr>
              <a:t>Summary</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Environment</a:t>
            </a:r>
            <a:endParaRPr lang="en-US" dirty="0"/>
          </a:p>
        </p:txBody>
      </p:sp>
      <p:pic>
        <p:nvPicPr>
          <p:cNvPr id="4" name="Picture 3" descr="Exp1_2.eps"/>
          <p:cNvPicPr>
            <a:picLocks noChangeAspect="1"/>
          </p:cNvPicPr>
          <p:nvPr/>
        </p:nvPicPr>
        <p:blipFill>
          <a:blip r:embed="rId3" cstate="print"/>
          <a:stretch>
            <a:fillRect/>
          </a:stretch>
        </p:blipFill>
        <p:spPr>
          <a:xfrm>
            <a:off x="0" y="1295400"/>
            <a:ext cx="3166895" cy="2590800"/>
          </a:xfrm>
          <a:prstGeom prst="rect">
            <a:avLst/>
          </a:prstGeom>
        </p:spPr>
      </p:pic>
      <p:sp>
        <p:nvSpPr>
          <p:cNvPr id="6" name="Content Placeholder 2"/>
          <p:cNvSpPr txBox="1">
            <a:spLocks/>
          </p:cNvSpPr>
          <p:nvPr/>
        </p:nvSpPr>
        <p:spPr>
          <a:xfrm>
            <a:off x="3429000" y="1600200"/>
            <a:ext cx="54864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err="1" smtClean="0">
                <a:ln>
                  <a:noFill/>
                </a:ln>
                <a:solidFill>
                  <a:schemeClr val="tx1"/>
                </a:solidFill>
                <a:effectLst/>
                <a:uLnTx/>
                <a:uFillTx/>
                <a:latin typeface="+mn-lt"/>
                <a:ea typeface="+mn-ea"/>
                <a:cs typeface="+mn-cs"/>
              </a:rPr>
              <a:t>Testbed</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 1:</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an office with an area of 2000 ft</a:t>
            </a:r>
            <a:r>
              <a:rPr kumimoji="0" lang="en-US" sz="2400" b="0" i="0" u="none" strike="noStrike" kern="1200" cap="none" spc="0" normalizeH="0" baseline="30000" noProof="0" dirty="0" smtClean="0">
                <a:ln>
                  <a:noFill/>
                </a:ln>
                <a:solidFill>
                  <a:schemeClr val="tx1"/>
                </a:solidFill>
                <a:effectLst/>
                <a:uLnTx/>
                <a:uFillTx/>
                <a:latin typeface="+mn-lt"/>
                <a:ea typeface="+mn-ea"/>
                <a:cs typeface="+mn-cs"/>
              </a:rPr>
              <a:t>2</a:t>
            </a:r>
          </a:p>
          <a:p>
            <a:pPr marL="800100" lvl="1" indent="-342900">
              <a:spcBef>
                <a:spcPct val="20000"/>
              </a:spcBef>
              <a:buFont typeface="Arial" pitchFamily="34" charset="0"/>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Equipment:</a:t>
            </a:r>
          </a:p>
          <a:p>
            <a:pPr marL="1200150" lvl="2" indent="-285750">
              <a:spcBef>
                <a:spcPct val="20000"/>
              </a:spcBef>
              <a:buFont typeface="Arial"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Four Cisco APs</a:t>
            </a:r>
          </a:p>
          <a:p>
            <a:pPr marL="1200150" lvl="2" indent="-285750">
              <a:spcBef>
                <a:spcPct val="20000"/>
              </a:spcBef>
              <a:buFont typeface="Arial"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Three Dell Laptops</a:t>
            </a:r>
            <a:r>
              <a:rPr lang="en-US" sz="2000" dirty="0" smtClean="0"/>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with a D-Link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Airplus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G+ card</a:t>
            </a:r>
          </a:p>
          <a:p>
            <a:pPr marL="285750" indent="-285750">
              <a:spcBef>
                <a:spcPct val="20000"/>
              </a:spcBef>
              <a:buFont typeface="Arial" pitchFamily="34" charset="0"/>
              <a:buChar char="•"/>
              <a:defRPr/>
            </a:pPr>
            <a:r>
              <a:rPr lang="en-US" sz="2400" dirty="0" err="1" smtClean="0"/>
              <a:t>Testbed</a:t>
            </a:r>
            <a:r>
              <a:rPr lang="en-US" sz="2400" dirty="0" smtClean="0"/>
              <a:t> 2: two floor home building of 1500 ft2 each</a:t>
            </a:r>
          </a:p>
          <a:p>
            <a:pPr marL="2114550" lvl="4" indent="-285750">
              <a:spcBef>
                <a:spcPct val="20000"/>
              </a:spcBef>
              <a:buFont typeface="Arial" pitchFamily="34" charset="0"/>
              <a:buChar char="•"/>
              <a:defRPr/>
            </a:pPr>
            <a:r>
              <a:rPr lang="en-US" sz="2000" b="1" dirty="0" smtClean="0"/>
              <a:t>Same equipment covering larger area</a:t>
            </a:r>
          </a:p>
          <a:p>
            <a:pPr marL="742950" lvl="1" indent="-285750">
              <a:spcBef>
                <a:spcPct val="20000"/>
              </a:spcBef>
              <a:buFont typeface="Arial" pitchFamily="34" charset="0"/>
              <a:buChar char="•"/>
              <a:defRPr/>
            </a:pPr>
            <a:endParaRPr lang="en-US" sz="2400" dirty="0" smtClean="0"/>
          </a:p>
          <a:p>
            <a:pPr marL="742950" lvl="1" indent="-285750">
              <a:spcBef>
                <a:spcPct val="20000"/>
              </a:spcBef>
              <a:buFont typeface="Arial" pitchFamily="34" charset="0"/>
              <a:buChar char="–"/>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 name="Content Placeholder 6" descr="exp2_floor1.eps"/>
          <p:cNvPicPr>
            <a:picLocks noChangeAspect="1"/>
          </p:cNvPicPr>
          <p:nvPr/>
        </p:nvPicPr>
        <p:blipFill>
          <a:blip r:embed="rId4" cstate="print"/>
          <a:stretch>
            <a:fillRect/>
          </a:stretch>
        </p:blipFill>
        <p:spPr>
          <a:xfrm>
            <a:off x="2819400" y="4668644"/>
            <a:ext cx="2362200" cy="2189356"/>
          </a:xfrm>
          <a:prstGeom prst="rect">
            <a:avLst/>
          </a:prstGeom>
        </p:spPr>
      </p:pic>
      <p:pic>
        <p:nvPicPr>
          <p:cNvPr id="7" name="Picture 6" descr="exp2_floor2.eps"/>
          <p:cNvPicPr>
            <a:picLocks noChangeAspect="1"/>
          </p:cNvPicPr>
          <p:nvPr/>
        </p:nvPicPr>
        <p:blipFill>
          <a:blip r:embed="rId5" cstate="print"/>
          <a:stretch>
            <a:fillRect/>
          </a:stretch>
        </p:blipFill>
        <p:spPr>
          <a:xfrm>
            <a:off x="-1" y="4648200"/>
            <a:ext cx="2516425" cy="2209799"/>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Environment</a:t>
            </a:r>
            <a:endParaRPr lang="en-US" dirty="0"/>
          </a:p>
        </p:txBody>
      </p:sp>
      <p:sp>
        <p:nvSpPr>
          <p:cNvPr id="8" name="Content Placeholder 7"/>
          <p:cNvSpPr>
            <a:spLocks noGrp="1"/>
          </p:cNvSpPr>
          <p:nvPr>
            <p:ph idx="1"/>
          </p:nvPr>
        </p:nvSpPr>
        <p:spPr/>
        <p:txBody>
          <a:bodyPr/>
          <a:lstStyle/>
          <a:p>
            <a:r>
              <a:rPr lang="en-US" dirty="0" smtClean="0"/>
              <a:t>Data Collection: </a:t>
            </a:r>
          </a:p>
          <a:p>
            <a:pPr lvl="1"/>
            <a:r>
              <a:rPr lang="en-US" dirty="0" smtClean="0"/>
              <a:t>One hour and 15 minutes of data was collected.</a:t>
            </a:r>
          </a:p>
          <a:p>
            <a:pPr lvl="1"/>
            <a:r>
              <a:rPr lang="en-US" dirty="0" smtClean="0"/>
              <a:t>Sampling rate of 1 sample/second</a:t>
            </a:r>
          </a:p>
          <a:p>
            <a:pPr lvl="1"/>
            <a:r>
              <a:rPr lang="en-US" dirty="0" smtClean="0"/>
              <a:t>Silence data and three motion sets collected</a:t>
            </a:r>
          </a:p>
          <a:p>
            <a:pPr lvl="1"/>
            <a:r>
              <a:rPr lang="en-US" b="1" dirty="0" smtClean="0"/>
              <a:t>Two minutes </a:t>
            </a:r>
            <a:r>
              <a:rPr lang="en-US" dirty="0" smtClean="0"/>
              <a:t>only training for the entire site</a:t>
            </a:r>
          </a:p>
          <a:p>
            <a:pPr lvl="1"/>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User carries a </a:t>
            </a:r>
            <a:r>
              <a:rPr lang="en-US" sz="2800" b="1" dirty="0" smtClean="0"/>
              <a:t>device</a:t>
            </a:r>
          </a:p>
          <a:p>
            <a:r>
              <a:rPr lang="en-US" sz="2800" dirty="0" smtClean="0"/>
              <a:t>Participates </a:t>
            </a:r>
            <a:r>
              <a:rPr lang="en-US" sz="2800" b="1" dirty="0" smtClean="0"/>
              <a:t>actively</a:t>
            </a:r>
            <a:r>
              <a:rPr lang="en-US" sz="2800" dirty="0" smtClean="0"/>
              <a:t> in the localization process</a:t>
            </a:r>
          </a:p>
          <a:p>
            <a:pPr lvl="1"/>
            <a:r>
              <a:rPr lang="en-US" sz="2400" dirty="0" smtClean="0"/>
              <a:t>GPS 		</a:t>
            </a:r>
          </a:p>
          <a:p>
            <a:pPr lvl="1"/>
            <a:r>
              <a:rPr lang="en-US" sz="2400" dirty="0" smtClean="0"/>
              <a:t>Cellular based</a:t>
            </a:r>
          </a:p>
          <a:p>
            <a:pPr lvl="1"/>
            <a:r>
              <a:rPr lang="en-US" sz="2400" dirty="0" smtClean="0"/>
              <a:t>WLAN signal strength based</a:t>
            </a:r>
          </a:p>
        </p:txBody>
      </p:sp>
      <p:sp>
        <p:nvSpPr>
          <p:cNvPr id="2" name="Title 1"/>
          <p:cNvSpPr>
            <a:spLocks noGrp="1"/>
          </p:cNvSpPr>
          <p:nvPr>
            <p:ph type="title"/>
          </p:nvPr>
        </p:nvSpPr>
        <p:spPr/>
        <p:txBody>
          <a:bodyPr/>
          <a:lstStyle/>
          <a:p>
            <a:r>
              <a:rPr lang="en-US" dirty="0" smtClean="0"/>
              <a:t>Device-Based Active System</a:t>
            </a:r>
            <a:endParaRPr lang="en-US" dirty="0"/>
          </a:p>
        </p:txBody>
      </p:sp>
      <p:pic>
        <p:nvPicPr>
          <p:cNvPr id="1027" name="Picture 3" descr="C:\Users\Moustafa\AppData\Local\Temp\Rar$DR01.209\layou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971800"/>
            <a:ext cx="2725252" cy="336368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33"/>
    </mc:Choice>
    <mc:Fallback xmlns="">
      <p:transition spd="slow" advTm="833"/>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Metrics</a:t>
            </a:r>
            <a:endParaRPr lang="en-US" dirty="0"/>
          </a:p>
        </p:txBody>
      </p:sp>
      <p:sp>
        <p:nvSpPr>
          <p:cNvPr id="3" name="Content Placeholder 2"/>
          <p:cNvSpPr>
            <a:spLocks noGrp="1"/>
          </p:cNvSpPr>
          <p:nvPr>
            <p:ph idx="1"/>
          </p:nvPr>
        </p:nvSpPr>
        <p:spPr/>
        <p:txBody>
          <a:bodyPr>
            <a:normAutofit lnSpcReduction="10000"/>
          </a:bodyPr>
          <a:lstStyle/>
          <a:p>
            <a:r>
              <a:rPr lang="en-US" dirty="0" smtClean="0"/>
              <a:t>False Positive (FP) rate</a:t>
            </a:r>
          </a:p>
          <a:p>
            <a:pPr lvl="1"/>
            <a:r>
              <a:rPr lang="en-US" dirty="0" smtClean="0"/>
              <a:t>probability that the system generates an alarm while there is no human motion</a:t>
            </a:r>
          </a:p>
          <a:p>
            <a:r>
              <a:rPr lang="en-US" dirty="0" smtClean="0"/>
              <a:t>False Negative (FN) rate</a:t>
            </a:r>
          </a:p>
          <a:p>
            <a:pPr lvl="1"/>
            <a:r>
              <a:rPr lang="en-US" dirty="0" smtClean="0"/>
              <a:t>probability that the system fails to detect the human motion</a:t>
            </a:r>
          </a:p>
          <a:p>
            <a:r>
              <a:rPr lang="en-US" dirty="0" smtClean="0"/>
              <a:t>F-measure</a:t>
            </a:r>
          </a:p>
          <a:p>
            <a:pPr lvl="1"/>
            <a:r>
              <a:rPr lang="en-US" dirty="0" smtClean="0"/>
              <a:t>a single value to measure the effectiveness of the detection system</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Effect on Performance</a:t>
            </a:r>
            <a:endParaRPr lang="en-US" dirty="0"/>
          </a:p>
        </p:txBody>
      </p:sp>
      <p:graphicFrame>
        <p:nvGraphicFramePr>
          <p:cNvPr id="4" name="Table 3"/>
          <p:cNvGraphicFramePr>
            <a:graphicFrameLocks noGrp="1"/>
          </p:cNvGraphicFramePr>
          <p:nvPr/>
        </p:nvGraphicFramePr>
        <p:xfrm>
          <a:off x="533400" y="1341120"/>
          <a:ext cx="8001000" cy="3474720"/>
        </p:xfrm>
        <a:graphic>
          <a:graphicData uri="http://schemas.openxmlformats.org/drawingml/2006/table">
            <a:tbl>
              <a:tblPr firstRow="1" bandRow="1">
                <a:tableStyleId>{5C22544A-7EE6-4342-B048-85BDC9FD1C3A}</a:tableStyleId>
              </a:tblPr>
              <a:tblGrid>
                <a:gridCol w="2209800"/>
                <a:gridCol w="1447800"/>
                <a:gridCol w="1600200"/>
                <a:gridCol w="2743200"/>
              </a:tblGrid>
              <a:tr h="619125">
                <a:tc>
                  <a:txBody>
                    <a:bodyPr/>
                    <a:lstStyle/>
                    <a:p>
                      <a:pPr algn="l"/>
                      <a:r>
                        <a:rPr lang="en-US" dirty="0" err="1" smtClean="0"/>
                        <a:t>Testbed</a:t>
                      </a:r>
                      <a:r>
                        <a:rPr lang="en-US" dirty="0" smtClean="0"/>
                        <a:t> 1</a:t>
                      </a:r>
                      <a:endParaRPr lang="en-US" dirty="0"/>
                    </a:p>
                  </a:txBody>
                  <a:tcPr anchor="ctr">
                    <a:solidFill>
                      <a:schemeClr val="accent6">
                        <a:lumMod val="75000"/>
                      </a:schemeClr>
                    </a:solidFill>
                  </a:tcPr>
                </a:tc>
                <a:tc>
                  <a:txBody>
                    <a:bodyPr/>
                    <a:lstStyle/>
                    <a:p>
                      <a:pPr algn="ctr"/>
                      <a:r>
                        <a:rPr lang="en-US" dirty="0" smtClean="0"/>
                        <a:t>Basic</a:t>
                      </a:r>
                      <a:r>
                        <a:rPr lang="en-US" baseline="0" dirty="0" smtClean="0"/>
                        <a:t> Detection</a:t>
                      </a:r>
                      <a:endParaRPr lang="en-US" dirty="0"/>
                    </a:p>
                  </a:txBody>
                  <a:tcPr anchor="ctr">
                    <a:solidFill>
                      <a:schemeClr val="accent6">
                        <a:lumMod val="75000"/>
                      </a:schemeClr>
                    </a:solidFill>
                  </a:tcPr>
                </a:tc>
                <a:tc>
                  <a:txBody>
                    <a:bodyPr/>
                    <a:lstStyle/>
                    <a:p>
                      <a:pPr algn="ctr"/>
                      <a:r>
                        <a:rPr lang="en-US" dirty="0" smtClean="0"/>
                        <a:t>Profile Update</a:t>
                      </a:r>
                      <a:endParaRPr lang="en-US" dirty="0"/>
                    </a:p>
                  </a:txBody>
                  <a:tcPr anchor="ctr">
                    <a:solidFill>
                      <a:schemeClr val="accent6">
                        <a:lumMod val="75000"/>
                      </a:schemeClr>
                    </a:solidFill>
                  </a:tcPr>
                </a:tc>
                <a:tc>
                  <a:txBody>
                    <a:bodyPr/>
                    <a:lstStyle/>
                    <a:p>
                      <a:pPr algn="ctr"/>
                      <a:r>
                        <a:rPr lang="en-US" dirty="0" smtClean="0"/>
                        <a:t>Decision Refinement</a:t>
                      </a:r>
                    </a:p>
                    <a:p>
                      <a:pPr algn="ctr"/>
                      <a:r>
                        <a:rPr lang="en-US" dirty="0" smtClean="0"/>
                        <a:t>(RASID Overall Performance)</a:t>
                      </a:r>
                      <a:endParaRPr lang="en-US" dirty="0"/>
                    </a:p>
                  </a:txBody>
                  <a:tcPr anchor="ctr">
                    <a:solidFill>
                      <a:schemeClr val="accent6">
                        <a:lumMod val="75000"/>
                      </a:schemeClr>
                    </a:solidFill>
                  </a:tcPr>
                </a:tc>
              </a:tr>
              <a:tr h="3832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F-measure</a:t>
                      </a:r>
                    </a:p>
                  </a:txBody>
                  <a:tcPr/>
                </a:tc>
                <a:tc>
                  <a:txBody>
                    <a:bodyPr/>
                    <a:lstStyle/>
                    <a:p>
                      <a:pPr algn="ctr"/>
                      <a:r>
                        <a:rPr lang="en-US" sz="2000" dirty="0" smtClean="0"/>
                        <a:t>0.8683</a:t>
                      </a:r>
                      <a:endParaRPr lang="en-US" sz="2000" dirty="0"/>
                    </a:p>
                  </a:txBody>
                  <a:tcPr/>
                </a:tc>
                <a:tc>
                  <a:txBody>
                    <a:bodyPr/>
                    <a:lstStyle/>
                    <a:p>
                      <a:pPr algn="ctr"/>
                      <a:r>
                        <a:rPr lang="en-US" sz="2000" dirty="0" smtClean="0"/>
                        <a:t>0.8989</a:t>
                      </a:r>
                      <a:endParaRPr lang="en-US" sz="2000" dirty="0"/>
                    </a:p>
                  </a:txBody>
                  <a:tcPr/>
                </a:tc>
                <a:tc>
                  <a:txBody>
                    <a:bodyPr/>
                    <a:lstStyle/>
                    <a:p>
                      <a:pPr algn="ctr"/>
                      <a:r>
                        <a:rPr lang="en-US" sz="2000" b="1" dirty="0" smtClean="0"/>
                        <a:t>0.9574</a:t>
                      </a:r>
                      <a:endParaRPr lang="en-US" sz="2000" b="1" dirty="0"/>
                    </a:p>
                  </a:txBody>
                  <a:tcPr/>
                </a:tc>
              </a:tr>
              <a:tr h="678089">
                <a:tc>
                  <a:txBody>
                    <a:bodyPr/>
                    <a:lstStyle/>
                    <a:p>
                      <a:r>
                        <a:rPr lang="en-US" sz="2000" dirty="0" smtClean="0"/>
                        <a:t>Enhancement</a:t>
                      </a:r>
                      <a:r>
                        <a:rPr lang="en-US" sz="2000" baseline="0" dirty="0" smtClean="0"/>
                        <a:t> </a:t>
                      </a:r>
                      <a:r>
                        <a:rPr lang="en-US" sz="2000" baseline="0" dirty="0" err="1" smtClean="0"/>
                        <a:t>w.r.t</a:t>
                      </a:r>
                      <a:r>
                        <a:rPr lang="en-US" sz="2000" baseline="0" dirty="0" smtClean="0"/>
                        <a:t>. the F-measure</a:t>
                      </a:r>
                      <a:endParaRPr lang="en-US" sz="2000" dirty="0"/>
                    </a:p>
                  </a:txBody>
                  <a:tcPr/>
                </a:tc>
                <a:tc>
                  <a:txBody>
                    <a:bodyPr/>
                    <a:lstStyle/>
                    <a:p>
                      <a:pPr algn="ctr"/>
                      <a:r>
                        <a:rPr lang="en-US" sz="2000" dirty="0" smtClean="0"/>
                        <a:t>-</a:t>
                      </a:r>
                      <a:endParaRPr lang="en-US" sz="2000" dirty="0"/>
                    </a:p>
                  </a:txBody>
                  <a:tcPr anchor="ctr"/>
                </a:tc>
                <a:tc>
                  <a:txBody>
                    <a:bodyPr/>
                    <a:lstStyle/>
                    <a:p>
                      <a:pPr algn="ctr"/>
                      <a:r>
                        <a:rPr lang="en-US" sz="2000" dirty="0" smtClean="0"/>
                        <a:t>3.52%</a:t>
                      </a:r>
                      <a:endParaRPr lang="en-US" sz="2000" dirty="0"/>
                    </a:p>
                  </a:txBody>
                  <a:tcPr anchor="ctr"/>
                </a:tc>
                <a:tc>
                  <a:txBody>
                    <a:bodyPr/>
                    <a:lstStyle/>
                    <a:p>
                      <a:pPr algn="ctr"/>
                      <a:r>
                        <a:rPr lang="en-US" sz="2000" b="0" dirty="0" smtClean="0"/>
                        <a:t>10.26%</a:t>
                      </a:r>
                      <a:endParaRPr lang="en-US" sz="2000" b="0" dirty="0"/>
                    </a:p>
                  </a:txBody>
                  <a:tcPr anchor="ctr"/>
                </a:tc>
              </a:tr>
              <a:tr h="152400">
                <a:tc>
                  <a:txBody>
                    <a:bodyPr/>
                    <a:lstStyle/>
                    <a:p>
                      <a:r>
                        <a:rPr lang="en-US" b="1" dirty="0" err="1" smtClean="0">
                          <a:solidFill>
                            <a:schemeClr val="bg1"/>
                          </a:solidFill>
                        </a:rPr>
                        <a:t>Testbed</a:t>
                      </a:r>
                      <a:r>
                        <a:rPr lang="en-US" b="1" dirty="0" smtClean="0">
                          <a:solidFill>
                            <a:schemeClr val="bg1"/>
                          </a:solidFill>
                        </a:rPr>
                        <a:t> 2</a:t>
                      </a:r>
                      <a:endParaRPr lang="en-US" b="1" dirty="0">
                        <a:solidFill>
                          <a:schemeClr val="bg1"/>
                        </a:solidFill>
                      </a:endParaRPr>
                    </a:p>
                  </a:txBody>
                  <a:tcPr>
                    <a:solidFill>
                      <a:schemeClr val="accent6">
                        <a:lumMod val="75000"/>
                      </a:schemeClr>
                    </a:solidFill>
                  </a:tcPr>
                </a:tc>
                <a:tc>
                  <a:txBody>
                    <a:bodyPr/>
                    <a:lstStyle/>
                    <a:p>
                      <a:endParaRPr lang="en-US" b="1" dirty="0">
                        <a:solidFill>
                          <a:schemeClr val="bg1"/>
                        </a:solidFill>
                      </a:endParaRPr>
                    </a:p>
                  </a:txBody>
                  <a:tcPr>
                    <a:solidFill>
                      <a:schemeClr val="accent6">
                        <a:lumMod val="75000"/>
                      </a:schemeClr>
                    </a:solidFill>
                  </a:tcPr>
                </a:tc>
                <a:tc>
                  <a:txBody>
                    <a:bodyPr/>
                    <a:lstStyle/>
                    <a:p>
                      <a:endParaRPr lang="en-US" b="1" dirty="0">
                        <a:solidFill>
                          <a:schemeClr val="bg1"/>
                        </a:solidFill>
                      </a:endParaRPr>
                    </a:p>
                  </a:txBody>
                  <a:tcPr>
                    <a:solidFill>
                      <a:schemeClr val="accent6">
                        <a:lumMod val="75000"/>
                      </a:schemeClr>
                    </a:solidFill>
                  </a:tcPr>
                </a:tc>
                <a:tc>
                  <a:txBody>
                    <a:bodyPr/>
                    <a:lstStyle/>
                    <a:p>
                      <a:endParaRPr lang="en-US" b="1" dirty="0">
                        <a:solidFill>
                          <a:schemeClr val="bg1"/>
                        </a:solidFill>
                      </a:endParaRPr>
                    </a:p>
                  </a:txBody>
                  <a:tcPr>
                    <a:solidFill>
                      <a:schemeClr val="accent6">
                        <a:lumMod val="75000"/>
                      </a:schemeClr>
                    </a:solidFill>
                  </a:tcPr>
                </a:tc>
              </a:tr>
              <a:tr h="152400">
                <a:tc>
                  <a:txBody>
                    <a:bodyPr/>
                    <a:lstStyle/>
                    <a:p>
                      <a:r>
                        <a:rPr lang="en-US" sz="2000" dirty="0" smtClean="0"/>
                        <a:t>F-measure</a:t>
                      </a:r>
                      <a:endParaRPr lang="en-US" sz="2000" dirty="0"/>
                    </a:p>
                  </a:txBody>
                  <a:tcPr/>
                </a:tc>
                <a:tc>
                  <a:txBody>
                    <a:bodyPr/>
                    <a:lstStyle/>
                    <a:p>
                      <a:pPr algn="ctr"/>
                      <a:r>
                        <a:rPr lang="en-US" sz="2000" dirty="0" smtClean="0"/>
                        <a:t>0.8167</a:t>
                      </a:r>
                      <a:endParaRPr lang="en-US" sz="2000" dirty="0"/>
                    </a:p>
                  </a:txBody>
                  <a:tcPr/>
                </a:tc>
                <a:tc>
                  <a:txBody>
                    <a:bodyPr/>
                    <a:lstStyle/>
                    <a:p>
                      <a:pPr algn="ctr"/>
                      <a:r>
                        <a:rPr lang="en-US" sz="2000" dirty="0" smtClean="0"/>
                        <a:t>0.8422</a:t>
                      </a:r>
                      <a:endParaRPr lang="en-US" sz="2000" dirty="0"/>
                    </a:p>
                  </a:txBody>
                  <a:tcPr/>
                </a:tc>
                <a:tc>
                  <a:txBody>
                    <a:bodyPr/>
                    <a:lstStyle/>
                    <a:p>
                      <a:pPr algn="ctr"/>
                      <a:r>
                        <a:rPr lang="en-US" sz="2000" b="1" dirty="0" smtClean="0"/>
                        <a:t>0.9311</a:t>
                      </a:r>
                      <a:endParaRPr lang="en-US" sz="2000" b="1" dirty="0"/>
                    </a:p>
                  </a:txBody>
                  <a:tcPr/>
                </a:tc>
              </a:tr>
              <a:tr h="678089">
                <a:tc>
                  <a:txBody>
                    <a:bodyPr/>
                    <a:lstStyle/>
                    <a:p>
                      <a:r>
                        <a:rPr lang="en-US" sz="2000" dirty="0" smtClean="0"/>
                        <a:t>Enhancement</a:t>
                      </a:r>
                      <a:r>
                        <a:rPr lang="en-US" sz="2000" baseline="0" dirty="0" smtClean="0"/>
                        <a:t> </a:t>
                      </a:r>
                      <a:r>
                        <a:rPr lang="en-US" sz="2000" baseline="0" dirty="0" err="1" smtClean="0"/>
                        <a:t>w.r.t</a:t>
                      </a:r>
                      <a:r>
                        <a:rPr lang="en-US" sz="2000" baseline="0" dirty="0" smtClean="0"/>
                        <a:t>. the F-measure</a:t>
                      </a:r>
                      <a:endParaRPr lang="en-US" sz="2000" dirty="0"/>
                    </a:p>
                  </a:txBody>
                  <a:tcPr/>
                </a:tc>
                <a:tc>
                  <a:txBody>
                    <a:bodyPr/>
                    <a:lstStyle/>
                    <a:p>
                      <a:pPr algn="ctr"/>
                      <a:r>
                        <a:rPr lang="en-US" sz="2000" dirty="0" smtClean="0"/>
                        <a:t>-</a:t>
                      </a:r>
                      <a:endParaRPr lang="en-US" sz="2000" dirty="0"/>
                    </a:p>
                  </a:txBody>
                  <a:tcPr anchor="ctr"/>
                </a:tc>
                <a:tc>
                  <a:txBody>
                    <a:bodyPr/>
                    <a:lstStyle/>
                    <a:p>
                      <a:pPr algn="ctr"/>
                      <a:r>
                        <a:rPr lang="en-US" sz="2000" dirty="0" smtClean="0"/>
                        <a:t>3.1%</a:t>
                      </a:r>
                      <a:endParaRPr lang="en-US" sz="2000" dirty="0"/>
                    </a:p>
                  </a:txBody>
                  <a:tcPr anchor="ctr"/>
                </a:tc>
                <a:tc>
                  <a:txBody>
                    <a:bodyPr/>
                    <a:lstStyle/>
                    <a:p>
                      <a:pPr algn="ctr"/>
                      <a:r>
                        <a:rPr lang="en-US" sz="2000" b="0" dirty="0" smtClean="0"/>
                        <a:t>14%</a:t>
                      </a:r>
                      <a:endParaRPr lang="en-US" sz="2000" b="0" dirty="0"/>
                    </a:p>
                  </a:txBody>
                  <a:tcPr anchor="ctr"/>
                </a:tc>
              </a:tr>
            </a:tbl>
          </a:graphicData>
        </a:graphic>
      </p:graphicFrame>
      <p:sp>
        <p:nvSpPr>
          <p:cNvPr id="6" name="TextBox 5"/>
          <p:cNvSpPr txBox="1"/>
          <p:nvPr/>
        </p:nvSpPr>
        <p:spPr>
          <a:xfrm>
            <a:off x="337207" y="5410200"/>
            <a:ext cx="8349593" cy="523220"/>
          </a:xfrm>
          <a:prstGeom prst="rect">
            <a:avLst/>
          </a:prstGeom>
          <a:noFill/>
        </p:spPr>
        <p:txBody>
          <a:bodyPr wrap="none" rtlCol="0">
            <a:spAutoFit/>
          </a:bodyPr>
          <a:lstStyle/>
          <a:p>
            <a:r>
              <a:rPr lang="en-US" sz="2800" b="1" dirty="0" smtClean="0"/>
              <a:t>More than 10% gain in performance over basic module</a:t>
            </a:r>
            <a:endParaRPr lang="en-US" sz="28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System Performance</a:t>
            </a:r>
            <a:endParaRPr lang="en-US" dirty="0"/>
          </a:p>
        </p:txBody>
      </p:sp>
      <p:sp>
        <p:nvSpPr>
          <p:cNvPr id="3" name="Content Placeholder 2"/>
          <p:cNvSpPr>
            <a:spLocks noGrp="1"/>
          </p:cNvSpPr>
          <p:nvPr>
            <p:ph idx="1"/>
          </p:nvPr>
        </p:nvSpPr>
        <p:spPr>
          <a:xfrm>
            <a:off x="5257800" y="2971800"/>
            <a:ext cx="3429000" cy="1676400"/>
          </a:xfrm>
        </p:spPr>
        <p:txBody>
          <a:bodyPr>
            <a:normAutofit/>
          </a:bodyPr>
          <a:lstStyle/>
          <a:p>
            <a:r>
              <a:rPr lang="en-US" sz="2400" dirty="0" smtClean="0"/>
              <a:t>High  performance</a:t>
            </a:r>
          </a:p>
          <a:p>
            <a:pPr lvl="1"/>
            <a:r>
              <a:rPr lang="en-US" sz="2000" dirty="0" smtClean="0"/>
              <a:t>with low overhead</a:t>
            </a:r>
          </a:p>
          <a:p>
            <a:r>
              <a:rPr lang="en-US" sz="2400" dirty="0" smtClean="0"/>
              <a:t>Same parameters used</a:t>
            </a:r>
          </a:p>
          <a:p>
            <a:pPr lvl="1"/>
            <a:r>
              <a:rPr lang="en-US" sz="2000" dirty="0" smtClean="0"/>
              <a:t>parameters robustness</a:t>
            </a:r>
          </a:p>
          <a:p>
            <a:endParaRPr lang="en-US" sz="2400" dirty="0" smtClean="0"/>
          </a:p>
          <a:p>
            <a:endParaRPr lang="en-US" sz="2400" dirty="0"/>
          </a:p>
        </p:txBody>
      </p:sp>
      <p:graphicFrame>
        <p:nvGraphicFramePr>
          <p:cNvPr id="4" name="Table 3"/>
          <p:cNvGraphicFramePr>
            <a:graphicFrameLocks noGrp="1"/>
          </p:cNvGraphicFramePr>
          <p:nvPr/>
        </p:nvGraphicFramePr>
        <p:xfrm>
          <a:off x="533400" y="1828800"/>
          <a:ext cx="4495800" cy="3657600"/>
        </p:xfrm>
        <a:graphic>
          <a:graphicData uri="http://schemas.openxmlformats.org/drawingml/2006/table">
            <a:tbl>
              <a:tblPr firstRow="1" bandRow="1">
                <a:tableStyleId>{5C22544A-7EE6-4342-B048-85BDC9FD1C3A}</a:tableStyleId>
              </a:tblPr>
              <a:tblGrid>
                <a:gridCol w="2209800"/>
                <a:gridCol w="2286000"/>
              </a:tblGrid>
              <a:tr h="619125">
                <a:tc>
                  <a:txBody>
                    <a:bodyPr/>
                    <a:lstStyle/>
                    <a:p>
                      <a:pPr algn="l"/>
                      <a:r>
                        <a:rPr lang="en-US" dirty="0" err="1" smtClean="0"/>
                        <a:t>Testbed</a:t>
                      </a:r>
                      <a:r>
                        <a:rPr lang="en-US" dirty="0" smtClean="0"/>
                        <a:t> 1</a:t>
                      </a:r>
                      <a:endParaRPr lang="en-US" dirty="0"/>
                    </a:p>
                  </a:txBody>
                  <a:tcPr anchor="ctr">
                    <a:solidFill>
                      <a:schemeClr val="accent6">
                        <a:lumMod val="75000"/>
                      </a:schemeClr>
                    </a:solidFill>
                  </a:tcPr>
                </a:tc>
                <a:tc>
                  <a:txBody>
                    <a:bodyPr/>
                    <a:lstStyle/>
                    <a:p>
                      <a:pPr algn="ctr"/>
                      <a:r>
                        <a:rPr lang="en-US" dirty="0" smtClean="0"/>
                        <a:t>Decision Refinement</a:t>
                      </a:r>
                    </a:p>
                    <a:p>
                      <a:pPr algn="ctr"/>
                      <a:r>
                        <a:rPr lang="en-US" dirty="0" smtClean="0"/>
                        <a:t>(RASID Overall Performance)</a:t>
                      </a:r>
                      <a:endParaRPr lang="en-US" dirty="0"/>
                    </a:p>
                  </a:txBody>
                  <a:tcPr anchor="ctr">
                    <a:solidFill>
                      <a:schemeClr val="accent6">
                        <a:lumMod val="75000"/>
                      </a:schemeClr>
                    </a:solidFill>
                  </a:tcPr>
                </a:tc>
              </a:tr>
              <a:tr h="383268">
                <a:tc>
                  <a:txBody>
                    <a:bodyPr/>
                    <a:lstStyle/>
                    <a:p>
                      <a:r>
                        <a:rPr lang="en-US" sz="2000" dirty="0" smtClean="0"/>
                        <a:t>FN</a:t>
                      </a:r>
                      <a:r>
                        <a:rPr lang="en-US" sz="2000" baseline="0" dirty="0" smtClean="0"/>
                        <a:t> Rate</a:t>
                      </a:r>
                      <a:endParaRPr lang="en-US" sz="2000" dirty="0"/>
                    </a:p>
                  </a:txBody>
                  <a:tcPr/>
                </a:tc>
                <a:tc>
                  <a:txBody>
                    <a:bodyPr/>
                    <a:lstStyle/>
                    <a:p>
                      <a:pPr algn="ctr"/>
                      <a:r>
                        <a:rPr lang="en-US" sz="2000" b="1" dirty="0" smtClean="0"/>
                        <a:t>4.6%</a:t>
                      </a:r>
                      <a:endParaRPr lang="en-US" sz="2000" b="1" dirty="0"/>
                    </a:p>
                  </a:txBody>
                  <a:tcPr/>
                </a:tc>
              </a:tr>
              <a:tr h="3832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FP Rate</a:t>
                      </a:r>
                    </a:p>
                  </a:txBody>
                  <a:tcPr/>
                </a:tc>
                <a:tc>
                  <a:txBody>
                    <a:bodyPr/>
                    <a:lstStyle/>
                    <a:p>
                      <a:pPr algn="ctr"/>
                      <a:r>
                        <a:rPr lang="en-US" sz="2000" b="1" dirty="0" smtClean="0"/>
                        <a:t>3.78%</a:t>
                      </a:r>
                      <a:endParaRPr lang="en-US" sz="2000" b="1" dirty="0"/>
                    </a:p>
                  </a:txBody>
                  <a:tcPr/>
                </a:tc>
              </a:tr>
              <a:tr h="3832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F-measure</a:t>
                      </a:r>
                    </a:p>
                  </a:txBody>
                  <a:tcPr/>
                </a:tc>
                <a:tc>
                  <a:txBody>
                    <a:bodyPr/>
                    <a:lstStyle/>
                    <a:p>
                      <a:pPr algn="ctr"/>
                      <a:r>
                        <a:rPr lang="en-US" sz="2000" b="1" dirty="0" smtClean="0"/>
                        <a:t>0.9574</a:t>
                      </a:r>
                      <a:endParaRPr lang="en-US" sz="2000" b="1" dirty="0"/>
                    </a:p>
                  </a:txBody>
                  <a:tcPr/>
                </a:tc>
              </a:tr>
              <a:tr h="152400">
                <a:tc>
                  <a:txBody>
                    <a:bodyPr/>
                    <a:lstStyle/>
                    <a:p>
                      <a:r>
                        <a:rPr lang="en-US" b="1" dirty="0" err="1" smtClean="0">
                          <a:solidFill>
                            <a:schemeClr val="bg1"/>
                          </a:solidFill>
                        </a:rPr>
                        <a:t>Testbed</a:t>
                      </a:r>
                      <a:r>
                        <a:rPr lang="en-US" b="1" dirty="0" smtClean="0">
                          <a:solidFill>
                            <a:schemeClr val="bg1"/>
                          </a:solidFill>
                        </a:rPr>
                        <a:t> 2</a:t>
                      </a:r>
                      <a:endParaRPr lang="en-US" b="1" dirty="0">
                        <a:solidFill>
                          <a:schemeClr val="bg1"/>
                        </a:solidFill>
                      </a:endParaRPr>
                    </a:p>
                  </a:txBody>
                  <a:tcPr>
                    <a:solidFill>
                      <a:schemeClr val="accent6">
                        <a:lumMod val="75000"/>
                      </a:schemeClr>
                    </a:solidFill>
                  </a:tcPr>
                </a:tc>
                <a:tc>
                  <a:txBody>
                    <a:bodyPr/>
                    <a:lstStyle/>
                    <a:p>
                      <a:endParaRPr lang="en-US" b="1" dirty="0">
                        <a:solidFill>
                          <a:schemeClr val="bg1"/>
                        </a:solidFill>
                      </a:endParaRPr>
                    </a:p>
                  </a:txBody>
                  <a:tcPr>
                    <a:solidFill>
                      <a:schemeClr val="accent6">
                        <a:lumMod val="75000"/>
                      </a:schemeClr>
                    </a:solidFill>
                  </a:tcPr>
                </a:tc>
              </a:tr>
              <a:tr h="259080">
                <a:tc>
                  <a:txBody>
                    <a:bodyPr/>
                    <a:lstStyle/>
                    <a:p>
                      <a:r>
                        <a:rPr lang="en-US" sz="2000" dirty="0" smtClean="0"/>
                        <a:t>FN</a:t>
                      </a:r>
                      <a:r>
                        <a:rPr lang="en-US" sz="2000" baseline="0" dirty="0" smtClean="0"/>
                        <a:t> Rate</a:t>
                      </a:r>
                      <a:endParaRPr lang="en-US" sz="2000" dirty="0"/>
                    </a:p>
                  </a:txBody>
                  <a:tcPr/>
                </a:tc>
                <a:tc>
                  <a:txBody>
                    <a:bodyPr/>
                    <a:lstStyle/>
                    <a:p>
                      <a:pPr algn="ctr"/>
                      <a:r>
                        <a:rPr lang="en-US" sz="2000" b="1" dirty="0" smtClean="0"/>
                        <a:t>9.66%</a:t>
                      </a:r>
                      <a:endParaRPr lang="en-US" sz="2000" b="1" dirty="0"/>
                    </a:p>
                  </a:txBody>
                  <a:tcPr/>
                </a:tc>
              </a:tr>
              <a:tr h="243840">
                <a:tc>
                  <a:txBody>
                    <a:bodyPr/>
                    <a:lstStyle/>
                    <a:p>
                      <a:r>
                        <a:rPr lang="en-US" sz="2000" dirty="0" smtClean="0"/>
                        <a:t>FP Rate</a:t>
                      </a:r>
                      <a:endParaRPr lang="en-US" sz="2000" dirty="0"/>
                    </a:p>
                  </a:txBody>
                  <a:tcPr/>
                </a:tc>
                <a:tc>
                  <a:txBody>
                    <a:bodyPr/>
                    <a:lstStyle/>
                    <a:p>
                      <a:pPr algn="ctr"/>
                      <a:r>
                        <a:rPr lang="en-US" sz="2000" b="1" dirty="0" smtClean="0"/>
                        <a:t>3.72%</a:t>
                      </a:r>
                      <a:endParaRPr lang="en-US" sz="2000" b="1" dirty="0"/>
                    </a:p>
                  </a:txBody>
                  <a:tcPr/>
                </a:tc>
              </a:tr>
              <a:tr h="152400">
                <a:tc>
                  <a:txBody>
                    <a:bodyPr/>
                    <a:lstStyle/>
                    <a:p>
                      <a:r>
                        <a:rPr lang="en-US" sz="2000" dirty="0" smtClean="0"/>
                        <a:t>F-measure</a:t>
                      </a:r>
                      <a:endParaRPr lang="en-US" sz="2000" dirty="0"/>
                    </a:p>
                  </a:txBody>
                  <a:tcPr/>
                </a:tc>
                <a:tc>
                  <a:txBody>
                    <a:bodyPr/>
                    <a:lstStyle/>
                    <a:p>
                      <a:pPr algn="ctr"/>
                      <a:r>
                        <a:rPr lang="en-US" sz="2000" b="1" dirty="0" smtClean="0"/>
                        <a:t>0.9311</a:t>
                      </a:r>
                      <a:endParaRPr lang="en-US" sz="2000" b="1"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with other </a:t>
            </a:r>
            <a:r>
              <a:rPr lang="en-US" dirty="0" smtClean="0"/>
              <a:t>Systems</a:t>
            </a:r>
            <a:br>
              <a:rPr lang="en-US" dirty="0" smtClean="0"/>
            </a:br>
            <a:r>
              <a:rPr lang="en-US" dirty="0" smtClean="0"/>
              <a:t>Overhead</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63095717"/>
              </p:ext>
            </p:extLst>
          </p:nvPr>
        </p:nvGraphicFramePr>
        <p:xfrm>
          <a:off x="1371600" y="2819400"/>
          <a:ext cx="6553200" cy="1803680"/>
        </p:xfrm>
        <a:graphic>
          <a:graphicData uri="http://schemas.openxmlformats.org/drawingml/2006/table">
            <a:tbl>
              <a:tblPr firstRow="1" bandRow="1">
                <a:tableStyleId>{5C22544A-7EE6-4342-B048-85BDC9FD1C3A}</a:tableStyleId>
              </a:tblPr>
              <a:tblGrid>
                <a:gridCol w="1752600"/>
                <a:gridCol w="1752600"/>
                <a:gridCol w="1689100"/>
                <a:gridCol w="1358900"/>
              </a:tblGrid>
              <a:tr h="889280">
                <a:tc>
                  <a:txBody>
                    <a:bodyPr/>
                    <a:lstStyle/>
                    <a:p>
                      <a:pPr algn="ctr"/>
                      <a:r>
                        <a:rPr lang="en-US" dirty="0" smtClean="0"/>
                        <a:t>Moving </a:t>
                      </a:r>
                      <a:br>
                        <a:rPr lang="en-US" dirty="0" smtClean="0"/>
                      </a:br>
                      <a:r>
                        <a:rPr lang="en-US" dirty="0" smtClean="0"/>
                        <a:t>Average</a:t>
                      </a:r>
                      <a:endParaRPr lang="en-US" dirty="0"/>
                    </a:p>
                  </a:txBody>
                  <a:tcPr anchor="ctr">
                    <a:solidFill>
                      <a:schemeClr val="accent6">
                        <a:lumMod val="75000"/>
                      </a:schemeClr>
                    </a:solidFill>
                  </a:tcPr>
                </a:tc>
                <a:tc>
                  <a:txBody>
                    <a:bodyPr/>
                    <a:lstStyle/>
                    <a:p>
                      <a:pPr algn="ctr"/>
                      <a:r>
                        <a:rPr lang="en-US" dirty="0" smtClean="0"/>
                        <a:t>Moving Variance</a:t>
                      </a:r>
                      <a:endParaRPr lang="en-US" dirty="0"/>
                    </a:p>
                  </a:txBody>
                  <a:tcPr anchor="ctr">
                    <a:solidFill>
                      <a:schemeClr val="accent6">
                        <a:lumMod val="75000"/>
                      </a:schemeClr>
                    </a:solidFill>
                  </a:tcPr>
                </a:tc>
                <a:tc>
                  <a:txBody>
                    <a:bodyPr/>
                    <a:lstStyle/>
                    <a:p>
                      <a:pPr algn="ctr"/>
                      <a:r>
                        <a:rPr lang="en-US" dirty="0" smtClean="0"/>
                        <a:t>Maximum</a:t>
                      </a:r>
                      <a:r>
                        <a:rPr lang="en-US" baseline="0" dirty="0" smtClean="0"/>
                        <a:t> Likelihood</a:t>
                      </a:r>
                      <a:endParaRPr lang="en-US" dirty="0"/>
                    </a:p>
                  </a:txBody>
                  <a:tcPr anchor="ctr">
                    <a:solidFill>
                      <a:schemeClr val="accent6">
                        <a:lumMod val="75000"/>
                      </a:schemeClr>
                    </a:solidFill>
                  </a:tcPr>
                </a:tc>
                <a:tc>
                  <a:txBody>
                    <a:bodyPr/>
                    <a:lstStyle/>
                    <a:p>
                      <a:pPr algn="ctr"/>
                      <a:r>
                        <a:rPr lang="en-US" sz="3200" b="1" dirty="0" smtClean="0"/>
                        <a:t>RASID</a:t>
                      </a:r>
                      <a:endParaRPr lang="en-US" b="1" dirty="0"/>
                    </a:p>
                  </a:txBody>
                  <a:tcPr anchor="ctr">
                    <a:solidFill>
                      <a:schemeClr val="accent6">
                        <a:lumMod val="75000"/>
                      </a:schemeClr>
                    </a:solidFill>
                  </a:tcPr>
                </a:tc>
              </a:tr>
              <a:tr h="515217">
                <a:tc>
                  <a:txBody>
                    <a:bodyPr/>
                    <a:lstStyle/>
                    <a:p>
                      <a:pPr algn="ctr"/>
                      <a:r>
                        <a:rPr lang="en-US" dirty="0" smtClean="0"/>
                        <a:t>No overhead</a:t>
                      </a:r>
                      <a:endParaRPr lang="en-US" dirty="0"/>
                    </a:p>
                  </a:txBody>
                  <a:tcPr anchor="ctr"/>
                </a:tc>
                <a:tc>
                  <a:txBody>
                    <a:bodyPr/>
                    <a:lstStyle/>
                    <a:p>
                      <a:pPr algn="ctr"/>
                      <a:r>
                        <a:rPr lang="en-US" dirty="0" smtClean="0"/>
                        <a:t>Minimal (Normal Profiles)</a:t>
                      </a:r>
                      <a:endParaRPr lang="en-US" dirty="0"/>
                    </a:p>
                  </a:txBody>
                  <a:tcPr anchor="ctr"/>
                </a:tc>
                <a:tc>
                  <a:txBody>
                    <a:bodyPr/>
                    <a:lstStyle/>
                    <a:p>
                      <a:pPr algn="ctr"/>
                      <a:r>
                        <a:rPr lang="en-US" dirty="0" smtClean="0"/>
                        <a:t>Worst (Normal and Motion</a:t>
                      </a:r>
                      <a:r>
                        <a:rPr lang="en-US" baseline="0" dirty="0" smtClean="0"/>
                        <a:t> Profiles</a:t>
                      </a:r>
                      <a:r>
                        <a:rPr lang="en-US" dirty="0" smtClean="0"/>
                        <a:t>)</a:t>
                      </a:r>
                      <a:endParaRPr lang="en-US" dirty="0"/>
                    </a:p>
                  </a:txBody>
                  <a:tcPr anchor="ctr"/>
                </a:tc>
                <a:tc>
                  <a:txBody>
                    <a:bodyPr/>
                    <a:lstStyle/>
                    <a:p>
                      <a:pPr algn="ctr"/>
                      <a:r>
                        <a:rPr lang="en-US" dirty="0" smtClean="0"/>
                        <a:t>Minimal (Normal Profiles)</a:t>
                      </a:r>
                      <a:endParaRPr lang="en-US" dirty="0"/>
                    </a:p>
                  </a:txBody>
                  <a:tcPr anchor="ct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with other </a:t>
            </a:r>
            <a:r>
              <a:rPr lang="en-US" dirty="0" smtClean="0"/>
              <a:t>Systems</a:t>
            </a:r>
            <a:br>
              <a:rPr lang="en-US" dirty="0" smtClean="0"/>
            </a:br>
            <a:r>
              <a:rPr lang="en-US" dirty="0" smtClean="0"/>
              <a:t>Accuracy- Robustness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086600" y="1295400"/>
            <a:ext cx="1403333" cy="461665"/>
          </a:xfrm>
          <a:prstGeom prst="rect">
            <a:avLst/>
          </a:prstGeom>
          <a:noFill/>
        </p:spPr>
        <p:txBody>
          <a:bodyPr wrap="none" rtlCol="0">
            <a:spAutoFit/>
          </a:bodyPr>
          <a:lstStyle/>
          <a:p>
            <a:r>
              <a:rPr lang="en-US" sz="2400" b="1" dirty="0" err="1" smtClean="0"/>
              <a:t>Testbed</a:t>
            </a:r>
            <a:r>
              <a:rPr lang="en-US" sz="2400" b="1" dirty="0" smtClean="0"/>
              <a:t> 1</a:t>
            </a:r>
            <a:endParaRPr lang="en-US" sz="2400" b="1" dirty="0"/>
          </a:p>
        </p:txBody>
      </p:sp>
      <p:sp>
        <p:nvSpPr>
          <p:cNvPr id="6" name="TextBox 5"/>
          <p:cNvSpPr txBox="1"/>
          <p:nvPr/>
        </p:nvSpPr>
        <p:spPr>
          <a:xfrm>
            <a:off x="0" y="1295400"/>
            <a:ext cx="1175515" cy="369332"/>
          </a:xfrm>
          <a:prstGeom prst="rect">
            <a:avLst/>
          </a:prstGeom>
          <a:noFill/>
        </p:spPr>
        <p:txBody>
          <a:bodyPr wrap="none" rtlCol="0">
            <a:spAutoFit/>
          </a:bodyPr>
          <a:lstStyle/>
          <a:p>
            <a:r>
              <a:rPr lang="en-US" dirty="0" smtClean="0"/>
              <a:t>F-measure</a:t>
            </a:r>
            <a:endParaRPr lang="en-US" dirty="0"/>
          </a:p>
        </p:txBody>
      </p:sp>
      <p:sp>
        <p:nvSpPr>
          <p:cNvPr id="7" name="TextBox 6"/>
          <p:cNvSpPr txBox="1"/>
          <p:nvPr/>
        </p:nvSpPr>
        <p:spPr>
          <a:xfrm>
            <a:off x="2133600" y="6133981"/>
            <a:ext cx="4790157" cy="800219"/>
          </a:xfrm>
          <a:prstGeom prst="rect">
            <a:avLst/>
          </a:prstGeom>
          <a:noFill/>
        </p:spPr>
        <p:txBody>
          <a:bodyPr wrap="none" rtlCol="0">
            <a:spAutoFit/>
          </a:bodyPr>
          <a:lstStyle/>
          <a:p>
            <a:pPr>
              <a:buFont typeface="Arial" pitchFamily="34" charset="0"/>
              <a:buChar char="•"/>
            </a:pPr>
            <a:r>
              <a:rPr lang="en-US" sz="2800" b="1" dirty="0" smtClean="0"/>
              <a:t>Performance robust over time</a:t>
            </a:r>
          </a:p>
          <a:p>
            <a:pPr>
              <a:buFont typeface="Arial" pitchFamily="34" charset="0"/>
              <a:buChar char="•"/>
            </a:pP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with other </a:t>
            </a:r>
            <a:r>
              <a:rPr lang="en-US" dirty="0"/>
              <a:t>Systems</a:t>
            </a:r>
            <a:br>
              <a:rPr lang="en-US" dirty="0"/>
            </a:br>
            <a:r>
              <a:rPr lang="en-US" dirty="0"/>
              <a:t>Accuracy- Robustness</a:t>
            </a:r>
            <a:endParaRPr lang="en-US" dirty="0"/>
          </a:p>
        </p:txBody>
      </p:sp>
      <p:sp>
        <p:nvSpPr>
          <p:cNvPr id="5" name="TextBox 4"/>
          <p:cNvSpPr txBox="1"/>
          <p:nvPr/>
        </p:nvSpPr>
        <p:spPr>
          <a:xfrm>
            <a:off x="7086600" y="1295400"/>
            <a:ext cx="1403333" cy="461665"/>
          </a:xfrm>
          <a:prstGeom prst="rect">
            <a:avLst/>
          </a:prstGeom>
          <a:noFill/>
        </p:spPr>
        <p:txBody>
          <a:bodyPr wrap="none" rtlCol="0">
            <a:spAutoFit/>
          </a:bodyPr>
          <a:lstStyle/>
          <a:p>
            <a:r>
              <a:rPr lang="en-US" sz="2400" b="1" dirty="0" err="1" smtClean="0"/>
              <a:t>Testbed</a:t>
            </a:r>
            <a:r>
              <a:rPr lang="en-US" sz="2400" b="1" dirty="0" smtClean="0"/>
              <a:t> 2</a:t>
            </a:r>
            <a:endParaRPr lang="en-US" sz="2400" b="1" dirty="0"/>
          </a:p>
        </p:txBody>
      </p:sp>
      <p:sp>
        <p:nvSpPr>
          <p:cNvPr id="6" name="TextBox 5"/>
          <p:cNvSpPr txBox="1"/>
          <p:nvPr/>
        </p:nvSpPr>
        <p:spPr>
          <a:xfrm>
            <a:off x="0" y="1295400"/>
            <a:ext cx="1175515" cy="369332"/>
          </a:xfrm>
          <a:prstGeom prst="rect">
            <a:avLst/>
          </a:prstGeom>
          <a:noFill/>
        </p:spPr>
        <p:txBody>
          <a:bodyPr wrap="none" rtlCol="0">
            <a:spAutoFit/>
          </a:bodyPr>
          <a:lstStyle/>
          <a:p>
            <a:r>
              <a:rPr lang="en-US" dirty="0" smtClean="0"/>
              <a:t>F-measure</a:t>
            </a:r>
            <a:endParaRPr lang="en-US" dirty="0"/>
          </a:p>
        </p:txBody>
      </p:sp>
      <p:graphicFrame>
        <p:nvGraphicFramePr>
          <p:cNvPr id="8" name="Content Placeholder 7"/>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1543144" y="5972770"/>
            <a:ext cx="6076856" cy="1384995"/>
          </a:xfrm>
          <a:prstGeom prst="rect">
            <a:avLst/>
          </a:prstGeom>
          <a:noFill/>
        </p:spPr>
        <p:txBody>
          <a:bodyPr wrap="none" rtlCol="0">
            <a:spAutoFit/>
          </a:bodyPr>
          <a:lstStyle/>
          <a:p>
            <a:pPr>
              <a:buFont typeface="Arial" pitchFamily="34" charset="0"/>
              <a:buChar char="•"/>
            </a:pPr>
            <a:r>
              <a:rPr lang="en-US" sz="2800" b="1" dirty="0" smtClean="0"/>
              <a:t>RASID achieves parameters robustness</a:t>
            </a:r>
          </a:p>
          <a:p>
            <a:pPr>
              <a:buFont typeface="Arial" pitchFamily="34" charset="0"/>
              <a:buChar char="•"/>
            </a:pPr>
            <a:r>
              <a:rPr lang="en-US" sz="2800" b="1" dirty="0" smtClean="0"/>
              <a:t>RASID maintains robustness overtime</a:t>
            </a:r>
          </a:p>
          <a:p>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Future Work</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RASID, WLAN device-free motion detection</a:t>
            </a:r>
          </a:p>
          <a:p>
            <a:pPr lvl="1"/>
            <a:r>
              <a:rPr lang="en-US" dirty="0" smtClean="0"/>
              <a:t>leverages conventional </a:t>
            </a:r>
            <a:r>
              <a:rPr lang="en-US" dirty="0" err="1" smtClean="0"/>
              <a:t>WiFi</a:t>
            </a:r>
            <a:r>
              <a:rPr lang="en-US" dirty="0" smtClean="0"/>
              <a:t> networks for human motion detection</a:t>
            </a:r>
          </a:p>
          <a:p>
            <a:pPr lvl="1"/>
            <a:r>
              <a:rPr lang="en-US" dirty="0" smtClean="0"/>
              <a:t>easy to deploy even in large </a:t>
            </a:r>
            <a:r>
              <a:rPr lang="en-US" dirty="0" err="1" smtClean="0"/>
              <a:t>WiFi</a:t>
            </a:r>
            <a:r>
              <a:rPr lang="en-US" dirty="0" smtClean="0"/>
              <a:t> setups</a:t>
            </a:r>
          </a:p>
          <a:p>
            <a:pPr lvl="1"/>
            <a:r>
              <a:rPr lang="en-US" dirty="0" smtClean="0"/>
              <a:t>robust to changes in the environment </a:t>
            </a:r>
          </a:p>
          <a:p>
            <a:r>
              <a:rPr lang="en-US" dirty="0" smtClean="0"/>
              <a:t>Future work</a:t>
            </a:r>
          </a:p>
          <a:p>
            <a:pPr lvl="1"/>
            <a:r>
              <a:rPr lang="en-US" dirty="0" smtClean="0"/>
              <a:t>human tracking</a:t>
            </a:r>
          </a:p>
          <a:p>
            <a:pPr lvl="1"/>
            <a:r>
              <a:rPr lang="en-US" dirty="0" smtClean="0"/>
              <a:t>differentiating between moving entities classes</a:t>
            </a:r>
          </a:p>
          <a:p>
            <a:pPr lvl="1"/>
            <a:r>
              <a:rPr lang="en-US" dirty="0" smtClean="0"/>
              <a:t>studying the effect of network heterogeneity on the system performance</a:t>
            </a:r>
            <a:br>
              <a:rPr lang="en-US" dirty="0" smtClean="0"/>
            </a:b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822575"/>
          </a:xfrm>
        </p:spPr>
        <p:txBody>
          <a:bodyPr>
            <a:normAutofit fontScale="90000"/>
          </a:bodyPr>
          <a:lstStyle/>
          <a:p>
            <a:r>
              <a:rPr lang="en-US" dirty="0" smtClean="0"/>
              <a:t>Thank you !</a:t>
            </a:r>
            <a:r>
              <a:rPr lang="en-US" dirty="0"/>
              <a:t/>
            </a:r>
            <a:br>
              <a:rPr lang="en-US" dirty="0"/>
            </a:br>
            <a:r>
              <a:rPr lang="en-US" dirty="0" smtClean="0"/>
              <a:t/>
            </a:r>
            <a:br>
              <a:rPr lang="en-US" dirty="0" smtClean="0"/>
            </a:br>
            <a:r>
              <a:rPr lang="en-US" dirty="0" smtClean="0"/>
              <a:t>Ahmed </a:t>
            </a:r>
            <a:r>
              <a:rPr lang="en-US" dirty="0" err="1" smtClean="0"/>
              <a:t>Saeed</a:t>
            </a:r>
            <a:r>
              <a:rPr lang="en-US" dirty="0" smtClean="0"/>
              <a:t/>
            </a:r>
            <a:br>
              <a:rPr lang="en-US" dirty="0" smtClean="0"/>
            </a:br>
            <a:r>
              <a:rPr lang="en-US" dirty="0" smtClean="0">
                <a:hlinkClick r:id="rId3"/>
              </a:rPr>
              <a:t>ahmed.saeed@ejust.edu.eg</a:t>
            </a:r>
            <a:r>
              <a:rPr lang="en-US" dirty="0" smtClean="0"/>
              <a:t/>
            </a:r>
            <a:br>
              <a:rPr lang="en-US" dirty="0" smtClean="0"/>
            </a:br>
            <a:r>
              <a:rPr lang="en-US" dirty="0" smtClean="0"/>
              <a:t/>
            </a:r>
            <a:br>
              <a:rPr lang="en-US" dirty="0" smtClean="0"/>
            </a:br>
            <a:r>
              <a:rPr lang="en-US" dirty="0" smtClean="0"/>
              <a:t>Wireless Research Center</a:t>
            </a:r>
            <a:r>
              <a:rPr lang="en-US" dirty="0" smtClean="0"/>
              <a:t/>
            </a:r>
            <a:br>
              <a:rPr lang="en-US" dirty="0" smtClean="0"/>
            </a:br>
            <a:r>
              <a:rPr lang="en-US" dirty="0" smtClean="0"/>
              <a:t>        http://wrc.ejust.edu.eg </a:t>
            </a:r>
            <a:br>
              <a:rPr lang="en-US" dirty="0" smtClean="0"/>
            </a:br>
            <a:endParaRPr lang="en-US" dirty="0"/>
          </a:p>
        </p:txBody>
      </p:sp>
      <p:pic>
        <p:nvPicPr>
          <p:cNvPr id="23554" name="Picture 2" descr="qrcode"/>
          <p:cNvPicPr>
            <a:picLocks noChangeAspect="1" noChangeArrowheads="1"/>
          </p:cNvPicPr>
          <p:nvPr/>
        </p:nvPicPr>
        <p:blipFill>
          <a:blip r:embed="rId4" cstate="print"/>
          <a:srcRect/>
          <a:stretch>
            <a:fillRect/>
          </a:stretch>
        </p:blipFill>
        <p:spPr bwMode="auto">
          <a:xfrm>
            <a:off x="228600" y="4819650"/>
            <a:ext cx="1962150" cy="196215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Device Free Motion Detection</a:t>
            </a:r>
            <a:endParaRPr lang="en-US" dirty="0"/>
          </a:p>
        </p:txBody>
      </p:sp>
      <p:sp>
        <p:nvSpPr>
          <p:cNvPr id="3" name="Content Placeholder 2"/>
          <p:cNvSpPr>
            <a:spLocks noGrp="1"/>
          </p:cNvSpPr>
          <p:nvPr>
            <p:ph idx="1"/>
          </p:nvPr>
        </p:nvSpPr>
        <p:spPr/>
        <p:txBody>
          <a:bodyPr>
            <a:normAutofit lnSpcReduction="10000"/>
          </a:bodyPr>
          <a:lstStyle/>
          <a:p>
            <a:pPr>
              <a:buNone/>
            </a:pPr>
            <a:r>
              <a:rPr lang="en-US" sz="2800" dirty="0" smtClean="0"/>
              <a:t>					</a:t>
            </a:r>
            <a:br>
              <a:rPr lang="en-US" sz="2800" dirty="0" smtClean="0"/>
            </a:br>
            <a:r>
              <a:rPr lang="en-US" sz="2800" dirty="0" smtClean="0"/>
              <a:t>					</a:t>
            </a:r>
          </a:p>
          <a:p>
            <a:endParaRPr lang="en-US" sz="2800" dirty="0" smtClean="0"/>
          </a:p>
          <a:p>
            <a:endParaRPr lang="en-US" sz="2800" dirty="0"/>
          </a:p>
          <a:p>
            <a:pPr>
              <a:buNone/>
            </a:pPr>
            <a:endParaRPr lang="en-US" sz="1600" dirty="0" smtClean="0"/>
          </a:p>
          <a:p>
            <a:pPr>
              <a:buNone/>
            </a:pPr>
            <a:r>
              <a:rPr lang="en-US" sz="2800" dirty="0" smtClean="0"/>
              <a:t>			</a:t>
            </a:r>
          </a:p>
          <a:p>
            <a:pPr>
              <a:buNone/>
            </a:pPr>
            <a:endParaRPr lang="en-US" sz="2800" dirty="0" smtClean="0"/>
          </a:p>
          <a:p>
            <a:pPr>
              <a:buNone/>
            </a:pPr>
            <a:endParaRPr lang="en-US" sz="2800" dirty="0" smtClean="0"/>
          </a:p>
          <a:p>
            <a:pPr>
              <a:buNone/>
            </a:pPr>
            <a:endParaRPr lang="en-US" sz="2800" dirty="0" smtClean="0"/>
          </a:p>
          <a:p>
            <a:pPr>
              <a:buNone/>
            </a:pPr>
            <a:r>
              <a:rPr lang="en-US" sz="2800" dirty="0" err="1" smtClean="0"/>
              <a:t>Tomographic</a:t>
            </a:r>
            <a:r>
              <a:rPr lang="en-US" sz="2800" dirty="0" smtClean="0"/>
              <a:t> Imaging, physical contact based, etc ..</a:t>
            </a:r>
          </a:p>
          <a:p>
            <a:endParaRPr lang="en-US" sz="2800" dirty="0" smtClean="0"/>
          </a:p>
          <a:p>
            <a:endParaRPr lang="en-US" sz="2800" dirty="0"/>
          </a:p>
        </p:txBody>
      </p:sp>
      <p:pic>
        <p:nvPicPr>
          <p:cNvPr id="4" name="Picture 929" descr="G:\2.jpg"/>
          <p:cNvPicPr>
            <a:picLocks noChangeAspect="1" noChangeArrowheads="1"/>
          </p:cNvPicPr>
          <p:nvPr/>
        </p:nvPicPr>
        <p:blipFill>
          <a:blip r:embed="rId3" cstate="print"/>
          <a:srcRect/>
          <a:stretch>
            <a:fillRect/>
          </a:stretch>
        </p:blipFill>
        <p:spPr bwMode="auto">
          <a:xfrm>
            <a:off x="4648200" y="2590800"/>
            <a:ext cx="3352800" cy="2743200"/>
          </a:xfrm>
          <a:prstGeom prst="rect">
            <a:avLst/>
          </a:prstGeom>
          <a:noFill/>
        </p:spPr>
      </p:pic>
      <p:pic>
        <p:nvPicPr>
          <p:cNvPr id="5" name="Picture 930" descr="G:\amazing-iphone-gadgets-hmb-tec-ir-remote-control-power-plug-iphone-ipad-symbol.png"/>
          <p:cNvPicPr>
            <a:picLocks noChangeAspect="1" noChangeArrowheads="1"/>
          </p:cNvPicPr>
          <p:nvPr/>
        </p:nvPicPr>
        <p:blipFill>
          <a:blip r:embed="rId4" cstate="print"/>
          <a:srcRect/>
          <a:stretch>
            <a:fillRect/>
          </a:stretch>
        </p:blipFill>
        <p:spPr bwMode="auto">
          <a:xfrm>
            <a:off x="1066800" y="1981200"/>
            <a:ext cx="1143000" cy="1136650"/>
          </a:xfrm>
          <a:prstGeom prst="rect">
            <a:avLst/>
          </a:prstGeom>
          <a:noFill/>
        </p:spPr>
      </p:pic>
      <p:pic>
        <p:nvPicPr>
          <p:cNvPr id="6" name="Picture 931" descr="G:\Button_DetectionMode_radar_IR.png"/>
          <p:cNvPicPr>
            <a:picLocks noChangeAspect="1" noChangeArrowheads="1"/>
          </p:cNvPicPr>
          <p:nvPr/>
        </p:nvPicPr>
        <p:blipFill>
          <a:blip r:embed="rId5" cstate="print"/>
          <a:srcRect/>
          <a:stretch>
            <a:fillRect/>
          </a:stretch>
        </p:blipFill>
        <p:spPr bwMode="auto">
          <a:xfrm>
            <a:off x="1524000" y="3886200"/>
            <a:ext cx="2209800" cy="1595416"/>
          </a:xfrm>
          <a:prstGeom prst="rect">
            <a:avLst/>
          </a:prstGeom>
          <a:noFill/>
        </p:spPr>
      </p:pic>
      <p:sp>
        <p:nvSpPr>
          <p:cNvPr id="8" name="TextBox 7"/>
          <p:cNvSpPr txBox="1"/>
          <p:nvPr/>
        </p:nvSpPr>
        <p:spPr>
          <a:xfrm>
            <a:off x="685800" y="1600200"/>
            <a:ext cx="511679" cy="584775"/>
          </a:xfrm>
          <a:prstGeom prst="rect">
            <a:avLst/>
          </a:prstGeom>
          <a:noFill/>
        </p:spPr>
        <p:txBody>
          <a:bodyPr wrap="none" rtlCol="0">
            <a:spAutoFit/>
          </a:bodyPr>
          <a:lstStyle/>
          <a:p>
            <a:r>
              <a:rPr lang="en-US" sz="3200" dirty="0" smtClean="0"/>
              <a:t>IR</a:t>
            </a:r>
            <a:endParaRPr lang="en-US" sz="3200" dirty="0"/>
          </a:p>
        </p:txBody>
      </p:sp>
      <p:sp>
        <p:nvSpPr>
          <p:cNvPr id="9" name="TextBox 8"/>
          <p:cNvSpPr txBox="1"/>
          <p:nvPr/>
        </p:nvSpPr>
        <p:spPr>
          <a:xfrm>
            <a:off x="5029200" y="1828800"/>
            <a:ext cx="2617383" cy="523220"/>
          </a:xfrm>
          <a:prstGeom prst="rect">
            <a:avLst/>
          </a:prstGeom>
          <a:noFill/>
        </p:spPr>
        <p:txBody>
          <a:bodyPr wrap="none" rtlCol="0">
            <a:spAutoFit/>
          </a:bodyPr>
          <a:lstStyle/>
          <a:p>
            <a:r>
              <a:rPr lang="en-US" sz="2800" dirty="0" smtClean="0"/>
              <a:t>Computer Vision</a:t>
            </a:r>
            <a:endParaRPr lang="en-US" sz="2800" dirty="0"/>
          </a:p>
        </p:txBody>
      </p:sp>
      <p:sp>
        <p:nvSpPr>
          <p:cNvPr id="10" name="TextBox 9"/>
          <p:cNvSpPr txBox="1"/>
          <p:nvPr/>
        </p:nvSpPr>
        <p:spPr>
          <a:xfrm>
            <a:off x="228600" y="3429000"/>
            <a:ext cx="1208536" cy="523220"/>
          </a:xfrm>
          <a:prstGeom prst="rect">
            <a:avLst/>
          </a:prstGeom>
          <a:noFill/>
        </p:spPr>
        <p:txBody>
          <a:bodyPr wrap="none" rtlCol="0">
            <a:spAutoFit/>
          </a:bodyPr>
          <a:lstStyle/>
          <a:p>
            <a:r>
              <a:rPr lang="en-US" sz="2800" dirty="0" smtClean="0"/>
              <a:t>RADAR</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Density Function Estimation</a:t>
            </a:r>
            <a:br>
              <a:rPr lang="en-US" dirty="0" smtClean="0"/>
            </a:br>
            <a:r>
              <a:rPr lang="en-US" dirty="0" smtClean="0"/>
              <a:t>(Non Parametric Estimation)</a:t>
            </a:r>
            <a:endParaRPr lang="en-US" dirty="0"/>
          </a:p>
        </p:txBody>
      </p:sp>
      <p:pic>
        <p:nvPicPr>
          <p:cNvPr id="4" name="Picture 1"/>
          <p:cNvPicPr>
            <a:picLocks noChangeAspect="1" noChangeArrowheads="1"/>
          </p:cNvPicPr>
          <p:nvPr/>
        </p:nvPicPr>
        <p:blipFill>
          <a:blip r:embed="rId3" cstate="print"/>
          <a:srcRect/>
          <a:stretch>
            <a:fillRect/>
          </a:stretch>
        </p:blipFill>
        <p:spPr bwMode="auto">
          <a:xfrm>
            <a:off x="2209800" y="2057400"/>
            <a:ext cx="4497727" cy="1219200"/>
          </a:xfrm>
          <a:prstGeom prst="rect">
            <a:avLst/>
          </a:prstGeom>
          <a:noFill/>
          <a:ln w="9525">
            <a:noFill/>
            <a:miter lim="800000"/>
            <a:headEnd/>
            <a:tailEnd/>
          </a:ln>
        </p:spPr>
      </p:pic>
      <p:sp>
        <p:nvSpPr>
          <p:cNvPr id="5" name="Oval 4"/>
          <p:cNvSpPr/>
          <p:nvPr/>
        </p:nvSpPr>
        <p:spPr>
          <a:xfrm>
            <a:off x="3543300" y="2804160"/>
            <a:ext cx="3048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19" idx="0"/>
            <a:endCxn id="5" idx="3"/>
          </p:cNvCxnSpPr>
          <p:nvPr/>
        </p:nvCxnSpPr>
        <p:spPr>
          <a:xfrm rot="5400000" flipH="1" flipV="1">
            <a:off x="2945130" y="2709994"/>
            <a:ext cx="288477" cy="9971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810000" y="27432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endCxn id="9" idx="4"/>
          </p:cNvCxnSpPr>
          <p:nvPr/>
        </p:nvCxnSpPr>
        <p:spPr>
          <a:xfrm rot="5400000" flipH="1" flipV="1">
            <a:off x="3486150" y="3600450"/>
            <a:ext cx="990600" cy="381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655820" y="25146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endCxn id="14" idx="5"/>
          </p:cNvCxnSpPr>
          <p:nvPr/>
        </p:nvCxnSpPr>
        <p:spPr>
          <a:xfrm rot="16200000" flipV="1">
            <a:off x="4939114" y="2881714"/>
            <a:ext cx="1274996" cy="11911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28800" y="3352800"/>
            <a:ext cx="1524000" cy="646331"/>
          </a:xfrm>
          <a:prstGeom prst="rect">
            <a:avLst/>
          </a:prstGeom>
          <a:noFill/>
        </p:spPr>
        <p:txBody>
          <a:bodyPr wrap="square" rtlCol="0">
            <a:spAutoFit/>
          </a:bodyPr>
          <a:lstStyle/>
          <a:p>
            <a:r>
              <a:rPr lang="en-US" dirty="0" smtClean="0"/>
              <a:t>Number of Samples </a:t>
            </a:r>
            <a:endParaRPr lang="en-US" dirty="0"/>
          </a:p>
        </p:txBody>
      </p:sp>
      <p:sp>
        <p:nvSpPr>
          <p:cNvPr id="21" name="TextBox 20"/>
          <p:cNvSpPr txBox="1"/>
          <p:nvPr/>
        </p:nvSpPr>
        <p:spPr>
          <a:xfrm>
            <a:off x="2751535" y="4267200"/>
            <a:ext cx="2887265" cy="369332"/>
          </a:xfrm>
          <a:prstGeom prst="rect">
            <a:avLst/>
          </a:prstGeom>
          <a:noFill/>
        </p:spPr>
        <p:txBody>
          <a:bodyPr wrap="none" rtlCol="0">
            <a:spAutoFit/>
          </a:bodyPr>
          <a:lstStyle/>
          <a:p>
            <a:r>
              <a:rPr lang="en-US" dirty="0" smtClean="0"/>
              <a:t>Bandwidth using Scott’s Rule</a:t>
            </a:r>
            <a:endParaRPr lang="en-US" dirty="0"/>
          </a:p>
        </p:txBody>
      </p:sp>
      <p:pic>
        <p:nvPicPr>
          <p:cNvPr id="1026" name="Picture 2"/>
          <p:cNvPicPr>
            <a:picLocks noChangeAspect="1" noChangeArrowheads="1"/>
          </p:cNvPicPr>
          <p:nvPr/>
        </p:nvPicPr>
        <p:blipFill>
          <a:blip r:embed="rId4" cstate="print"/>
          <a:srcRect/>
          <a:stretch>
            <a:fillRect/>
          </a:stretch>
        </p:blipFill>
        <p:spPr bwMode="auto">
          <a:xfrm>
            <a:off x="3028950" y="4572000"/>
            <a:ext cx="2152650" cy="463527"/>
          </a:xfrm>
          <a:prstGeom prst="rect">
            <a:avLst/>
          </a:prstGeom>
          <a:noFill/>
          <a:ln w="9525">
            <a:noFill/>
            <a:miter lim="800000"/>
            <a:headEnd/>
            <a:tailEnd/>
          </a:ln>
        </p:spPr>
      </p:pic>
      <p:sp>
        <p:nvSpPr>
          <p:cNvPr id="28" name="TextBox 27"/>
          <p:cNvSpPr txBox="1"/>
          <p:nvPr/>
        </p:nvSpPr>
        <p:spPr>
          <a:xfrm>
            <a:off x="6019800" y="4343400"/>
            <a:ext cx="1660070" cy="369332"/>
          </a:xfrm>
          <a:prstGeom prst="rect">
            <a:avLst/>
          </a:prstGeom>
          <a:noFill/>
        </p:spPr>
        <p:txBody>
          <a:bodyPr wrap="none" rtlCol="0">
            <a:spAutoFit/>
          </a:bodyPr>
          <a:lstStyle/>
          <a:p>
            <a:r>
              <a:rPr lang="en-US" dirty="0" smtClean="0"/>
              <a:t>Kernel Function</a:t>
            </a:r>
            <a:endParaRPr lang="en-US" dirty="0"/>
          </a:p>
        </p:txBody>
      </p:sp>
      <p:pic>
        <p:nvPicPr>
          <p:cNvPr id="1027" name="Picture 3"/>
          <p:cNvPicPr>
            <a:picLocks noChangeAspect="1" noChangeArrowheads="1"/>
          </p:cNvPicPr>
          <p:nvPr/>
        </p:nvPicPr>
        <p:blipFill>
          <a:blip r:embed="rId5" cstate="print"/>
          <a:srcRect/>
          <a:stretch>
            <a:fillRect/>
          </a:stretch>
        </p:blipFill>
        <p:spPr bwMode="auto">
          <a:xfrm>
            <a:off x="5105400" y="4648200"/>
            <a:ext cx="3124200" cy="9291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0425"/>
            <a:ext cx="8686800" cy="2517775"/>
          </a:xfrm>
        </p:spPr>
        <p:txBody>
          <a:bodyPr>
            <a:normAutofit fontScale="90000"/>
          </a:bodyPr>
          <a:lstStyle/>
          <a:p>
            <a:r>
              <a:rPr lang="en-US" dirty="0" smtClean="0"/>
              <a:t>Can we detect a user that </a:t>
            </a:r>
            <a:br>
              <a:rPr lang="en-US" dirty="0" smtClean="0"/>
            </a:br>
            <a:r>
              <a:rPr lang="en-US" b="1" i="1" dirty="0" smtClean="0"/>
              <a:t>is not carrying </a:t>
            </a:r>
            <a:r>
              <a:rPr lang="en-US" b="1" i="1" dirty="0" smtClean="0"/>
              <a:t>any devices</a:t>
            </a:r>
            <a:r>
              <a:rPr lang="en-US" b="1" i="1" dirty="0" smtClean="0"/>
              <a:t/>
            </a:r>
            <a:br>
              <a:rPr lang="en-US" b="1" i="1" dirty="0" smtClean="0"/>
            </a:br>
            <a:r>
              <a:rPr lang="en-US" b="1" i="1" dirty="0" smtClean="0"/>
              <a:t>and is not interacting with the system?</a:t>
            </a:r>
            <a:endParaRPr lang="en-US" b="1" i="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Density Function Estimation with Normal Profile Updates</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1524000" y="2411525"/>
            <a:ext cx="5715000" cy="1627075"/>
          </a:xfrm>
          <a:prstGeom prst="rect">
            <a:avLst/>
          </a:prstGeom>
          <a:noFill/>
          <a:ln w="9525">
            <a:noFill/>
            <a:miter lim="800000"/>
            <a:headEnd/>
            <a:tailEnd/>
          </a:ln>
        </p:spPr>
      </p:pic>
      <p:sp>
        <p:nvSpPr>
          <p:cNvPr id="5" name="Oval 4"/>
          <p:cNvSpPr/>
          <p:nvPr/>
        </p:nvSpPr>
        <p:spPr>
          <a:xfrm>
            <a:off x="4503420" y="30480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endCxn id="5" idx="5"/>
          </p:cNvCxnSpPr>
          <p:nvPr/>
        </p:nvCxnSpPr>
        <p:spPr>
          <a:xfrm rot="16200000" flipV="1">
            <a:off x="4786714" y="3415114"/>
            <a:ext cx="1274996" cy="11911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334000" y="4724400"/>
            <a:ext cx="3225627" cy="1015663"/>
          </a:xfrm>
          <a:prstGeom prst="rect">
            <a:avLst/>
          </a:prstGeom>
          <a:noFill/>
        </p:spPr>
        <p:txBody>
          <a:bodyPr wrap="none" rtlCol="0">
            <a:spAutoFit/>
          </a:bodyPr>
          <a:lstStyle/>
          <a:p>
            <a:r>
              <a:rPr lang="en-US" sz="2000" dirty="0" smtClean="0"/>
              <a:t>Each Sample is weighted</a:t>
            </a:r>
          </a:p>
          <a:p>
            <a:r>
              <a:rPr lang="en-US" sz="2000" dirty="0" smtClean="0"/>
              <a:t>to give recent  readings more</a:t>
            </a:r>
          </a:p>
          <a:p>
            <a:r>
              <a:rPr lang="en-US" sz="2000" dirty="0" smtClean="0"/>
              <a:t>priority</a:t>
            </a:r>
            <a:endParaRPr lang="en-US" sz="2000" dirty="0"/>
          </a:p>
        </p:txBody>
      </p:sp>
      <p:pic>
        <p:nvPicPr>
          <p:cNvPr id="8"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943600" y="5638800"/>
            <a:ext cx="2057400" cy="728663"/>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Parametric Estimation </a:t>
            </a:r>
            <a:endParaRPr lang="en-US" dirty="0"/>
          </a:p>
        </p:txBody>
      </p:sp>
      <p:sp>
        <p:nvSpPr>
          <p:cNvPr id="3" name="Content Placeholder 2"/>
          <p:cNvSpPr>
            <a:spLocks noGrp="1"/>
          </p:cNvSpPr>
          <p:nvPr>
            <p:ph idx="1"/>
          </p:nvPr>
        </p:nvSpPr>
        <p:spPr/>
        <p:txBody>
          <a:bodyPr>
            <a:normAutofit fontScale="92500"/>
          </a:bodyPr>
          <a:lstStyle/>
          <a:p>
            <a:r>
              <a:rPr lang="en-US" dirty="0" smtClean="0"/>
              <a:t>Using the signal Variance as the feature</a:t>
            </a:r>
          </a:p>
          <a:p>
            <a:r>
              <a:rPr lang="en-US" dirty="0" smtClean="0"/>
              <a:t>Variance of </a:t>
            </a:r>
            <a:r>
              <a:rPr lang="en-US" i="1" dirty="0" smtClean="0"/>
              <a:t>m </a:t>
            </a:r>
            <a:r>
              <a:rPr lang="en-US" dirty="0" smtClean="0"/>
              <a:t>independent samples is distributed</a:t>
            </a:r>
          </a:p>
          <a:p>
            <a:endParaRPr lang="en-US" i="1" dirty="0" smtClean="0"/>
          </a:p>
          <a:p>
            <a:endParaRPr lang="en-US" i="1" dirty="0" smtClean="0"/>
          </a:p>
          <a:p>
            <a:r>
              <a:rPr lang="en-US" dirty="0" smtClean="0"/>
              <a:t>Signal Strength Values are normally distributed</a:t>
            </a:r>
          </a:p>
          <a:p>
            <a:r>
              <a:rPr lang="en-US" dirty="0" smtClean="0"/>
              <a:t>A reading is window of readings is considered anomalous if it exceeds</a:t>
            </a:r>
          </a:p>
          <a:p>
            <a:pPr>
              <a:buNone/>
            </a:pPr>
            <a:r>
              <a:rPr lang="en-US" dirty="0" smtClean="0"/>
              <a:t>	</a:t>
            </a:r>
            <a:endParaRPr 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71800" y="2895600"/>
            <a:ext cx="2933700" cy="952500"/>
          </a:xfrm>
          <a:prstGeom prst="rect">
            <a:avLst/>
          </a:prstGeom>
          <a:noFill/>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3"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648200" y="5257800"/>
            <a:ext cx="1409700" cy="542925"/>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Profile Update Module</a:t>
            </a:r>
            <a:endParaRPr lang="en-US" dirty="0"/>
          </a:p>
        </p:txBody>
      </p:sp>
      <p:pic>
        <p:nvPicPr>
          <p:cNvPr id="5" name="Picture 3"/>
          <p:cNvPicPr>
            <a:picLocks noChangeAspect="1" noChangeArrowheads="1"/>
          </p:cNvPicPr>
          <p:nvPr/>
        </p:nvPicPr>
        <p:blipFill>
          <a:blip r:embed="rId3" cstate="print"/>
          <a:srcRect/>
          <a:stretch>
            <a:fillRect/>
          </a:stretch>
        </p:blipFill>
        <p:spPr bwMode="auto">
          <a:xfrm>
            <a:off x="2000250" y="2684354"/>
            <a:ext cx="4857750" cy="3183046"/>
          </a:xfrm>
          <a:prstGeom prst="rect">
            <a:avLst/>
          </a:prstGeom>
          <a:noFill/>
          <a:ln w="9525">
            <a:noFill/>
            <a:miter lim="800000"/>
            <a:headEnd/>
            <a:tailEnd/>
          </a:ln>
          <a:effectLst/>
        </p:spPr>
      </p:pic>
      <p:sp>
        <p:nvSpPr>
          <p:cNvPr id="6" name="TextBox 5"/>
          <p:cNvSpPr txBox="1"/>
          <p:nvPr/>
        </p:nvSpPr>
        <p:spPr>
          <a:xfrm>
            <a:off x="3159877" y="2057400"/>
            <a:ext cx="2555123" cy="369332"/>
          </a:xfrm>
          <a:prstGeom prst="rect">
            <a:avLst/>
          </a:prstGeom>
          <a:noFill/>
        </p:spPr>
        <p:txBody>
          <a:bodyPr wrap="none" rtlCol="0">
            <a:spAutoFit/>
          </a:bodyPr>
          <a:lstStyle/>
          <a:p>
            <a:r>
              <a:rPr lang="en-US" dirty="0" smtClean="0"/>
              <a:t>No Environment Changes</a:t>
            </a:r>
            <a:endParaRPr lang="en-US" dirty="0"/>
          </a:p>
        </p:txBody>
      </p:sp>
      <p:pic>
        <p:nvPicPr>
          <p:cNvPr id="7" name="Picture 5" descr="C:\Users\Saeed\AppData\Local\Temp\update_example.jpg"/>
          <p:cNvPicPr>
            <a:picLocks noChangeAspect="1" noChangeArrowheads="1"/>
          </p:cNvPicPr>
          <p:nvPr/>
        </p:nvPicPr>
        <p:blipFill>
          <a:blip r:embed="rId4" cstate="print"/>
          <a:srcRect/>
          <a:stretch>
            <a:fillRect/>
          </a:stretch>
        </p:blipFill>
        <p:spPr bwMode="auto">
          <a:xfrm>
            <a:off x="1752600" y="2447925"/>
            <a:ext cx="5876925" cy="4029075"/>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other Systems</a:t>
            </a:r>
            <a:endParaRPr lang="en-US" dirty="0"/>
          </a:p>
        </p:txBody>
      </p:sp>
      <p:sp>
        <p:nvSpPr>
          <p:cNvPr id="3" name="Content Placeholder 2"/>
          <p:cNvSpPr>
            <a:spLocks noGrp="1"/>
          </p:cNvSpPr>
          <p:nvPr>
            <p:ph idx="1"/>
          </p:nvPr>
        </p:nvSpPr>
        <p:spPr/>
        <p:txBody>
          <a:bodyPr>
            <a:normAutofit/>
          </a:bodyPr>
          <a:lstStyle/>
          <a:p>
            <a:r>
              <a:rPr lang="en-US" dirty="0" smtClean="0"/>
              <a:t>We compare the performance of our system to other WLAN </a:t>
            </a:r>
            <a:r>
              <a:rPr lang="en-US" dirty="0" err="1" smtClean="0"/>
              <a:t>DfP</a:t>
            </a:r>
            <a:r>
              <a:rPr lang="en-US" dirty="0" smtClean="0"/>
              <a:t> Detection techniques:</a:t>
            </a:r>
          </a:p>
          <a:p>
            <a:pPr lvl="1"/>
            <a:r>
              <a:rPr lang="en-US" dirty="0" smtClean="0"/>
              <a:t>Moving Average and Moving Variance</a:t>
            </a:r>
          </a:p>
          <a:p>
            <a:pPr lvl="1"/>
            <a:r>
              <a:rPr lang="en-US" dirty="0" smtClean="0"/>
              <a:t>Maximum likelihood Classification (PerDev’09)</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No human </a:t>
            </a:r>
            <a:r>
              <a:rPr lang="en-US" dirty="0"/>
              <a:t>p</a:t>
            </a:r>
            <a:r>
              <a:rPr lang="en-US" dirty="0" smtClean="0"/>
              <a:t>resence</a:t>
            </a:r>
            <a:br>
              <a:rPr lang="en-US" dirty="0" smtClean="0"/>
            </a:br>
            <a:endParaRPr lang="en-US" dirty="0" smtClean="0"/>
          </a:p>
          <a:p>
            <a:r>
              <a:rPr lang="en-US" dirty="0" smtClean="0"/>
              <a:t>Relatively stable received </a:t>
            </a:r>
            <a:br>
              <a:rPr lang="en-US" dirty="0" smtClean="0"/>
            </a:br>
            <a:r>
              <a:rPr lang="en-US" dirty="0" smtClean="0"/>
              <a:t>signal strength (RSS) </a:t>
            </a:r>
            <a:br>
              <a:rPr lang="en-US" dirty="0" smtClean="0"/>
            </a:br>
            <a:r>
              <a:rPr lang="en-US" dirty="0" smtClean="0"/>
              <a:t>behavior</a:t>
            </a:r>
            <a:endParaRPr lang="en-US" dirty="0"/>
          </a:p>
        </p:txBody>
      </p:sp>
      <p:pic>
        <p:nvPicPr>
          <p:cNvPr id="47108" name="Picture 4" descr="http://www.clker.com/cliparts/3/3/1/2/11954273591888937656johnny_automatic_laptop.svg.hi.png"/>
          <p:cNvPicPr>
            <a:picLocks noChangeAspect="1" noChangeArrowheads="1"/>
          </p:cNvPicPr>
          <p:nvPr/>
        </p:nvPicPr>
        <p:blipFill>
          <a:blip r:embed="rId4" cstate="print"/>
          <a:srcRect/>
          <a:stretch>
            <a:fillRect/>
          </a:stretch>
        </p:blipFill>
        <p:spPr bwMode="auto">
          <a:xfrm>
            <a:off x="4483260" y="1977199"/>
            <a:ext cx="774540" cy="885825"/>
          </a:xfrm>
          <a:prstGeom prst="rect">
            <a:avLst/>
          </a:prstGeom>
          <a:noFill/>
        </p:spPr>
      </p:pic>
      <p:cxnSp>
        <p:nvCxnSpPr>
          <p:cNvPr id="7" name="Straight Connector 6"/>
          <p:cNvCxnSpPr>
            <a:endCxn id="47108" idx="1"/>
          </p:cNvCxnSpPr>
          <p:nvPr/>
        </p:nvCxnSpPr>
        <p:spPr>
          <a:xfrm flipV="1">
            <a:off x="1406924" y="2420112"/>
            <a:ext cx="3076336" cy="9144"/>
          </a:xfrm>
          <a:prstGeom prst="line">
            <a:avLst/>
          </a:prstGeom>
          <a:ln w="25400">
            <a:solidFill>
              <a:schemeClr val="tx1"/>
            </a:solidFill>
            <a:prstDash val="dashDot"/>
          </a:ln>
        </p:spPr>
        <p:style>
          <a:lnRef idx="1">
            <a:schemeClr val="accent1"/>
          </a:lnRef>
          <a:fillRef idx="0">
            <a:schemeClr val="accent1"/>
          </a:fillRef>
          <a:effectRef idx="0">
            <a:schemeClr val="accent1"/>
          </a:effectRef>
          <a:fontRef idx="minor">
            <a:schemeClr val="tx1"/>
          </a:fontRef>
        </p:style>
      </p:cxnSp>
      <p:pic>
        <p:nvPicPr>
          <p:cNvPr id="34817" name="Picture 1"/>
          <p:cNvPicPr>
            <a:picLocks noChangeAspect="1" noChangeArrowheads="1"/>
          </p:cNvPicPr>
          <p:nvPr/>
        </p:nvPicPr>
        <p:blipFill>
          <a:blip r:embed="rId5" cstate="print"/>
          <a:srcRect/>
          <a:stretch>
            <a:fillRect/>
          </a:stretch>
        </p:blipFill>
        <p:spPr bwMode="auto">
          <a:xfrm>
            <a:off x="5410200" y="1219200"/>
            <a:ext cx="3706428" cy="3976688"/>
          </a:xfrm>
          <a:prstGeom prst="rect">
            <a:avLst/>
          </a:prstGeom>
          <a:noFill/>
          <a:ln w="9525">
            <a:noFill/>
            <a:miter lim="800000"/>
            <a:headEnd/>
            <a:tailEnd/>
          </a:ln>
        </p:spPr>
      </p:pic>
      <p:pic>
        <p:nvPicPr>
          <p:cNvPr id="8" name="Picture 2" descr="http://icons.iconarchive.com/icons/iconshock/real-vista-networking/256/access-point-icon.png"/>
          <p:cNvPicPr>
            <a:picLocks noChangeAspect="1" noChangeArrowheads="1"/>
          </p:cNvPicPr>
          <p:nvPr/>
        </p:nvPicPr>
        <p:blipFill>
          <a:blip r:embed="rId6" cstate="print"/>
          <a:srcRect/>
          <a:stretch>
            <a:fillRect/>
          </a:stretch>
        </p:blipFill>
        <p:spPr bwMode="auto">
          <a:xfrm>
            <a:off x="304800" y="1828800"/>
            <a:ext cx="1001490" cy="1001490"/>
          </a:xfrm>
          <a:prstGeom prst="rect">
            <a:avLst/>
          </a:prstGeom>
          <a:noFill/>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37"/>
    </mc:Choice>
    <mc:Fallback xmlns="">
      <p:transition spd="slow" advTm="83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sp>
        <p:nvSpPr>
          <p:cNvPr id="3" name="Content Placeholder 2"/>
          <p:cNvSpPr>
            <a:spLocks noGrp="1"/>
          </p:cNvSpPr>
          <p:nvPr>
            <p:ph idx="1"/>
          </p:nvPr>
        </p:nvSpPr>
        <p:spPr>
          <a:xfrm>
            <a:off x="457200" y="1600200"/>
            <a:ext cx="8229600" cy="5715000"/>
          </a:xfrm>
        </p:spPr>
        <p:txBody>
          <a:bodyPr>
            <a:normAutofit/>
          </a:bodyPr>
          <a:lstStyle/>
          <a:p>
            <a:endParaRPr lang="en-US" dirty="0" smtClean="0"/>
          </a:p>
          <a:p>
            <a:endParaRPr lang="en-US" dirty="0" smtClean="0"/>
          </a:p>
          <a:p>
            <a:endParaRPr lang="en-US" dirty="0" smtClean="0"/>
          </a:p>
          <a:p>
            <a:r>
              <a:rPr lang="en-US" dirty="0" smtClean="0"/>
              <a:t>Human presence</a:t>
            </a:r>
            <a:br>
              <a:rPr lang="en-US" dirty="0" smtClean="0"/>
            </a:br>
            <a:endParaRPr lang="en-US" dirty="0" smtClean="0"/>
          </a:p>
          <a:p>
            <a:r>
              <a:rPr lang="en-US" dirty="0" smtClean="0"/>
              <a:t>Changes in RSS behavior</a:t>
            </a:r>
            <a:br>
              <a:rPr lang="en-US" dirty="0" smtClean="0"/>
            </a:br>
            <a:endParaRPr lang="en-US" dirty="0" smtClean="0"/>
          </a:p>
          <a:p>
            <a:r>
              <a:rPr lang="en-US" b="1" dirty="0" smtClean="0"/>
              <a:t>Could be used for human </a:t>
            </a:r>
            <a:r>
              <a:rPr lang="en-US" b="1" dirty="0"/>
              <a:t>d</a:t>
            </a:r>
            <a:r>
              <a:rPr lang="en-US" b="1" dirty="0" smtClean="0"/>
              <a:t>etection</a:t>
            </a:r>
          </a:p>
          <a:p>
            <a:pPr lvl="1"/>
            <a:r>
              <a:rPr lang="en-US" b="1" dirty="0" smtClean="0">
                <a:solidFill>
                  <a:srgbClr val="FF0000"/>
                </a:solidFill>
              </a:rPr>
              <a:t>Device-free </a:t>
            </a:r>
            <a:r>
              <a:rPr lang="en-US" b="1" dirty="0">
                <a:solidFill>
                  <a:srgbClr val="FF0000"/>
                </a:solidFill>
              </a:rPr>
              <a:t>p</a:t>
            </a:r>
            <a:r>
              <a:rPr lang="en-US" b="1" dirty="0" smtClean="0">
                <a:solidFill>
                  <a:srgbClr val="FF0000"/>
                </a:solidFill>
              </a:rPr>
              <a:t>assive </a:t>
            </a:r>
            <a:r>
              <a:rPr lang="en-US" b="1" dirty="0">
                <a:solidFill>
                  <a:srgbClr val="FF0000"/>
                </a:solidFill>
              </a:rPr>
              <a:t>m</a:t>
            </a:r>
            <a:r>
              <a:rPr lang="en-US" b="1" dirty="0" smtClean="0">
                <a:solidFill>
                  <a:srgbClr val="FF0000"/>
                </a:solidFill>
              </a:rPr>
              <a:t>otion detection </a:t>
            </a:r>
            <a:endParaRPr lang="en-US" b="1" dirty="0">
              <a:solidFill>
                <a:srgbClr val="FF0000"/>
              </a:solidFill>
            </a:endParaRPr>
          </a:p>
        </p:txBody>
      </p:sp>
      <p:pic>
        <p:nvPicPr>
          <p:cNvPr id="47108" name="Picture 4" descr="http://www.clker.com/cliparts/3/3/1/2/11954273591888937656johnny_automatic_laptop.svg.hi.png"/>
          <p:cNvPicPr>
            <a:picLocks noChangeAspect="1" noChangeArrowheads="1"/>
          </p:cNvPicPr>
          <p:nvPr/>
        </p:nvPicPr>
        <p:blipFill>
          <a:blip r:embed="rId4" cstate="print"/>
          <a:srcRect/>
          <a:stretch>
            <a:fillRect/>
          </a:stretch>
        </p:blipFill>
        <p:spPr bwMode="auto">
          <a:xfrm>
            <a:off x="4483260" y="1977199"/>
            <a:ext cx="774540" cy="885825"/>
          </a:xfrm>
          <a:prstGeom prst="rect">
            <a:avLst/>
          </a:prstGeom>
          <a:noFill/>
        </p:spPr>
      </p:pic>
      <p:cxnSp>
        <p:nvCxnSpPr>
          <p:cNvPr id="7" name="Straight Connector 6"/>
          <p:cNvCxnSpPr>
            <a:endCxn id="47108" idx="1"/>
          </p:cNvCxnSpPr>
          <p:nvPr/>
        </p:nvCxnSpPr>
        <p:spPr>
          <a:xfrm flipV="1">
            <a:off x="1406924" y="2420112"/>
            <a:ext cx="3076336" cy="9144"/>
          </a:xfrm>
          <a:prstGeom prst="line">
            <a:avLst/>
          </a:prstGeom>
          <a:ln w="25400">
            <a:solidFill>
              <a:schemeClr val="tx1"/>
            </a:solidFill>
            <a:prstDash val="dashDot"/>
          </a:ln>
        </p:spPr>
        <p:style>
          <a:lnRef idx="1">
            <a:schemeClr val="accent1"/>
          </a:lnRef>
          <a:fillRef idx="0">
            <a:schemeClr val="accent1"/>
          </a:fillRef>
          <a:effectRef idx="0">
            <a:schemeClr val="accent1"/>
          </a:effectRef>
          <a:fontRef idx="minor">
            <a:schemeClr val="tx1"/>
          </a:fontRef>
        </p:style>
      </p:cxnSp>
      <p:pic>
        <p:nvPicPr>
          <p:cNvPr id="47111" name="Picture 7" descr="http://www.clker.com/cliparts/v/t/D/1/7/F/single-user-im-th.png"/>
          <p:cNvPicPr>
            <a:picLocks noChangeAspect="1" noChangeArrowheads="1"/>
          </p:cNvPicPr>
          <p:nvPr/>
        </p:nvPicPr>
        <p:blipFill>
          <a:blip r:embed="rId5" cstate="print"/>
          <a:srcRect/>
          <a:stretch>
            <a:fillRect/>
          </a:stretch>
        </p:blipFill>
        <p:spPr bwMode="auto">
          <a:xfrm>
            <a:off x="1295400" y="914400"/>
            <a:ext cx="547206" cy="722313"/>
          </a:xfrm>
          <a:prstGeom prst="rect">
            <a:avLst/>
          </a:prstGeom>
          <a:noFill/>
        </p:spPr>
      </p:pic>
      <p:pic>
        <p:nvPicPr>
          <p:cNvPr id="33793" name="Picture 1"/>
          <p:cNvPicPr>
            <a:picLocks noChangeAspect="1" noChangeArrowheads="1"/>
          </p:cNvPicPr>
          <p:nvPr/>
        </p:nvPicPr>
        <p:blipFill>
          <a:blip r:embed="rId6" cstate="print"/>
          <a:srcRect/>
          <a:stretch>
            <a:fillRect/>
          </a:stretch>
        </p:blipFill>
        <p:spPr bwMode="auto">
          <a:xfrm>
            <a:off x="5353242" y="1295400"/>
            <a:ext cx="3638358" cy="3881438"/>
          </a:xfrm>
          <a:prstGeom prst="rect">
            <a:avLst/>
          </a:prstGeom>
          <a:noFill/>
          <a:ln w="9525">
            <a:noFill/>
            <a:miter lim="800000"/>
            <a:headEnd/>
            <a:tailEnd/>
          </a:ln>
        </p:spPr>
      </p:pic>
      <p:pic>
        <p:nvPicPr>
          <p:cNvPr id="51202" name="Picture 2" descr="http://icons.iconarchive.com/icons/iconshock/real-vista-networking/256/access-point-icon.png"/>
          <p:cNvPicPr>
            <a:picLocks noChangeAspect="1" noChangeArrowheads="1"/>
          </p:cNvPicPr>
          <p:nvPr/>
        </p:nvPicPr>
        <p:blipFill>
          <a:blip r:embed="rId7" cstate="print"/>
          <a:srcRect/>
          <a:stretch>
            <a:fillRect/>
          </a:stretch>
        </p:blipFill>
        <p:spPr bwMode="auto">
          <a:xfrm>
            <a:off x="304800" y="1828800"/>
            <a:ext cx="1001490" cy="1001490"/>
          </a:xfrm>
          <a:prstGeom prst="rect">
            <a:avLst/>
          </a:prstGeom>
          <a:noFill/>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502"/>
    </mc:Choice>
    <mc:Fallback xmlns="">
      <p:transition spd="slow" advTm="4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2.77778E-6 2.96296E-6 C 0.00052 0.03958 0.00052 0.07916 0.00156 0.11875 C 0.0019 0.13379 0.0085 0.15879 0.01093 0.175 C 0.01267 0.18703 0.01493 0.2074 0.02187 0.21666 C 0.02482 0.2206 0.03211 0.22477 0.03593 0.22708 C 0.03888 0.22893 0.04531 0.23125 0.04531 0.23125 C 0.06805 0.22847 0.06197 0.23194 0.075 0.21458 C 0.0769 0.20694 0.07951 0.20046 0.08281 0.19375 C 0.08559 0.17847 0.08784 0.16319 0.09062 0.14791 C 0.09201 0.14051 0.09461 0.13958 0.09687 0.13333 C 0.10086 0.12268 0.10538 0.11273 0.10937 0.10208 C 0.11597 0.08472 0.12222 0.06412 0.13281 0.05 C 0.13628 0.03588 0.14357 0.04421 0.15 0.05 C 0.15833 0.06666 0.14739 0.04652 0.15781 0.06041 C 0.1592 0.06227 0.15954 0.06481 0.16093 0.06666 C 0.16284 0.06921 0.16545 0.07037 0.16718 0.07291 C 0.16961 0.07662 0.17083 0.08194 0.17343 0.08541 C 0.175 0.0875 0.17656 0.08958 0.17812 0.09166 C 0.18177 0.10648 0.18888 0.12893 0.19687 0.13958 C 0.19861 0.14629 0.20295 0.15162 0.20468 0.15833 C 0.20711 0.16782 0.21145 0.17523 0.21562 0.18333 C 0.21649 0.18518 0.21631 0.18773 0.21718 0.18958 C 0.21961 0.19444 0.22309 0.19699 0.22656 0.2 C 0.23142 0.20995 0.23819 0.21296 0.24531 0.21875 C 0.24861 0.22129 0.25156 0.2243 0.25468 0.22708 C 0.25625 0.22847 0.25937 0.23125 0.25937 0.23125 C 0.26354 0.23009 0.26892 0.23102 0.27187 0.22708 C 0.27309 0.22546 0.27274 0.22268 0.27343 0.22083 C 0.2769 0.2118 0.28003 0.20231 0.28437 0.19375 C 0.2868 0.18055 0.29114 0.16967 0.29687 0.15833 C 0.29843 0.15023 0.30121 0.14328 0.30312 0.13541 C 0.30364 0.12569 0.30381 0.11597 0.30468 0.10625 C 0.30659 0.08541 0.3125 0.06481 0.3125 0.04375 " pathEditMode="relative" ptsTypes="ffffffffffffffffffffffffffffffffA">
                                      <p:cBhvr>
                                        <p:cTn id="6" dur="3000" fill="hold"/>
                                        <p:tgtEl>
                                          <p:spTgt spid="47111"/>
                                        </p:tgtEl>
                                        <p:attrNameLst>
                                          <p:attrName>ppt_x</p:attrName>
                                          <p:attrName>ppt_y</p:attrName>
                                        </p:attrNameLst>
                                      </p:cBhvr>
                                    </p:animMotion>
                                  </p:childTnLst>
                                </p:cTn>
                              </p:par>
                            </p:childTnLst>
                          </p:cTn>
                        </p:par>
                        <p:par>
                          <p:cTn id="7" fill="hold">
                            <p:stCondLst>
                              <p:cond delay="3000"/>
                            </p:stCondLst>
                            <p:childTnLst>
                              <p:par>
                                <p:cTn id="8" presetID="3" presetClass="entr" presetSubtype="10" fill="hold" nodeType="afterEffect">
                                  <p:stCondLst>
                                    <p:cond delay="0"/>
                                  </p:stCondLst>
                                  <p:childTnLst>
                                    <p:set>
                                      <p:cBhvr>
                                        <p:cTn id="9" dur="1" fill="hold">
                                          <p:stCondLst>
                                            <p:cond delay="0"/>
                                          </p:stCondLst>
                                        </p:cTn>
                                        <p:tgtEl>
                                          <p:spTgt spid="33793"/>
                                        </p:tgtEl>
                                        <p:attrNameLst>
                                          <p:attrName>style.visibility</p:attrName>
                                        </p:attrNameLst>
                                      </p:cBhvr>
                                      <p:to>
                                        <p:strVal val="visible"/>
                                      </p:to>
                                    </p:set>
                                    <p:animEffect transition="in" filter="blinds(horizontal)">
                                      <p:cBhvr>
                                        <p:cTn id="10" dur="500"/>
                                        <p:tgtEl>
                                          <p:spTgt spid="33793"/>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vs. Passive</a:t>
            </a:r>
            <a:endParaRPr lang="en-US" dirty="0"/>
          </a:p>
        </p:txBody>
      </p:sp>
      <p:sp>
        <p:nvSpPr>
          <p:cNvPr id="6" name="TextBox 5"/>
          <p:cNvSpPr txBox="1"/>
          <p:nvPr/>
        </p:nvSpPr>
        <p:spPr>
          <a:xfrm>
            <a:off x="436776" y="1752600"/>
            <a:ext cx="3421578" cy="1200329"/>
          </a:xfrm>
          <a:prstGeom prst="rect">
            <a:avLst/>
          </a:prstGeom>
          <a:noFill/>
        </p:spPr>
        <p:txBody>
          <a:bodyPr wrap="none" rtlCol="0">
            <a:spAutoFit/>
          </a:bodyPr>
          <a:lstStyle/>
          <a:p>
            <a:pPr algn="ctr"/>
            <a:r>
              <a:rPr lang="en-US" sz="2400" dirty="0" smtClean="0"/>
              <a:t>Mobile device interacting </a:t>
            </a:r>
            <a:br>
              <a:rPr lang="en-US" sz="2400" dirty="0" smtClean="0"/>
            </a:br>
            <a:r>
              <a:rPr lang="en-US" sz="2400" dirty="0" smtClean="0"/>
              <a:t>with infrastructure</a:t>
            </a:r>
          </a:p>
          <a:p>
            <a:pPr algn="ctr"/>
            <a:r>
              <a:rPr lang="en-US" sz="2400" b="1" dirty="0" smtClean="0"/>
              <a:t>Active</a:t>
            </a:r>
            <a:endParaRPr lang="en-US" sz="2400" b="1" dirty="0"/>
          </a:p>
        </p:txBody>
      </p:sp>
      <p:sp>
        <p:nvSpPr>
          <p:cNvPr id="7" name="TextBox 6"/>
          <p:cNvSpPr txBox="1"/>
          <p:nvPr/>
        </p:nvSpPr>
        <p:spPr>
          <a:xfrm>
            <a:off x="4871786" y="1752600"/>
            <a:ext cx="3598869" cy="1200329"/>
          </a:xfrm>
          <a:prstGeom prst="rect">
            <a:avLst/>
          </a:prstGeom>
          <a:noFill/>
        </p:spPr>
        <p:txBody>
          <a:bodyPr wrap="none" rtlCol="0">
            <a:spAutoFit/>
          </a:bodyPr>
          <a:lstStyle/>
          <a:p>
            <a:pPr algn="ctr"/>
            <a:r>
              <a:rPr lang="en-US" sz="2400" dirty="0" smtClean="0"/>
              <a:t>Infrastructure components </a:t>
            </a:r>
            <a:br>
              <a:rPr lang="en-US" sz="2400" dirty="0" smtClean="0"/>
            </a:br>
            <a:r>
              <a:rPr lang="en-US" sz="2400" dirty="0" smtClean="0"/>
              <a:t>interacting with each other</a:t>
            </a:r>
          </a:p>
          <a:p>
            <a:pPr algn="ctr"/>
            <a:r>
              <a:rPr lang="en-US" sz="2400" b="1" dirty="0" smtClean="0"/>
              <a:t>Passive</a:t>
            </a:r>
            <a:endParaRPr lang="en-US" sz="2400" b="1" dirty="0"/>
          </a:p>
        </p:txBody>
      </p:sp>
      <p:pic>
        <p:nvPicPr>
          <p:cNvPr id="8" name="Picture 2" descr="C:\Users\Moustafa\AppData\Local\Temp\Rar$DR00.532\layou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007743"/>
            <a:ext cx="2725973" cy="33645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Moustafa\AppData\Local\Temp\Rar$DR01.209\layou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939" y="3007743"/>
            <a:ext cx="2725252" cy="33636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Applications</a:t>
            </a:r>
            <a:endParaRPr lang="en-US" dirty="0"/>
          </a:p>
        </p:txBody>
      </p:sp>
      <p:sp>
        <p:nvSpPr>
          <p:cNvPr id="3" name="Content Placeholder 2"/>
          <p:cNvSpPr>
            <a:spLocks noGrp="1"/>
          </p:cNvSpPr>
          <p:nvPr>
            <p:ph idx="1"/>
          </p:nvPr>
        </p:nvSpPr>
        <p:spPr/>
        <p:txBody>
          <a:bodyPr>
            <a:normAutofit/>
          </a:bodyPr>
          <a:lstStyle/>
          <a:p>
            <a:r>
              <a:rPr lang="en-US" dirty="0" smtClean="0"/>
              <a:t>Intrusion detection</a:t>
            </a:r>
          </a:p>
          <a:p>
            <a:r>
              <a:rPr lang="en-US" dirty="0" smtClean="0"/>
              <a:t>Smart homes	</a:t>
            </a:r>
          </a:p>
          <a:p>
            <a:r>
              <a:rPr lang="en-US" dirty="0" smtClean="0"/>
              <a:t>Border protection		</a:t>
            </a:r>
          </a:p>
          <a:p>
            <a:r>
              <a:rPr lang="en-US" dirty="0" smtClean="0"/>
              <a:t>Assisting installed security systems</a:t>
            </a:r>
          </a:p>
        </p:txBody>
      </p:sp>
      <p:pic>
        <p:nvPicPr>
          <p:cNvPr id="32770" name="Picture 2" descr="http://www.avdesign.com.au/wp-content/uploads/2011/01/smarthome.jpg"/>
          <p:cNvPicPr>
            <a:picLocks noChangeAspect="1" noChangeArrowheads="1"/>
          </p:cNvPicPr>
          <p:nvPr/>
        </p:nvPicPr>
        <p:blipFill>
          <a:blip r:embed="rId4" cstate="print"/>
          <a:srcRect/>
          <a:stretch>
            <a:fillRect/>
          </a:stretch>
        </p:blipFill>
        <p:spPr bwMode="auto">
          <a:xfrm>
            <a:off x="4147624" y="3886200"/>
            <a:ext cx="4691576" cy="2743200"/>
          </a:xfrm>
          <a:prstGeom prst="rect">
            <a:avLst/>
          </a:prstGeom>
          <a:noFill/>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6111"/>
    </mc:Choice>
    <mc:Fallback xmlns="">
      <p:transition spd="slow" advTm="6611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lumMod val="65000"/>
                  </a:schemeClr>
                </a:solidFill>
              </a:rPr>
              <a:t>Introduction</a:t>
            </a:r>
          </a:p>
          <a:p>
            <a:r>
              <a:rPr lang="en-US" dirty="0" smtClean="0"/>
              <a:t>Challenges and Related Work</a:t>
            </a:r>
          </a:p>
          <a:p>
            <a:pPr lvl="1"/>
            <a:r>
              <a:rPr lang="en-US" i="1" dirty="0" smtClean="0"/>
              <a:t>device-free passive systems challenges</a:t>
            </a:r>
          </a:p>
          <a:p>
            <a:pPr lvl="1"/>
            <a:r>
              <a:rPr lang="en-US" i="1" dirty="0" smtClean="0"/>
              <a:t>related work</a:t>
            </a:r>
          </a:p>
          <a:p>
            <a:pPr lvl="1"/>
            <a:r>
              <a:rPr lang="en-US" i="1" dirty="0" smtClean="0"/>
              <a:t>our </a:t>
            </a:r>
            <a:r>
              <a:rPr lang="en-US" i="1" dirty="0" smtClean="0"/>
              <a:t>contributions</a:t>
            </a:r>
            <a:endParaRPr lang="en-US" i="1" dirty="0" smtClean="0"/>
          </a:p>
          <a:p>
            <a:r>
              <a:rPr lang="en-US" dirty="0" smtClean="0">
                <a:solidFill>
                  <a:schemeClr val="bg1">
                    <a:lumMod val="65000"/>
                  </a:schemeClr>
                </a:solidFill>
              </a:rPr>
              <a:t>Identifying Effective Signal Features</a:t>
            </a:r>
          </a:p>
          <a:p>
            <a:r>
              <a:rPr lang="en-US" dirty="0" smtClean="0">
                <a:solidFill>
                  <a:schemeClr val="bg1">
                    <a:lumMod val="65000"/>
                  </a:schemeClr>
                </a:solidFill>
              </a:rPr>
              <a:t>RASID System</a:t>
            </a:r>
          </a:p>
          <a:p>
            <a:r>
              <a:rPr lang="en-US" dirty="0" smtClean="0">
                <a:solidFill>
                  <a:schemeClr val="bg1">
                    <a:lumMod val="65000"/>
                  </a:schemeClr>
                </a:solidFill>
              </a:rPr>
              <a:t>Evaluation</a:t>
            </a:r>
          </a:p>
          <a:p>
            <a:r>
              <a:rPr lang="en-US" dirty="0" smtClean="0">
                <a:solidFill>
                  <a:schemeClr val="bg1">
                    <a:lumMod val="65000"/>
                  </a:schemeClr>
                </a:solidFill>
              </a:rPr>
              <a:t>Summary</a:t>
            </a:r>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2|0.1|0.1"/>
</p:tagLst>
</file>

<file path=ppt/tags/tag2.xml><?xml version="1.0" encoding="utf-8"?>
<p:tagLst xmlns:a="http://schemas.openxmlformats.org/drawingml/2006/main" xmlns:r="http://schemas.openxmlformats.org/officeDocument/2006/relationships" xmlns:p="http://schemas.openxmlformats.org/presentationml/2006/main">
  <p:tag name="TIMING" val="|0.1|0.1"/>
</p:tagLst>
</file>

<file path=ppt/tags/tag3.xml><?xml version="1.0" encoding="utf-8"?>
<p:tagLst xmlns:a="http://schemas.openxmlformats.org/drawingml/2006/main" xmlns:r="http://schemas.openxmlformats.org/officeDocument/2006/relationships" xmlns:p="http://schemas.openxmlformats.org/presentationml/2006/main">
  <p:tag name="TIMING" val="|1.3|1.6|0.6"/>
</p:tagLst>
</file>

<file path=ppt/tags/tag4.xml><?xml version="1.0" encoding="utf-8"?>
<p:tagLst xmlns:a="http://schemas.openxmlformats.org/drawingml/2006/main" xmlns:r="http://schemas.openxmlformats.org/officeDocument/2006/relationships" xmlns:p="http://schemas.openxmlformats.org/presentationml/2006/main">
  <p:tag name="TIMING" val="|25.1|1.8"/>
</p:tagLst>
</file>

<file path=ppt/tags/tag5.xml><?xml version="1.0" encoding="utf-8"?>
<p:tagLst xmlns:a="http://schemas.openxmlformats.org/drawingml/2006/main" xmlns:r="http://schemas.openxmlformats.org/officeDocument/2006/relationships" xmlns:p="http://schemas.openxmlformats.org/presentationml/2006/main">
  <p:tag name="TIMING" val="|13.3|8.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16667</TotalTime>
  <Words>2398</Words>
  <Application>Microsoft Office PowerPoint</Application>
  <PresentationFormat>On-screen Show (4:3)</PresentationFormat>
  <Paragraphs>441</Paragraphs>
  <Slides>43</Slides>
  <Notes>43</Notes>
  <HiddenSlides>0</HiddenSlides>
  <MMClips>2</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RASID: A Robust WLAN Device-Free Passive Motion Detection System</vt:lpstr>
      <vt:lpstr>Outline</vt:lpstr>
      <vt:lpstr>Device-Based Active System</vt:lpstr>
      <vt:lpstr>Can we detect a user that  is not carrying any devices and is not interacting with the system?</vt:lpstr>
      <vt:lpstr>Observation</vt:lpstr>
      <vt:lpstr>Observation</vt:lpstr>
      <vt:lpstr>Active vs. Passive</vt:lpstr>
      <vt:lpstr>Potential Applications</vt:lpstr>
      <vt:lpstr>Outline</vt:lpstr>
      <vt:lpstr>Device-free Passive System Challenges</vt:lpstr>
      <vt:lpstr>Related Work</vt:lpstr>
      <vt:lpstr>Our Contributions</vt:lpstr>
      <vt:lpstr>Outline</vt:lpstr>
      <vt:lpstr>Feature Selection</vt:lpstr>
      <vt:lpstr>Feature Selection  (Sensitivity to Human Motion)</vt:lpstr>
      <vt:lpstr>Feature Selection (Resistivity to Temporal Variation)</vt:lpstr>
      <vt:lpstr>Outline</vt:lpstr>
      <vt:lpstr>System Operation</vt:lpstr>
      <vt:lpstr>RASID Architecture</vt:lpstr>
      <vt:lpstr>Silence Profile Construction</vt:lpstr>
      <vt:lpstr>Basic Detection Module</vt:lpstr>
      <vt:lpstr>Normal Profile Update Module</vt:lpstr>
      <vt:lpstr>Normal Profile Update Module</vt:lpstr>
      <vt:lpstr>Normal Profile Update Module</vt:lpstr>
      <vt:lpstr>Decision Refinement Module</vt:lpstr>
      <vt:lpstr>Region Tracking Interface</vt:lpstr>
      <vt:lpstr>Outline</vt:lpstr>
      <vt:lpstr>Experiments Environment</vt:lpstr>
      <vt:lpstr>Experiments Environment</vt:lpstr>
      <vt:lpstr>Evaluation Metrics</vt:lpstr>
      <vt:lpstr>Modules Effect on Performance</vt:lpstr>
      <vt:lpstr>Overall System Performance</vt:lpstr>
      <vt:lpstr>Comparison with other Systems Overhead</vt:lpstr>
      <vt:lpstr>Comparison with other Systems Accuracy- Robustness</vt:lpstr>
      <vt:lpstr>Comparison with other Systems Accuracy- Robustness</vt:lpstr>
      <vt:lpstr>Summary and Future Work</vt:lpstr>
      <vt:lpstr>Thank you !  Ahmed Saeed ahmed.saeed@ejust.edu.eg  Wireless Research Center         http://wrc.ejust.edu.eg  </vt:lpstr>
      <vt:lpstr>Device Free Motion Detection</vt:lpstr>
      <vt:lpstr>Density Function Estimation (Non Parametric Estimation)</vt:lpstr>
      <vt:lpstr>Density Function Estimation with Normal Profile Updates</vt:lpstr>
      <vt:lpstr>Parametric Estimation </vt:lpstr>
      <vt:lpstr>Normal Profile Update Module</vt:lpstr>
      <vt:lpstr>Comparison with other Systems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RASID: A Robust WLAN Device-Free Passive Motion Detection System</dc:title>
  <dc:creator>Saeed</dc:creator>
  <cp:lastModifiedBy>Moustafa</cp:lastModifiedBy>
  <cp:revision>360</cp:revision>
  <dcterms:created xsi:type="dcterms:W3CDTF">2012-03-08T13:09:23Z</dcterms:created>
  <dcterms:modified xsi:type="dcterms:W3CDTF">2012-03-22T14:36:42Z</dcterms:modified>
</cp:coreProperties>
</file>