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Default Extension="wmf" ContentType="image/x-wmf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317" r:id="rId3"/>
    <p:sldId id="316" r:id="rId4"/>
    <p:sldId id="289" r:id="rId5"/>
    <p:sldId id="292" r:id="rId6"/>
    <p:sldId id="293" r:id="rId7"/>
    <p:sldId id="295" r:id="rId8"/>
    <p:sldId id="264" r:id="rId9"/>
    <p:sldId id="291" r:id="rId10"/>
    <p:sldId id="318" r:id="rId11"/>
    <p:sldId id="294" r:id="rId12"/>
    <p:sldId id="297" r:id="rId13"/>
    <p:sldId id="296" r:id="rId14"/>
    <p:sldId id="299" r:id="rId15"/>
    <p:sldId id="300" r:id="rId16"/>
    <p:sldId id="319" r:id="rId17"/>
    <p:sldId id="301" r:id="rId18"/>
    <p:sldId id="268" r:id="rId19"/>
    <p:sldId id="302" r:id="rId20"/>
    <p:sldId id="284" r:id="rId21"/>
    <p:sldId id="285" r:id="rId22"/>
    <p:sldId id="286" r:id="rId23"/>
    <p:sldId id="320" r:id="rId24"/>
    <p:sldId id="303" r:id="rId25"/>
    <p:sldId id="304" r:id="rId26"/>
    <p:sldId id="311" r:id="rId27"/>
    <p:sldId id="321" r:id="rId28"/>
    <p:sldId id="312" r:id="rId29"/>
    <p:sldId id="263" r:id="rId30"/>
    <p:sldId id="32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-8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11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9251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456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027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56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480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209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72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1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8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51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3933F-1328-451A-852F-DDDD67F45BA2}" type="datetimeFigureOut">
              <a:rPr lang="en-US" smtClean="0"/>
              <a:pPr/>
              <a:t>9/5/14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6B9C-1527-41B3-9E5A-DD93AC013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843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5" Type="http://schemas.openxmlformats.org/officeDocument/2006/relationships/image" Target="../media/image13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5" Type="http://schemas.openxmlformats.org/officeDocument/2006/relationships/image" Target="../media/image13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emf"/><Relationship Id="rId5" Type="http://schemas.openxmlformats.org/officeDocument/2006/relationships/image" Target="../media/image13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385" y="1122363"/>
            <a:ext cx="11113477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Towards a Characterization of White Spaces </a:t>
            </a:r>
            <a:r>
              <a:rPr lang="en-GB" dirty="0" smtClean="0"/>
              <a:t>Databases Errors</a:t>
            </a:r>
            <a:br>
              <a:rPr lang="en-GB" dirty="0" smtClean="0"/>
            </a:br>
            <a:r>
              <a:rPr lang="en-GB" sz="4900" dirty="0" smtClean="0"/>
              <a:t>An </a:t>
            </a:r>
            <a:r>
              <a:rPr lang="en-GB" sz="4900" dirty="0"/>
              <a:t>Empirical Study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Ahmed Saeed*, Khaled A. </a:t>
            </a:r>
            <a:r>
              <a:rPr lang="en-US" dirty="0" err="1" smtClean="0"/>
              <a:t>Harras</a:t>
            </a:r>
            <a:r>
              <a:rPr lang="en-US" baseline="30000" dirty="0"/>
              <a:t>†</a:t>
            </a:r>
            <a:r>
              <a:rPr lang="en-US" dirty="0" smtClean="0"/>
              <a:t>, and </a:t>
            </a:r>
            <a:r>
              <a:rPr lang="en-US" dirty="0" err="1" smtClean="0"/>
              <a:t>Moustafa</a:t>
            </a:r>
            <a:r>
              <a:rPr lang="en-US" dirty="0" smtClean="0"/>
              <a:t> </a:t>
            </a:r>
            <a:r>
              <a:rPr lang="en-US" dirty="0"/>
              <a:t>Youssef</a:t>
            </a:r>
            <a:r>
              <a:rPr lang="en-US" baseline="30000" dirty="0"/>
              <a:t>‡</a:t>
            </a:r>
            <a:endParaRPr lang="en-US" baseline="30000" dirty="0" smtClean="0"/>
          </a:p>
          <a:p>
            <a:r>
              <a:rPr lang="en-US" dirty="0" smtClean="0"/>
              <a:t>*Georgia Institute of Technology</a:t>
            </a:r>
          </a:p>
          <a:p>
            <a:r>
              <a:rPr lang="en-US" baseline="30000" dirty="0"/>
              <a:t>†</a:t>
            </a:r>
            <a:r>
              <a:rPr lang="en-US" dirty="0" smtClean="0"/>
              <a:t>Carnegie Mellon University Qatar</a:t>
            </a:r>
          </a:p>
          <a:p>
            <a:r>
              <a:rPr lang="en-US" baseline="30000" dirty="0"/>
              <a:t>‡ </a:t>
            </a:r>
            <a:r>
              <a:rPr lang="en-US" dirty="0" smtClean="0"/>
              <a:t>Egypt-Japan University of Science and Technology (E-JUST)</a:t>
            </a:r>
            <a:endParaRPr lang="en-US" dirty="0"/>
          </a:p>
        </p:txBody>
      </p:sp>
      <p:pic>
        <p:nvPicPr>
          <p:cNvPr id="4" name="Picture 11" descr="C:\Users\Ahmed\Downloads\logo_inf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12969"/>
            <a:ext cx="993851" cy="1219200"/>
          </a:xfrm>
          <a:prstGeom prst="roundRect">
            <a:avLst>
              <a:gd name="adj" fmla="val 10734"/>
            </a:avLst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qatar.cmu.edu/media/imgs/Carnegie%20Mellon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1920" y="5552668"/>
            <a:ext cx="3679431" cy="11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6687" y="5720080"/>
            <a:ext cx="3978593" cy="8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12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GB" b="1" dirty="0" smtClean="0"/>
              <a:t>A </a:t>
            </a:r>
            <a:r>
              <a:rPr lang="en-GB" b="1" dirty="0"/>
              <a:t>Large Scale Urban Study</a:t>
            </a:r>
            <a:endParaRPr lang="en-US" b="1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to Use Spectrum Sensing ?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SPOC: Signal Prediction &amp; Observation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Combiner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651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dirty="0" smtClean="0"/>
              <a:t>Large Scale Urban Study</a:t>
            </a:r>
            <a:br>
              <a:rPr lang="en-GB" dirty="0" smtClean="0"/>
            </a:br>
            <a:r>
              <a:rPr lang="en-GB" i="1" dirty="0" smtClean="0"/>
              <a:t>Introduction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50425"/>
          </a:xfrm>
        </p:spPr>
        <p:txBody>
          <a:bodyPr>
            <a:normAutofit/>
          </a:bodyPr>
          <a:lstStyle/>
          <a:p>
            <a:r>
              <a:rPr lang="en-US" dirty="0" smtClean="0"/>
              <a:t>The accuracy of propagation models has</a:t>
            </a:r>
            <a:r>
              <a:rPr lang="en-US" dirty="0" smtClean="0"/>
              <a:t> gained attention </a:t>
            </a:r>
            <a:r>
              <a:rPr lang="en-US" dirty="0" smtClean="0"/>
              <a:t>recently</a:t>
            </a:r>
          </a:p>
          <a:p>
            <a:pPr lvl="1"/>
            <a:r>
              <a:rPr lang="en-US" dirty="0" smtClean="0"/>
              <a:t>In the work on </a:t>
            </a:r>
            <a:r>
              <a:rPr lang="en-US" b="1" i="1" dirty="0" smtClean="0"/>
              <a:t>V-Scope</a:t>
            </a:r>
            <a:r>
              <a:rPr lang="en-US" dirty="0" smtClean="0"/>
              <a:t> by </a:t>
            </a:r>
            <a:r>
              <a:rPr lang="en-US" dirty="0"/>
              <a:t>Zhang </a:t>
            </a:r>
            <a:r>
              <a:rPr lang="en-US" dirty="0" smtClean="0"/>
              <a:t>et al. </a:t>
            </a:r>
            <a:r>
              <a:rPr lang="en-US" dirty="0" smtClean="0"/>
              <a:t>proposes the fusion of spectrum databases with and improved spectrum sensing approach shows a significant improvement in white space detection, yet still performs spectrum sensing at -114 </a:t>
            </a:r>
            <a:r>
              <a:rPr lang="en-US" dirty="0" err="1" smtClean="0"/>
              <a:t>dbm</a:t>
            </a:r>
            <a:endParaRPr lang="en-US" b="1" i="1" dirty="0" smtClean="0"/>
          </a:p>
          <a:p>
            <a:r>
              <a:rPr lang="en-US" dirty="0" smtClean="0"/>
              <a:t>We conduct a large scale study to validate the accuracy of  the Longley-Rice model and </a:t>
            </a:r>
            <a:r>
              <a:rPr lang="en-US" dirty="0" smtClean="0"/>
              <a:t>characterize </a:t>
            </a:r>
            <a:r>
              <a:rPr lang="en-US" dirty="0" smtClean="0"/>
              <a:t>cases </a:t>
            </a:r>
            <a:r>
              <a:rPr lang="en-US" dirty="0" smtClean="0"/>
              <a:t>where </a:t>
            </a:r>
            <a:r>
              <a:rPr lang="en-US" dirty="0" smtClean="0"/>
              <a:t>sensing can be performed with a sensing threshold of -84 </a:t>
            </a:r>
            <a:r>
              <a:rPr lang="en-US" dirty="0" err="1" smtClean="0"/>
              <a:t>dBm</a:t>
            </a:r>
            <a:r>
              <a:rPr lang="en-US" dirty="0" smtClean="0"/>
              <a:t> (minimum decodable TV signal strength)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36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Large Scale Urban Study</a:t>
            </a:r>
            <a:br>
              <a:rPr lang="en-GB" dirty="0"/>
            </a:br>
            <a:r>
              <a:rPr lang="en-GB" i="1" dirty="0" smtClean="0"/>
              <a:t>Methodology – Area Covered</a:t>
            </a:r>
            <a:endParaRPr lang="en-GB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urvey </a:t>
            </a:r>
            <a:r>
              <a:rPr lang="en-GB" dirty="0"/>
              <a:t>across the </a:t>
            </a:r>
            <a:r>
              <a:rPr lang="en-GB" dirty="0" smtClean="0"/>
              <a:t>governorate </a:t>
            </a:r>
            <a:r>
              <a:rPr lang="en-GB" dirty="0"/>
              <a:t>of Alexandria, </a:t>
            </a:r>
            <a:r>
              <a:rPr lang="en-GB" dirty="0" smtClean="0"/>
              <a:t>Egypt covered </a:t>
            </a:r>
            <a:r>
              <a:rPr lang="en-GB" dirty="0"/>
              <a:t>an area </a:t>
            </a:r>
            <a:r>
              <a:rPr lang="en-GB" dirty="0" smtClean="0"/>
              <a:t>of around </a:t>
            </a:r>
            <a:r>
              <a:rPr lang="en-GB" dirty="0"/>
              <a:t>3000 km</a:t>
            </a:r>
            <a:r>
              <a:rPr lang="en-GB" baseline="30000" dirty="0"/>
              <a:t>2</a:t>
            </a:r>
            <a:r>
              <a:rPr lang="en-GB" dirty="0"/>
              <a:t> with a driving </a:t>
            </a:r>
            <a:r>
              <a:rPr lang="en-GB" dirty="0" smtClean="0"/>
              <a:t>path </a:t>
            </a:r>
            <a:r>
              <a:rPr lang="en-GB" dirty="0"/>
              <a:t>of 190 </a:t>
            </a:r>
            <a:r>
              <a:rPr lang="en-GB" dirty="0" smtClean="0"/>
              <a:t>km</a:t>
            </a:r>
          </a:p>
          <a:p>
            <a:r>
              <a:rPr lang="en-GB" dirty="0"/>
              <a:t>The </a:t>
            </a:r>
            <a:r>
              <a:rPr lang="en-GB" dirty="0" smtClean="0"/>
              <a:t>driving </a:t>
            </a:r>
            <a:r>
              <a:rPr lang="en-GB" dirty="0"/>
              <a:t>paths pass through areas with large buildings, desert</a:t>
            </a:r>
            <a:r>
              <a:rPr lang="en-GB" dirty="0" smtClean="0"/>
              <a:t>, farm </a:t>
            </a:r>
            <a:r>
              <a:rPr lang="en-GB" dirty="0"/>
              <a:t>lands, at the edge of water bodies, and also across </a:t>
            </a:r>
            <a:r>
              <a:rPr lang="en-GB" dirty="0" smtClean="0"/>
              <a:t>areas </a:t>
            </a:r>
            <a:r>
              <a:rPr lang="en-GB" dirty="0"/>
              <a:t>of </a:t>
            </a:r>
            <a:r>
              <a:rPr lang="en-GB" dirty="0" smtClean="0"/>
              <a:t>different </a:t>
            </a:r>
            <a:r>
              <a:rPr lang="en-GB" dirty="0"/>
              <a:t>population </a:t>
            </a:r>
            <a:r>
              <a:rPr lang="en-GB" dirty="0" smtClean="0"/>
              <a:t>densities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259" t="17548" r="21168" b="7260"/>
          <a:stretch/>
        </p:blipFill>
        <p:spPr>
          <a:xfrm>
            <a:off x="582835" y="1825625"/>
            <a:ext cx="5436965" cy="41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2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Large Scale Urban Study</a:t>
            </a:r>
            <a:br>
              <a:rPr lang="en-GB" dirty="0"/>
            </a:br>
            <a:r>
              <a:rPr lang="en-GB" i="1" dirty="0" smtClean="0"/>
              <a:t>Methodology - Setup</a:t>
            </a:r>
            <a:endParaRPr lang="en-GB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USRP </a:t>
            </a:r>
            <a:r>
              <a:rPr lang="en-GB" dirty="0" smtClean="0"/>
              <a:t>N210 with </a:t>
            </a:r>
            <a:r>
              <a:rPr lang="en-GB" dirty="0"/>
              <a:t>a WBX 50-2200 MHz Rx/</a:t>
            </a:r>
            <a:r>
              <a:rPr lang="en-GB" dirty="0" err="1"/>
              <a:t>Tx</a:t>
            </a:r>
            <a:r>
              <a:rPr lang="en-GB" dirty="0"/>
              <a:t> </a:t>
            </a:r>
            <a:r>
              <a:rPr lang="en-GB" dirty="0" smtClean="0"/>
              <a:t>daughterboard and </a:t>
            </a:r>
            <a:r>
              <a:rPr lang="en-GB" dirty="0"/>
              <a:t>a log periodic LP0410 antenna </a:t>
            </a:r>
            <a:r>
              <a:rPr lang="en-GB" dirty="0" smtClean="0"/>
              <a:t>connected to </a:t>
            </a:r>
            <a:r>
              <a:rPr lang="en-GB" dirty="0"/>
              <a:t>a Dell XPS-L502X laptop with a battery </a:t>
            </a:r>
            <a:r>
              <a:rPr lang="en-GB" dirty="0" smtClean="0"/>
              <a:t>DC/AC power </a:t>
            </a:r>
            <a:r>
              <a:rPr lang="en-GB" dirty="0"/>
              <a:t>inverter as a power source</a:t>
            </a:r>
            <a:r>
              <a:rPr lang="en-GB" dirty="0" smtClean="0"/>
              <a:t>.</a:t>
            </a:r>
          </a:p>
          <a:p>
            <a:r>
              <a:rPr lang="en-GB" dirty="0" smtClean="0"/>
              <a:t>Location determination through a </a:t>
            </a:r>
            <a:r>
              <a:rPr lang="en-GB" dirty="0"/>
              <a:t>Garmin </a:t>
            </a:r>
            <a:r>
              <a:rPr lang="en-GB" dirty="0" smtClean="0"/>
              <a:t>GLO GLONASS </a:t>
            </a:r>
            <a:r>
              <a:rPr lang="en-GB" dirty="0"/>
              <a:t>and GPS sensor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159998" y="1982910"/>
            <a:ext cx="3238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5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Large Scale Urban Study</a:t>
            </a:r>
            <a:br>
              <a:rPr lang="en-GB" dirty="0"/>
            </a:br>
            <a:r>
              <a:rPr lang="en-GB" i="1" dirty="0" smtClean="0"/>
              <a:t>Methodology – Data Collection</a:t>
            </a:r>
            <a:endParaRPr lang="en-GB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" y="1825625"/>
            <a:ext cx="1123188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We scanned the available 4 UHF TV channels available in the covered area</a:t>
            </a:r>
          </a:p>
          <a:p>
            <a:r>
              <a:rPr lang="en-US" dirty="0" smtClean="0"/>
              <a:t>Power readings were collected by </a:t>
            </a:r>
            <a:r>
              <a:rPr lang="en-GB" dirty="0" err="1" smtClean="0"/>
              <a:t>centering</a:t>
            </a:r>
            <a:r>
              <a:rPr lang="en-GB" dirty="0" smtClean="0"/>
              <a:t> </a:t>
            </a:r>
            <a:r>
              <a:rPr lang="en-GB" dirty="0"/>
              <a:t>the receiver's </a:t>
            </a:r>
            <a:r>
              <a:rPr lang="en-GB" dirty="0" smtClean="0"/>
              <a:t>frequency </a:t>
            </a:r>
            <a:r>
              <a:rPr lang="en-GB" dirty="0"/>
              <a:t>at the middle of the luminance portion of the </a:t>
            </a:r>
            <a:r>
              <a:rPr lang="en-GB" dirty="0" smtClean="0"/>
              <a:t>signal with </a:t>
            </a:r>
            <a:r>
              <a:rPr lang="en-GB" dirty="0"/>
              <a:t>a bandwidth of 250 KHz</a:t>
            </a:r>
            <a:endParaRPr lang="en-GB" dirty="0" smtClean="0"/>
          </a:p>
          <a:p>
            <a:r>
              <a:rPr lang="en-US" dirty="0" smtClean="0"/>
              <a:t>Energy detection was used as means of detection a TV station’s presence</a:t>
            </a:r>
          </a:p>
          <a:p>
            <a:r>
              <a:rPr lang="en-US" dirty="0" smtClean="0"/>
              <a:t>The threshold used (and applied to propagation models as well) is </a:t>
            </a:r>
            <a:br>
              <a:rPr lang="en-US" dirty="0" smtClean="0"/>
            </a:br>
            <a:r>
              <a:rPr lang="en-US" dirty="0" smtClean="0"/>
              <a:t>-80dBm not -84 </a:t>
            </a:r>
            <a:r>
              <a:rPr lang="en-US" dirty="0" err="1" smtClean="0"/>
              <a:t>dBm</a:t>
            </a:r>
            <a:r>
              <a:rPr lang="en-US" dirty="0" smtClean="0"/>
              <a:t> due to the high noise floor on the USRP receiver.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97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A Large Scale Urban Study</a:t>
            </a:r>
            <a:br>
              <a:rPr lang="en-GB" dirty="0"/>
            </a:br>
            <a:r>
              <a:rPr lang="en-GB" i="1" dirty="0" smtClean="0"/>
              <a:t>Observations</a:t>
            </a:r>
            <a:endParaRPr lang="en-GB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07855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We compare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collected readings</a:t>
            </a:r>
            <a:r>
              <a:rPr lang="en-US" dirty="0" smtClean="0"/>
              <a:t> with predictions of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L-R model with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terrain information</a:t>
            </a:r>
          </a:p>
          <a:p>
            <a:r>
              <a:rPr lang="en-GB" dirty="0"/>
              <a:t>Observation 1: The propagation model overestimates </a:t>
            </a:r>
            <a:r>
              <a:rPr lang="en-GB" dirty="0" smtClean="0"/>
              <a:t>the signal strength up to 97.5% of the collected readings</a:t>
            </a:r>
          </a:p>
          <a:p>
            <a:r>
              <a:rPr lang="en-US" dirty="0" smtClean="0"/>
              <a:t>Observation 2: </a:t>
            </a:r>
            <a:r>
              <a:rPr lang="en-GB" dirty="0"/>
              <a:t>The measured RSS readings are</a:t>
            </a:r>
            <a:r>
              <a:rPr lang="en-GB" dirty="0" smtClean="0"/>
              <a:t> correlated </a:t>
            </a:r>
            <a:r>
              <a:rPr lang="en-GB" dirty="0"/>
              <a:t>with predictions of the L-R </a:t>
            </a:r>
            <a:r>
              <a:rPr lang="en-GB" dirty="0" smtClean="0"/>
              <a:t>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035165" y="1661067"/>
            <a:ext cx="6156835" cy="46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927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Large Scale Urban Study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When to Use Spectrum </a:t>
            </a:r>
            <a:r>
              <a:rPr lang="en-US" b="1" dirty="0" smtClean="0"/>
              <a:t>Sensing?</a:t>
            </a:r>
            <a:endParaRPr lang="en-US" b="1" dirty="0" smtClean="0"/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SPOC: Signal Prediction &amp; Observation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Combiner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79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Spectrum </a:t>
            </a:r>
            <a:r>
              <a:rPr lang="en-US" dirty="0" smtClean="0"/>
              <a:t>Sensing?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Introduction </a:t>
            </a:r>
            <a:endParaRPr lang="en-GB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Crowdsourcing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pectrum sensing at the </a:t>
            </a:r>
            <a:r>
              <a:rPr lang="en-US" b="1" dirty="0" smtClean="0"/>
              <a:t>-84 </a:t>
            </a:r>
            <a:r>
              <a:rPr lang="en-US" b="1" dirty="0" err="1" smtClean="0"/>
              <a:t>dBm</a:t>
            </a:r>
            <a:r>
              <a:rPr lang="en-US" b="1" dirty="0" smtClean="0"/>
              <a:t> </a:t>
            </a:r>
            <a:r>
              <a:rPr lang="en-US" dirty="0" smtClean="0"/>
              <a:t>threshold (the same threshold used to determine the protected area in a propagation model) can help amend the predictions of the propagation models</a:t>
            </a:r>
          </a:p>
          <a:p>
            <a:pPr algn="l"/>
            <a:r>
              <a:rPr lang="en-US" dirty="0" smtClean="0"/>
              <a:t>We need to ensure that a spectrum sensor is not in a hidden node problem or malfunctioning </a:t>
            </a:r>
          </a:p>
          <a:p>
            <a:pPr lvl="1"/>
            <a:r>
              <a:rPr lang="en-US" i="1" dirty="0" smtClean="0"/>
              <a:t>Avoid the reason current regulations enforce the -114 </a:t>
            </a:r>
            <a:r>
              <a:rPr lang="en-US" i="1" dirty="0" err="1" smtClean="0"/>
              <a:t>dBm</a:t>
            </a:r>
            <a:r>
              <a:rPr lang="en-US" i="1" dirty="0" smtClean="0"/>
              <a:t> threshold</a:t>
            </a:r>
          </a:p>
          <a:p>
            <a:r>
              <a:rPr lang="en-US" i="1" dirty="0" smtClean="0"/>
              <a:t>We define a set of conditions that a spectrum sensory reading must satisfy in order to be used to amend the predictions of propagation models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03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81787"/>
            <a:ext cx="11139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Spectrum </a:t>
            </a:r>
            <a:r>
              <a:rPr lang="en-US" dirty="0" smtClean="0"/>
              <a:t>Sensing?</a:t>
            </a:r>
            <a:endParaRPr lang="en-US" dirty="0" smtClean="0"/>
          </a:p>
          <a:p>
            <a:r>
              <a:rPr lang="en-US" i="1" dirty="0" smtClean="0"/>
              <a:t>Cases for Spectrum Sensory Readings</a:t>
            </a:r>
            <a:endParaRPr lang="en-US" i="1" dirty="0"/>
          </a:p>
        </p:txBody>
      </p:sp>
      <p:sp>
        <p:nvSpPr>
          <p:cNvPr id="10" name="Freeform 9"/>
          <p:cNvSpPr/>
          <p:nvPr/>
        </p:nvSpPr>
        <p:spPr>
          <a:xfrm>
            <a:off x="3832491" y="1246076"/>
            <a:ext cx="6122878" cy="5549725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09250" y="1658958"/>
            <a:ext cx="5165434" cy="4770618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444709" y="1984643"/>
            <a:ext cx="4283260" cy="3955183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12" y="3157447"/>
            <a:ext cx="601667" cy="12715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90073" y="4428992"/>
            <a:ext cx="1005944" cy="582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00" y="4762284"/>
            <a:ext cx="272579" cy="5074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17" y="2674193"/>
            <a:ext cx="250777" cy="4668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453" y="4913297"/>
            <a:ext cx="250777" cy="4668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45" y="2263953"/>
            <a:ext cx="250777" cy="466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77" y="2924004"/>
            <a:ext cx="250777" cy="4668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89" y="2467857"/>
            <a:ext cx="250777" cy="4668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75" y="2717083"/>
            <a:ext cx="255891" cy="4699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71" y="3068699"/>
            <a:ext cx="255891" cy="4699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824" y="3394993"/>
            <a:ext cx="255891" cy="4699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27" y="3461450"/>
            <a:ext cx="255891" cy="4699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74" y="3365091"/>
            <a:ext cx="255891" cy="4699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24" y="4002717"/>
            <a:ext cx="255891" cy="4699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778" y="3906356"/>
            <a:ext cx="255891" cy="4699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458" y="2763881"/>
            <a:ext cx="255891" cy="4699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486" y="5416118"/>
            <a:ext cx="255891" cy="4699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54" y="4872525"/>
            <a:ext cx="272579" cy="5074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97" y="5279210"/>
            <a:ext cx="255891" cy="4699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80" y="5215861"/>
            <a:ext cx="255891" cy="4699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607" y="3187051"/>
            <a:ext cx="253570" cy="46570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657" y="3384263"/>
            <a:ext cx="253570" cy="46570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707" y="3581476"/>
            <a:ext cx="253570" cy="4657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603" y="2974822"/>
            <a:ext cx="253570" cy="4657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924" y="3598761"/>
            <a:ext cx="253570" cy="465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25" y="2234413"/>
            <a:ext cx="250777" cy="4668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368" y="2234413"/>
            <a:ext cx="250777" cy="4668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63109" y="2523635"/>
            <a:ext cx="1005944" cy="58205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40" y="4242524"/>
            <a:ext cx="194143" cy="3598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93" y="2707903"/>
            <a:ext cx="192004" cy="36079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40" y="5592142"/>
            <a:ext cx="195920" cy="36317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69704" y="2532758"/>
            <a:ext cx="39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True negative: </a:t>
            </a:r>
            <a:r>
              <a:rPr lang="en-US" sz="2400" i="1" dirty="0" smtClean="0"/>
              <a:t>no TV reception </a:t>
            </a:r>
            <a:br>
              <a:rPr lang="en-US" sz="2400" i="1" dirty="0" smtClean="0"/>
            </a:br>
            <a:r>
              <a:rPr lang="en-US" sz="2400" i="1" dirty="0" smtClean="0"/>
              <a:t>can be made in its vicinity</a:t>
            </a:r>
            <a:endParaRPr lang="en-US" sz="2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94450" y="1770509"/>
            <a:ext cx="586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spectrum sensory reading can be:</a:t>
            </a:r>
            <a:r>
              <a:rPr lang="en-US" sz="2500" dirty="0" smtClean="0"/>
              <a:t> </a:t>
            </a:r>
            <a:endParaRPr lang="en-US" sz="2500" dirty="0"/>
          </a:p>
        </p:txBody>
      </p:sp>
      <p:sp>
        <p:nvSpPr>
          <p:cNvPr id="66" name="TextBox 65"/>
          <p:cNvSpPr txBox="1"/>
          <p:nvPr/>
        </p:nvSpPr>
        <p:spPr>
          <a:xfrm>
            <a:off x="353419" y="3783031"/>
            <a:ext cx="4052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False negative: </a:t>
            </a:r>
            <a:r>
              <a:rPr lang="en-US" sz="2400" i="1" dirty="0" smtClean="0"/>
              <a:t>malfunctioning </a:t>
            </a:r>
            <a:br>
              <a:rPr lang="en-US" sz="2400" i="1" dirty="0" smtClean="0"/>
            </a:br>
            <a:r>
              <a:rPr lang="en-US" sz="2400" i="1" dirty="0" smtClean="0"/>
              <a:t>nodes that can’t detect a </a:t>
            </a:r>
            <a:br>
              <a:rPr lang="en-US" sz="2400" i="1" dirty="0" smtClean="0"/>
            </a:br>
            <a:r>
              <a:rPr lang="en-US" sz="2400" i="1" dirty="0" smtClean="0"/>
              <a:t>nearby TV station</a:t>
            </a:r>
            <a:endParaRPr lang="en-US" sz="24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367883" y="5358231"/>
            <a:ext cx="378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True positive: </a:t>
            </a:r>
            <a:r>
              <a:rPr lang="en-US" sz="2400" i="1" dirty="0" smtClean="0"/>
              <a:t>nodes that can</a:t>
            </a:r>
            <a:br>
              <a:rPr lang="en-US" sz="2400" i="1" dirty="0" smtClean="0"/>
            </a:br>
            <a:r>
              <a:rPr lang="en-US" sz="2400" i="1" dirty="0" smtClean="0"/>
              <a:t>detect a nearby TV station</a:t>
            </a:r>
            <a:endParaRPr lang="en-US" sz="2400" i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8558922" y="4100528"/>
            <a:ext cx="1598586" cy="474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88391" y="2547780"/>
            <a:ext cx="2748381" cy="64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/>
              <a:t>Area protected by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spectrum </a:t>
            </a:r>
            <a:r>
              <a:rPr lang="en-US" sz="2400" b="1" dirty="0"/>
              <a:t>databases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9566431" y="1911370"/>
            <a:ext cx="817574" cy="475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44688" y="1024779"/>
            <a:ext cx="2748381" cy="91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/>
              <a:t>Area protected by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spectrum sensing at</a:t>
            </a:r>
            <a:br>
              <a:rPr lang="en-US" sz="2400" b="1" dirty="0" smtClean="0"/>
            </a:br>
            <a:r>
              <a:rPr lang="en-US" sz="2400" b="1" dirty="0" smtClean="0"/>
              <a:t>-114 </a:t>
            </a:r>
            <a:r>
              <a:rPr lang="en-US" sz="2400" b="1" dirty="0" err="1" smtClean="0"/>
              <a:t>dBm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71093" y="3774974"/>
            <a:ext cx="302090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 smtClean="0"/>
              <a:t>True coverage area</a:t>
            </a:r>
            <a:endParaRPr lang="en-US" sz="2400" b="1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8812349" y="3098355"/>
            <a:ext cx="1074356" cy="48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4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81787"/>
            <a:ext cx="11139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Spectrum </a:t>
            </a:r>
            <a:r>
              <a:rPr lang="en-US" dirty="0" smtClean="0"/>
              <a:t>Sensing?</a:t>
            </a:r>
            <a:endParaRPr lang="en-US" dirty="0" smtClean="0"/>
          </a:p>
          <a:p>
            <a:r>
              <a:rPr lang="en-US" i="1" dirty="0" smtClean="0"/>
              <a:t>Cases for Spectrum Sensory Readings</a:t>
            </a:r>
            <a:endParaRPr lang="en-US" i="1" dirty="0"/>
          </a:p>
        </p:txBody>
      </p:sp>
      <p:sp>
        <p:nvSpPr>
          <p:cNvPr id="10" name="Freeform 9"/>
          <p:cNvSpPr/>
          <p:nvPr/>
        </p:nvSpPr>
        <p:spPr>
          <a:xfrm>
            <a:off x="3832491" y="1246076"/>
            <a:ext cx="6122878" cy="5549725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209250" y="1658958"/>
            <a:ext cx="5165434" cy="4770618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444709" y="1984643"/>
            <a:ext cx="4283260" cy="3955183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212" y="3157447"/>
            <a:ext cx="601667" cy="12715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90073" y="4428992"/>
            <a:ext cx="1005944" cy="5820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00" y="4762284"/>
            <a:ext cx="272579" cy="5074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617" y="2674193"/>
            <a:ext cx="250777" cy="4668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453" y="4913297"/>
            <a:ext cx="250777" cy="4668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345" y="2263953"/>
            <a:ext cx="250777" cy="4668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577" y="2924004"/>
            <a:ext cx="250777" cy="4668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89" y="2467857"/>
            <a:ext cx="250777" cy="4668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75" y="2717083"/>
            <a:ext cx="255891" cy="4699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571" y="3068699"/>
            <a:ext cx="255891" cy="4699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824" y="3394993"/>
            <a:ext cx="255891" cy="4699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027" y="3461450"/>
            <a:ext cx="255891" cy="46996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874" y="3365091"/>
            <a:ext cx="255891" cy="4699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624" y="4002717"/>
            <a:ext cx="255891" cy="4699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778" y="3906356"/>
            <a:ext cx="255891" cy="46996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458" y="2763881"/>
            <a:ext cx="255891" cy="46996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486" y="5416118"/>
            <a:ext cx="255891" cy="46996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54" y="4872525"/>
            <a:ext cx="272579" cy="5074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97" y="5279210"/>
            <a:ext cx="255891" cy="46996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180" y="5215861"/>
            <a:ext cx="255891" cy="46996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607" y="3187051"/>
            <a:ext cx="253570" cy="46570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4657" y="3384263"/>
            <a:ext cx="253570" cy="46570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707" y="3581476"/>
            <a:ext cx="253570" cy="46570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603" y="2974822"/>
            <a:ext cx="253570" cy="4657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924" y="3598761"/>
            <a:ext cx="253570" cy="465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25" y="2234413"/>
            <a:ext cx="250777" cy="46688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368" y="2234413"/>
            <a:ext cx="250777" cy="4668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63109" y="2523635"/>
            <a:ext cx="1005944" cy="58205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1" y="6006416"/>
            <a:ext cx="194143" cy="35988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25399" y="5985418"/>
            <a:ext cx="2453557" cy="467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False negative detection</a:t>
            </a:r>
            <a:br>
              <a:rPr lang="en-US" dirty="0" smtClean="0"/>
            </a:br>
            <a:r>
              <a:rPr lang="en-US" dirty="0" smtClean="0"/>
              <a:t>of TV signal</a:t>
            </a:r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" y="6383876"/>
            <a:ext cx="192004" cy="36079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307" y="5990349"/>
            <a:ext cx="195920" cy="36317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23251" y="6421156"/>
            <a:ext cx="2400594" cy="467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True negative detection</a:t>
            </a:r>
            <a:br>
              <a:rPr lang="en-US" dirty="0" smtClean="0"/>
            </a:br>
            <a:r>
              <a:rPr lang="en-US" dirty="0" smtClean="0"/>
              <a:t>of TV signal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827909" y="6013884"/>
            <a:ext cx="2336473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dirty="0" smtClean="0"/>
              <a:t>True positive detection</a:t>
            </a:r>
            <a:br>
              <a:rPr lang="en-US" dirty="0" smtClean="0"/>
            </a:br>
            <a:r>
              <a:rPr lang="en-US" dirty="0" smtClean="0"/>
              <a:t>of TV signal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 rot="2777662">
            <a:off x="7020291" y="3427416"/>
            <a:ext cx="1217687" cy="410071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44802" y="2175125"/>
            <a:ext cx="849077" cy="526174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140939" y="4754678"/>
            <a:ext cx="1055078" cy="612609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 rot="17543503">
            <a:off x="3949479" y="2458583"/>
            <a:ext cx="2063093" cy="146101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18449" y="2467857"/>
            <a:ext cx="980968" cy="296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805" y="1489432"/>
            <a:ext cx="37518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cluster of readings below</a:t>
            </a:r>
            <a:br>
              <a:rPr lang="en-US" sz="2500" dirty="0" smtClean="0"/>
            </a:br>
            <a:r>
              <a:rPr lang="en-US" sz="2500" dirty="0" smtClean="0"/>
              <a:t>the threshold near the border of the protected</a:t>
            </a:r>
            <a:br>
              <a:rPr lang="en-US" sz="2500" dirty="0" smtClean="0"/>
            </a:br>
            <a:r>
              <a:rPr lang="en-US" sz="2500" dirty="0" smtClean="0"/>
              <a:t>area of the TV station but has true positive reports in</a:t>
            </a:r>
            <a:br>
              <a:rPr lang="en-US" sz="2500" dirty="0" smtClean="0"/>
            </a:br>
            <a:r>
              <a:rPr lang="en-US" sz="2500" dirty="0" smtClean="0"/>
              <a:t> its vicinity</a:t>
            </a:r>
            <a:endParaRPr lang="en-US" sz="2500" dirty="0"/>
          </a:p>
        </p:txBody>
      </p:sp>
      <p:cxnSp>
        <p:nvCxnSpPr>
          <p:cNvPr id="85" name="Straight Arrow Connector 84"/>
          <p:cNvCxnSpPr>
            <a:stCxn id="86" idx="1"/>
          </p:cNvCxnSpPr>
          <p:nvPr/>
        </p:nvCxnSpPr>
        <p:spPr>
          <a:xfrm flipH="1">
            <a:off x="7736454" y="2893124"/>
            <a:ext cx="1751974" cy="645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488428" y="1885156"/>
            <a:ext cx="248892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 cluster of readings that</a:t>
            </a:r>
            <a:br>
              <a:rPr lang="en-US" sz="2500" dirty="0" smtClean="0"/>
            </a:br>
            <a:r>
              <a:rPr lang="en-US" sz="2500" dirty="0" smtClean="0"/>
              <a:t>are measured by  malfunctioning </a:t>
            </a:r>
            <a:br>
              <a:rPr lang="en-US" sz="2500" dirty="0" smtClean="0"/>
            </a:br>
            <a:r>
              <a:rPr lang="en-US" sz="2500" dirty="0" smtClean="0"/>
              <a:t>nodes</a:t>
            </a:r>
            <a:endParaRPr lang="en-US" sz="2500" dirty="0"/>
          </a:p>
        </p:txBody>
      </p:sp>
      <p:cxnSp>
        <p:nvCxnSpPr>
          <p:cNvPr id="87" name="Straight Arrow Connector 86"/>
          <p:cNvCxnSpPr>
            <a:endCxn id="82" idx="3"/>
          </p:cNvCxnSpPr>
          <p:nvPr/>
        </p:nvCxnSpPr>
        <p:spPr>
          <a:xfrm flipV="1">
            <a:off x="4089595" y="2624243"/>
            <a:ext cx="2179551" cy="1946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-20235" y="4399977"/>
            <a:ext cx="41974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Two clusters of readings that are taken by nodes exhibiting a hidden node problem</a:t>
            </a:r>
            <a:endParaRPr lang="en-US" sz="2500" dirty="0"/>
          </a:p>
        </p:txBody>
      </p:sp>
      <p:cxnSp>
        <p:nvCxnSpPr>
          <p:cNvPr id="89" name="Straight Arrow Connector 88"/>
          <p:cNvCxnSpPr>
            <a:stCxn id="88" idx="3"/>
            <a:endCxn id="83" idx="2"/>
          </p:cNvCxnSpPr>
          <p:nvPr/>
        </p:nvCxnSpPr>
        <p:spPr>
          <a:xfrm>
            <a:off x="4177218" y="5023225"/>
            <a:ext cx="1963721" cy="377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 rot="17543503">
            <a:off x="4115363" y="2446668"/>
            <a:ext cx="1232995" cy="763923"/>
          </a:xfrm>
          <a:prstGeom prst="ellipse">
            <a:avLst/>
          </a:prstGeom>
          <a:solidFill>
            <a:srgbClr val="92D050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061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GB" dirty="0" smtClean="0"/>
              <a:t>A </a:t>
            </a:r>
            <a:r>
              <a:rPr lang="en-GB" dirty="0"/>
              <a:t>Large Scale Urban Study</a:t>
            </a:r>
            <a:endParaRPr lang="en-US" dirty="0" smtClean="0"/>
          </a:p>
          <a:p>
            <a:r>
              <a:rPr lang="en-US" dirty="0" smtClean="0"/>
              <a:t>When to Use Spectrum </a:t>
            </a:r>
            <a:r>
              <a:rPr lang="en-US" dirty="0" smtClean="0"/>
              <a:t>Sensing?</a:t>
            </a:r>
            <a:endParaRPr lang="en-US" dirty="0" smtClean="0"/>
          </a:p>
          <a:p>
            <a:r>
              <a:rPr lang="en-GB" dirty="0"/>
              <a:t>SPOC: Signal Prediction &amp; Observation </a:t>
            </a:r>
            <a:r>
              <a:rPr lang="en-GB" dirty="0" smtClean="0"/>
              <a:t>Combiner</a:t>
            </a:r>
            <a:endParaRPr lang="en-US" dirty="0" smtClean="0"/>
          </a:p>
          <a:p>
            <a:r>
              <a:rPr lang="en-US" dirty="0" smtClean="0"/>
              <a:t>Conclusion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49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81787"/>
            <a:ext cx="11139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Spectrum Sensing ?</a:t>
            </a:r>
          </a:p>
          <a:p>
            <a:r>
              <a:rPr lang="en-US" i="1" dirty="0" smtClean="0"/>
              <a:t>Conditions of Used Sensory Information (Cont’d)</a:t>
            </a:r>
            <a:endParaRPr lang="en-US" i="1" dirty="0"/>
          </a:p>
        </p:txBody>
      </p:sp>
      <p:sp>
        <p:nvSpPr>
          <p:cNvPr id="10" name="Freeform 9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46" y="4444651"/>
            <a:ext cx="388143" cy="5161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Condition 1:</a:t>
            </a:r>
            <a:r>
              <a:rPr lang="en-US" dirty="0"/>
              <a:t> Readings must be grouped into a </a:t>
            </a:r>
            <a:r>
              <a:rPr lang="en-US" b="1" i="1" dirty="0" smtClean="0"/>
              <a:t>co-located </a:t>
            </a:r>
            <a:r>
              <a:rPr lang="en-US" b="1" i="1" dirty="0"/>
              <a:t>clusters </a:t>
            </a:r>
            <a:r>
              <a:rPr lang="en-US" dirty="0"/>
              <a:t>with all readings contained in that clusters </a:t>
            </a:r>
            <a:r>
              <a:rPr lang="en-US" b="1" i="1" dirty="0"/>
              <a:t>below the sensing threshold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Ensures that we have only small clusters of readings all confirming the same decision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Ignores some </a:t>
            </a:r>
            <a:r>
              <a:rPr lang="en-US" i="1" dirty="0">
                <a:solidFill>
                  <a:srgbClr val="FF0000"/>
                </a:solidFill>
              </a:rPr>
              <a:t>noisy readings that </a:t>
            </a:r>
            <a:r>
              <a:rPr lang="en-US" i="1" dirty="0" smtClean="0">
                <a:solidFill>
                  <a:srgbClr val="FF0000"/>
                </a:solidFill>
              </a:rPr>
              <a:t>give </a:t>
            </a:r>
            <a:r>
              <a:rPr lang="en-US" i="1" dirty="0">
                <a:solidFill>
                  <a:srgbClr val="FF0000"/>
                </a:solidFill>
              </a:rPr>
              <a:t>false negatives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15" y="3176805"/>
            <a:ext cx="192004" cy="3607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70" y="3665979"/>
            <a:ext cx="192004" cy="3607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45" y="3079261"/>
            <a:ext cx="193530" cy="3587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 rot="17543503">
            <a:off x="640753" y="27222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2958882">
            <a:off x="2927288" y="3495150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332679">
            <a:off x="2213602" y="4626468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060" y="3161549"/>
            <a:ext cx="194143" cy="35988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069" y="3643711"/>
            <a:ext cx="194143" cy="35988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083" y="2589383"/>
            <a:ext cx="192004" cy="36079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80" y="2589383"/>
            <a:ext cx="192004" cy="360796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57895" y="2812885"/>
            <a:ext cx="770188" cy="449793"/>
          </a:xfrm>
          <a:prstGeom prst="rect">
            <a:avLst/>
          </a:prstGeom>
        </p:spPr>
      </p:pic>
      <p:sp>
        <p:nvSpPr>
          <p:cNvPr id="101" name="Oval 100"/>
          <p:cNvSpPr/>
          <p:nvPr/>
        </p:nvSpPr>
        <p:spPr>
          <a:xfrm rot="17543503">
            <a:off x="628053" y="27349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2777662">
            <a:off x="2904837" y="3465468"/>
            <a:ext cx="784734" cy="410071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240847" y="2551105"/>
            <a:ext cx="441537" cy="410071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177624" y="4621596"/>
            <a:ext cx="700252" cy="410071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164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81787"/>
            <a:ext cx="11139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Spectrum Sensing ?</a:t>
            </a:r>
          </a:p>
          <a:p>
            <a:r>
              <a:rPr lang="en-US" i="1" dirty="0" smtClean="0"/>
              <a:t>Conditions </a:t>
            </a:r>
            <a:r>
              <a:rPr lang="en-US" i="1" dirty="0"/>
              <a:t>of Used Sensory Information (Cont’d)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46" y="4444651"/>
            <a:ext cx="388143" cy="5161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Condition 2:</a:t>
            </a:r>
            <a:r>
              <a:rPr lang="en-US" dirty="0"/>
              <a:t> Readings belonging to the same cluster </a:t>
            </a:r>
            <a:r>
              <a:rPr lang="en-US" b="1" i="1" dirty="0"/>
              <a:t>must have a </a:t>
            </a:r>
            <a:r>
              <a:rPr lang="en-US" b="1" i="1" dirty="0" smtClean="0"/>
              <a:t>positive </a:t>
            </a:r>
            <a:r>
              <a:rPr lang="en-US" b="1" i="1" dirty="0"/>
              <a:t>correlation with the modeling of the signal </a:t>
            </a:r>
            <a:r>
              <a:rPr lang="en-US" dirty="0"/>
              <a:t>propagation in the area covered by the cluster (Observation 2).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Detects some hidden node cases and the rest of </a:t>
            </a:r>
            <a:r>
              <a:rPr lang="en-US" i="1">
                <a:solidFill>
                  <a:srgbClr val="FF0000"/>
                </a:solidFill>
              </a:rPr>
              <a:t>noisy or malfunctioning </a:t>
            </a:r>
            <a:r>
              <a:rPr lang="en-US" i="1" smtClean="0">
                <a:solidFill>
                  <a:srgbClr val="FF0000"/>
                </a:solidFill>
              </a:rPr>
              <a:t>clusters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15" y="3176805"/>
            <a:ext cx="192004" cy="36079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70" y="3665979"/>
            <a:ext cx="192004" cy="36079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45" y="3079261"/>
            <a:ext cx="193530" cy="35874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 rot="17543503">
            <a:off x="640753" y="27222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332679">
            <a:off x="2213602" y="4626468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46" y="4444651"/>
            <a:ext cx="388143" cy="5161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15" y="3176805"/>
            <a:ext cx="192004" cy="3607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70" y="3665979"/>
            <a:ext cx="192004" cy="3607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45" y="3079261"/>
            <a:ext cx="193530" cy="3587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>
          <a:xfrm rot="17543503">
            <a:off x="640753" y="27222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2958882">
            <a:off x="2927288" y="3495150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 rot="332679">
            <a:off x="2213602" y="4626468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060" y="3161549"/>
            <a:ext cx="194143" cy="35988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069" y="3643711"/>
            <a:ext cx="194143" cy="35988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083" y="2589383"/>
            <a:ext cx="192004" cy="36079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80" y="2589383"/>
            <a:ext cx="192004" cy="360796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57895" y="2812885"/>
            <a:ext cx="770188" cy="449793"/>
          </a:xfrm>
          <a:prstGeom prst="rect">
            <a:avLst/>
          </a:prstGeom>
        </p:spPr>
      </p:pic>
      <p:sp>
        <p:nvSpPr>
          <p:cNvPr id="143" name="Oval 142"/>
          <p:cNvSpPr/>
          <p:nvPr/>
        </p:nvSpPr>
        <p:spPr>
          <a:xfrm rot="17543503">
            <a:off x="628053" y="27349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177624" y="4621596"/>
            <a:ext cx="700252" cy="410071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256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38200" y="81787"/>
            <a:ext cx="111391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to Use Spectrum Sensing 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i="1" dirty="0"/>
              <a:t>Conditions of Used Sensory Information (Cont’d)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Condition 3:</a:t>
            </a:r>
            <a:r>
              <a:rPr lang="en-US" dirty="0"/>
              <a:t> Clusters must not be fully enclosed within the protected area of the TV station covering their area.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Detects the rest of </a:t>
            </a:r>
            <a:r>
              <a:rPr lang="en-US" i="1" dirty="0">
                <a:solidFill>
                  <a:srgbClr val="FF0000"/>
                </a:solidFill>
              </a:rPr>
              <a:t>hidden node problems by taking into account only the modeling </a:t>
            </a:r>
            <a:r>
              <a:rPr lang="en-US" i="1" dirty="0" err="1">
                <a:solidFill>
                  <a:srgbClr val="FF0000"/>
                </a:solidFill>
              </a:rPr>
              <a:t>mispredictions</a:t>
            </a:r>
            <a:r>
              <a:rPr lang="en-US" i="1" dirty="0">
                <a:solidFill>
                  <a:srgbClr val="FF0000"/>
                </a:solidFill>
              </a:rPr>
              <a:t> near the border of the protected </a:t>
            </a:r>
            <a:r>
              <a:rPr lang="en-US" i="1" dirty="0" smtClean="0">
                <a:solidFill>
                  <a:srgbClr val="FF0000"/>
                </a:solidFill>
              </a:rPr>
              <a:t>area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46" y="4444651"/>
            <a:ext cx="388143" cy="5161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15" y="3176805"/>
            <a:ext cx="192004" cy="3607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70" y="3665979"/>
            <a:ext cx="192004" cy="3607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45" y="3079261"/>
            <a:ext cx="193530" cy="35874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sp>
        <p:nvSpPr>
          <p:cNvPr id="98" name="Oval 97"/>
          <p:cNvSpPr/>
          <p:nvPr/>
        </p:nvSpPr>
        <p:spPr>
          <a:xfrm rot="17543503">
            <a:off x="640753" y="27222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332679">
            <a:off x="2213602" y="4626468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46" y="4444651"/>
            <a:ext cx="388143" cy="51611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15" y="3176805"/>
            <a:ext cx="192004" cy="360796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70" y="3665979"/>
            <a:ext cx="192004" cy="360796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45" y="3079261"/>
            <a:ext cx="193530" cy="35874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sp>
        <p:nvSpPr>
          <p:cNvPr id="139" name="Oval 138"/>
          <p:cNvSpPr/>
          <p:nvPr/>
        </p:nvSpPr>
        <p:spPr>
          <a:xfrm rot="17543503">
            <a:off x="640753" y="27222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2958882">
            <a:off x="2927288" y="3495150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332679">
            <a:off x="2213602" y="4626468"/>
            <a:ext cx="705356" cy="403803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373487" y="1825625"/>
            <a:ext cx="4687904" cy="4288664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2"/>
          <p:cNvSpPr/>
          <p:nvPr/>
        </p:nvSpPr>
        <p:spPr>
          <a:xfrm>
            <a:off x="661948" y="2144688"/>
            <a:ext cx="3954849" cy="3686593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3"/>
          <p:cNvSpPr/>
          <p:nvPr/>
        </p:nvSpPr>
        <p:spPr>
          <a:xfrm>
            <a:off x="842224" y="2396368"/>
            <a:ext cx="3279424" cy="305644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05" y="3302676"/>
            <a:ext cx="460659" cy="982613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78540" y="4285289"/>
            <a:ext cx="770188" cy="44979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36" y="4542847"/>
            <a:ext cx="208697" cy="392164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955" y="2929232"/>
            <a:ext cx="192004" cy="360796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847" y="4659545"/>
            <a:ext cx="192004" cy="360796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04" y="2612210"/>
            <a:ext cx="192004" cy="360796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55" y="3122278"/>
            <a:ext cx="192004" cy="360796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02" y="2769781"/>
            <a:ext cx="192004" cy="360796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769" y="2962376"/>
            <a:ext cx="195920" cy="363177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21" y="3234094"/>
            <a:ext cx="195920" cy="363177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40" y="3486245"/>
            <a:ext cx="195920" cy="363177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10" y="3537601"/>
            <a:ext cx="195920" cy="363177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955" y="3463137"/>
            <a:ext cx="195920" cy="363177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85" y="3955876"/>
            <a:ext cx="195920" cy="363177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9679" y="3881411"/>
            <a:ext cx="195920" cy="363177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4" y="2998540"/>
            <a:ext cx="195920" cy="363177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9136" y="5048111"/>
            <a:ext cx="195920" cy="36317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070" y="4628038"/>
            <a:ext cx="208697" cy="392164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420" y="4942312"/>
            <a:ext cx="195920" cy="363177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88" y="4893358"/>
            <a:ext cx="195920" cy="363177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291" y="3325553"/>
            <a:ext cx="194143" cy="359885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76" y="6057545"/>
            <a:ext cx="194143" cy="359885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732704" y="6088063"/>
            <a:ext cx="226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 negative reading</a:t>
            </a:r>
            <a:endParaRPr lang="en-US" dirty="0"/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68" y="6435005"/>
            <a:ext cx="192004" cy="36079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732704" y="6453823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negative reading</a:t>
            </a:r>
            <a:endParaRPr lang="en-US" dirty="0"/>
          </a:p>
        </p:txBody>
      </p:sp>
      <p:pic>
        <p:nvPicPr>
          <p:cNvPr id="173" name="Picture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008" y="6435005"/>
            <a:ext cx="192004" cy="360796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3376844" y="6453823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 positive reading</a:t>
            </a:r>
            <a:endParaRPr lang="en-US" dirty="0"/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222" y="6433724"/>
            <a:ext cx="195920" cy="363177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691" y="3477953"/>
            <a:ext cx="194143" cy="359885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091" y="3630353"/>
            <a:ext cx="194143" cy="359885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060" y="3161549"/>
            <a:ext cx="194143" cy="35988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3069" y="3643711"/>
            <a:ext cx="194143" cy="359885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083" y="2589383"/>
            <a:ext cx="192004" cy="360796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380" y="2589383"/>
            <a:ext cx="192004" cy="360796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157895" y="2812885"/>
            <a:ext cx="770188" cy="449793"/>
          </a:xfrm>
          <a:prstGeom prst="rect">
            <a:avLst/>
          </a:prstGeom>
        </p:spPr>
      </p:pic>
      <p:sp>
        <p:nvSpPr>
          <p:cNvPr id="184" name="Oval 183"/>
          <p:cNvSpPr/>
          <p:nvPr/>
        </p:nvSpPr>
        <p:spPr>
          <a:xfrm rot="17543503">
            <a:off x="628053" y="2734957"/>
            <a:ext cx="911767" cy="619228"/>
          </a:xfrm>
          <a:prstGeom prst="ellipse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 rot="17543503">
            <a:off x="625906" y="2732810"/>
            <a:ext cx="911767" cy="619228"/>
          </a:xfrm>
          <a:prstGeom prst="ellipse">
            <a:avLst/>
          </a:prstGeom>
          <a:solidFill>
            <a:srgbClr val="92D050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665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Large Scale Urban Study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to Use Spectrum Sensing ?</a:t>
            </a:r>
          </a:p>
          <a:p>
            <a:r>
              <a:rPr lang="en-GB" b="1" dirty="0"/>
              <a:t>SPOC: Signal Prediction &amp; Observation </a:t>
            </a:r>
            <a:r>
              <a:rPr lang="en-GB" b="1" dirty="0" smtClean="0"/>
              <a:t>Combiner</a:t>
            </a:r>
            <a:endParaRPr lang="en-US" b="1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4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SPOC: Signal Prediction &amp; Observation Combiner</a:t>
            </a:r>
            <a:br>
              <a:rPr lang="en-GB" dirty="0" smtClean="0"/>
            </a:br>
            <a:r>
              <a:rPr lang="en-GB" i="1" dirty="0" smtClean="0"/>
              <a:t>System Architecture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WSDs </a:t>
            </a:r>
            <a:r>
              <a:rPr lang="en-US" dirty="0"/>
              <a:t>communicate with </a:t>
            </a:r>
            <a:r>
              <a:rPr lang="en-US" dirty="0" smtClean="0"/>
              <a:t>SPOC servers </a:t>
            </a:r>
            <a:r>
              <a:rPr lang="en-US" dirty="0"/>
              <a:t>through White Space Base Stations </a:t>
            </a:r>
            <a:endParaRPr lang="en-US" dirty="0" smtClean="0"/>
          </a:p>
          <a:p>
            <a:pPr lvl="1"/>
            <a:r>
              <a:rPr lang="en-US" dirty="0" smtClean="0"/>
              <a:t>Base stations are </a:t>
            </a:r>
            <a:r>
              <a:rPr lang="en-US" dirty="0"/>
              <a:t>connected to </a:t>
            </a:r>
            <a:r>
              <a:rPr lang="en-US" dirty="0" smtClean="0"/>
              <a:t>SPOC </a:t>
            </a:r>
            <a:r>
              <a:rPr lang="en-US" dirty="0"/>
              <a:t>through the internet. </a:t>
            </a:r>
            <a:endParaRPr lang="en-US" dirty="0" smtClean="0"/>
          </a:p>
          <a:p>
            <a:r>
              <a:rPr lang="en-US" dirty="0" smtClean="0"/>
              <a:t>WSDs </a:t>
            </a:r>
            <a:r>
              <a:rPr lang="en-US" dirty="0"/>
              <a:t>can query </a:t>
            </a:r>
            <a:r>
              <a:rPr lang="en-US" dirty="0" smtClean="0"/>
              <a:t>SPOC </a:t>
            </a:r>
            <a:r>
              <a:rPr lang="en-US" dirty="0"/>
              <a:t>for white spaces availability or submit their raw spectrum sensory </a:t>
            </a:r>
            <a:r>
              <a:rPr lang="en-US" dirty="0" smtClean="0"/>
              <a:t>readings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sensing threshold </a:t>
            </a:r>
            <a:r>
              <a:rPr lang="en-US" dirty="0" smtClean="0"/>
              <a:t>required </a:t>
            </a:r>
          </a:p>
          <a:p>
            <a:pPr lvl="1"/>
            <a:r>
              <a:rPr lang="en-US" dirty="0" smtClean="0"/>
              <a:t>all readings can enhance the database decision by either supporting positive white space detection decisions or contradicting noisy decisions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3371" y="1690688"/>
            <a:ext cx="5298286" cy="5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67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411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SPOC: Signal Prediction &amp; Observation </a:t>
            </a:r>
            <a:r>
              <a:rPr lang="en-GB" dirty="0" smtClean="0"/>
              <a:t>Combiner</a:t>
            </a:r>
            <a:br>
              <a:rPr lang="en-GB" dirty="0" smtClean="0"/>
            </a:br>
            <a:r>
              <a:rPr lang="en-GB" i="1" dirty="0" smtClean="0"/>
              <a:t>Illustration of SPOC Three Main Components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71722" y="2127653"/>
            <a:ext cx="3790722" cy="2702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01278" y="2127652"/>
            <a:ext cx="3790722" cy="270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2127653"/>
            <a:ext cx="3790722" cy="2702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3833" y="5250630"/>
            <a:ext cx="3938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The coverage area of a TV tower </a:t>
            </a:r>
            <a:br>
              <a:rPr lang="en-US" sz="2200" dirty="0" smtClean="0"/>
            </a:br>
            <a:r>
              <a:rPr lang="en-US" sz="2200" dirty="0" smtClean="0"/>
              <a:t>operating at 567 MHz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090930" y="5050575"/>
            <a:ext cx="41717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Clusters co-located readings that either consider white spaces available (brown and light blue) or not available (dark blue).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8666666" y="5050575"/>
            <a:ext cx="3259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The fusion module groups the readings and modeling and produces a new coverage area</a:t>
            </a:r>
            <a:endParaRPr lang="en-US" sz="2200" dirty="0"/>
          </a:p>
        </p:txBody>
      </p:sp>
      <p:sp>
        <p:nvSpPr>
          <p:cNvPr id="3" name="Rectangle 2"/>
          <p:cNvSpPr/>
          <p:nvPr/>
        </p:nvSpPr>
        <p:spPr>
          <a:xfrm>
            <a:off x="85541" y="1609828"/>
            <a:ext cx="3866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Modeling Engine output </a:t>
            </a:r>
            <a:endParaRPr lang="en-GB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4011391" y="1618250"/>
            <a:ext cx="4330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Readings Clustering Output </a:t>
            </a:r>
            <a:endParaRPr lang="en-GB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9124986" y="1609828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Fusion Output </a:t>
            </a:r>
            <a:endParaRPr lang="en-GB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0" y="2141470"/>
            <a:ext cx="3787776" cy="27001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401277" y="2127652"/>
            <a:ext cx="3807159" cy="27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329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SPOC: Signal Prediction &amp; Observation Combiner</a:t>
            </a:r>
            <a:br>
              <a:rPr lang="en-GB" dirty="0" smtClean="0"/>
            </a:br>
            <a:r>
              <a:rPr lang="en-GB" i="1" dirty="0" smtClean="0"/>
              <a:t>System Architecture (Cont’d)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40830" cy="490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Readings </a:t>
            </a:r>
            <a:r>
              <a:rPr lang="en-US" b="1" dirty="0"/>
              <a:t>Clustering Module</a:t>
            </a:r>
            <a:r>
              <a:rPr lang="en-US" b="1" dirty="0" smtClean="0"/>
              <a:t>:</a:t>
            </a:r>
          </a:p>
          <a:p>
            <a:r>
              <a:rPr lang="en-US" dirty="0"/>
              <a:t>C</a:t>
            </a:r>
            <a:r>
              <a:rPr lang="en-US" dirty="0" smtClean="0"/>
              <a:t>ontinuously </a:t>
            </a:r>
            <a:r>
              <a:rPr lang="en-US" dirty="0"/>
              <a:t>collects readings from its WSDs </a:t>
            </a:r>
            <a:r>
              <a:rPr lang="en-US" dirty="0" smtClean="0"/>
              <a:t>clients and stores only readings below the threshold</a:t>
            </a:r>
          </a:p>
          <a:p>
            <a:r>
              <a:rPr lang="en-US" dirty="0" smtClean="0"/>
              <a:t>Clusters co-located </a:t>
            </a:r>
            <a:r>
              <a:rPr lang="en-US" dirty="0"/>
              <a:t>readings </a:t>
            </a:r>
            <a:r>
              <a:rPr lang="en-US" dirty="0" smtClean="0"/>
              <a:t>using DBSCAN (condition 1)</a:t>
            </a:r>
          </a:p>
          <a:p>
            <a:r>
              <a:rPr lang="en-US" dirty="0" smtClean="0"/>
              <a:t>Checks correlation with propagation model  (condition 2)</a:t>
            </a:r>
          </a:p>
          <a:p>
            <a:r>
              <a:rPr lang="en-US" dirty="0" smtClean="0"/>
              <a:t>Defines the area covered by each cluster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6629" y="1690688"/>
            <a:ext cx="5298286" cy="5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2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SPOC: Signal Prediction &amp; Observation Combiner</a:t>
            </a:r>
            <a:br>
              <a:rPr lang="en-GB" dirty="0" smtClean="0"/>
            </a:br>
            <a:r>
              <a:rPr lang="en-GB" i="1" dirty="0" smtClean="0"/>
              <a:t>System Architecture (Cont’d)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198" y="1825625"/>
            <a:ext cx="6019801" cy="490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Readings </a:t>
            </a:r>
            <a:r>
              <a:rPr lang="en-US" b="1" dirty="0"/>
              <a:t>Clustering </a:t>
            </a:r>
            <a:r>
              <a:rPr lang="en-US" b="1" dirty="0" smtClean="0"/>
              <a:t>Module (Cont’d):</a:t>
            </a:r>
          </a:p>
          <a:p>
            <a:r>
              <a:rPr lang="en-US" dirty="0" smtClean="0"/>
              <a:t>Defines the area covered by each </a:t>
            </a:r>
            <a:r>
              <a:rPr lang="en-US" dirty="0"/>
              <a:t>cluster that might be considered a white space available </a:t>
            </a:r>
            <a:r>
              <a:rPr lang="en-US" dirty="0" smtClean="0"/>
              <a:t>area</a:t>
            </a:r>
          </a:p>
          <a:p>
            <a:r>
              <a:rPr lang="en-US" dirty="0"/>
              <a:t>The shape of the deduced area relies on the minimum cluster size and whether the area is defined by</a:t>
            </a:r>
          </a:p>
          <a:p>
            <a:pPr lvl="1"/>
            <a:r>
              <a:rPr lang="en-US" dirty="0"/>
              <a:t>Convex hull of the clustered points</a:t>
            </a:r>
          </a:p>
          <a:p>
            <a:pPr lvl="1"/>
            <a:r>
              <a:rPr lang="en-US" dirty="0"/>
              <a:t>Alpha-shape (concave hull) of the clustered points</a:t>
            </a:r>
            <a:endParaRPr lang="en-GB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66630" y="1693271"/>
            <a:ext cx="5298286" cy="5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57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1616" t="23596" r="23730" b="36239"/>
          <a:stretch/>
        </p:blipFill>
        <p:spPr>
          <a:xfrm>
            <a:off x="5657251" y="4135292"/>
            <a:ext cx="2611371" cy="1882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4143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SPOC: Signal Prediction &amp; Observation Combiner</a:t>
            </a:r>
            <a:br>
              <a:rPr lang="en-GB" dirty="0"/>
            </a:br>
            <a:r>
              <a:rPr lang="en-GB" i="1" dirty="0"/>
              <a:t>Preliminary Results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27850" t="20757" r="21747" b="34151"/>
          <a:stretch/>
        </p:blipFill>
        <p:spPr>
          <a:xfrm>
            <a:off x="8860373" y="4054325"/>
            <a:ext cx="2639318" cy="1976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30217" t="20605" r="25480" b="33509"/>
          <a:stretch/>
        </p:blipFill>
        <p:spPr>
          <a:xfrm>
            <a:off x="8860373" y="1888691"/>
            <a:ext cx="2538553" cy="208315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079314" y="3038134"/>
            <a:ext cx="1249250" cy="734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22590" y="2997659"/>
            <a:ext cx="313501" cy="2157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104629" y="5151267"/>
            <a:ext cx="1190550" cy="5827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744678" y="5036960"/>
            <a:ext cx="348701" cy="2286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23567" y="5176330"/>
            <a:ext cx="558799" cy="414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2366" y="5363330"/>
            <a:ext cx="558799" cy="4140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5121" y="5071808"/>
            <a:ext cx="243625" cy="20904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21740" y="3800239"/>
            <a:ext cx="362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Convex (Large Cluster Sizes)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417377" y="5866068"/>
            <a:ext cx="377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Concave (Large Cluster Sizes)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832880" y="5843338"/>
            <a:ext cx="4429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Convex/concave</a:t>
            </a:r>
            <a:br>
              <a:rPr lang="en-US" sz="2400" dirty="0" smtClean="0"/>
            </a:br>
            <a:r>
              <a:rPr lang="en-US" sz="2400" dirty="0" smtClean="0"/>
              <a:t>(small cluster sizes)</a:t>
            </a:r>
            <a:endParaRPr lang="en-US" sz="2400" dirty="0"/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28863" t="17050" r="22147" b="32078"/>
          <a:stretch/>
        </p:blipFill>
        <p:spPr>
          <a:xfrm>
            <a:off x="5646064" y="1690688"/>
            <a:ext cx="2875999" cy="244460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692611" y="1829189"/>
            <a:ext cx="2782265" cy="103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23113" y="1690688"/>
            <a:ext cx="6489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100 km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692611" y="1876535"/>
            <a:ext cx="0" cy="20146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86388" y="2726828"/>
            <a:ext cx="64890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130 km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36300" y="3780998"/>
            <a:ext cx="3094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Initial model prediction</a:t>
            </a:r>
            <a:endParaRPr lang="en-US" sz="2400" dirty="0"/>
          </a:p>
        </p:txBody>
      </p:sp>
      <p:sp>
        <p:nvSpPr>
          <p:cNvPr id="25" name="Content Placeholder 4"/>
          <p:cNvSpPr>
            <a:spLocks noGrp="1"/>
          </p:cNvSpPr>
          <p:nvPr>
            <p:ph sz="half" idx="4294967295"/>
          </p:nvPr>
        </p:nvSpPr>
        <p:spPr>
          <a:xfrm>
            <a:off x="163800" y="1876535"/>
            <a:ext cx="5184754" cy="49090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eligible clusters that satisfy condition 3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Yellow</a:t>
            </a:r>
            <a:r>
              <a:rPr lang="en-US" dirty="0" smtClean="0"/>
              <a:t>: ineligible clusters that doesn’t satisfy condition 3 </a:t>
            </a:r>
          </a:p>
          <a:p>
            <a:r>
              <a:rPr lang="en-US" dirty="0" smtClean="0"/>
              <a:t>Detected using image processing approach</a:t>
            </a:r>
          </a:p>
          <a:p>
            <a:pPr lvl="1"/>
            <a:r>
              <a:rPr lang="en-US" dirty="0"/>
              <a:t>The estimated protected area is the main image, the clusters area are overlaid with color of the background </a:t>
            </a:r>
          </a:p>
          <a:p>
            <a:pPr lvl="1"/>
            <a:r>
              <a:rPr lang="en-US" dirty="0"/>
              <a:t>Edge detection on the resulting image defines the border of the actual protected area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Oval 25"/>
          <p:cNvSpPr/>
          <p:nvPr/>
        </p:nvSpPr>
        <p:spPr>
          <a:xfrm>
            <a:off x="7810956" y="5137601"/>
            <a:ext cx="149563" cy="2120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642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Ongoing/Future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Spectrum sensing and geo-location databases both have inaccuracies</a:t>
            </a:r>
          </a:p>
          <a:p>
            <a:pPr lvl="1"/>
            <a:r>
              <a:rPr lang="en-US" dirty="0" smtClean="0"/>
              <a:t>Even L-R model overestimates the signal power by up to 97.5%</a:t>
            </a:r>
          </a:p>
          <a:p>
            <a:r>
              <a:rPr lang="en-US" dirty="0" smtClean="0"/>
              <a:t>Fusion of both conventional approaches can be used to enhance the overall white space detection decision and overcome their individual drawbacks</a:t>
            </a:r>
          </a:p>
          <a:p>
            <a:r>
              <a:rPr lang="en-US" dirty="0" smtClean="0"/>
              <a:t>More fusion algorithms should be designed, implemented and evaluated to show the potential increase in white spaces in terms of </a:t>
            </a:r>
          </a:p>
          <a:p>
            <a:pPr lvl="1"/>
            <a:r>
              <a:rPr lang="en-US" dirty="0" smtClean="0"/>
              <a:t>Increased white space area</a:t>
            </a:r>
          </a:p>
          <a:p>
            <a:pPr lvl="1"/>
            <a:r>
              <a:rPr lang="en-US" dirty="0" smtClean="0"/>
              <a:t>The new approach's safety and efficiency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324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Large Scale Urban Study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to Use Spectrum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Sensing?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SPOC: Signal Prediction &amp; Observation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Combiner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298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Ahmed Saeed (ahmed.saeed@gatech.edu)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619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White spaces are frequencies in the TV band that are not used by licensed services</a:t>
            </a:r>
          </a:p>
          <a:p>
            <a:pPr lvl="1"/>
            <a:r>
              <a:rPr lang="en-US" dirty="0" smtClean="0"/>
              <a:t>FCC </a:t>
            </a:r>
            <a:r>
              <a:rPr lang="en-US" dirty="0"/>
              <a:t>ruling in 2008 enabling unlicensed usage of </a:t>
            </a:r>
            <a:r>
              <a:rPr lang="en-US" dirty="0" smtClean="0"/>
              <a:t>white spaces which </a:t>
            </a:r>
            <a:r>
              <a:rPr lang="en-US" dirty="0"/>
              <a:t>motivated</a:t>
            </a:r>
            <a:r>
              <a:rPr lang="en-US" dirty="0" smtClean="0"/>
              <a:t> research </a:t>
            </a:r>
            <a:r>
              <a:rPr lang="en-US" dirty="0" smtClean="0"/>
              <a:t>on white space detecting and utilization</a:t>
            </a:r>
          </a:p>
          <a:p>
            <a:r>
              <a:rPr lang="en-US" dirty="0" smtClean="0"/>
              <a:t>White space detection </a:t>
            </a:r>
            <a:r>
              <a:rPr lang="en-US" dirty="0"/>
              <a:t>methods </a:t>
            </a:r>
            <a:r>
              <a:rPr lang="en-US" dirty="0" smtClean="0"/>
              <a:t>help </a:t>
            </a:r>
            <a:r>
              <a:rPr lang="en-US" dirty="0"/>
              <a:t>White Space Devices (WSDs) know if they lie in the protected </a:t>
            </a:r>
            <a:r>
              <a:rPr lang="en-US" dirty="0" smtClean="0"/>
              <a:t>area (coverage area) </a:t>
            </a:r>
            <a:r>
              <a:rPr lang="en-US" dirty="0"/>
              <a:t>of </a:t>
            </a:r>
            <a:r>
              <a:rPr lang="en-US" dirty="0" smtClean="0"/>
              <a:t>nearby </a:t>
            </a:r>
            <a:r>
              <a:rPr lang="en-US" dirty="0"/>
              <a:t>TV </a:t>
            </a:r>
            <a:r>
              <a:rPr lang="en-US" dirty="0" smtClean="0"/>
              <a:t>stations</a:t>
            </a:r>
            <a:endParaRPr lang="en-US" dirty="0"/>
          </a:p>
          <a:p>
            <a:r>
              <a:rPr lang="en-US" dirty="0" smtClean="0"/>
              <a:t>Current regulations specify two main ways for detecting white space opportunities</a:t>
            </a:r>
          </a:p>
          <a:p>
            <a:pPr lvl="1" algn="l"/>
            <a:r>
              <a:rPr lang="en-US" dirty="0" smtClean="0"/>
              <a:t>Geo-location spectrum databases that </a:t>
            </a:r>
            <a:r>
              <a:rPr lang="en-US" dirty="0" smtClean="0">
                <a:solidFill>
                  <a:srgbClr val="FF0000"/>
                </a:solidFill>
              </a:rPr>
              <a:t>rely on empirically constructed propagation models </a:t>
            </a:r>
          </a:p>
          <a:p>
            <a:pPr lvl="1" algn="l"/>
            <a:r>
              <a:rPr lang="en-US" dirty="0" smtClean="0"/>
              <a:t>Spectrum sensing for detecting incumbents activity that </a:t>
            </a:r>
            <a:r>
              <a:rPr lang="en-US" dirty="0" smtClean="0">
                <a:solidFill>
                  <a:srgbClr val="FF0000"/>
                </a:solidFill>
              </a:rPr>
              <a:t>require sensing at a sensing threshold of -114dbm which requires complex and expensive sensing devices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14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Geo-location Spectrum Databases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73229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Assumes comprehensive </a:t>
            </a:r>
            <a:r>
              <a:rPr lang="en-US" dirty="0"/>
              <a:t>database of all TV stations covering the area of </a:t>
            </a:r>
            <a:r>
              <a:rPr lang="en-US" dirty="0" smtClean="0"/>
              <a:t>interest and that each WSD knows its location</a:t>
            </a:r>
          </a:p>
          <a:p>
            <a:r>
              <a:rPr lang="en-US" dirty="0" smtClean="0"/>
              <a:t>Propagation models use TV transmitter parameters to determine its protected area</a:t>
            </a:r>
          </a:p>
          <a:p>
            <a:r>
              <a:rPr lang="en-US" dirty="0" smtClean="0"/>
              <a:t>Earlier work by </a:t>
            </a:r>
            <a:r>
              <a:rPr lang="en-US" dirty="0" err="1"/>
              <a:t>Murty</a:t>
            </a:r>
            <a:r>
              <a:rPr lang="en-US" dirty="0"/>
              <a:t> </a:t>
            </a:r>
            <a:r>
              <a:rPr lang="en-US" dirty="0" smtClean="0"/>
              <a:t>et al. </a:t>
            </a:r>
            <a:r>
              <a:rPr lang="en-US" dirty="0" smtClean="0"/>
              <a:t>on </a:t>
            </a:r>
            <a:r>
              <a:rPr lang="en-US" b="1" i="1" dirty="0" smtClean="0"/>
              <a:t>Senseless Spectrum Database</a:t>
            </a:r>
            <a:r>
              <a:rPr lang="en-US" i="1" dirty="0" smtClean="0"/>
              <a:t> </a:t>
            </a:r>
            <a:r>
              <a:rPr lang="en-US" dirty="0" smtClean="0"/>
              <a:t>found </a:t>
            </a:r>
            <a:r>
              <a:rPr lang="en-US" dirty="0" smtClean="0"/>
              <a:t>the </a:t>
            </a:r>
            <a:r>
              <a:rPr lang="en-US" dirty="0" smtClean="0"/>
              <a:t>Longley-Rice model to be the most accurate model</a:t>
            </a:r>
          </a:p>
          <a:p>
            <a:pPr lvl="1"/>
            <a:r>
              <a:rPr lang="en-US" dirty="0" smtClean="0"/>
              <a:t>Longley-Rice model takes into </a:t>
            </a:r>
            <a:r>
              <a:rPr lang="en-GB" dirty="0" smtClean="0"/>
              <a:t>statistical </a:t>
            </a:r>
            <a:r>
              <a:rPr lang="en-GB" dirty="0"/>
              <a:t>analyses </a:t>
            </a:r>
            <a:r>
              <a:rPr lang="en-GB" dirty="0" smtClean="0"/>
              <a:t>of </a:t>
            </a:r>
            <a:r>
              <a:rPr lang="en-GB" dirty="0"/>
              <a:t>both terrain </a:t>
            </a:r>
            <a:r>
              <a:rPr lang="en-GB" dirty="0" smtClean="0"/>
              <a:t>information </a:t>
            </a:r>
            <a:r>
              <a:rPr lang="en-GB" dirty="0"/>
              <a:t>and radio measurements</a:t>
            </a:r>
            <a:r>
              <a:rPr lang="en-US" dirty="0" smtClean="0"/>
              <a:t> data to better estimate signal propagation</a:t>
            </a:r>
          </a:p>
          <a:p>
            <a:pPr lvl="1"/>
            <a:r>
              <a:rPr lang="en-US" dirty="0" smtClean="0"/>
              <a:t>However, the L-R model does not perfectly match the collected measurements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29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i="1" dirty="0" smtClean="0"/>
              <a:t>Spectrum Sensing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167511" cy="4758055"/>
          </a:xfrm>
        </p:spPr>
        <p:txBody>
          <a:bodyPr>
            <a:normAutofit/>
          </a:bodyPr>
          <a:lstStyle/>
          <a:p>
            <a:r>
              <a:rPr lang="en-US" dirty="0" smtClean="0"/>
              <a:t>Uses WSDs to detect the signal strength of TV transmitters</a:t>
            </a:r>
          </a:p>
          <a:p>
            <a:r>
              <a:rPr lang="en-US" dirty="0" smtClean="0"/>
              <a:t>Sensing at a threshold of near minimum decodable signal strength (i.e. -84 </a:t>
            </a:r>
            <a:r>
              <a:rPr lang="en-US" dirty="0" err="1" smtClean="0"/>
              <a:t>dBm</a:t>
            </a:r>
            <a:r>
              <a:rPr lang="en-US" dirty="0" smtClean="0"/>
              <a:t>) can cause the hidden node problem</a:t>
            </a:r>
          </a:p>
          <a:p>
            <a:r>
              <a:rPr lang="en-US" b="1" dirty="0" smtClean="0"/>
              <a:t>The hidden node problem</a:t>
            </a:r>
            <a:r>
              <a:rPr lang="en-US" dirty="0" smtClean="0"/>
              <a:t> occurs when an </a:t>
            </a:r>
            <a:r>
              <a:rPr lang="en-US" dirty="0"/>
              <a:t>obstruction between the spectrum sensor and the TV station causes a miss detection of the channel occupied by the TV </a:t>
            </a:r>
            <a:r>
              <a:rPr lang="en-US" dirty="0" smtClean="0"/>
              <a:t>station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690" t="19279" r="13166" b="17259"/>
          <a:stretch/>
        </p:blipFill>
        <p:spPr>
          <a:xfrm>
            <a:off x="7254710" y="4032216"/>
            <a:ext cx="4950421" cy="263065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827653" y="1169777"/>
            <a:ext cx="4929985" cy="3140738"/>
            <a:chOff x="4136881" y="302139"/>
            <a:chExt cx="4929985" cy="3140738"/>
          </a:xfrm>
        </p:grpSpPr>
        <p:sp>
          <p:nvSpPr>
            <p:cNvPr id="5" name="Freeform 4"/>
            <p:cNvSpPr/>
            <p:nvPr/>
          </p:nvSpPr>
          <p:spPr>
            <a:xfrm>
              <a:off x="6121535" y="375220"/>
              <a:ext cx="2878354" cy="2804629"/>
            </a:xfrm>
            <a:custGeom>
              <a:avLst/>
              <a:gdLst>
                <a:gd name="connsiteX0" fmla="*/ 758770 w 3787575"/>
                <a:gd name="connsiteY0" fmla="*/ 604884 h 3392852"/>
                <a:gd name="connsiteX1" fmla="*/ 1209344 w 3787575"/>
                <a:gd name="connsiteY1" fmla="*/ 21788 h 3392852"/>
                <a:gd name="connsiteX2" fmla="*/ 1898457 w 3787575"/>
                <a:gd name="connsiteY2" fmla="*/ 114553 h 3392852"/>
                <a:gd name="connsiteX3" fmla="*/ 2786353 w 3787575"/>
                <a:gd name="connsiteY3" fmla="*/ 21788 h 3392852"/>
                <a:gd name="connsiteX4" fmla="*/ 3462214 w 3787575"/>
                <a:gd name="connsiteY4" fmla="*/ 525371 h 3392852"/>
                <a:gd name="connsiteX5" fmla="*/ 3568231 w 3787575"/>
                <a:gd name="connsiteY5" fmla="*/ 1506032 h 3392852"/>
                <a:gd name="connsiteX6" fmla="*/ 3780266 w 3787575"/>
                <a:gd name="connsiteY6" fmla="*/ 1996362 h 3392852"/>
                <a:gd name="connsiteX7" fmla="*/ 3276683 w 3787575"/>
                <a:gd name="connsiteY7" fmla="*/ 2619214 h 3392852"/>
                <a:gd name="connsiteX8" fmla="*/ 3064648 w 3787575"/>
                <a:gd name="connsiteY8" fmla="*/ 3202310 h 3392852"/>
                <a:gd name="connsiteX9" fmla="*/ 2150248 w 3787575"/>
                <a:gd name="connsiteY9" fmla="*/ 3149301 h 3392852"/>
                <a:gd name="connsiteX10" fmla="*/ 1580405 w 3787575"/>
                <a:gd name="connsiteY10" fmla="*/ 3374588 h 3392852"/>
                <a:gd name="connsiteX11" fmla="*/ 838283 w 3787575"/>
                <a:gd name="connsiteY11" fmla="*/ 2592710 h 3392852"/>
                <a:gd name="connsiteX12" fmla="*/ 149170 w 3787575"/>
                <a:gd name="connsiteY12" fmla="*/ 2208397 h 3392852"/>
                <a:gd name="connsiteX13" fmla="*/ 29901 w 3787575"/>
                <a:gd name="connsiteY13" fmla="*/ 1519284 h 3392852"/>
                <a:gd name="connsiteX14" fmla="*/ 559988 w 3787575"/>
                <a:gd name="connsiteY14" fmla="*/ 1068710 h 3392852"/>
                <a:gd name="connsiteX15" fmla="*/ 758770 w 3787575"/>
                <a:gd name="connsiteY15" fmla="*/ 604884 h 33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7575" h="3392852">
                  <a:moveTo>
                    <a:pt x="758770" y="604884"/>
                  </a:moveTo>
                  <a:cubicBezTo>
                    <a:pt x="866996" y="430397"/>
                    <a:pt x="1019396" y="103510"/>
                    <a:pt x="1209344" y="21788"/>
                  </a:cubicBezTo>
                  <a:cubicBezTo>
                    <a:pt x="1399292" y="-59934"/>
                    <a:pt x="1635622" y="114553"/>
                    <a:pt x="1898457" y="114553"/>
                  </a:cubicBezTo>
                  <a:cubicBezTo>
                    <a:pt x="2161292" y="114553"/>
                    <a:pt x="2525727" y="-46682"/>
                    <a:pt x="2786353" y="21788"/>
                  </a:cubicBezTo>
                  <a:cubicBezTo>
                    <a:pt x="3046979" y="90258"/>
                    <a:pt x="3331901" y="277997"/>
                    <a:pt x="3462214" y="525371"/>
                  </a:cubicBezTo>
                  <a:cubicBezTo>
                    <a:pt x="3592527" y="772745"/>
                    <a:pt x="3515222" y="1260867"/>
                    <a:pt x="3568231" y="1506032"/>
                  </a:cubicBezTo>
                  <a:cubicBezTo>
                    <a:pt x="3621240" y="1751197"/>
                    <a:pt x="3828857" y="1810832"/>
                    <a:pt x="3780266" y="1996362"/>
                  </a:cubicBezTo>
                  <a:cubicBezTo>
                    <a:pt x="3731675" y="2181892"/>
                    <a:pt x="3395953" y="2418223"/>
                    <a:pt x="3276683" y="2619214"/>
                  </a:cubicBezTo>
                  <a:cubicBezTo>
                    <a:pt x="3157413" y="2820205"/>
                    <a:pt x="3252387" y="3113962"/>
                    <a:pt x="3064648" y="3202310"/>
                  </a:cubicBezTo>
                  <a:cubicBezTo>
                    <a:pt x="2876909" y="3290658"/>
                    <a:pt x="2397622" y="3120588"/>
                    <a:pt x="2150248" y="3149301"/>
                  </a:cubicBezTo>
                  <a:cubicBezTo>
                    <a:pt x="1902874" y="3178014"/>
                    <a:pt x="1799066" y="3467353"/>
                    <a:pt x="1580405" y="3374588"/>
                  </a:cubicBezTo>
                  <a:cubicBezTo>
                    <a:pt x="1361744" y="3281823"/>
                    <a:pt x="1076822" y="2787075"/>
                    <a:pt x="838283" y="2592710"/>
                  </a:cubicBezTo>
                  <a:cubicBezTo>
                    <a:pt x="599744" y="2398345"/>
                    <a:pt x="283900" y="2387301"/>
                    <a:pt x="149170" y="2208397"/>
                  </a:cubicBezTo>
                  <a:cubicBezTo>
                    <a:pt x="14440" y="2029493"/>
                    <a:pt x="-38569" y="1709232"/>
                    <a:pt x="29901" y="1519284"/>
                  </a:cubicBezTo>
                  <a:cubicBezTo>
                    <a:pt x="98371" y="1329336"/>
                    <a:pt x="434092" y="1225527"/>
                    <a:pt x="559988" y="1068710"/>
                  </a:cubicBezTo>
                  <a:cubicBezTo>
                    <a:pt x="685884" y="911893"/>
                    <a:pt x="650544" y="779371"/>
                    <a:pt x="758770" y="604884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84000"/>
              </a:schemeClr>
            </a:solidFill>
            <a:ln w="3810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91744" y="302139"/>
              <a:ext cx="2975122" cy="2731070"/>
            </a:xfrm>
            <a:custGeom>
              <a:avLst/>
              <a:gdLst>
                <a:gd name="connsiteX0" fmla="*/ 2719014 w 2975122"/>
                <a:gd name="connsiteY0" fmla="*/ 732387 h 2731070"/>
                <a:gd name="connsiteX1" fmla="*/ 2550202 w 2975122"/>
                <a:gd name="connsiteY1" fmla="*/ 268153 h 2731070"/>
                <a:gd name="connsiteX2" fmla="*/ 2156306 w 2975122"/>
                <a:gd name="connsiteY2" fmla="*/ 183747 h 2731070"/>
                <a:gd name="connsiteX3" fmla="*/ 1678005 w 2975122"/>
                <a:gd name="connsiteY3" fmla="*/ 380695 h 2731070"/>
                <a:gd name="connsiteX4" fmla="*/ 988688 w 2975122"/>
                <a:gd name="connsiteY4" fmla="*/ 867 h 2731070"/>
                <a:gd name="connsiteX5" fmla="*/ 594792 w 2975122"/>
                <a:gd name="connsiteY5" fmla="*/ 507304 h 2731070"/>
                <a:gd name="connsiteX6" fmla="*/ 932417 w 2975122"/>
                <a:gd name="connsiteY6" fmla="*/ 1224756 h 2731070"/>
                <a:gd name="connsiteX7" fmla="*/ 32085 w 2975122"/>
                <a:gd name="connsiteY7" fmla="*/ 1421704 h 2731070"/>
                <a:gd name="connsiteX8" fmla="*/ 243100 w 2975122"/>
                <a:gd name="connsiteY8" fmla="*/ 1984412 h 2731070"/>
                <a:gd name="connsiteX9" fmla="*/ 651063 w 2975122"/>
                <a:gd name="connsiteY9" fmla="*/ 2125088 h 2731070"/>
                <a:gd name="connsiteX10" fmla="*/ 974620 w 2975122"/>
                <a:gd name="connsiteY10" fmla="*/ 2153224 h 2731070"/>
                <a:gd name="connsiteX11" fmla="*/ 974620 w 2975122"/>
                <a:gd name="connsiteY11" fmla="*/ 2533052 h 2731070"/>
                <a:gd name="connsiteX12" fmla="*/ 1368515 w 2975122"/>
                <a:gd name="connsiteY12" fmla="*/ 2547119 h 2731070"/>
                <a:gd name="connsiteX13" fmla="*/ 1874952 w 2975122"/>
                <a:gd name="connsiteY13" fmla="*/ 2715932 h 2731070"/>
                <a:gd name="connsiteX14" fmla="*/ 2592405 w 2975122"/>
                <a:gd name="connsiteY14" fmla="*/ 2111021 h 2731070"/>
                <a:gd name="connsiteX15" fmla="*/ 2972232 w 2975122"/>
                <a:gd name="connsiteY15" fmla="*/ 1688990 h 2731070"/>
                <a:gd name="connsiteX16" fmla="*/ 2761217 w 2975122"/>
                <a:gd name="connsiteY16" fmla="*/ 1027808 h 2731070"/>
                <a:gd name="connsiteX17" fmla="*/ 2648675 w 2975122"/>
                <a:gd name="connsiteY17" fmla="*/ 451033 h 2731070"/>
                <a:gd name="connsiteX18" fmla="*/ 2719014 w 2975122"/>
                <a:gd name="connsiteY18" fmla="*/ 732387 h 273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75122" h="2731070">
                  <a:moveTo>
                    <a:pt x="2719014" y="732387"/>
                  </a:moveTo>
                  <a:cubicBezTo>
                    <a:pt x="2702602" y="701907"/>
                    <a:pt x="2643987" y="359593"/>
                    <a:pt x="2550202" y="268153"/>
                  </a:cubicBezTo>
                  <a:cubicBezTo>
                    <a:pt x="2456417" y="176713"/>
                    <a:pt x="2301672" y="164990"/>
                    <a:pt x="2156306" y="183747"/>
                  </a:cubicBezTo>
                  <a:cubicBezTo>
                    <a:pt x="2010940" y="202504"/>
                    <a:pt x="1872608" y="411175"/>
                    <a:pt x="1678005" y="380695"/>
                  </a:cubicBezTo>
                  <a:cubicBezTo>
                    <a:pt x="1483402" y="350215"/>
                    <a:pt x="1169223" y="-20234"/>
                    <a:pt x="988688" y="867"/>
                  </a:cubicBezTo>
                  <a:cubicBezTo>
                    <a:pt x="808153" y="21968"/>
                    <a:pt x="604170" y="303323"/>
                    <a:pt x="594792" y="507304"/>
                  </a:cubicBezTo>
                  <a:cubicBezTo>
                    <a:pt x="585414" y="711285"/>
                    <a:pt x="1026202" y="1072356"/>
                    <a:pt x="932417" y="1224756"/>
                  </a:cubicBezTo>
                  <a:cubicBezTo>
                    <a:pt x="838632" y="1377156"/>
                    <a:pt x="146971" y="1295095"/>
                    <a:pt x="32085" y="1421704"/>
                  </a:cubicBezTo>
                  <a:cubicBezTo>
                    <a:pt x="-82801" y="1548313"/>
                    <a:pt x="139937" y="1867181"/>
                    <a:pt x="243100" y="1984412"/>
                  </a:cubicBezTo>
                  <a:cubicBezTo>
                    <a:pt x="346263" y="2101643"/>
                    <a:pt x="529143" y="2096953"/>
                    <a:pt x="651063" y="2125088"/>
                  </a:cubicBezTo>
                  <a:cubicBezTo>
                    <a:pt x="772983" y="2153223"/>
                    <a:pt x="920694" y="2085230"/>
                    <a:pt x="974620" y="2153224"/>
                  </a:cubicBezTo>
                  <a:cubicBezTo>
                    <a:pt x="1028546" y="2221218"/>
                    <a:pt x="908971" y="2467403"/>
                    <a:pt x="974620" y="2533052"/>
                  </a:cubicBezTo>
                  <a:cubicBezTo>
                    <a:pt x="1040269" y="2598701"/>
                    <a:pt x="1218460" y="2516639"/>
                    <a:pt x="1368515" y="2547119"/>
                  </a:cubicBezTo>
                  <a:cubicBezTo>
                    <a:pt x="1518570" y="2577599"/>
                    <a:pt x="1670970" y="2788615"/>
                    <a:pt x="1874952" y="2715932"/>
                  </a:cubicBezTo>
                  <a:cubicBezTo>
                    <a:pt x="2078934" y="2643249"/>
                    <a:pt x="2409525" y="2282178"/>
                    <a:pt x="2592405" y="2111021"/>
                  </a:cubicBezTo>
                  <a:cubicBezTo>
                    <a:pt x="2775285" y="1939864"/>
                    <a:pt x="2944097" y="1869526"/>
                    <a:pt x="2972232" y="1688990"/>
                  </a:cubicBezTo>
                  <a:cubicBezTo>
                    <a:pt x="3000367" y="1508455"/>
                    <a:pt x="2815143" y="1234134"/>
                    <a:pt x="2761217" y="1027808"/>
                  </a:cubicBezTo>
                  <a:cubicBezTo>
                    <a:pt x="2707291" y="821482"/>
                    <a:pt x="2651020" y="497925"/>
                    <a:pt x="2648675" y="451033"/>
                  </a:cubicBezTo>
                  <a:cubicBezTo>
                    <a:pt x="2646330" y="404141"/>
                    <a:pt x="2735426" y="762867"/>
                    <a:pt x="2719014" y="732387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5862" y="1034698"/>
              <a:ext cx="508749" cy="107052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136881" y="2273326"/>
              <a:ext cx="254704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2400" b="1" dirty="0" smtClean="0"/>
                <a:t>Area protected by </a:t>
              </a:r>
              <a:br>
                <a:rPr lang="en-US" sz="2400" b="1" dirty="0" smtClean="0"/>
              </a:br>
              <a:r>
                <a:rPr lang="en-US" sz="2400" b="1" dirty="0" smtClean="0"/>
                <a:t>spectrum sensing </a:t>
              </a:r>
              <a:br>
                <a:rPr lang="en-US" sz="2400" b="1" dirty="0" smtClean="0"/>
              </a:br>
              <a:r>
                <a:rPr lang="en-US" sz="2400" b="1" dirty="0" smtClean="0"/>
                <a:t>with a -84 </a:t>
              </a:r>
              <a:r>
                <a:rPr lang="en-US" sz="2400" b="1" dirty="0" err="1" smtClean="0"/>
                <a:t>dBm</a:t>
              </a:r>
              <a:r>
                <a:rPr lang="en-US" sz="2400" b="1" dirty="0" smtClean="0"/>
                <a:t> </a:t>
              </a:r>
              <a:br>
                <a:rPr lang="en-US" sz="2400" b="1" dirty="0" smtClean="0"/>
              </a:br>
              <a:r>
                <a:rPr lang="en-US" sz="2400" b="1" dirty="0" smtClean="0"/>
                <a:t>threshold</a:t>
              </a:r>
              <a:endParaRPr lang="en-US" sz="2400" b="1" dirty="0"/>
            </a:p>
          </p:txBody>
        </p:sp>
      </p:grpSp>
      <p:cxnSp>
        <p:nvCxnSpPr>
          <p:cNvPr id="14" name="Straight Arrow Connector 13"/>
          <p:cNvCxnSpPr>
            <a:endCxn id="10" idx="10"/>
          </p:cNvCxnSpPr>
          <p:nvPr/>
        </p:nvCxnSpPr>
        <p:spPr>
          <a:xfrm flipV="1">
            <a:off x="9151354" y="3323001"/>
            <a:ext cx="605782" cy="200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35948" y="2996730"/>
            <a:ext cx="1370119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dirty="0" smtClean="0"/>
              <a:t>TV Tower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608843" y="556818"/>
            <a:ext cx="259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coverage area</a:t>
            </a:r>
            <a:endParaRPr lang="en-US" sz="24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0421007" y="1018483"/>
            <a:ext cx="254376" cy="231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71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i="1" dirty="0" smtClean="0"/>
              <a:t>Spectrum Sensing (Cont’d)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03277" cy="4351338"/>
          </a:xfrm>
        </p:spPr>
        <p:txBody>
          <a:bodyPr/>
          <a:lstStyle/>
          <a:p>
            <a:r>
              <a:rPr lang="en-US" dirty="0" smtClean="0"/>
              <a:t>Addressing the hidden node problem requires </a:t>
            </a:r>
            <a:r>
              <a:rPr lang="en-US" dirty="0"/>
              <a:t>lowering the sensing threshold </a:t>
            </a:r>
            <a:r>
              <a:rPr lang="en-US" dirty="0" smtClean="0"/>
              <a:t>(-114 </a:t>
            </a:r>
            <a:r>
              <a:rPr lang="en-US" dirty="0" err="1" smtClean="0"/>
              <a:t>dbm</a:t>
            </a:r>
            <a:r>
              <a:rPr lang="en-US" dirty="0" smtClean="0"/>
              <a:t>) </a:t>
            </a:r>
            <a:r>
              <a:rPr lang="en-US" dirty="0"/>
              <a:t>severely below the actual </a:t>
            </a:r>
            <a:r>
              <a:rPr lang="en-US" dirty="0" smtClean="0"/>
              <a:t>decodable signal strength values (-84 </a:t>
            </a:r>
            <a:r>
              <a:rPr lang="en-US" dirty="0" err="1" smtClean="0"/>
              <a:t>dbm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Low sensing thresholds ensures accurate detection of TV signal however overprotects the TV station just to avoid hidden node problems</a:t>
            </a:r>
          </a:p>
          <a:p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7239222" y="1690688"/>
            <a:ext cx="4114578" cy="3935323"/>
          </a:xfrm>
          <a:custGeom>
            <a:avLst/>
            <a:gdLst>
              <a:gd name="connsiteX0" fmla="*/ 95563 w 4114578"/>
              <a:gd name="connsiteY0" fmla="*/ 2697063 h 3935323"/>
              <a:gd name="connsiteX1" fmla="*/ 44048 w 4114578"/>
              <a:gd name="connsiteY1" fmla="*/ 1473570 h 3935323"/>
              <a:gd name="connsiteX2" fmla="*/ 778143 w 4114578"/>
              <a:gd name="connsiteY2" fmla="*/ 469018 h 3935323"/>
              <a:gd name="connsiteX3" fmla="*/ 1653907 w 4114578"/>
              <a:gd name="connsiteY3" fmla="*/ 5378 h 3935323"/>
              <a:gd name="connsiteX4" fmla="*/ 2272093 w 4114578"/>
              <a:gd name="connsiteY4" fmla="*/ 211440 h 3935323"/>
              <a:gd name="connsiteX5" fmla="*/ 3083462 w 4114578"/>
              <a:gd name="connsiteY5" fmla="*/ 134167 h 3935323"/>
              <a:gd name="connsiteX6" fmla="*/ 3753163 w 4114578"/>
              <a:gd name="connsiteY6" fmla="*/ 675080 h 3935323"/>
              <a:gd name="connsiteX7" fmla="*/ 3869073 w 4114578"/>
              <a:gd name="connsiteY7" fmla="*/ 1563722 h 3935323"/>
              <a:gd name="connsiteX8" fmla="*/ 4075135 w 4114578"/>
              <a:gd name="connsiteY8" fmla="*/ 2130392 h 3935323"/>
              <a:gd name="connsiteX9" fmla="*/ 3959225 w 4114578"/>
              <a:gd name="connsiteY9" fmla="*/ 3701615 h 3935323"/>
              <a:gd name="connsiteX10" fmla="*/ 2606943 w 4114578"/>
              <a:gd name="connsiteY10" fmla="*/ 3933435 h 3935323"/>
              <a:gd name="connsiteX11" fmla="*/ 1666786 w 4114578"/>
              <a:gd name="connsiteY11" fmla="*/ 3817525 h 3935323"/>
              <a:gd name="connsiteX12" fmla="*/ 726628 w 4114578"/>
              <a:gd name="connsiteY12" fmla="*/ 3701615 h 3935323"/>
              <a:gd name="connsiteX13" fmla="*/ 198594 w 4114578"/>
              <a:gd name="connsiteY13" fmla="*/ 3019035 h 3935323"/>
              <a:gd name="connsiteX14" fmla="*/ 95563 w 4114578"/>
              <a:gd name="connsiteY14" fmla="*/ 2697063 h 39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578" h="3935323">
                <a:moveTo>
                  <a:pt x="95563" y="2697063"/>
                </a:moveTo>
                <a:cubicBezTo>
                  <a:pt x="69805" y="2439486"/>
                  <a:pt x="-69715" y="1844911"/>
                  <a:pt x="44048" y="1473570"/>
                </a:cubicBezTo>
                <a:cubicBezTo>
                  <a:pt x="157811" y="1102229"/>
                  <a:pt x="509833" y="713717"/>
                  <a:pt x="778143" y="469018"/>
                </a:cubicBezTo>
                <a:cubicBezTo>
                  <a:pt x="1046453" y="224319"/>
                  <a:pt x="1404915" y="48308"/>
                  <a:pt x="1653907" y="5378"/>
                </a:cubicBezTo>
                <a:cubicBezTo>
                  <a:pt x="1902899" y="-37552"/>
                  <a:pt x="2033834" y="189975"/>
                  <a:pt x="2272093" y="211440"/>
                </a:cubicBezTo>
                <a:cubicBezTo>
                  <a:pt x="2510352" y="232905"/>
                  <a:pt x="2836617" y="56894"/>
                  <a:pt x="3083462" y="134167"/>
                </a:cubicBezTo>
                <a:cubicBezTo>
                  <a:pt x="3330307" y="211440"/>
                  <a:pt x="3622228" y="436821"/>
                  <a:pt x="3753163" y="675080"/>
                </a:cubicBezTo>
                <a:cubicBezTo>
                  <a:pt x="3884098" y="913339"/>
                  <a:pt x="3815411" y="1321170"/>
                  <a:pt x="3869073" y="1563722"/>
                </a:cubicBezTo>
                <a:cubicBezTo>
                  <a:pt x="3922735" y="1806274"/>
                  <a:pt x="4060110" y="1774077"/>
                  <a:pt x="4075135" y="2130392"/>
                </a:cubicBezTo>
                <a:cubicBezTo>
                  <a:pt x="4090160" y="2486707"/>
                  <a:pt x="4203924" y="3401108"/>
                  <a:pt x="3959225" y="3701615"/>
                </a:cubicBezTo>
                <a:cubicBezTo>
                  <a:pt x="3714526" y="4002122"/>
                  <a:pt x="2989016" y="3914117"/>
                  <a:pt x="2606943" y="3933435"/>
                </a:cubicBezTo>
                <a:cubicBezTo>
                  <a:pt x="2224870" y="3952753"/>
                  <a:pt x="1666786" y="3817525"/>
                  <a:pt x="1666786" y="3817525"/>
                </a:cubicBezTo>
                <a:cubicBezTo>
                  <a:pt x="1353400" y="3778888"/>
                  <a:pt x="971327" y="3834697"/>
                  <a:pt x="726628" y="3701615"/>
                </a:cubicBezTo>
                <a:cubicBezTo>
                  <a:pt x="481929" y="3568533"/>
                  <a:pt x="301625" y="3186460"/>
                  <a:pt x="198594" y="3019035"/>
                </a:cubicBezTo>
                <a:cubicBezTo>
                  <a:pt x="95563" y="2851610"/>
                  <a:pt x="121321" y="2954640"/>
                  <a:pt x="95563" y="269706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833411" y="2404403"/>
            <a:ext cx="2878354" cy="280462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13" y="3141559"/>
            <a:ext cx="508749" cy="107052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320901" y="2157920"/>
            <a:ext cx="489397" cy="325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95712" y="1756591"/>
            <a:ext cx="259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coverage area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07374" y="6047894"/>
            <a:ext cx="5488554" cy="644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 smtClean="0"/>
              <a:t>Area protected by spectrum sensing with </a:t>
            </a:r>
            <a:br>
              <a:rPr lang="en-US" sz="2400" b="1" dirty="0" smtClean="0"/>
            </a:br>
            <a:r>
              <a:rPr lang="en-US" sz="2400" b="1" dirty="0" smtClean="0"/>
              <a:t>protective threshold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9222" y="5409828"/>
            <a:ext cx="594189" cy="638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87527" y="4147228"/>
            <a:ext cx="1370119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dirty="0" smtClean="0"/>
              <a:t>TV Tower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6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04107" y="2977469"/>
            <a:ext cx="2878354" cy="280462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948308" y="2934352"/>
            <a:ext cx="3477773" cy="3337547"/>
          </a:xfrm>
          <a:custGeom>
            <a:avLst/>
            <a:gdLst>
              <a:gd name="connsiteX0" fmla="*/ 2932292 w 3276423"/>
              <a:gd name="connsiteY0" fmla="*/ 1097753 h 3118604"/>
              <a:gd name="connsiteX1" fmla="*/ 2687593 w 3276423"/>
              <a:gd name="connsiteY1" fmla="*/ 221990 h 3118604"/>
              <a:gd name="connsiteX2" fmla="*/ 1631526 w 3276423"/>
              <a:gd name="connsiteY2" fmla="*/ 131838 h 3118604"/>
              <a:gd name="connsiteX3" fmla="*/ 1129250 w 3276423"/>
              <a:gd name="connsiteY3" fmla="*/ 28807 h 3118604"/>
              <a:gd name="connsiteX4" fmla="*/ 369396 w 3276423"/>
              <a:gd name="connsiteY4" fmla="*/ 698508 h 3118604"/>
              <a:gd name="connsiteX5" fmla="*/ 98940 w 3276423"/>
              <a:gd name="connsiteY5" fmla="*/ 1303815 h 3118604"/>
              <a:gd name="connsiteX6" fmla="*/ 34546 w 3276423"/>
              <a:gd name="connsiteY6" fmla="*/ 1793213 h 3118604"/>
              <a:gd name="connsiteX7" fmla="*/ 614095 w 3276423"/>
              <a:gd name="connsiteY7" fmla="*/ 2540187 h 3118604"/>
              <a:gd name="connsiteX8" fmla="*/ 1090613 w 3276423"/>
              <a:gd name="connsiteY8" fmla="*/ 2797765 h 3118604"/>
              <a:gd name="connsiteX9" fmla="*/ 1335312 w 3276423"/>
              <a:gd name="connsiteY9" fmla="*/ 3003827 h 3118604"/>
              <a:gd name="connsiteX10" fmla="*/ 1863346 w 3276423"/>
              <a:gd name="connsiteY10" fmla="*/ 2887917 h 3118604"/>
              <a:gd name="connsiteX11" fmla="*/ 2597441 w 3276423"/>
              <a:gd name="connsiteY11" fmla="*/ 3081100 h 3118604"/>
              <a:gd name="connsiteX12" fmla="*/ 3267143 w 3276423"/>
              <a:gd name="connsiteY12" fmla="*/ 2012153 h 3118604"/>
              <a:gd name="connsiteX13" fmla="*/ 2983808 w 3276423"/>
              <a:gd name="connsiteY13" fmla="*/ 1471241 h 3118604"/>
              <a:gd name="connsiteX14" fmla="*/ 2932292 w 3276423"/>
              <a:gd name="connsiteY14" fmla="*/ 1097753 h 31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423" h="3118604">
                <a:moveTo>
                  <a:pt x="2932292" y="1097753"/>
                </a:moveTo>
                <a:cubicBezTo>
                  <a:pt x="2882923" y="889544"/>
                  <a:pt x="2904387" y="382976"/>
                  <a:pt x="2687593" y="221990"/>
                </a:cubicBezTo>
                <a:cubicBezTo>
                  <a:pt x="2470799" y="61004"/>
                  <a:pt x="1891250" y="164035"/>
                  <a:pt x="1631526" y="131838"/>
                </a:cubicBezTo>
                <a:cubicBezTo>
                  <a:pt x="1371802" y="99641"/>
                  <a:pt x="1339605" y="-65638"/>
                  <a:pt x="1129250" y="28807"/>
                </a:cubicBezTo>
                <a:cubicBezTo>
                  <a:pt x="918895" y="123252"/>
                  <a:pt x="541114" y="486007"/>
                  <a:pt x="369396" y="698508"/>
                </a:cubicBezTo>
                <a:cubicBezTo>
                  <a:pt x="197678" y="911009"/>
                  <a:pt x="154748" y="1121364"/>
                  <a:pt x="98940" y="1303815"/>
                </a:cubicBezTo>
                <a:cubicBezTo>
                  <a:pt x="43132" y="1486266"/>
                  <a:pt x="-51313" y="1587151"/>
                  <a:pt x="34546" y="1793213"/>
                </a:cubicBezTo>
                <a:cubicBezTo>
                  <a:pt x="120405" y="1999275"/>
                  <a:pt x="438084" y="2372762"/>
                  <a:pt x="614095" y="2540187"/>
                </a:cubicBezTo>
                <a:cubicBezTo>
                  <a:pt x="790106" y="2707612"/>
                  <a:pt x="970410" y="2720492"/>
                  <a:pt x="1090613" y="2797765"/>
                </a:cubicBezTo>
                <a:cubicBezTo>
                  <a:pt x="1210816" y="2875038"/>
                  <a:pt x="1206523" y="2988802"/>
                  <a:pt x="1335312" y="3003827"/>
                </a:cubicBezTo>
                <a:cubicBezTo>
                  <a:pt x="1464101" y="3018852"/>
                  <a:pt x="1652991" y="2875038"/>
                  <a:pt x="1863346" y="2887917"/>
                </a:cubicBezTo>
                <a:cubicBezTo>
                  <a:pt x="2073701" y="2900796"/>
                  <a:pt x="2363475" y="3227061"/>
                  <a:pt x="2597441" y="3081100"/>
                </a:cubicBezTo>
                <a:cubicBezTo>
                  <a:pt x="2831407" y="2935139"/>
                  <a:pt x="3202749" y="2280463"/>
                  <a:pt x="3267143" y="2012153"/>
                </a:cubicBezTo>
                <a:cubicBezTo>
                  <a:pt x="3331538" y="1743843"/>
                  <a:pt x="3041763" y="1630080"/>
                  <a:pt x="2983808" y="1471241"/>
                </a:cubicBezTo>
                <a:cubicBezTo>
                  <a:pt x="2925853" y="1312402"/>
                  <a:pt x="2981661" y="1305962"/>
                  <a:pt x="2932292" y="109775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0880" y="2964481"/>
            <a:ext cx="2975122" cy="2731070"/>
          </a:xfrm>
          <a:custGeom>
            <a:avLst/>
            <a:gdLst>
              <a:gd name="connsiteX0" fmla="*/ 2719014 w 2975122"/>
              <a:gd name="connsiteY0" fmla="*/ 732387 h 2731070"/>
              <a:gd name="connsiteX1" fmla="*/ 2550202 w 2975122"/>
              <a:gd name="connsiteY1" fmla="*/ 268153 h 2731070"/>
              <a:gd name="connsiteX2" fmla="*/ 2156306 w 2975122"/>
              <a:gd name="connsiteY2" fmla="*/ 183747 h 2731070"/>
              <a:gd name="connsiteX3" fmla="*/ 1678005 w 2975122"/>
              <a:gd name="connsiteY3" fmla="*/ 380695 h 2731070"/>
              <a:gd name="connsiteX4" fmla="*/ 988688 w 2975122"/>
              <a:gd name="connsiteY4" fmla="*/ 867 h 2731070"/>
              <a:gd name="connsiteX5" fmla="*/ 594792 w 2975122"/>
              <a:gd name="connsiteY5" fmla="*/ 507304 h 2731070"/>
              <a:gd name="connsiteX6" fmla="*/ 932417 w 2975122"/>
              <a:gd name="connsiteY6" fmla="*/ 1224756 h 2731070"/>
              <a:gd name="connsiteX7" fmla="*/ 32085 w 2975122"/>
              <a:gd name="connsiteY7" fmla="*/ 1421704 h 2731070"/>
              <a:gd name="connsiteX8" fmla="*/ 243100 w 2975122"/>
              <a:gd name="connsiteY8" fmla="*/ 1984412 h 2731070"/>
              <a:gd name="connsiteX9" fmla="*/ 651063 w 2975122"/>
              <a:gd name="connsiteY9" fmla="*/ 2125088 h 2731070"/>
              <a:gd name="connsiteX10" fmla="*/ 974620 w 2975122"/>
              <a:gd name="connsiteY10" fmla="*/ 2153224 h 2731070"/>
              <a:gd name="connsiteX11" fmla="*/ 974620 w 2975122"/>
              <a:gd name="connsiteY11" fmla="*/ 2533052 h 2731070"/>
              <a:gd name="connsiteX12" fmla="*/ 1368515 w 2975122"/>
              <a:gd name="connsiteY12" fmla="*/ 2547119 h 2731070"/>
              <a:gd name="connsiteX13" fmla="*/ 1874952 w 2975122"/>
              <a:gd name="connsiteY13" fmla="*/ 2715932 h 2731070"/>
              <a:gd name="connsiteX14" fmla="*/ 2592405 w 2975122"/>
              <a:gd name="connsiteY14" fmla="*/ 2111021 h 2731070"/>
              <a:gd name="connsiteX15" fmla="*/ 2972232 w 2975122"/>
              <a:gd name="connsiteY15" fmla="*/ 1688990 h 2731070"/>
              <a:gd name="connsiteX16" fmla="*/ 2761217 w 2975122"/>
              <a:gd name="connsiteY16" fmla="*/ 1027808 h 2731070"/>
              <a:gd name="connsiteX17" fmla="*/ 2648675 w 2975122"/>
              <a:gd name="connsiteY17" fmla="*/ 451033 h 2731070"/>
              <a:gd name="connsiteX18" fmla="*/ 2719014 w 2975122"/>
              <a:gd name="connsiteY18" fmla="*/ 732387 h 273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75122" h="2731070">
                <a:moveTo>
                  <a:pt x="2719014" y="732387"/>
                </a:moveTo>
                <a:cubicBezTo>
                  <a:pt x="2702602" y="701907"/>
                  <a:pt x="2643987" y="359593"/>
                  <a:pt x="2550202" y="268153"/>
                </a:cubicBezTo>
                <a:cubicBezTo>
                  <a:pt x="2456417" y="176713"/>
                  <a:pt x="2301672" y="164990"/>
                  <a:pt x="2156306" y="183747"/>
                </a:cubicBezTo>
                <a:cubicBezTo>
                  <a:pt x="2010940" y="202504"/>
                  <a:pt x="1872608" y="411175"/>
                  <a:pt x="1678005" y="380695"/>
                </a:cubicBezTo>
                <a:cubicBezTo>
                  <a:pt x="1483402" y="350215"/>
                  <a:pt x="1169223" y="-20234"/>
                  <a:pt x="988688" y="867"/>
                </a:cubicBezTo>
                <a:cubicBezTo>
                  <a:pt x="808153" y="21968"/>
                  <a:pt x="604170" y="303323"/>
                  <a:pt x="594792" y="507304"/>
                </a:cubicBezTo>
                <a:cubicBezTo>
                  <a:pt x="585414" y="711285"/>
                  <a:pt x="1026202" y="1072356"/>
                  <a:pt x="932417" y="1224756"/>
                </a:cubicBezTo>
                <a:cubicBezTo>
                  <a:pt x="838632" y="1377156"/>
                  <a:pt x="146971" y="1295095"/>
                  <a:pt x="32085" y="1421704"/>
                </a:cubicBezTo>
                <a:cubicBezTo>
                  <a:pt x="-82801" y="1548313"/>
                  <a:pt x="139937" y="1867181"/>
                  <a:pt x="243100" y="1984412"/>
                </a:cubicBezTo>
                <a:cubicBezTo>
                  <a:pt x="346263" y="2101643"/>
                  <a:pt x="529143" y="2096953"/>
                  <a:pt x="651063" y="2125088"/>
                </a:cubicBezTo>
                <a:cubicBezTo>
                  <a:pt x="772983" y="2153223"/>
                  <a:pt x="920694" y="2085230"/>
                  <a:pt x="974620" y="2153224"/>
                </a:cubicBezTo>
                <a:cubicBezTo>
                  <a:pt x="1028546" y="2221218"/>
                  <a:pt x="908971" y="2467403"/>
                  <a:pt x="974620" y="2533052"/>
                </a:cubicBezTo>
                <a:cubicBezTo>
                  <a:pt x="1040269" y="2598701"/>
                  <a:pt x="1218460" y="2516639"/>
                  <a:pt x="1368515" y="2547119"/>
                </a:cubicBezTo>
                <a:cubicBezTo>
                  <a:pt x="1518570" y="2577599"/>
                  <a:pt x="1670970" y="2788615"/>
                  <a:pt x="1874952" y="2715932"/>
                </a:cubicBezTo>
                <a:cubicBezTo>
                  <a:pt x="2078934" y="2643249"/>
                  <a:pt x="2409525" y="2282178"/>
                  <a:pt x="2592405" y="2111021"/>
                </a:cubicBezTo>
                <a:cubicBezTo>
                  <a:pt x="2775285" y="1939864"/>
                  <a:pt x="2944097" y="1869526"/>
                  <a:pt x="2972232" y="1688990"/>
                </a:cubicBezTo>
                <a:cubicBezTo>
                  <a:pt x="3000367" y="1508455"/>
                  <a:pt x="2815143" y="1234134"/>
                  <a:pt x="2761217" y="1027808"/>
                </a:cubicBezTo>
                <a:cubicBezTo>
                  <a:pt x="2707291" y="821482"/>
                  <a:pt x="2651020" y="497925"/>
                  <a:pt x="2648675" y="451033"/>
                </a:cubicBezTo>
                <a:cubicBezTo>
                  <a:pt x="2646330" y="404141"/>
                  <a:pt x="2735426" y="762867"/>
                  <a:pt x="2719014" y="732387"/>
                </a:cubicBezTo>
                <a:close/>
              </a:path>
            </a:pathLst>
          </a:cu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6121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Main Hypothesis </a:t>
            </a:r>
            <a:endParaRPr lang="en-US" i="1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09" y="3714625"/>
            <a:ext cx="508749" cy="1070522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4167263" y="3196412"/>
            <a:ext cx="2878354" cy="280462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65" y="3933568"/>
            <a:ext cx="508749" cy="1070522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8509285" y="3312322"/>
            <a:ext cx="2878354" cy="2804629"/>
          </a:xfrm>
          <a:custGeom>
            <a:avLst/>
            <a:gdLst>
              <a:gd name="connsiteX0" fmla="*/ 758770 w 3787575"/>
              <a:gd name="connsiteY0" fmla="*/ 604884 h 3392852"/>
              <a:gd name="connsiteX1" fmla="*/ 1209344 w 3787575"/>
              <a:gd name="connsiteY1" fmla="*/ 21788 h 3392852"/>
              <a:gd name="connsiteX2" fmla="*/ 1898457 w 3787575"/>
              <a:gd name="connsiteY2" fmla="*/ 114553 h 3392852"/>
              <a:gd name="connsiteX3" fmla="*/ 2786353 w 3787575"/>
              <a:gd name="connsiteY3" fmla="*/ 21788 h 3392852"/>
              <a:gd name="connsiteX4" fmla="*/ 3462214 w 3787575"/>
              <a:gd name="connsiteY4" fmla="*/ 525371 h 3392852"/>
              <a:gd name="connsiteX5" fmla="*/ 3568231 w 3787575"/>
              <a:gd name="connsiteY5" fmla="*/ 1506032 h 3392852"/>
              <a:gd name="connsiteX6" fmla="*/ 3780266 w 3787575"/>
              <a:gd name="connsiteY6" fmla="*/ 1996362 h 3392852"/>
              <a:gd name="connsiteX7" fmla="*/ 3276683 w 3787575"/>
              <a:gd name="connsiteY7" fmla="*/ 2619214 h 3392852"/>
              <a:gd name="connsiteX8" fmla="*/ 3064648 w 3787575"/>
              <a:gd name="connsiteY8" fmla="*/ 3202310 h 3392852"/>
              <a:gd name="connsiteX9" fmla="*/ 2150248 w 3787575"/>
              <a:gd name="connsiteY9" fmla="*/ 3149301 h 3392852"/>
              <a:gd name="connsiteX10" fmla="*/ 1580405 w 3787575"/>
              <a:gd name="connsiteY10" fmla="*/ 3374588 h 3392852"/>
              <a:gd name="connsiteX11" fmla="*/ 838283 w 3787575"/>
              <a:gd name="connsiteY11" fmla="*/ 2592710 h 3392852"/>
              <a:gd name="connsiteX12" fmla="*/ 149170 w 3787575"/>
              <a:gd name="connsiteY12" fmla="*/ 2208397 h 3392852"/>
              <a:gd name="connsiteX13" fmla="*/ 29901 w 3787575"/>
              <a:gd name="connsiteY13" fmla="*/ 1519284 h 3392852"/>
              <a:gd name="connsiteX14" fmla="*/ 559988 w 3787575"/>
              <a:gd name="connsiteY14" fmla="*/ 1068710 h 3392852"/>
              <a:gd name="connsiteX15" fmla="*/ 758770 w 3787575"/>
              <a:gd name="connsiteY15" fmla="*/ 604884 h 33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87575" h="3392852">
                <a:moveTo>
                  <a:pt x="758770" y="604884"/>
                </a:moveTo>
                <a:cubicBezTo>
                  <a:pt x="866996" y="430397"/>
                  <a:pt x="1019396" y="103510"/>
                  <a:pt x="1209344" y="21788"/>
                </a:cubicBezTo>
                <a:cubicBezTo>
                  <a:pt x="1399292" y="-59934"/>
                  <a:pt x="1635622" y="114553"/>
                  <a:pt x="1898457" y="114553"/>
                </a:cubicBezTo>
                <a:cubicBezTo>
                  <a:pt x="2161292" y="114553"/>
                  <a:pt x="2525727" y="-46682"/>
                  <a:pt x="2786353" y="21788"/>
                </a:cubicBezTo>
                <a:cubicBezTo>
                  <a:pt x="3046979" y="90258"/>
                  <a:pt x="3331901" y="277997"/>
                  <a:pt x="3462214" y="525371"/>
                </a:cubicBezTo>
                <a:cubicBezTo>
                  <a:pt x="3592527" y="772745"/>
                  <a:pt x="3515222" y="1260867"/>
                  <a:pt x="3568231" y="1506032"/>
                </a:cubicBezTo>
                <a:cubicBezTo>
                  <a:pt x="3621240" y="1751197"/>
                  <a:pt x="3828857" y="1810832"/>
                  <a:pt x="3780266" y="1996362"/>
                </a:cubicBezTo>
                <a:cubicBezTo>
                  <a:pt x="3731675" y="2181892"/>
                  <a:pt x="3395953" y="2418223"/>
                  <a:pt x="3276683" y="2619214"/>
                </a:cubicBezTo>
                <a:cubicBezTo>
                  <a:pt x="3157413" y="2820205"/>
                  <a:pt x="3252387" y="3113962"/>
                  <a:pt x="3064648" y="3202310"/>
                </a:cubicBezTo>
                <a:cubicBezTo>
                  <a:pt x="2876909" y="3290658"/>
                  <a:pt x="2397622" y="3120588"/>
                  <a:pt x="2150248" y="3149301"/>
                </a:cubicBezTo>
                <a:cubicBezTo>
                  <a:pt x="1902874" y="3178014"/>
                  <a:pt x="1799066" y="3467353"/>
                  <a:pt x="1580405" y="3374588"/>
                </a:cubicBezTo>
                <a:cubicBezTo>
                  <a:pt x="1361744" y="3281823"/>
                  <a:pt x="1076822" y="2787075"/>
                  <a:pt x="838283" y="2592710"/>
                </a:cubicBezTo>
                <a:cubicBezTo>
                  <a:pt x="599744" y="2398345"/>
                  <a:pt x="283900" y="2387301"/>
                  <a:pt x="149170" y="2208397"/>
                </a:cubicBezTo>
                <a:cubicBezTo>
                  <a:pt x="14440" y="2029493"/>
                  <a:pt x="-38569" y="1709232"/>
                  <a:pt x="29901" y="1519284"/>
                </a:cubicBezTo>
                <a:cubicBezTo>
                  <a:pt x="98371" y="1329336"/>
                  <a:pt x="434092" y="1225527"/>
                  <a:pt x="559988" y="1068710"/>
                </a:cubicBezTo>
                <a:cubicBezTo>
                  <a:pt x="685884" y="911893"/>
                  <a:pt x="650544" y="779371"/>
                  <a:pt x="758770" y="6048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87" y="4049478"/>
            <a:ext cx="508749" cy="107052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0" idx="2"/>
          </p:cNvCxnSpPr>
          <p:nvPr/>
        </p:nvCxnSpPr>
        <p:spPr>
          <a:xfrm flipH="1">
            <a:off x="5680098" y="2598607"/>
            <a:ext cx="245703" cy="47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99337" y="2043133"/>
            <a:ext cx="2748381" cy="644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/>
              <a:t>Area protected by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spectrum </a:t>
            </a:r>
            <a:r>
              <a:rPr lang="en-US" sz="2400" b="1" dirty="0"/>
              <a:t>databases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38829" y="2104804"/>
            <a:ext cx="3099951" cy="644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/>
              <a:t>Area protected by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fusing </a:t>
            </a:r>
            <a:r>
              <a:rPr lang="en-US" sz="2400" b="1" dirty="0"/>
              <a:t>both techniques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946503" y="2665313"/>
            <a:ext cx="542301" cy="641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2754" y="2054077"/>
            <a:ext cx="4842544" cy="644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400" b="1" dirty="0" smtClean="0"/>
              <a:t>Area protected by spectrum sensing </a:t>
            </a:r>
            <a:br>
              <a:rPr lang="en-US" sz="2400" b="1" dirty="0" smtClean="0"/>
            </a:br>
            <a:r>
              <a:rPr lang="en-US" sz="2400" b="1" dirty="0" smtClean="0"/>
              <a:t>with a -84 </a:t>
            </a:r>
            <a:r>
              <a:rPr lang="en-US" sz="2400" b="1" dirty="0" err="1" smtClean="0"/>
              <a:t>dBm</a:t>
            </a:r>
            <a:r>
              <a:rPr lang="en-US" sz="2400" b="1" dirty="0" smtClean="0"/>
              <a:t> threshold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759458" y="2711922"/>
            <a:ext cx="358753" cy="594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8391929" y="3243221"/>
            <a:ext cx="3074268" cy="2969616"/>
          </a:xfrm>
          <a:custGeom>
            <a:avLst/>
            <a:gdLst>
              <a:gd name="connsiteX0" fmla="*/ 2299248 w 3039387"/>
              <a:gd name="connsiteY0" fmla="*/ 61048 h 2950115"/>
              <a:gd name="connsiteX1" fmla="*/ 1834791 w 3039387"/>
              <a:gd name="connsiteY1" fmla="*/ 32019 h 2950115"/>
              <a:gd name="connsiteX2" fmla="*/ 1442905 w 3039387"/>
              <a:gd name="connsiteY2" fmla="*/ 90076 h 2950115"/>
              <a:gd name="connsiteX3" fmla="*/ 1138105 w 3039387"/>
              <a:gd name="connsiteY3" fmla="*/ 2991 h 2950115"/>
              <a:gd name="connsiteX4" fmla="*/ 775248 w 3039387"/>
              <a:gd name="connsiteY4" fmla="*/ 220705 h 2950115"/>
              <a:gd name="connsiteX5" fmla="*/ 513991 w 3039387"/>
              <a:gd name="connsiteY5" fmla="*/ 801276 h 2950115"/>
              <a:gd name="connsiteX6" fmla="*/ 296277 w 3039387"/>
              <a:gd name="connsiteY6" fmla="*/ 1091562 h 2950115"/>
              <a:gd name="connsiteX7" fmla="*/ 5991 w 3039387"/>
              <a:gd name="connsiteY7" fmla="*/ 1309276 h 2950115"/>
              <a:gd name="connsiteX8" fmla="*/ 136620 w 3039387"/>
              <a:gd name="connsiteY8" fmla="*/ 1889848 h 2950115"/>
              <a:gd name="connsiteX9" fmla="*/ 557534 w 3039387"/>
              <a:gd name="connsiteY9" fmla="*/ 2136591 h 2950115"/>
              <a:gd name="connsiteX10" fmla="*/ 949420 w 3039387"/>
              <a:gd name="connsiteY10" fmla="*/ 2557505 h 2950115"/>
              <a:gd name="connsiteX11" fmla="*/ 1283248 w 3039387"/>
              <a:gd name="connsiteY11" fmla="*/ 2949391 h 2950115"/>
              <a:gd name="connsiteX12" fmla="*/ 1704162 w 3039387"/>
              <a:gd name="connsiteY12" fmla="*/ 2659105 h 2950115"/>
              <a:gd name="connsiteX13" fmla="*/ 2357305 w 3039387"/>
              <a:gd name="connsiteY13" fmla="*/ 2818762 h 2950115"/>
              <a:gd name="connsiteX14" fmla="*/ 2618562 w 3039387"/>
              <a:gd name="connsiteY14" fmla="*/ 2252705 h 2950115"/>
              <a:gd name="connsiteX15" fmla="*/ 3024962 w 3039387"/>
              <a:gd name="connsiteY15" fmla="*/ 1846305 h 2950115"/>
              <a:gd name="connsiteX16" fmla="*/ 2937877 w 3039387"/>
              <a:gd name="connsiteY16" fmla="*/ 1207676 h 2950115"/>
              <a:gd name="connsiteX17" fmla="*/ 2836277 w 3039387"/>
              <a:gd name="connsiteY17" fmla="*/ 481962 h 2950115"/>
              <a:gd name="connsiteX18" fmla="*/ 2299248 w 3039387"/>
              <a:gd name="connsiteY18" fmla="*/ 61048 h 29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9387" h="2950115">
                <a:moveTo>
                  <a:pt x="2299248" y="61048"/>
                </a:moveTo>
                <a:cubicBezTo>
                  <a:pt x="2132334" y="-13943"/>
                  <a:pt x="1977515" y="27181"/>
                  <a:pt x="1834791" y="32019"/>
                </a:cubicBezTo>
                <a:cubicBezTo>
                  <a:pt x="1692067" y="36857"/>
                  <a:pt x="1559019" y="94914"/>
                  <a:pt x="1442905" y="90076"/>
                </a:cubicBezTo>
                <a:cubicBezTo>
                  <a:pt x="1326791" y="85238"/>
                  <a:pt x="1249381" y="-18780"/>
                  <a:pt x="1138105" y="2991"/>
                </a:cubicBezTo>
                <a:cubicBezTo>
                  <a:pt x="1026829" y="24762"/>
                  <a:pt x="879267" y="87658"/>
                  <a:pt x="775248" y="220705"/>
                </a:cubicBezTo>
                <a:cubicBezTo>
                  <a:pt x="671229" y="353752"/>
                  <a:pt x="593819" y="656133"/>
                  <a:pt x="513991" y="801276"/>
                </a:cubicBezTo>
                <a:cubicBezTo>
                  <a:pt x="434163" y="946419"/>
                  <a:pt x="380944" y="1006895"/>
                  <a:pt x="296277" y="1091562"/>
                </a:cubicBezTo>
                <a:cubicBezTo>
                  <a:pt x="211610" y="1176229"/>
                  <a:pt x="32600" y="1176228"/>
                  <a:pt x="5991" y="1309276"/>
                </a:cubicBezTo>
                <a:cubicBezTo>
                  <a:pt x="-20618" y="1442324"/>
                  <a:pt x="44696" y="1751962"/>
                  <a:pt x="136620" y="1889848"/>
                </a:cubicBezTo>
                <a:cubicBezTo>
                  <a:pt x="228544" y="2027734"/>
                  <a:pt x="422067" y="2025315"/>
                  <a:pt x="557534" y="2136591"/>
                </a:cubicBezTo>
                <a:cubicBezTo>
                  <a:pt x="693001" y="2247867"/>
                  <a:pt x="828468" y="2422038"/>
                  <a:pt x="949420" y="2557505"/>
                </a:cubicBezTo>
                <a:cubicBezTo>
                  <a:pt x="1070372" y="2692972"/>
                  <a:pt x="1157458" y="2932458"/>
                  <a:pt x="1283248" y="2949391"/>
                </a:cubicBezTo>
                <a:cubicBezTo>
                  <a:pt x="1409038" y="2966324"/>
                  <a:pt x="1525153" y="2680876"/>
                  <a:pt x="1704162" y="2659105"/>
                </a:cubicBezTo>
                <a:cubicBezTo>
                  <a:pt x="1883171" y="2637334"/>
                  <a:pt x="2204905" y="2886495"/>
                  <a:pt x="2357305" y="2818762"/>
                </a:cubicBezTo>
                <a:cubicBezTo>
                  <a:pt x="2509705" y="2751029"/>
                  <a:pt x="2507286" y="2414781"/>
                  <a:pt x="2618562" y="2252705"/>
                </a:cubicBezTo>
                <a:cubicBezTo>
                  <a:pt x="2729838" y="2090629"/>
                  <a:pt x="2971743" y="2020476"/>
                  <a:pt x="3024962" y="1846305"/>
                </a:cubicBezTo>
                <a:cubicBezTo>
                  <a:pt x="3078181" y="1672134"/>
                  <a:pt x="2969324" y="1435066"/>
                  <a:pt x="2937877" y="1207676"/>
                </a:cubicBezTo>
                <a:cubicBezTo>
                  <a:pt x="2906430" y="980286"/>
                  <a:pt x="2937877" y="675486"/>
                  <a:pt x="2836277" y="481962"/>
                </a:cubicBezTo>
                <a:cubicBezTo>
                  <a:pt x="2734677" y="288438"/>
                  <a:pt x="2466162" y="136039"/>
                  <a:pt x="2299248" y="61048"/>
                </a:cubicBezTo>
                <a:close/>
              </a:path>
            </a:pathLst>
          </a:cu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007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1617149"/>
            <a:ext cx="10515600" cy="1325563"/>
          </a:xfrm>
        </p:spPr>
        <p:txBody>
          <a:bodyPr/>
          <a:lstStyle/>
          <a:p>
            <a:r>
              <a:rPr lang="en-US" b="1" i="1" dirty="0" smtClean="0"/>
              <a:t>Goals</a:t>
            </a:r>
            <a:endParaRPr lang="en-GB" b="1" i="1" dirty="0"/>
          </a:p>
        </p:txBody>
      </p:sp>
      <p:sp>
        <p:nvSpPr>
          <p:cNvPr id="4" name="Rectangle 3"/>
          <p:cNvSpPr/>
          <p:nvPr/>
        </p:nvSpPr>
        <p:spPr>
          <a:xfrm>
            <a:off x="365759" y="3105835"/>
            <a:ext cx="118262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Empirically</a:t>
            </a:r>
            <a:r>
              <a:rPr lang="en-US" sz="4000" dirty="0" smtClean="0"/>
              <a:t> </a:t>
            </a:r>
            <a:r>
              <a:rPr lang="en-US" sz="4000" dirty="0" smtClean="0"/>
              <a:t>study</a:t>
            </a:r>
            <a:r>
              <a:rPr lang="en-US" sz="4000" dirty="0" smtClean="0"/>
              <a:t> </a:t>
            </a:r>
            <a:r>
              <a:rPr lang="en-US" sz="4000" dirty="0" smtClean="0"/>
              <a:t>the</a:t>
            </a:r>
            <a:r>
              <a:rPr lang="en-US" sz="4000" dirty="0" smtClean="0"/>
              <a:t> accuracy </a:t>
            </a:r>
            <a:r>
              <a:rPr lang="en-US" sz="4000" dirty="0" smtClean="0"/>
              <a:t>of the Longley-Rice propagation model</a:t>
            </a:r>
          </a:p>
          <a:p>
            <a:pPr marL="742950" indent="-742950">
              <a:buAutoNum type="arabicPeriod"/>
            </a:pPr>
            <a:r>
              <a:rPr lang="en-US" sz="4000" dirty="0" smtClean="0"/>
              <a:t>Fuse </a:t>
            </a:r>
            <a:r>
              <a:rPr lang="en-US" sz="4000" dirty="0" smtClean="0"/>
              <a:t>both techniques to overcome their individual drawbacks and </a:t>
            </a:r>
            <a:r>
              <a:rPr lang="en-US" sz="4000" dirty="0"/>
              <a:t>detect the actual protected </a:t>
            </a:r>
            <a:r>
              <a:rPr lang="en-US" sz="4000" dirty="0" smtClean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61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1917</Words>
  <Application>Microsoft Macintosh PowerPoint</Application>
  <PresentationFormat>Custom</PresentationFormat>
  <Paragraphs>191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Towards a Characterization of White Spaces Databases Errors An Empirical Study</vt:lpstr>
      <vt:lpstr>Outline</vt:lpstr>
      <vt:lpstr>Outline</vt:lpstr>
      <vt:lpstr>Introduction</vt:lpstr>
      <vt:lpstr>Introduction Geo-location Spectrum Databases</vt:lpstr>
      <vt:lpstr>Introduction Spectrum Sensing</vt:lpstr>
      <vt:lpstr>Introduction Spectrum Sensing (Cont’d)</vt:lpstr>
      <vt:lpstr>Introduction Main Hypothesis </vt:lpstr>
      <vt:lpstr>Goals</vt:lpstr>
      <vt:lpstr>Outline</vt:lpstr>
      <vt:lpstr>A Large Scale Urban Study Introduction</vt:lpstr>
      <vt:lpstr>A Large Scale Urban Study Methodology – Area Covered</vt:lpstr>
      <vt:lpstr>A Large Scale Urban Study Methodology - Setup</vt:lpstr>
      <vt:lpstr>A Large Scale Urban Study Methodology – Data Collection</vt:lpstr>
      <vt:lpstr>A Large Scale Urban Study Observations</vt:lpstr>
      <vt:lpstr>Outline</vt:lpstr>
      <vt:lpstr>When to Use Spectrum Sensing? Introduction </vt:lpstr>
      <vt:lpstr>Slide 18</vt:lpstr>
      <vt:lpstr>Slide 19</vt:lpstr>
      <vt:lpstr>Slide 20</vt:lpstr>
      <vt:lpstr>Slide 21</vt:lpstr>
      <vt:lpstr>Slide 22</vt:lpstr>
      <vt:lpstr>Outline</vt:lpstr>
      <vt:lpstr>SPOC: Signal Prediction &amp; Observation Combiner System Architecture</vt:lpstr>
      <vt:lpstr>SPOC: Signal Prediction &amp; Observation Combiner Illustration of SPOC Three Main Components</vt:lpstr>
      <vt:lpstr>SPOC: Signal Prediction &amp; Observation Combiner System Architecture (Cont’d)</vt:lpstr>
      <vt:lpstr>SPOC: Signal Prediction &amp; Observation Combiner System Architecture (Cont’d)</vt:lpstr>
      <vt:lpstr>SPOC: Signal Prediction &amp; Observation Combiner Preliminary Results</vt:lpstr>
      <vt:lpstr>Conclusion and Ongoing/Future Work</vt:lpstr>
      <vt:lpstr>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SPOC: Signal Prediction and Observation Combiner The Single Point Of Contact for white space information</dc:title>
  <dc:creator>RL_XPS1</dc:creator>
  <cp:lastModifiedBy>Ellen Zegura</cp:lastModifiedBy>
  <cp:revision>267</cp:revision>
  <dcterms:created xsi:type="dcterms:W3CDTF">2014-09-05T12:00:24Z</dcterms:created>
  <dcterms:modified xsi:type="dcterms:W3CDTF">2014-09-05T12:08:56Z</dcterms:modified>
</cp:coreProperties>
</file>