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4" r:id="rId11"/>
    <p:sldId id="266" r:id="rId12"/>
    <p:sldId id="269" r:id="rId13"/>
    <p:sldId id="267" r:id="rId14"/>
    <p:sldId id="270" r:id="rId15"/>
    <p:sldId id="271" r:id="rId16"/>
    <p:sldId id="272" r:id="rId17"/>
    <p:sldId id="273" r:id="rId18"/>
    <p:sldId id="274" r:id="rId19"/>
    <p:sldId id="275" r:id="rId20"/>
    <p:sldId id="279" r:id="rId21"/>
    <p:sldId id="277" r:id="rId22"/>
    <p:sldId id="26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2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1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55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4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1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3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4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0F5C2-9EE5-4F79-918C-6AF86E8BACBE}" type="datetimeFigureOut">
              <a:rPr lang="en-US" smtClean="0"/>
              <a:t>5/25/2013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7E50F-635D-479F-99CE-9349FBCBE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46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6934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 Low-Cost Large-Scale Framework for Cognitive Radio Routing Protocols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49018"/>
            <a:ext cx="9144000" cy="1655762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Ahmed Saeed</a:t>
            </a:r>
            <a:r>
              <a:rPr lang="en-US" b="1" spc="50" baseline="30000" dirty="0" smtClean="0">
                <a:ln w="11430"/>
                <a:solidFill>
                  <a:schemeClr val="tx1"/>
                </a:solidFill>
                <a:latin typeface="Times New Roman"/>
                <a:cs typeface="Times New Roman"/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 Mohamed Ibrahim</a:t>
            </a:r>
            <a:r>
              <a:rPr lang="en-US" b="1" spc="50" baseline="30000" dirty="0" smtClean="0">
                <a:ln w="11430"/>
                <a:solidFill>
                  <a:schemeClr val="tx1"/>
                </a:solidFill>
                <a:latin typeface="Times New Roman"/>
                <a:cs typeface="Times New Roman"/>
              </a:rPr>
              <a:t>†</a:t>
            </a:r>
            <a:r>
              <a:rPr lang="en-US" dirty="0" smtClean="0">
                <a:solidFill>
                  <a:schemeClr val="tx1"/>
                </a:solidFill>
              </a:rPr>
              <a:t>, Khaled A. </a:t>
            </a:r>
            <a:r>
              <a:rPr lang="en-US" dirty="0" err="1" smtClean="0">
                <a:solidFill>
                  <a:schemeClr val="tx1"/>
                </a:solidFill>
              </a:rPr>
              <a:t>Harras</a:t>
            </a:r>
            <a:r>
              <a:rPr lang="en-US" b="1" spc="50" baseline="30000" dirty="0" smtClean="0">
                <a:ln w="11430"/>
                <a:solidFill>
                  <a:schemeClr val="tx1"/>
                </a:solidFill>
                <a:latin typeface="Times New Roman"/>
                <a:cs typeface="Times New Roman"/>
              </a:rPr>
              <a:t>‡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Moustafa</a:t>
            </a:r>
            <a:r>
              <a:rPr lang="en-US" dirty="0" smtClean="0">
                <a:solidFill>
                  <a:srgbClr val="FF0000"/>
                </a:solidFill>
              </a:rPr>
              <a:t> Youssef</a:t>
            </a:r>
            <a:r>
              <a:rPr lang="en-US" b="1" spc="50" baseline="30000" dirty="0" smtClean="0">
                <a:ln w="11430"/>
                <a:solidFill>
                  <a:schemeClr val="tx1"/>
                </a:solidFill>
                <a:latin typeface="Times New Roman"/>
                <a:cs typeface="Times New Roman"/>
              </a:rPr>
              <a:t>†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spc="50" baseline="30000" dirty="0" smtClean="0">
                <a:ln w="11430"/>
                <a:latin typeface="Times New Roman"/>
                <a:cs typeface="Times New Roman"/>
              </a:rPr>
              <a:t/>
            </a:r>
            <a:br>
              <a:rPr lang="en-US" b="1" spc="50" baseline="30000" dirty="0" smtClean="0">
                <a:ln w="11430"/>
                <a:latin typeface="Times New Roman"/>
                <a:cs typeface="Times New Roman"/>
              </a:rPr>
            </a:br>
            <a:r>
              <a:rPr lang="en-US" b="1" spc="50" baseline="30000" dirty="0" smtClean="0">
                <a:ln w="11430"/>
                <a:latin typeface="Times New Roman"/>
                <a:cs typeface="Times New Roman"/>
              </a:rPr>
              <a:t>† </a:t>
            </a:r>
            <a:r>
              <a:rPr lang="en-US" dirty="0" smtClean="0"/>
              <a:t>Egypt-Japan University for Science and Technology (E-JUST), Egypt</a:t>
            </a:r>
          </a:p>
          <a:p>
            <a:r>
              <a:rPr lang="en-US" b="1" spc="50" baseline="30000" dirty="0" smtClean="0">
                <a:ln w="11430"/>
                <a:latin typeface="Times New Roman"/>
                <a:cs typeface="Times New Roman"/>
              </a:rPr>
              <a:t>‡</a:t>
            </a:r>
            <a:r>
              <a:rPr lang="en-US" dirty="0" smtClean="0"/>
              <a:t>Carnegie Mellon Qatar, Qatar</a:t>
            </a:r>
          </a:p>
          <a:p>
            <a:endParaRPr lang="en-US" dirty="0"/>
          </a:p>
        </p:txBody>
      </p:sp>
      <p:pic>
        <p:nvPicPr>
          <p:cNvPr id="4" name="Picture 11" descr="C:\Users\Ahmed\Downloads\logo_inf4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9" y="152400"/>
            <a:ext cx="993851" cy="1219200"/>
          </a:xfrm>
          <a:prstGeom prst="roundRect">
            <a:avLst>
              <a:gd name="adj" fmla="val 10734"/>
            </a:avLst>
          </a:prstGeom>
          <a:noFill/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qatar.cmu.edu/media/imgs/Carnegie%20Mellon%20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569" y="192098"/>
            <a:ext cx="3679431" cy="113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352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Routing Framework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Built on top of Click software router architecture</a:t>
            </a:r>
          </a:p>
          <a:p>
            <a:r>
              <a:rPr lang="en-US" dirty="0" smtClean="0"/>
              <a:t>Enabling the deployment of the framework on any hardware</a:t>
            </a:r>
          </a:p>
          <a:p>
            <a:r>
              <a:rPr lang="en-US" dirty="0" smtClean="0"/>
              <a:t>Support of cognitive radio operations on Wi-Fi cards (e.g. channel selection and sensing)</a:t>
            </a:r>
          </a:p>
        </p:txBody>
      </p:sp>
      <p:pic>
        <p:nvPicPr>
          <p:cNvPr id="132" name="Content Placeholder 131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15" y="1825625"/>
            <a:ext cx="4691170" cy="4351338"/>
          </a:xfrm>
        </p:spPr>
      </p:pic>
    </p:spTree>
    <p:extLst>
      <p:ext uri="{BB962C8B-B14F-4D97-AF65-F5344CB8AC3E}">
        <p14:creationId xmlns:p14="http://schemas.microsoft.com/office/powerpoint/2010/main" val="11175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Routing Framework</a:t>
            </a:r>
            <a:br>
              <a:rPr lang="en-US" dirty="0" smtClean="0"/>
            </a:br>
            <a:r>
              <a:rPr lang="en-US" dirty="0" smtClean="0"/>
              <a:t>Routing Modules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3" y="2377055"/>
            <a:ext cx="3667637" cy="3248478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89" y="1825625"/>
            <a:ext cx="7225048" cy="491002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Routing protocol designers using </a:t>
            </a:r>
            <a:r>
              <a:rPr lang="en-US" dirty="0" err="1" smtClean="0"/>
              <a:t>CogFrame</a:t>
            </a:r>
            <a:r>
              <a:rPr lang="en-US" dirty="0" smtClean="0"/>
              <a:t> will still write Click elements for their protocol</a:t>
            </a:r>
          </a:p>
          <a:p>
            <a:pPr lvl="1"/>
            <a:r>
              <a:rPr lang="en-US" dirty="0" err="1" smtClean="0"/>
              <a:t>CogFrame</a:t>
            </a:r>
            <a:r>
              <a:rPr lang="en-US" dirty="0" smtClean="0"/>
              <a:t> abstracts  the MAC and PHY layers and allow the interaction between them and the routing protocol</a:t>
            </a:r>
          </a:p>
          <a:p>
            <a:r>
              <a:rPr lang="en-US" dirty="0" smtClean="0"/>
              <a:t>Spectrum Manager</a:t>
            </a:r>
            <a:br>
              <a:rPr lang="en-US" dirty="0" smtClean="0"/>
            </a:br>
            <a:r>
              <a:rPr lang="en-US" sz="2400" i="1" dirty="0" smtClean="0"/>
              <a:t>Configures the Wi-Fi interface to work on the specified channel and the specified power</a:t>
            </a:r>
          </a:p>
          <a:p>
            <a:r>
              <a:rPr lang="en-US" dirty="0" smtClean="0"/>
              <a:t>Controller</a:t>
            </a:r>
            <a:br>
              <a:rPr lang="en-US" dirty="0" smtClean="0"/>
            </a:br>
            <a:r>
              <a:rPr lang="en-US" sz="2400" i="1" dirty="0" smtClean="0"/>
              <a:t>Handles feature of the Click router to enable other programs interface with the router</a:t>
            </a:r>
          </a:p>
          <a:p>
            <a:r>
              <a:rPr lang="en-US" dirty="0" smtClean="0"/>
              <a:t>Statistics Collector</a:t>
            </a:r>
            <a:br>
              <a:rPr lang="en-US" dirty="0" smtClean="0"/>
            </a:br>
            <a:r>
              <a:rPr lang="en-US" sz="2600" i="1" dirty="0" smtClean="0"/>
              <a:t>Collects information on spectrum utilization and traffic patterns</a:t>
            </a:r>
            <a:endParaRPr lang="en-US" sz="2600" i="1" dirty="0"/>
          </a:p>
        </p:txBody>
      </p:sp>
    </p:spTree>
    <p:extLst>
      <p:ext uri="{BB962C8B-B14F-4D97-AF65-F5344CB8AC3E}">
        <p14:creationId xmlns:p14="http://schemas.microsoft.com/office/powerpoint/2010/main" val="3349483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Routing Framework</a:t>
            </a:r>
            <a:br>
              <a:rPr lang="en-US" dirty="0" smtClean="0"/>
            </a:br>
            <a:r>
              <a:rPr lang="en-US" dirty="0" smtClean="0"/>
              <a:t>External Modules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144" y="2157949"/>
            <a:ext cx="1600423" cy="3686689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3511" y="1825625"/>
            <a:ext cx="8268236" cy="48585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Not part of the Click router but are responsible for providing functionalities that are required by a CRN </a:t>
            </a:r>
            <a:r>
              <a:rPr lang="en-US" dirty="0" err="1" smtClean="0"/>
              <a:t>testbed</a:t>
            </a:r>
            <a:endParaRPr lang="en-US" dirty="0" smtClean="0"/>
          </a:p>
          <a:p>
            <a:r>
              <a:rPr lang="en-US" dirty="0" smtClean="0"/>
              <a:t>Spectrum Sensor</a:t>
            </a:r>
            <a:br>
              <a:rPr lang="en-US" dirty="0" smtClean="0"/>
            </a:br>
            <a:r>
              <a:rPr lang="en-US" sz="2400" i="1" dirty="0" smtClean="0"/>
              <a:t>Provides information about the state of the spectrum sensed by the Wi-Fi card</a:t>
            </a:r>
            <a:endParaRPr lang="en-US" sz="2400" i="1" dirty="0"/>
          </a:p>
          <a:p>
            <a:r>
              <a:rPr lang="en-US" dirty="0" smtClean="0"/>
              <a:t>Mobility Manager</a:t>
            </a:r>
            <a:br>
              <a:rPr lang="en-US" dirty="0" smtClean="0"/>
            </a:br>
            <a:r>
              <a:rPr lang="en-US" sz="2400" i="1" dirty="0" smtClean="0"/>
              <a:t>Responsible for informing the router about current node position</a:t>
            </a:r>
          </a:p>
          <a:p>
            <a:r>
              <a:rPr lang="en-US" dirty="0" smtClean="0"/>
              <a:t>Policy Manager</a:t>
            </a:r>
            <a:br>
              <a:rPr lang="en-US" dirty="0" smtClean="0"/>
            </a:br>
            <a:r>
              <a:rPr lang="en-US" sz="2400" i="1" dirty="0" smtClean="0"/>
              <a:t>Provides the router with the operation constraints to ensure compliance to the regularity rules</a:t>
            </a:r>
            <a:endParaRPr lang="en-US" sz="2600" i="1" dirty="0" smtClean="0"/>
          </a:p>
          <a:p>
            <a:r>
              <a:rPr lang="en-US" dirty="0" smtClean="0"/>
              <a:t>Topology Manager</a:t>
            </a:r>
            <a:br>
              <a:rPr lang="en-US" dirty="0" smtClean="0"/>
            </a:br>
            <a:r>
              <a:rPr lang="en-US" sz="2400" i="1" dirty="0" smtClean="0"/>
              <a:t>Responsible for enforcing certain network topologies on the participating nodes by emulating different channel qualities on individual links to neighboring nodes</a:t>
            </a:r>
            <a:endParaRPr lang="en-US" sz="2400" dirty="0" smtClean="0"/>
          </a:p>
          <a:p>
            <a:r>
              <a:rPr lang="en-US" dirty="0" smtClean="0"/>
              <a:t>GUI</a:t>
            </a:r>
            <a:r>
              <a:rPr lang="en-US" dirty="0"/>
              <a:t/>
            </a:r>
            <a:br>
              <a:rPr lang="en-US" dirty="0"/>
            </a:br>
            <a:r>
              <a:rPr lang="en-US" sz="2400" i="1" dirty="0" smtClean="0"/>
              <a:t>Eases the configuration of different external components as well as monitoring the status of the framework</a:t>
            </a:r>
            <a:endParaRPr lang="en-US" sz="2100" i="1" dirty="0" smtClean="0"/>
          </a:p>
        </p:txBody>
      </p:sp>
    </p:spTree>
    <p:extLst>
      <p:ext uri="{BB962C8B-B14F-4D97-AF65-F5344CB8AC3E}">
        <p14:creationId xmlns:p14="http://schemas.microsoft.com/office/powerpoint/2010/main" val="94922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Routing Framework</a:t>
            </a:r>
            <a:br>
              <a:rPr lang="en-US" dirty="0" smtClean="0"/>
            </a:br>
            <a:r>
              <a:rPr lang="en-US" dirty="0" smtClean="0"/>
              <a:t>External Modules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3511" y="1825625"/>
            <a:ext cx="8268236" cy="4858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This module is responsible for abstracting the functionality of the PHY and MAC layers</a:t>
            </a:r>
          </a:p>
          <a:p>
            <a:r>
              <a:rPr lang="en-US" dirty="0" smtClean="0"/>
              <a:t>Provides an API to handle the spectrum management and spectrum sensing functionalities</a:t>
            </a:r>
          </a:p>
          <a:p>
            <a:r>
              <a:rPr lang="en-US" dirty="0" err="1"/>
              <a:t>CogFrame</a:t>
            </a:r>
            <a:r>
              <a:rPr lang="en-US" dirty="0"/>
              <a:t> </a:t>
            </a:r>
            <a:r>
              <a:rPr lang="en-US" dirty="0" smtClean="0"/>
              <a:t>natively supports </a:t>
            </a:r>
            <a:r>
              <a:rPr lang="en-US" dirty="0" err="1"/>
              <a:t>WiFi</a:t>
            </a:r>
            <a:r>
              <a:rPr lang="en-US" dirty="0"/>
              <a:t> cards by using </a:t>
            </a:r>
            <a:r>
              <a:rPr lang="en-US" dirty="0" err="1"/>
              <a:t>ioctl</a:t>
            </a:r>
            <a:r>
              <a:rPr lang="en-US" dirty="0"/>
              <a:t> commands to </a:t>
            </a:r>
            <a:r>
              <a:rPr lang="en-US" dirty="0" smtClean="0"/>
              <a:t>control the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smtClean="0"/>
              <a:t>card</a:t>
            </a:r>
          </a:p>
          <a:p>
            <a:r>
              <a:rPr lang="en-US" dirty="0" smtClean="0"/>
              <a:t>Allows a modular extension to </a:t>
            </a:r>
            <a:r>
              <a:rPr lang="en-US" dirty="0" err="1" smtClean="0"/>
              <a:t>CogFrame</a:t>
            </a:r>
            <a:r>
              <a:rPr lang="en-US" dirty="0" smtClean="0"/>
              <a:t> to support other hardware, such as USRP and WARP boards.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09" y="3102194"/>
            <a:ext cx="2333951" cy="1152686"/>
          </a:xfrm>
        </p:spPr>
      </p:pic>
    </p:spTree>
    <p:extLst>
      <p:ext uri="{BB962C8B-B14F-4D97-AF65-F5344CB8AC3E}">
        <p14:creationId xmlns:p14="http://schemas.microsoft.com/office/powerpoint/2010/main" val="236727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Problem Formulation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Routing Framework</a:t>
            </a:r>
          </a:p>
          <a:p>
            <a:r>
              <a:rPr lang="en-US" dirty="0" err="1" smtClean="0"/>
              <a:t>CogFrame</a:t>
            </a:r>
            <a:r>
              <a:rPr lang="en-US" dirty="0" smtClean="0"/>
              <a:t> Benchmark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Case Study: LAUNCH Protocol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551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Benchmark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implemented on two Lenovo G570 laptops with Atheros AR9285 802.11abgn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1" y="2747169"/>
            <a:ext cx="4572000" cy="3200400"/>
          </a:xfrm>
        </p:spPr>
      </p:pic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b="1" dirty="0" smtClean="0"/>
              <a:t>Switching time</a:t>
            </a:r>
            <a:br>
              <a:rPr lang="en-US" b="1" dirty="0" smtClean="0"/>
            </a:br>
            <a:r>
              <a:rPr lang="en-US" dirty="0" smtClean="0"/>
              <a:t>The figure shows that the median switching time is 52.9ms which conforms to typical </a:t>
            </a:r>
            <a:r>
              <a:rPr lang="en-US" dirty="0" err="1" smtClean="0"/>
              <a:t>WiFi</a:t>
            </a:r>
            <a:r>
              <a:rPr lang="en-US" dirty="0" smtClean="0"/>
              <a:t> channel switching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Benchmark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implemented on two Lenovo G570 laptops with Atheros AR9285 802.11abgn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Maximum Throughput</a:t>
            </a:r>
            <a:br>
              <a:rPr lang="en-US" dirty="0" smtClean="0"/>
            </a:br>
            <a:r>
              <a:rPr lang="en-US" dirty="0" smtClean="0"/>
              <a:t>The maximum achievable throughput on each channel and the loss in data rate can be due to the collision with existing APs on the same channels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1" y="2747169"/>
            <a:ext cx="4572000" cy="3200400"/>
          </a:xfrm>
        </p:spPr>
      </p:pic>
    </p:spTree>
    <p:extLst>
      <p:ext uri="{BB962C8B-B14F-4D97-AF65-F5344CB8AC3E}">
        <p14:creationId xmlns:p14="http://schemas.microsoft.com/office/powerpoint/2010/main" val="4244838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CogFrame</a:t>
            </a:r>
            <a:r>
              <a:rPr lang="en-US" dirty="0" smtClean="0"/>
              <a:t> Benchmark</a:t>
            </a:r>
            <a:br>
              <a:rPr lang="en-US" dirty="0" smtClean="0"/>
            </a:br>
            <a:r>
              <a:rPr lang="en-US" dirty="0" smtClean="0"/>
              <a:t>Comparison with Other Evaluation Methods</a:t>
            </a:r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753571"/>
              </p:ext>
            </p:extLst>
          </p:nvPr>
        </p:nvGraphicFramePr>
        <p:xfrm>
          <a:off x="838200" y="3023359"/>
          <a:ext cx="11087636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507"/>
                <a:gridCol w="2874548"/>
                <a:gridCol w="2027640"/>
                <a:gridCol w="2538564"/>
                <a:gridCol w="2086377"/>
              </a:tblGrid>
              <a:tr h="324796">
                <a:tc>
                  <a:txBody>
                    <a:bodyPr/>
                    <a:lstStyle/>
                    <a:p>
                      <a:r>
                        <a:rPr lang="en-US" dirty="0" smtClean="0"/>
                        <a:t>Framework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Max. Throughput (Mbps)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Switch. Time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Cost ($)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Development overhead</a:t>
                      </a:r>
                    </a:p>
                  </a:txBody>
                  <a:tcPr/>
                </a:tc>
              </a:tr>
              <a:tr h="324796">
                <a:tc>
                  <a:txBody>
                    <a:bodyPr/>
                    <a:lstStyle/>
                    <a:p>
                      <a:r>
                        <a:rPr lang="en-US" dirty="0" smtClean="0"/>
                        <a:t> USRP N200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Machines cost + 1500 per node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High</a:t>
                      </a:r>
                      <a:endParaRPr lang="en-US" dirty="0"/>
                    </a:p>
                  </a:txBody>
                  <a:tcPr/>
                </a:tc>
              </a:tr>
              <a:tr h="185598">
                <a:tc>
                  <a:txBody>
                    <a:bodyPr/>
                    <a:lstStyle/>
                    <a:p>
                      <a:r>
                        <a:rPr lang="en-US" dirty="0" smtClean="0"/>
                        <a:t>ns-2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User Defined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One machine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  <a:tr h="23693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 smtClean="0"/>
                        <a:t>CogFrame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52.9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Machines 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16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Problem Formulation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Routing Framework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Benchmark</a:t>
            </a:r>
          </a:p>
          <a:p>
            <a:r>
              <a:rPr lang="en-US" dirty="0" smtClean="0"/>
              <a:t>Case Study: LAUNCH Protocol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4977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LAUNCH Protocol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43867"/>
            <a:ext cx="4757565" cy="5614133"/>
          </a:xfr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Compare the performance of a recently proposed location-aided routing protocol (LAUNCH) for using both ns-2 simulations and </a:t>
            </a:r>
            <a:r>
              <a:rPr lang="en-US" dirty="0" err="1" smtClean="0"/>
              <a:t>CogFrame</a:t>
            </a:r>
            <a:endParaRPr lang="en-US" dirty="0" smtClean="0"/>
          </a:p>
          <a:p>
            <a:r>
              <a:rPr lang="en-US" dirty="0" smtClean="0"/>
              <a:t>Highlight the differences between the two evaluation methods and argue for the practicality of </a:t>
            </a:r>
            <a:r>
              <a:rPr lang="en-US" dirty="0" err="1" smtClean="0"/>
              <a:t>CogFrame</a:t>
            </a:r>
            <a:endParaRPr lang="en-US" dirty="0" smtClean="0"/>
          </a:p>
          <a:p>
            <a:r>
              <a:rPr lang="en-US" b="1" dirty="0" smtClean="0"/>
              <a:t>Only two implement modules implemented  to realize LAUNCH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326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Problem Formulation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Routing Framework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Benchmark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Case Study: LAUNCH Protocol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1394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0883"/>
            <a:ext cx="10515600" cy="1325563"/>
          </a:xfrm>
        </p:spPr>
        <p:txBody>
          <a:bodyPr/>
          <a:lstStyle/>
          <a:p>
            <a:r>
              <a:rPr lang="en-US" dirty="0" smtClean="0"/>
              <a:t>Case Study: LAUNCH Protocol</a:t>
            </a:r>
            <a:br>
              <a:rPr lang="en-US" dirty="0" smtClean="0"/>
            </a:br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38681" y="1809528"/>
            <a:ext cx="5009881" cy="48617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scenario includes changing behavior of different PUs leading to changing the channel </a:t>
            </a:r>
          </a:p>
          <a:p>
            <a:pPr lvl="1"/>
            <a:r>
              <a:rPr lang="en-US" dirty="0" smtClean="0"/>
              <a:t>The source selects the node closest to the destination N1 as a next hop on Channel 6. N2 in turn selects Channel 1 to communicate with the destination.</a:t>
            </a:r>
          </a:p>
          <a:p>
            <a:pPr lvl="1"/>
            <a:r>
              <a:rPr lang="en-US" dirty="0" smtClean="0"/>
              <a:t>At time 280s a PU appears on Channel 6 at N1. Channel between source and N1 is changed to Channel 1.</a:t>
            </a:r>
          </a:p>
          <a:p>
            <a:pPr lvl="1"/>
            <a:r>
              <a:rPr lang="en-US" dirty="0" smtClean="0"/>
              <a:t>At time 420s another PU appears on Channel 1 at N. The source is forced to choose a new route to the destination through N2 then N3.</a:t>
            </a:r>
            <a:endParaRPr lang="en-US" b="1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9" y="1961145"/>
            <a:ext cx="3079996" cy="1735092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862" y="1809529"/>
            <a:ext cx="3367820" cy="18867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494" y="4060215"/>
            <a:ext cx="3631311" cy="201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1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4819"/>
            <a:ext cx="10515600" cy="1325563"/>
          </a:xfrm>
        </p:spPr>
        <p:txBody>
          <a:bodyPr/>
          <a:lstStyle/>
          <a:p>
            <a:r>
              <a:rPr lang="en-US" dirty="0" smtClean="0"/>
              <a:t>Case Study: LAUNCH Protocol</a:t>
            </a:r>
            <a:br>
              <a:rPr lang="en-US" dirty="0" smtClean="0"/>
            </a:br>
            <a:r>
              <a:rPr lang="en-US" dirty="0" smtClean="0"/>
              <a:t>Performance Comparison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/>
              <a:t>Simulations results </a:t>
            </a:r>
            <a:r>
              <a:rPr lang="en-US" dirty="0" smtClean="0"/>
              <a:t>have almost no loss ratio and minimal delay</a:t>
            </a:r>
            <a:endParaRPr lang="en-US" dirty="0"/>
          </a:p>
          <a:p>
            <a:r>
              <a:rPr lang="en-US" b="1" dirty="0" err="1" smtClean="0"/>
              <a:t>CogFrame</a:t>
            </a:r>
            <a:r>
              <a:rPr lang="en-US" b="1" dirty="0" smtClean="0"/>
              <a:t> results</a:t>
            </a:r>
            <a:r>
              <a:rPr lang="en-US" dirty="0" smtClean="0"/>
              <a:t> show the effect of real channel conditions and dynamics lead to frequent delays and losses</a:t>
            </a:r>
          </a:p>
          <a:p>
            <a:r>
              <a:rPr lang="en-US" dirty="0" smtClean="0"/>
              <a:t>These results highlight that simulation can be far from reality and that </a:t>
            </a:r>
            <a:r>
              <a:rPr lang="en-US" dirty="0" err="1" smtClean="0"/>
              <a:t>CogFrame</a:t>
            </a:r>
            <a:r>
              <a:rPr lang="en-US" dirty="0" smtClean="0"/>
              <a:t> can be used to efficiency and quickly implement CRNs routing protocol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322" y="1216235"/>
            <a:ext cx="3929226" cy="2750458"/>
          </a:xfrm>
        </p:spPr>
      </p:pic>
      <p:pic>
        <p:nvPicPr>
          <p:cNvPr id="7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6" y="3817770"/>
            <a:ext cx="4260394" cy="298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3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CogFrame</a:t>
            </a:r>
            <a:r>
              <a:rPr lang="en-US" dirty="0" smtClean="0"/>
              <a:t> as a new configurable, cost efficient, flexible framework for the rapid development of CRNs routing protocols</a:t>
            </a:r>
          </a:p>
          <a:p>
            <a:r>
              <a:rPr lang="en-US" dirty="0" err="1" smtClean="0"/>
              <a:t>CogFrame</a:t>
            </a:r>
            <a:r>
              <a:rPr lang="en-US" dirty="0" smtClean="0"/>
              <a:t> allows the protocol designer to focus on the design issues for the routing protocol by abstracting the MAC and PHY layers</a:t>
            </a:r>
          </a:p>
          <a:p>
            <a:r>
              <a:rPr lang="en-US" dirty="0" err="1" smtClean="0"/>
              <a:t>CogFrame</a:t>
            </a:r>
            <a:r>
              <a:rPr lang="en-US" dirty="0" smtClean="0"/>
              <a:t> leverages the functionalities of standard computers and Wi-Fi cards, saving the cost of special purpose RF-frontends while giving the flexibility for supporting other RF-frontend</a:t>
            </a:r>
          </a:p>
          <a:p>
            <a:r>
              <a:rPr lang="en-US" dirty="0" smtClean="0"/>
              <a:t>A benchmark of the performance of </a:t>
            </a:r>
            <a:r>
              <a:rPr lang="en-US" dirty="0" err="1" smtClean="0"/>
              <a:t>CogFrame</a:t>
            </a:r>
            <a:r>
              <a:rPr lang="en-US" dirty="0" smtClean="0"/>
              <a:t> showed it advantages over traditional ns-2 simulations boards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Enhancing the GUI to facilitate developing the protocol with a drag-and-drop user interface, </a:t>
            </a:r>
          </a:p>
          <a:p>
            <a:pPr lvl="1"/>
            <a:r>
              <a:rPr lang="en-US" dirty="0" smtClean="0"/>
              <a:t>providing an interface to allow the interaction between ns-2 simulations and </a:t>
            </a:r>
            <a:r>
              <a:rPr lang="en-US" dirty="0" err="1" smtClean="0"/>
              <a:t>CogFrame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and extending the framework to support transport layer protocols for CRNs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FCC ruling in 2008 enabling unlicensed usage of unused portions of the UHF spectrum motivated a boost in cognitive radio research.</a:t>
            </a:r>
          </a:p>
          <a:p>
            <a:r>
              <a:rPr lang="en-US" dirty="0" smtClean="0"/>
              <a:t>Most of the evaluations made for new work in cognitive radio research is either through simulation or on small-scale </a:t>
            </a:r>
            <a:r>
              <a:rPr lang="en-US" dirty="0" err="1" smtClean="0"/>
              <a:t>testbeds</a:t>
            </a:r>
            <a:r>
              <a:rPr lang="en-US" dirty="0" smtClean="0"/>
              <a:t> in controlled environments</a:t>
            </a:r>
          </a:p>
          <a:p>
            <a:pPr lvl="1"/>
            <a:r>
              <a:rPr lang="en-US" dirty="0" smtClean="0"/>
              <a:t>Simulations provide a tool for testing large-scale CRNs but can’t capture realistic environment conditions, especially given the dynamic nature of CRNs </a:t>
            </a:r>
          </a:p>
          <a:p>
            <a:pPr lvl="1"/>
            <a:r>
              <a:rPr lang="en-US" dirty="0" smtClean="0"/>
              <a:t>Real small scale </a:t>
            </a:r>
            <a:r>
              <a:rPr lang="en-US" dirty="0" err="1" smtClean="0"/>
              <a:t>testbeds</a:t>
            </a:r>
            <a:r>
              <a:rPr lang="en-US" dirty="0" smtClean="0"/>
              <a:t> focus on the flexibility of designing and evaluating new PHY and MAC protocols/solutions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25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routing protocols for CRNs requires a </a:t>
            </a:r>
            <a:r>
              <a:rPr lang="en-US" b="1" dirty="0" smtClean="0"/>
              <a:t>larger scale </a:t>
            </a:r>
            <a:r>
              <a:rPr lang="en-US" b="1" dirty="0" err="1" smtClean="0"/>
              <a:t>testbed</a:t>
            </a:r>
            <a:r>
              <a:rPr lang="en-US" b="1" dirty="0" smtClean="0"/>
              <a:t> </a:t>
            </a:r>
          </a:p>
          <a:p>
            <a:pPr lvl="1"/>
            <a:r>
              <a:rPr lang="en-US" dirty="0" smtClean="0"/>
              <a:t>Enable the formation and testing of multi-hop paths between different pairs of nodes</a:t>
            </a:r>
          </a:p>
          <a:p>
            <a:pPr lvl="1"/>
            <a:r>
              <a:rPr lang="en-US" dirty="0" smtClean="0"/>
              <a:t>Hides the PHY/MAC implementations while providing a small subset of the PHY/MAC parameters for cross layering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7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Related Work and Problem Formulation</a:t>
            </a:r>
          </a:p>
          <a:p>
            <a:pPr lvl="1"/>
            <a:r>
              <a:rPr lang="en-US" i="1" dirty="0" smtClean="0"/>
              <a:t>Hardware-based </a:t>
            </a:r>
            <a:r>
              <a:rPr lang="en-US" i="1" dirty="0" err="1" smtClean="0"/>
              <a:t>testbeds</a:t>
            </a:r>
            <a:endParaRPr lang="en-US" i="1" dirty="0" smtClean="0"/>
          </a:p>
          <a:p>
            <a:pPr lvl="1"/>
            <a:r>
              <a:rPr lang="en-US" i="1" dirty="0" smtClean="0"/>
              <a:t>Software-based </a:t>
            </a:r>
            <a:r>
              <a:rPr lang="en-US" i="1" dirty="0" err="1" smtClean="0"/>
              <a:t>testbeds</a:t>
            </a:r>
            <a:endParaRPr lang="en-US" i="1" dirty="0"/>
          </a:p>
          <a:p>
            <a:pPr lvl="1"/>
            <a:r>
              <a:rPr lang="en-US" i="1" dirty="0" smtClean="0"/>
              <a:t>Problem Formulation</a:t>
            </a:r>
            <a:endParaRPr lang="en-US" dirty="0" smtClean="0"/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Routing Framework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Benchmark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Case Study: LAUNCH Protocol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6788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Hardware-based </a:t>
            </a:r>
            <a:r>
              <a:rPr lang="en-US" dirty="0" err="1" smtClean="0"/>
              <a:t>testbeds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396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Large scale </a:t>
            </a:r>
            <a:r>
              <a:rPr lang="en-US" dirty="0" err="1" smtClean="0"/>
              <a:t>testbeds</a:t>
            </a:r>
            <a:r>
              <a:rPr lang="en-US" dirty="0" smtClean="0"/>
              <a:t> like Orbit and </a:t>
            </a:r>
            <a:r>
              <a:rPr lang="en-US" dirty="0" err="1" smtClean="0"/>
              <a:t>Emulab</a:t>
            </a:r>
            <a:r>
              <a:rPr lang="en-US" dirty="0" smtClean="0"/>
              <a:t> offer both PHY and MAC layers prototyping by using GNU Radio over USRPs connected to general purpose hosts</a:t>
            </a:r>
          </a:p>
          <a:p>
            <a:r>
              <a:rPr lang="en-US" dirty="0" smtClean="0"/>
              <a:t>SORA architecture presents a new software and hardware stack that addresses increasing the processing power dedicated to PHY and MAC operations</a:t>
            </a:r>
          </a:p>
          <a:p>
            <a:r>
              <a:rPr lang="en-US" dirty="0" smtClean="0"/>
              <a:t>BEE2 FPGA is used as an emulation board to connect RF-frontends representing primary users and secondary users.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Prohibitive monetary cost of a large-scale </a:t>
            </a:r>
            <a:r>
              <a:rPr lang="en-US" dirty="0" err="1" smtClean="0"/>
              <a:t>testbed</a:t>
            </a:r>
            <a:endParaRPr lang="en-US" dirty="0" smtClean="0"/>
          </a:p>
          <a:p>
            <a:pPr lvl="1"/>
            <a:r>
              <a:rPr lang="en-US" dirty="0" smtClean="0"/>
              <a:t>Require the development and maintenance of the whole protocol stack </a:t>
            </a:r>
          </a:p>
        </p:txBody>
      </p:sp>
    </p:spTree>
    <p:extLst>
      <p:ext uri="{BB962C8B-B14F-4D97-AF65-F5344CB8AC3E}">
        <p14:creationId xmlns:p14="http://schemas.microsoft.com/office/powerpoint/2010/main" val="257416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Software-based </a:t>
            </a:r>
            <a:r>
              <a:rPr lang="en-US" dirty="0" err="1" smtClean="0"/>
              <a:t>testbeds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Hydra is a flexible wireless network </a:t>
            </a:r>
            <a:r>
              <a:rPr lang="en-US" dirty="0" err="1" smtClean="0"/>
              <a:t>testbed</a:t>
            </a:r>
            <a:r>
              <a:rPr lang="en-US" dirty="0" smtClean="0"/>
              <a:t> for the development of MAC and PHY protocols using Click Router for MAC and GNU Radio for PHY using USRPs as RF-frontend</a:t>
            </a:r>
          </a:p>
          <a:p>
            <a:r>
              <a:rPr lang="en-US" dirty="0" smtClean="0"/>
              <a:t>Iris Radio Architecture provides a reconfiguration framework for the development of a cognitive radio MAC and PHY layers, enabling seamlessly changing of protocol modules based on observations in the traffic</a:t>
            </a:r>
          </a:p>
          <a:p>
            <a:r>
              <a:rPr lang="en-US" dirty="0" smtClean="0"/>
              <a:t>Issues:</a:t>
            </a:r>
          </a:p>
          <a:p>
            <a:pPr lvl="1"/>
            <a:r>
              <a:rPr lang="en-US" dirty="0" smtClean="0"/>
              <a:t>Require building the whole stack and configuring it</a:t>
            </a:r>
          </a:p>
          <a:p>
            <a:pPr lvl="1"/>
            <a:r>
              <a:rPr lang="en-US" dirty="0" smtClean="0"/>
              <a:t>Require special RF-frontends to support software defined radio libraries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6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Formulation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 of a framework that enables low-cost large-scale testing of cognitive radio routing protocols </a:t>
            </a:r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Flexible Cross-Layer Interaction</a:t>
            </a:r>
            <a:br>
              <a:rPr lang="en-US" dirty="0" smtClean="0"/>
            </a:br>
            <a:r>
              <a:rPr lang="en-US" i="1" dirty="0" smtClean="0"/>
              <a:t>Spectrum sensing and spectrum management capabilities  </a:t>
            </a:r>
          </a:p>
          <a:p>
            <a:pPr lvl="1"/>
            <a:r>
              <a:rPr lang="en-US" dirty="0" smtClean="0"/>
              <a:t>Complex Scenario Implementation and Emulation</a:t>
            </a:r>
            <a:br>
              <a:rPr lang="en-US" dirty="0" smtClean="0"/>
            </a:br>
            <a:r>
              <a:rPr lang="en-US" i="1" dirty="0" smtClean="0"/>
              <a:t>Complex PU and SU scenarios (i.e. mobility, realistic channel conditions, </a:t>
            </a:r>
            <a:r>
              <a:rPr lang="en-US" i="1" dirty="0" err="1" smtClean="0"/>
              <a:t>etc</a:t>
            </a:r>
            <a:r>
              <a:rPr lang="en-US" i="1" dirty="0" smtClean="0"/>
              <a:t>)</a:t>
            </a:r>
          </a:p>
          <a:p>
            <a:pPr lvl="1"/>
            <a:r>
              <a:rPr lang="en-US" dirty="0" smtClean="0"/>
              <a:t>Low Code Development Overhead</a:t>
            </a:r>
            <a:br>
              <a:rPr lang="en-US" dirty="0" smtClean="0"/>
            </a:br>
            <a:r>
              <a:rPr lang="en-US" i="1" dirty="0" smtClean="0"/>
              <a:t>The developer of the routing protocol should not be involved in coding the MAC and PHY layer</a:t>
            </a:r>
          </a:p>
          <a:p>
            <a:pPr lvl="1"/>
            <a:r>
              <a:rPr lang="en-US" dirty="0" smtClean="0"/>
              <a:t>Low Cost Large Realistic Experiments</a:t>
            </a:r>
            <a:br>
              <a:rPr lang="en-US" dirty="0" smtClean="0"/>
            </a:br>
            <a:r>
              <a:rPr lang="en-US" i="1" dirty="0" smtClean="0"/>
              <a:t>Large scale </a:t>
            </a:r>
            <a:r>
              <a:rPr lang="en-US" i="1" dirty="0" err="1" smtClean="0"/>
              <a:t>testbed</a:t>
            </a:r>
            <a:r>
              <a:rPr lang="en-US" i="1" dirty="0" smtClean="0"/>
              <a:t> with this special purpose hardware could be prohibitive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18716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Related Work and Problem Formulation</a:t>
            </a:r>
          </a:p>
          <a:p>
            <a:r>
              <a:rPr lang="en-US" dirty="0" err="1" smtClean="0"/>
              <a:t>CogFrame</a:t>
            </a:r>
            <a:r>
              <a:rPr lang="en-US" dirty="0" smtClean="0"/>
              <a:t> Routing Framework</a:t>
            </a:r>
          </a:p>
          <a:p>
            <a:r>
              <a:rPr lang="en-US" dirty="0" err="1" smtClean="0">
                <a:solidFill>
                  <a:schemeClr val="bg1">
                    <a:lumMod val="65000"/>
                  </a:schemeClr>
                </a:solidFill>
              </a:rPr>
              <a:t>CogFrame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Benchmark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Case Study: LAUNCH Protocol</a:t>
            </a: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1237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995</Words>
  <Application>Microsoft Office PowerPoint</Application>
  <PresentationFormat>Widescreen</PresentationFormat>
  <Paragraphs>142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A Low-Cost Large-Scale Framework for Cognitive Radio Routing Protocols Testing</vt:lpstr>
      <vt:lpstr>Outline</vt:lpstr>
      <vt:lpstr>Introduction</vt:lpstr>
      <vt:lpstr>Introduction (Cont’d)</vt:lpstr>
      <vt:lpstr>Outline</vt:lpstr>
      <vt:lpstr>Hardware-based testbeds</vt:lpstr>
      <vt:lpstr>Software-based testbeds</vt:lpstr>
      <vt:lpstr>Problem Formulation</vt:lpstr>
      <vt:lpstr>Outline</vt:lpstr>
      <vt:lpstr>CogFrame Routing Framework</vt:lpstr>
      <vt:lpstr>CogFrame Routing Framework Routing Modules</vt:lpstr>
      <vt:lpstr>CogFrame Routing Framework External Modules</vt:lpstr>
      <vt:lpstr>CogFrame Routing Framework External Modules</vt:lpstr>
      <vt:lpstr>Outline</vt:lpstr>
      <vt:lpstr>CogFrame Benchmark</vt:lpstr>
      <vt:lpstr>CogFrame Benchmark</vt:lpstr>
      <vt:lpstr>CogFrame Benchmark Comparison with Other Evaluation Methods</vt:lpstr>
      <vt:lpstr>Outline</vt:lpstr>
      <vt:lpstr>Case Study: LAUNCH Protocol</vt:lpstr>
      <vt:lpstr>Case Study: LAUNCH Protocol Scenario</vt:lpstr>
      <vt:lpstr>Case Study: LAUNCH Protocol Performance Comparison</vt:lpstr>
      <vt:lpstr>Summary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Low-Cost Large-Scale Framework for Cognitive Radio Routing Protocols Testing</dc:title>
  <dc:creator>RL_XPS1</dc:creator>
  <cp:lastModifiedBy>RL_XPS1</cp:lastModifiedBy>
  <cp:revision>62</cp:revision>
  <dcterms:created xsi:type="dcterms:W3CDTF">2013-05-25T19:11:20Z</dcterms:created>
  <dcterms:modified xsi:type="dcterms:W3CDTF">2013-05-26T05:04:01Z</dcterms:modified>
</cp:coreProperties>
</file>