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67" r:id="rId5"/>
    <p:sldId id="268" r:id="rId6"/>
    <p:sldId id="264" r:id="rId7"/>
    <p:sldId id="266" r:id="rId8"/>
    <p:sldId id="260" r:id="rId9"/>
    <p:sldId id="269" r:id="rId10"/>
    <p:sldId id="270" r:id="rId11"/>
    <p:sldId id="278" r:id="rId12"/>
    <p:sldId id="271" r:id="rId13"/>
    <p:sldId id="274" r:id="rId14"/>
    <p:sldId id="273" r:id="rId15"/>
    <p:sldId id="275" r:id="rId16"/>
    <p:sldId id="279" r:id="rId17"/>
    <p:sldId id="272"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8C9052-878E-4333-8C18-93A13FABA1DB}"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120366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C9052-878E-4333-8C18-93A13FABA1DB}"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136957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C9052-878E-4333-8C18-93A13FABA1DB}"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393960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C9052-878E-4333-8C18-93A13FABA1DB}"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415729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8C9052-878E-4333-8C18-93A13FABA1DB}" type="datetimeFigureOut">
              <a:rPr lang="en-US" smtClean="0"/>
              <a:t>8/25/2015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2901375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8C9052-878E-4333-8C18-93A13FABA1DB}"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3131630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8C9052-878E-4333-8C18-93A13FABA1DB}" type="datetimeFigureOut">
              <a:rPr lang="en-US" smtClean="0"/>
              <a:t>8/25/2015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414922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8C9052-878E-4333-8C18-93A13FABA1DB}" type="datetimeFigureOut">
              <a:rPr lang="en-US" smtClean="0"/>
              <a:t>8/25/2015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412878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8C9052-878E-4333-8C18-93A13FABA1DB}" type="datetimeFigureOut">
              <a:rPr lang="en-US" smtClean="0"/>
              <a:t>8/25/2015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158958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C9052-878E-4333-8C18-93A13FABA1DB}"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3037173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8C9052-878E-4333-8C18-93A13FABA1DB}" type="datetimeFigureOut">
              <a:rPr lang="en-US" smtClean="0"/>
              <a:t>8/25/2015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4AF0E-319D-4847-A0E6-3BDA30F8CDCD}" type="slidenum">
              <a:rPr lang="en-US" smtClean="0"/>
              <a:t>‹#›</a:t>
            </a:fld>
            <a:endParaRPr lang="en-US"/>
          </a:p>
        </p:txBody>
      </p:sp>
    </p:spTree>
    <p:extLst>
      <p:ext uri="{BB962C8B-B14F-4D97-AF65-F5344CB8AC3E}">
        <p14:creationId xmlns:p14="http://schemas.microsoft.com/office/powerpoint/2010/main" val="4159127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C9052-878E-4333-8C18-93A13FABA1DB}" type="datetimeFigureOut">
              <a:rPr lang="en-US" smtClean="0"/>
              <a:t>8/25/2015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4AF0E-319D-4847-A0E6-3BDA30F8CDCD}" type="slidenum">
              <a:rPr lang="en-US" smtClean="0"/>
              <a:t>‹#›</a:t>
            </a:fld>
            <a:endParaRPr lang="en-US"/>
          </a:p>
        </p:txBody>
      </p:sp>
    </p:spTree>
    <p:extLst>
      <p:ext uri="{BB962C8B-B14F-4D97-AF65-F5344CB8AC3E}">
        <p14:creationId xmlns:p14="http://schemas.microsoft.com/office/powerpoint/2010/main" val="131864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8.gif"/><Relationship Id="rId5" Type="http://schemas.openxmlformats.org/officeDocument/2006/relationships/image" Target="../media/image7.png"/><Relationship Id="rId10" Type="http://schemas.openxmlformats.org/officeDocument/2006/relationships/image" Target="../media/image18.jpeg"/><Relationship Id="rId4" Type="http://schemas.openxmlformats.org/officeDocument/2006/relationships/image" Target="../media/image14.jpe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8.gif"/><Relationship Id="rId5" Type="http://schemas.openxmlformats.org/officeDocument/2006/relationships/image" Target="../media/image7.png"/><Relationship Id="rId10" Type="http://schemas.openxmlformats.org/officeDocument/2006/relationships/image" Target="../media/image27.jpeg"/><Relationship Id="rId4" Type="http://schemas.openxmlformats.org/officeDocument/2006/relationships/image" Target="../media/image22.jpeg"/><Relationship Id="rId9" Type="http://schemas.openxmlformats.org/officeDocument/2006/relationships/image" Target="../media/image26.jpeg"/></Relationships>
</file>

<file path=ppt/slides/_rels/slide14.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8.gif"/><Relationship Id="rId5" Type="http://schemas.openxmlformats.org/officeDocument/2006/relationships/image" Target="../media/image7.png"/><Relationship Id="rId10" Type="http://schemas.openxmlformats.org/officeDocument/2006/relationships/image" Target="../media/image27.jpeg"/><Relationship Id="rId4" Type="http://schemas.openxmlformats.org/officeDocument/2006/relationships/image" Target="../media/image22.jpeg"/><Relationship Id="rId9" Type="http://schemas.openxmlformats.org/officeDocument/2006/relationships/image" Target="../media/image26.jpeg"/></Relationships>
</file>

<file path=ppt/slides/_rels/slide1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30.png"/><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8.gif"/><Relationship Id="rId5" Type="http://schemas.openxmlformats.org/officeDocument/2006/relationships/image" Target="../media/image7.png"/><Relationship Id="rId10" Type="http://schemas.openxmlformats.org/officeDocument/2006/relationships/image" Target="../media/image27.jpeg"/><Relationship Id="rId4" Type="http://schemas.openxmlformats.org/officeDocument/2006/relationships/image" Target="../media/image22.jpeg"/><Relationship Id="rId9" Type="http://schemas.openxmlformats.org/officeDocument/2006/relationships/image" Target="../media/image2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9.png"/><Relationship Id="rId12" Type="http://schemas.openxmlformats.org/officeDocument/2006/relationships/image" Target="../media/image18.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image" Target="../media/image11.jpeg"/><Relationship Id="rId5" Type="http://schemas.openxmlformats.org/officeDocument/2006/relationships/image" Target="../media/image7.png"/><Relationship Id="rId10" Type="http://schemas.openxmlformats.org/officeDocument/2006/relationships/image" Target="../media/image17.jpeg"/><Relationship Id="rId4" Type="http://schemas.openxmlformats.org/officeDocument/2006/relationships/image" Target="../media/image14.jpeg"/><Relationship Id="rId9" Type="http://schemas.openxmlformats.org/officeDocument/2006/relationships/image" Target="../media/image16.jpe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image" Target="../media/image9.png"/><Relationship Id="rId12" Type="http://schemas.openxmlformats.org/officeDocument/2006/relationships/image" Target="../media/image18.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8.gif"/><Relationship Id="rId11" Type="http://schemas.openxmlformats.org/officeDocument/2006/relationships/image" Target="../media/image11.jpeg"/><Relationship Id="rId5" Type="http://schemas.openxmlformats.org/officeDocument/2006/relationships/image" Target="../media/image7.png"/><Relationship Id="rId10" Type="http://schemas.openxmlformats.org/officeDocument/2006/relationships/image" Target="../media/image17.jpeg"/><Relationship Id="rId4" Type="http://schemas.openxmlformats.org/officeDocument/2006/relationships/image" Target="../media/image14.jpeg"/><Relationship Id="rId9"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8.gif"/><Relationship Id="rId5" Type="http://schemas.openxmlformats.org/officeDocument/2006/relationships/image" Target="../media/image7.png"/><Relationship Id="rId10" Type="http://schemas.openxmlformats.org/officeDocument/2006/relationships/image" Target="../media/image18.jpeg"/><Relationship Id="rId4" Type="http://schemas.openxmlformats.org/officeDocument/2006/relationships/image" Target="../media/image14.jpe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Vision: The Case for Symbiosis in the Internet of Things </a:t>
            </a:r>
            <a:endParaRPr lang="en-US" dirty="0"/>
          </a:p>
        </p:txBody>
      </p:sp>
      <p:sp>
        <p:nvSpPr>
          <p:cNvPr id="3" name="Subtitle 2"/>
          <p:cNvSpPr>
            <a:spLocks noGrp="1"/>
          </p:cNvSpPr>
          <p:nvPr>
            <p:ph type="subTitle" idx="1"/>
          </p:nvPr>
        </p:nvSpPr>
        <p:spPr/>
        <p:txBody>
          <a:bodyPr/>
          <a:lstStyle/>
          <a:p>
            <a:r>
              <a:rPr lang="en-US" b="1" dirty="0" smtClean="0"/>
              <a:t>Ahmed Saeed</a:t>
            </a:r>
            <a:r>
              <a:rPr lang="en-US" dirty="0" smtClean="0"/>
              <a:t>*, Mostafa Ammar*, Khaled A. </a:t>
            </a:r>
            <a:r>
              <a:rPr lang="en-US" dirty="0" err="1" smtClean="0"/>
              <a:t>Harras</a:t>
            </a:r>
            <a:r>
              <a:rPr lang="en-US" baseline="30000" dirty="0" smtClean="0"/>
              <a:t>†</a:t>
            </a:r>
            <a:r>
              <a:rPr lang="en-US" dirty="0" smtClean="0"/>
              <a:t>, and Ellen Zegura*</a:t>
            </a:r>
            <a:br>
              <a:rPr lang="en-US" dirty="0" smtClean="0"/>
            </a:br>
            <a:r>
              <a:rPr lang="en-US" dirty="0" smtClean="0"/>
              <a:t>*Georgia Institute of Technology</a:t>
            </a:r>
          </a:p>
          <a:p>
            <a:r>
              <a:rPr lang="en-US" baseline="30000" dirty="0" smtClean="0"/>
              <a:t>†</a:t>
            </a:r>
            <a:r>
              <a:rPr lang="en-US" dirty="0" smtClean="0"/>
              <a:t>Carnegie Mellon University Qatar</a:t>
            </a:r>
          </a:p>
          <a:p>
            <a:endParaRPr lang="en-US" dirty="0"/>
          </a:p>
        </p:txBody>
      </p:sp>
      <p:pic>
        <p:nvPicPr>
          <p:cNvPr id="4" name="Picture 2" descr="http://qatar.cmu.edu/media/imgs/Carnegie%20Mellon%20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1334" y="5552668"/>
            <a:ext cx="3679431" cy="11398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687" y="5720080"/>
            <a:ext cx="3978593" cy="804980"/>
          </a:xfrm>
          <a:prstGeom prst="rect">
            <a:avLst/>
          </a:prstGeom>
        </p:spPr>
      </p:pic>
    </p:spTree>
    <p:extLst>
      <p:ext uri="{BB962C8B-B14F-4D97-AF65-F5344CB8AC3E}">
        <p14:creationId xmlns:p14="http://schemas.microsoft.com/office/powerpoint/2010/main" val="678015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Symb</a:t>
            </a:r>
            <a:r>
              <a:rPr lang="en-US" b="1" dirty="0" err="1" smtClean="0"/>
              <a:t>IoT</a:t>
            </a:r>
            <a:r>
              <a:rPr lang="en-US" dirty="0" smtClean="0"/>
              <a:t> Design Goals</a:t>
            </a:r>
            <a:endParaRPr lang="en-US" dirty="0"/>
          </a:p>
        </p:txBody>
      </p:sp>
      <p:sp>
        <p:nvSpPr>
          <p:cNvPr id="3" name="Content Placeholder 2"/>
          <p:cNvSpPr>
            <a:spLocks noGrp="1"/>
          </p:cNvSpPr>
          <p:nvPr>
            <p:ph idx="1"/>
          </p:nvPr>
        </p:nvSpPr>
        <p:spPr>
          <a:xfrm>
            <a:off x="838200" y="1825625"/>
            <a:ext cx="4784834" cy="4351338"/>
          </a:xfrm>
        </p:spPr>
        <p:txBody>
          <a:bodyPr/>
          <a:lstStyle/>
          <a:p>
            <a:r>
              <a:rPr lang="en-US" dirty="0" smtClean="0"/>
              <a:t>Reducing Internet bandwidth </a:t>
            </a:r>
            <a:r>
              <a:rPr lang="en-US" dirty="0"/>
              <a:t>c</a:t>
            </a:r>
            <a:r>
              <a:rPr lang="en-US" dirty="0" smtClean="0"/>
              <a:t>onsumption</a:t>
            </a:r>
          </a:p>
          <a:p>
            <a:r>
              <a:rPr lang="en-US" dirty="0" smtClean="0"/>
              <a:t>Matching and improving on cloud’s performance</a:t>
            </a:r>
          </a:p>
          <a:p>
            <a:r>
              <a:rPr lang="en-US" dirty="0" smtClean="0"/>
              <a:t>Improving resources utilization with the same LAN</a:t>
            </a:r>
          </a:p>
        </p:txBody>
      </p:sp>
      <p:pic>
        <p:nvPicPr>
          <p:cNvPr id="4"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3867" y="2916639"/>
            <a:ext cx="1578133" cy="1184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yourenergyblog.com/wp-content/uploads/2014/12/Nest-Learning-Thermostat-300x2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7974" y="2330136"/>
            <a:ext cx="600930" cy="5728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phandroid.s3.amazonaws.com/wp-content/uploads/2015/06/Nest-C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9822" y="4847112"/>
            <a:ext cx="784085" cy="7840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d30y9cdsu7xlg0.cloudfront.net/png/75423-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1608" y="5394611"/>
            <a:ext cx="889221" cy="8892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http://gstylemag.zippykid.netdna-cdn.com/wp-content/uploads/2014/08/gallery_visual_titan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18596" y="3245812"/>
            <a:ext cx="1258756" cy="13070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cdn.supadupa.me/shop/1510/images/1278563/42la660v_massiv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05107" y="1044513"/>
            <a:ext cx="1562224" cy="1562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upload.wikimedia.org/wikipedia/commons/7/7e/PS4-Console-wDS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13900" y="5631197"/>
            <a:ext cx="1761087" cy="8673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www.smartglassesnews.org/wp-content/uploads/2014/02/google-glass.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52486" y="4895609"/>
            <a:ext cx="1103382" cy="7355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http://img.talkandroid.com/uploads/2015/05/samsung-smart-light-bulb-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231945" y="2197634"/>
            <a:ext cx="763843" cy="5099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cdn.business2community.com/wp-content/uploads/2015/03/Place-WiFi-Router.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23999" y="1160206"/>
            <a:ext cx="1007510" cy="100751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V="1">
            <a:off x="6755868" y="2769157"/>
            <a:ext cx="3587254" cy="2126452"/>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3" idx="2"/>
          </p:cNvCxnSpPr>
          <p:nvPr/>
        </p:nvCxnSpPr>
        <p:spPr>
          <a:xfrm flipV="1">
            <a:off x="7859250" y="2167716"/>
            <a:ext cx="1468504" cy="3226895"/>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7780734" y="2330136"/>
            <a:ext cx="1547020" cy="3301061"/>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6687662" y="2769158"/>
            <a:ext cx="3772160" cy="2166436"/>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8" idx="3"/>
          </p:cNvCxnSpPr>
          <p:nvPr/>
        </p:nvCxnSpPr>
        <p:spPr>
          <a:xfrm flipH="1">
            <a:off x="6677352" y="3781163"/>
            <a:ext cx="4174512" cy="118153"/>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659214" y="2290151"/>
            <a:ext cx="2164786" cy="1406826"/>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6691879" y="4105460"/>
            <a:ext cx="2365532" cy="1485752"/>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p:cNvCxnSpPr>
          <p:nvPr/>
        </p:nvCxnSpPr>
        <p:spPr>
          <a:xfrm flipH="1" flipV="1">
            <a:off x="9463658" y="2197634"/>
            <a:ext cx="30786" cy="3433563"/>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0022789" y="5394612"/>
            <a:ext cx="572937" cy="236585"/>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Left-Right Arrow 22"/>
          <p:cNvSpPr/>
          <p:nvPr/>
        </p:nvSpPr>
        <p:spPr>
          <a:xfrm>
            <a:off x="9864809" y="1838044"/>
            <a:ext cx="595013" cy="150520"/>
          </a:xfrm>
          <a:prstGeom prst="lef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loud 23"/>
          <p:cNvSpPr/>
          <p:nvPr/>
        </p:nvSpPr>
        <p:spPr>
          <a:xfrm>
            <a:off x="10556815" y="1416380"/>
            <a:ext cx="1556743" cy="77146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a:t>
            </a:r>
            <a:endParaRPr lang="en-US" sz="1200" dirty="0"/>
          </a:p>
        </p:txBody>
      </p:sp>
      <p:sp>
        <p:nvSpPr>
          <p:cNvPr id="25" name="Freeform 24"/>
          <p:cNvSpPr/>
          <p:nvPr/>
        </p:nvSpPr>
        <p:spPr>
          <a:xfrm>
            <a:off x="9668366" y="1638604"/>
            <a:ext cx="1041675" cy="3259217"/>
          </a:xfrm>
          <a:custGeom>
            <a:avLst/>
            <a:gdLst>
              <a:gd name="connsiteX0" fmla="*/ 1041675 w 1041675"/>
              <a:gd name="connsiteY0" fmla="*/ 3259217 h 3259217"/>
              <a:gd name="connsiteX1" fmla="*/ 1151 w 1041675"/>
              <a:gd name="connsiteY1" fmla="*/ 431934 h 3259217"/>
              <a:gd name="connsiteX2" fmla="*/ 820958 w 1041675"/>
              <a:gd name="connsiteY2" fmla="*/ 11520 h 3259217"/>
              <a:gd name="connsiteX3" fmla="*/ 820958 w 1041675"/>
              <a:gd name="connsiteY3" fmla="*/ 11520 h 3259217"/>
            </a:gdLst>
            <a:ahLst/>
            <a:cxnLst>
              <a:cxn ang="0">
                <a:pos x="connsiteX0" y="connsiteY0"/>
              </a:cxn>
              <a:cxn ang="0">
                <a:pos x="connsiteX1" y="connsiteY1"/>
              </a:cxn>
              <a:cxn ang="0">
                <a:pos x="connsiteX2" y="connsiteY2"/>
              </a:cxn>
              <a:cxn ang="0">
                <a:pos x="connsiteX3" y="connsiteY3"/>
              </a:cxn>
            </a:cxnLst>
            <a:rect l="l" t="t" r="r" b="b"/>
            <a:pathLst>
              <a:path w="1041675" h="3259217">
                <a:moveTo>
                  <a:pt x="1041675" y="3259217"/>
                </a:moveTo>
                <a:cubicBezTo>
                  <a:pt x="539806" y="2116217"/>
                  <a:pt x="37937" y="973217"/>
                  <a:pt x="1151" y="431934"/>
                </a:cubicBezTo>
                <a:cubicBezTo>
                  <a:pt x="-35635" y="-109349"/>
                  <a:pt x="820958" y="11520"/>
                  <a:pt x="820958" y="11520"/>
                </a:cubicBezTo>
                <a:lnTo>
                  <a:pt x="820958" y="11520"/>
                </a:lnTo>
              </a:path>
            </a:pathLst>
          </a:custGeom>
          <a:noFill/>
          <a:ln w="38100">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6096000" y="1463047"/>
            <a:ext cx="4456386" cy="3508346"/>
          </a:xfrm>
          <a:custGeom>
            <a:avLst/>
            <a:gdLst>
              <a:gd name="connsiteX0" fmla="*/ 241738 w 4456386"/>
              <a:gd name="connsiteY0" fmla="*/ 3508346 h 3508346"/>
              <a:gd name="connsiteX1" fmla="*/ 0 w 4456386"/>
              <a:gd name="connsiteY1" fmla="*/ 3035381 h 3508346"/>
              <a:gd name="connsiteX2" fmla="*/ 0 w 4456386"/>
              <a:gd name="connsiteY2" fmla="*/ 3035381 h 3508346"/>
              <a:gd name="connsiteX3" fmla="*/ 3342290 w 4456386"/>
              <a:gd name="connsiteY3" fmla="*/ 365753 h 3508346"/>
              <a:gd name="connsiteX4" fmla="*/ 4456386 w 4456386"/>
              <a:gd name="connsiteY4" fmla="*/ 92484 h 3508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6386" h="3508346">
                <a:moveTo>
                  <a:pt x="241738" y="3508346"/>
                </a:moveTo>
                <a:lnTo>
                  <a:pt x="0" y="3035381"/>
                </a:lnTo>
                <a:lnTo>
                  <a:pt x="0" y="3035381"/>
                </a:lnTo>
                <a:cubicBezTo>
                  <a:pt x="557048" y="2590443"/>
                  <a:pt x="2599559" y="856236"/>
                  <a:pt x="3342290" y="365753"/>
                </a:cubicBezTo>
                <a:cubicBezTo>
                  <a:pt x="4085021" y="-124730"/>
                  <a:pt x="4270703" y="-16123"/>
                  <a:pt x="4456386" y="92484"/>
                </a:cubicBezTo>
              </a:path>
            </a:pathLst>
          </a:custGeom>
          <a:noFill/>
          <a:ln w="38100">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36788" y="3807288"/>
            <a:ext cx="3152111" cy="1815882"/>
          </a:xfrm>
          <a:prstGeom prst="rect">
            <a:avLst/>
          </a:prstGeom>
          <a:solidFill>
            <a:schemeClr val="bg1"/>
          </a:solidFill>
          <a:ln w="28575">
            <a:noFill/>
          </a:ln>
        </p:spPr>
        <p:txBody>
          <a:bodyPr wrap="square">
            <a:spAutoFit/>
          </a:bodyPr>
          <a:lstStyle/>
          <a:p>
            <a:pPr algn="ctr"/>
            <a:r>
              <a:rPr lang="en-US" sz="2800" b="1" dirty="0" smtClean="0">
                <a:latin typeface="Montserrat"/>
              </a:rPr>
              <a:t>Two examples of flows that will be much less </a:t>
            </a:r>
            <a:r>
              <a:rPr lang="en-US" sz="2800" b="1" dirty="0" smtClean="0">
                <a:latin typeface="Montserrat"/>
              </a:rPr>
              <a:t>congested</a:t>
            </a:r>
            <a:endParaRPr lang="en-US" b="1" dirty="0"/>
          </a:p>
        </p:txBody>
      </p:sp>
    </p:spTree>
    <p:extLst>
      <p:ext uri="{BB962C8B-B14F-4D97-AF65-F5344CB8AC3E}">
        <p14:creationId xmlns:p14="http://schemas.microsoft.com/office/powerpoint/2010/main" val="407444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9"/>
                                        </p:tgtEl>
                                        <p:attrNameLst>
                                          <p:attrName>style.opacity</p:attrName>
                                        </p:attrNameLst>
                                      </p:cBhvr>
                                      <p:to>
                                        <p:strVal val="0.25"/>
                                      </p:to>
                                    </p:set>
                                    <p:animEffect filter="image" prLst="opacity: 0.25">
                                      <p:cBhvr rctx="IE">
                                        <p:cTn id="9" dur="indefinite"/>
                                        <p:tgtEl>
                                          <p:spTgt spid="9"/>
                                        </p:tgtEl>
                                      </p:cBhvr>
                                    </p:animEffect>
                                  </p:childTnLst>
                                </p:cTn>
                              </p:par>
                              <p:par>
                                <p:cTn id="10" presetID="9" presetClass="emph" presetSubtype="0" nodeType="withEffect">
                                  <p:stCondLst>
                                    <p:cond delay="0"/>
                                  </p:stCondLst>
                                  <p:childTnLst>
                                    <p:set>
                                      <p:cBhvr rctx="PPT">
                                        <p:cTn id="11" dur="indefinite"/>
                                        <p:tgtEl>
                                          <p:spTgt spid="5"/>
                                        </p:tgtEl>
                                        <p:attrNameLst>
                                          <p:attrName>style.opacity</p:attrName>
                                        </p:attrNameLst>
                                      </p:cBhvr>
                                      <p:to>
                                        <p:strVal val="0.25"/>
                                      </p:to>
                                    </p:set>
                                    <p:animEffect filter="image" prLst="opacity: 0.25">
                                      <p:cBhvr rctx="IE">
                                        <p:cTn id="12" dur="indefinite"/>
                                        <p:tgtEl>
                                          <p:spTgt spid="5"/>
                                        </p:tgtEl>
                                      </p:cBhvr>
                                    </p:animEffect>
                                  </p:childTnLst>
                                </p:cTn>
                              </p:par>
                              <p:par>
                                <p:cTn id="13" presetID="9" presetClass="emph" presetSubtype="0" nodeType="withEffect">
                                  <p:stCondLst>
                                    <p:cond delay="0"/>
                                  </p:stCondLst>
                                  <p:childTnLst>
                                    <p:set>
                                      <p:cBhvr rctx="PPT">
                                        <p:cTn id="14" dur="indefinite"/>
                                        <p:tgtEl>
                                          <p:spTgt spid="20"/>
                                        </p:tgtEl>
                                        <p:attrNameLst>
                                          <p:attrName>style.opacity</p:attrName>
                                        </p:attrNameLst>
                                      </p:cBhvr>
                                      <p:to>
                                        <p:strVal val="0.25"/>
                                      </p:to>
                                    </p:set>
                                    <p:animEffect filter="image" prLst="opacity: 0.25">
                                      <p:cBhvr rctx="IE">
                                        <p:cTn id="15" dur="indefinite"/>
                                        <p:tgtEl>
                                          <p:spTgt spid="20"/>
                                        </p:tgtEl>
                                      </p:cBhvr>
                                    </p:animEffect>
                                  </p:childTnLst>
                                </p:cTn>
                              </p:par>
                              <p:par>
                                <p:cTn id="16" presetID="9" presetClass="emph" presetSubtype="0" nodeType="withEffect">
                                  <p:stCondLst>
                                    <p:cond delay="0"/>
                                  </p:stCondLst>
                                  <p:childTnLst>
                                    <p:set>
                                      <p:cBhvr rctx="PPT">
                                        <p:cTn id="17" dur="indefinite"/>
                                        <p:tgtEl>
                                          <p:spTgt spid="14"/>
                                        </p:tgtEl>
                                        <p:attrNameLst>
                                          <p:attrName>style.opacity</p:attrName>
                                        </p:attrNameLst>
                                      </p:cBhvr>
                                      <p:to>
                                        <p:strVal val="0.25"/>
                                      </p:to>
                                    </p:set>
                                    <p:animEffect filter="image" prLst="opacity: 0.25">
                                      <p:cBhvr rctx="IE">
                                        <p:cTn id="18" dur="indefinite"/>
                                        <p:tgtEl>
                                          <p:spTgt spid="14"/>
                                        </p:tgtEl>
                                      </p:cBhvr>
                                    </p:animEffect>
                                  </p:childTnLst>
                                </p:cTn>
                              </p:par>
                              <p:par>
                                <p:cTn id="19" presetID="9" presetClass="emph" presetSubtype="0" nodeType="withEffect">
                                  <p:stCondLst>
                                    <p:cond delay="0"/>
                                  </p:stCondLst>
                                  <p:childTnLst>
                                    <p:set>
                                      <p:cBhvr rctx="PPT">
                                        <p:cTn id="20" dur="indefinite"/>
                                        <p:tgtEl>
                                          <p:spTgt spid="18"/>
                                        </p:tgtEl>
                                        <p:attrNameLst>
                                          <p:attrName>style.opacity</p:attrName>
                                        </p:attrNameLst>
                                      </p:cBhvr>
                                      <p:to>
                                        <p:strVal val="0.25"/>
                                      </p:to>
                                    </p:set>
                                    <p:animEffect filter="image" prLst="opacity: 0.25">
                                      <p:cBhvr rctx="IE">
                                        <p:cTn id="21" dur="indefinite"/>
                                        <p:tgtEl>
                                          <p:spTgt spid="18"/>
                                        </p:tgtEl>
                                      </p:cBhvr>
                                    </p:animEffect>
                                  </p:childTnLst>
                                </p:cTn>
                              </p:par>
                              <p:par>
                                <p:cTn id="22" presetID="9" presetClass="emph" presetSubtype="0" nodeType="withEffect">
                                  <p:stCondLst>
                                    <p:cond delay="0"/>
                                  </p:stCondLst>
                                  <p:childTnLst>
                                    <p:set>
                                      <p:cBhvr rctx="PPT">
                                        <p:cTn id="23" dur="indefinite"/>
                                        <p:tgtEl>
                                          <p:spTgt spid="19"/>
                                        </p:tgtEl>
                                        <p:attrNameLst>
                                          <p:attrName>style.opacity</p:attrName>
                                        </p:attrNameLst>
                                      </p:cBhvr>
                                      <p:to>
                                        <p:strVal val="0.25"/>
                                      </p:to>
                                    </p:set>
                                    <p:animEffect filter="image" prLst="opacity: 0.25">
                                      <p:cBhvr rctx="IE">
                                        <p:cTn id="24" dur="indefinite"/>
                                        <p:tgtEl>
                                          <p:spTgt spid="19"/>
                                        </p:tgtEl>
                                      </p:cBhvr>
                                    </p:animEffect>
                                  </p:childTnLst>
                                </p:cTn>
                              </p:par>
                              <p:par>
                                <p:cTn id="25" presetID="9" presetClass="emph" presetSubtype="0" nodeType="withEffect">
                                  <p:stCondLst>
                                    <p:cond delay="0"/>
                                  </p:stCondLst>
                                  <p:childTnLst>
                                    <p:set>
                                      <p:cBhvr rctx="PPT">
                                        <p:cTn id="26" dur="indefinite"/>
                                        <p:tgtEl>
                                          <p:spTgt spid="17"/>
                                        </p:tgtEl>
                                        <p:attrNameLst>
                                          <p:attrName>style.opacity</p:attrName>
                                        </p:attrNameLst>
                                      </p:cBhvr>
                                      <p:to>
                                        <p:strVal val="0.25"/>
                                      </p:to>
                                    </p:set>
                                    <p:animEffect filter="image" prLst="opacity: 0.25">
                                      <p:cBhvr rctx="IE">
                                        <p:cTn id="27" dur="indefinite"/>
                                        <p:tgtEl>
                                          <p:spTgt spid="17"/>
                                        </p:tgtEl>
                                      </p:cBhvr>
                                    </p:animEffect>
                                  </p:childTnLst>
                                </p:cTn>
                              </p:par>
                              <p:par>
                                <p:cTn id="28" presetID="9" presetClass="emph" presetSubtype="0" nodeType="withEffect">
                                  <p:stCondLst>
                                    <p:cond delay="0"/>
                                  </p:stCondLst>
                                  <p:childTnLst>
                                    <p:set>
                                      <p:cBhvr rctx="PPT">
                                        <p:cTn id="29" dur="indefinite"/>
                                        <p:tgtEl>
                                          <p:spTgt spid="16"/>
                                        </p:tgtEl>
                                        <p:attrNameLst>
                                          <p:attrName>style.opacity</p:attrName>
                                        </p:attrNameLst>
                                      </p:cBhvr>
                                      <p:to>
                                        <p:strVal val="0.25"/>
                                      </p:to>
                                    </p:set>
                                    <p:animEffect filter="image" prLst="opacity: 0.25">
                                      <p:cBhvr rctx="IE">
                                        <p:cTn id="30" dur="indefinite"/>
                                        <p:tgtEl>
                                          <p:spTgt spid="16"/>
                                        </p:tgtEl>
                                      </p:cBhvr>
                                    </p:animEffect>
                                  </p:childTnLst>
                                </p:cTn>
                              </p:par>
                              <p:par>
                                <p:cTn id="31" presetID="9" presetClass="emph" presetSubtype="0" nodeType="withEffect">
                                  <p:stCondLst>
                                    <p:cond delay="0"/>
                                  </p:stCondLst>
                                  <p:childTnLst>
                                    <p:set>
                                      <p:cBhvr rctx="PPT">
                                        <p:cTn id="32" dur="indefinite"/>
                                        <p:tgtEl>
                                          <p:spTgt spid="15"/>
                                        </p:tgtEl>
                                        <p:attrNameLst>
                                          <p:attrName>style.opacity</p:attrName>
                                        </p:attrNameLst>
                                      </p:cBhvr>
                                      <p:to>
                                        <p:strVal val="0.25"/>
                                      </p:to>
                                    </p:set>
                                    <p:animEffect filter="image" prLst="opacity: 0.25">
                                      <p:cBhvr rctx="IE">
                                        <p:cTn id="33" dur="indefinite"/>
                                        <p:tgtEl>
                                          <p:spTgt spid="15"/>
                                        </p:tgtEl>
                                      </p:cBhvr>
                                    </p:animEffect>
                                  </p:childTnLst>
                                </p:cTn>
                              </p:par>
                              <p:par>
                                <p:cTn id="34" presetID="9" presetClass="emph" presetSubtype="0" nodeType="withEffect">
                                  <p:stCondLst>
                                    <p:cond delay="0"/>
                                  </p:stCondLst>
                                  <p:childTnLst>
                                    <p:set>
                                      <p:cBhvr rctx="PPT">
                                        <p:cTn id="35" dur="indefinite"/>
                                        <p:tgtEl>
                                          <p:spTgt spid="21"/>
                                        </p:tgtEl>
                                        <p:attrNameLst>
                                          <p:attrName>style.opacity</p:attrName>
                                        </p:attrNameLst>
                                      </p:cBhvr>
                                      <p:to>
                                        <p:strVal val="0.25"/>
                                      </p:to>
                                    </p:set>
                                    <p:animEffect filter="image" prLst="opacity: 0.25">
                                      <p:cBhvr rctx="IE">
                                        <p:cTn id="36" dur="indefinite"/>
                                        <p:tgtEl>
                                          <p:spTgt spid="21"/>
                                        </p:tgtEl>
                                      </p:cBhvr>
                                    </p:animEffect>
                                  </p:childTnLst>
                                </p:cTn>
                              </p:par>
                              <p:par>
                                <p:cTn id="37" presetID="9" presetClass="emph" presetSubtype="0" nodeType="withEffect">
                                  <p:stCondLst>
                                    <p:cond delay="0"/>
                                  </p:stCondLst>
                                  <p:childTnLst>
                                    <p:set>
                                      <p:cBhvr rctx="PPT">
                                        <p:cTn id="38" dur="indefinite"/>
                                        <p:tgtEl>
                                          <p:spTgt spid="22"/>
                                        </p:tgtEl>
                                        <p:attrNameLst>
                                          <p:attrName>style.opacity</p:attrName>
                                        </p:attrNameLst>
                                      </p:cBhvr>
                                      <p:to>
                                        <p:strVal val="0.25"/>
                                      </p:to>
                                    </p:set>
                                    <p:animEffect filter="image" prLst="opacity: 0.25">
                                      <p:cBhvr rctx="IE">
                                        <p:cTn id="39" dur="indefinite"/>
                                        <p:tgtEl>
                                          <p:spTgt spid="22"/>
                                        </p:tgtEl>
                                      </p:cBhvr>
                                    </p:animEffect>
                                  </p:childTnLst>
                                </p:cTn>
                              </p:par>
                              <p:par>
                                <p:cTn id="40" presetID="9" presetClass="emph" presetSubtype="0" nodeType="withEffect">
                                  <p:stCondLst>
                                    <p:cond delay="0"/>
                                  </p:stCondLst>
                                  <p:childTnLst>
                                    <p:set>
                                      <p:cBhvr rctx="PPT">
                                        <p:cTn id="41" dur="indefinite"/>
                                        <p:tgtEl>
                                          <p:spTgt spid="10"/>
                                        </p:tgtEl>
                                        <p:attrNameLst>
                                          <p:attrName>style.opacity</p:attrName>
                                        </p:attrNameLst>
                                      </p:cBhvr>
                                      <p:to>
                                        <p:strVal val="0.25"/>
                                      </p:to>
                                    </p:set>
                                    <p:animEffect filter="image" prLst="opacity: 0.25">
                                      <p:cBhvr rctx="IE">
                                        <p:cTn id="42" dur="indefinite"/>
                                        <p:tgtEl>
                                          <p:spTgt spid="10"/>
                                        </p:tgtEl>
                                      </p:cBhvr>
                                    </p:animEffect>
                                  </p:childTnLst>
                                </p:cTn>
                              </p:par>
                              <p:par>
                                <p:cTn id="43" presetID="9" presetClass="emph" presetSubtype="0" nodeType="withEffect">
                                  <p:stCondLst>
                                    <p:cond delay="0"/>
                                  </p:stCondLst>
                                  <p:childTnLst>
                                    <p:set>
                                      <p:cBhvr rctx="PPT">
                                        <p:cTn id="44" dur="indefinite"/>
                                        <p:tgtEl>
                                          <p:spTgt spid="7"/>
                                        </p:tgtEl>
                                        <p:attrNameLst>
                                          <p:attrName>style.opacity</p:attrName>
                                        </p:attrNameLst>
                                      </p:cBhvr>
                                      <p:to>
                                        <p:strVal val="0.25"/>
                                      </p:to>
                                    </p:set>
                                    <p:animEffect filter="image" prLst="opacity: 0.25">
                                      <p:cBhvr rctx="IE">
                                        <p:cTn id="45" dur="indefinite"/>
                                        <p:tgtEl>
                                          <p:spTgt spid="7"/>
                                        </p:tgtEl>
                                      </p:cBhvr>
                                    </p:animEffect>
                                  </p:childTnLst>
                                </p:cTn>
                              </p:par>
                              <p:par>
                                <p:cTn id="46" presetID="9" presetClass="emph" presetSubtype="0" nodeType="withEffect">
                                  <p:stCondLst>
                                    <p:cond delay="0"/>
                                  </p:stCondLst>
                                  <p:childTnLst>
                                    <p:set>
                                      <p:cBhvr rctx="PPT">
                                        <p:cTn id="47" dur="indefinite"/>
                                        <p:tgtEl>
                                          <p:spTgt spid="4"/>
                                        </p:tgtEl>
                                        <p:attrNameLst>
                                          <p:attrName>style.opacity</p:attrName>
                                        </p:attrNameLst>
                                      </p:cBhvr>
                                      <p:to>
                                        <p:strVal val="0.25"/>
                                      </p:to>
                                    </p:set>
                                    <p:animEffect filter="image" prLst="opacity: 0.25">
                                      <p:cBhvr rctx="IE">
                                        <p:cTn id="48" dur="indefinite"/>
                                        <p:tgtEl>
                                          <p:spTgt spid="4"/>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 end="1"/>
                                            </p:txEl>
                                          </p:spTgt>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6"/>
                                        </p:tgtEl>
                                        <p:attrNameLst>
                                          <p:attrName>style.visibility</p:attrName>
                                        </p:attrNameLst>
                                      </p:cBhvr>
                                      <p:to>
                                        <p:strVal val="hidden"/>
                                      </p:to>
                                    </p:set>
                                  </p:childTnLst>
                                </p:cTn>
                              </p:par>
                              <p:par>
                                <p:cTn id="63" presetID="9" presetClass="emph" presetSubtype="0" nodeType="withEffect">
                                  <p:stCondLst>
                                    <p:cond delay="0"/>
                                  </p:stCondLst>
                                  <p:childTnLst>
                                    <p:set>
                                      <p:cBhvr rctx="PPT">
                                        <p:cTn id="64" dur="indefinite"/>
                                        <p:tgtEl>
                                          <p:spTgt spid="9"/>
                                        </p:tgtEl>
                                        <p:attrNameLst>
                                          <p:attrName>style.opacity</p:attrName>
                                        </p:attrNameLst>
                                      </p:cBhvr>
                                      <p:to>
                                        <p:strVal val="0.75"/>
                                      </p:to>
                                    </p:set>
                                    <p:animEffect filter="image" prLst="opacity: 0.75">
                                      <p:cBhvr rctx="IE">
                                        <p:cTn id="65" dur="indefinite"/>
                                        <p:tgtEl>
                                          <p:spTgt spid="9"/>
                                        </p:tgtEl>
                                      </p:cBhvr>
                                    </p:animEffect>
                                  </p:childTnLst>
                                </p:cTn>
                              </p:par>
                              <p:par>
                                <p:cTn id="66" presetID="9" presetClass="emph" presetSubtype="0" nodeType="withEffect">
                                  <p:stCondLst>
                                    <p:cond delay="0"/>
                                  </p:stCondLst>
                                  <p:childTnLst>
                                    <p:set>
                                      <p:cBhvr rctx="PPT">
                                        <p:cTn id="67" dur="indefinite"/>
                                        <p:tgtEl>
                                          <p:spTgt spid="5"/>
                                        </p:tgtEl>
                                        <p:attrNameLst>
                                          <p:attrName>style.opacity</p:attrName>
                                        </p:attrNameLst>
                                      </p:cBhvr>
                                      <p:to>
                                        <p:strVal val="0.75"/>
                                      </p:to>
                                    </p:set>
                                    <p:animEffect filter="image" prLst="opacity: 0.75">
                                      <p:cBhvr rctx="IE">
                                        <p:cTn id="68" dur="indefinite"/>
                                        <p:tgtEl>
                                          <p:spTgt spid="5"/>
                                        </p:tgtEl>
                                      </p:cBhvr>
                                    </p:animEffect>
                                  </p:childTnLst>
                                </p:cTn>
                              </p:par>
                              <p:par>
                                <p:cTn id="69" presetID="9" presetClass="emph" presetSubtype="0" nodeType="withEffect">
                                  <p:stCondLst>
                                    <p:cond delay="0"/>
                                  </p:stCondLst>
                                  <p:childTnLst>
                                    <p:set>
                                      <p:cBhvr rctx="PPT">
                                        <p:cTn id="70" dur="indefinite"/>
                                        <p:tgtEl>
                                          <p:spTgt spid="20"/>
                                        </p:tgtEl>
                                        <p:attrNameLst>
                                          <p:attrName>style.opacity</p:attrName>
                                        </p:attrNameLst>
                                      </p:cBhvr>
                                      <p:to>
                                        <p:strVal val="0.75"/>
                                      </p:to>
                                    </p:set>
                                    <p:animEffect filter="image" prLst="opacity: 0.75">
                                      <p:cBhvr rctx="IE">
                                        <p:cTn id="71" dur="indefinite"/>
                                        <p:tgtEl>
                                          <p:spTgt spid="20"/>
                                        </p:tgtEl>
                                      </p:cBhvr>
                                    </p:animEffect>
                                  </p:childTnLst>
                                </p:cTn>
                              </p:par>
                              <p:par>
                                <p:cTn id="72" presetID="9" presetClass="emph" presetSubtype="0" nodeType="withEffect">
                                  <p:stCondLst>
                                    <p:cond delay="0"/>
                                  </p:stCondLst>
                                  <p:childTnLst>
                                    <p:set>
                                      <p:cBhvr rctx="PPT">
                                        <p:cTn id="73" dur="indefinite"/>
                                        <p:tgtEl>
                                          <p:spTgt spid="14"/>
                                        </p:tgtEl>
                                        <p:attrNameLst>
                                          <p:attrName>style.opacity</p:attrName>
                                        </p:attrNameLst>
                                      </p:cBhvr>
                                      <p:to>
                                        <p:strVal val="0.75"/>
                                      </p:to>
                                    </p:set>
                                    <p:animEffect filter="image" prLst="opacity: 0.75">
                                      <p:cBhvr rctx="IE">
                                        <p:cTn id="74" dur="indefinite"/>
                                        <p:tgtEl>
                                          <p:spTgt spid="14"/>
                                        </p:tgtEl>
                                      </p:cBhvr>
                                    </p:animEffect>
                                  </p:childTnLst>
                                </p:cTn>
                              </p:par>
                              <p:par>
                                <p:cTn id="75" presetID="9" presetClass="emph" presetSubtype="0" nodeType="withEffect">
                                  <p:stCondLst>
                                    <p:cond delay="0"/>
                                  </p:stCondLst>
                                  <p:childTnLst>
                                    <p:set>
                                      <p:cBhvr rctx="PPT">
                                        <p:cTn id="76" dur="indefinite"/>
                                        <p:tgtEl>
                                          <p:spTgt spid="18"/>
                                        </p:tgtEl>
                                        <p:attrNameLst>
                                          <p:attrName>style.opacity</p:attrName>
                                        </p:attrNameLst>
                                      </p:cBhvr>
                                      <p:to>
                                        <p:strVal val="0.75"/>
                                      </p:to>
                                    </p:set>
                                    <p:animEffect filter="image" prLst="opacity: 0.75">
                                      <p:cBhvr rctx="IE">
                                        <p:cTn id="77" dur="indefinite"/>
                                        <p:tgtEl>
                                          <p:spTgt spid="18"/>
                                        </p:tgtEl>
                                      </p:cBhvr>
                                    </p:animEffect>
                                  </p:childTnLst>
                                </p:cTn>
                              </p:par>
                              <p:par>
                                <p:cTn id="78" presetID="9" presetClass="emph" presetSubtype="0" nodeType="withEffect">
                                  <p:stCondLst>
                                    <p:cond delay="0"/>
                                  </p:stCondLst>
                                  <p:childTnLst>
                                    <p:set>
                                      <p:cBhvr rctx="PPT">
                                        <p:cTn id="79" dur="indefinite"/>
                                        <p:tgtEl>
                                          <p:spTgt spid="19"/>
                                        </p:tgtEl>
                                        <p:attrNameLst>
                                          <p:attrName>style.opacity</p:attrName>
                                        </p:attrNameLst>
                                      </p:cBhvr>
                                      <p:to>
                                        <p:strVal val="0.75"/>
                                      </p:to>
                                    </p:set>
                                    <p:animEffect filter="image" prLst="opacity: 0.75">
                                      <p:cBhvr rctx="IE">
                                        <p:cTn id="80" dur="indefinite"/>
                                        <p:tgtEl>
                                          <p:spTgt spid="19"/>
                                        </p:tgtEl>
                                      </p:cBhvr>
                                    </p:animEffect>
                                  </p:childTnLst>
                                </p:cTn>
                              </p:par>
                              <p:par>
                                <p:cTn id="81" presetID="9" presetClass="emph" presetSubtype="0" nodeType="withEffect">
                                  <p:stCondLst>
                                    <p:cond delay="0"/>
                                  </p:stCondLst>
                                  <p:childTnLst>
                                    <p:set>
                                      <p:cBhvr rctx="PPT">
                                        <p:cTn id="82" dur="indefinite"/>
                                        <p:tgtEl>
                                          <p:spTgt spid="17"/>
                                        </p:tgtEl>
                                        <p:attrNameLst>
                                          <p:attrName>style.opacity</p:attrName>
                                        </p:attrNameLst>
                                      </p:cBhvr>
                                      <p:to>
                                        <p:strVal val="0.75"/>
                                      </p:to>
                                    </p:set>
                                    <p:animEffect filter="image" prLst="opacity: 0.75">
                                      <p:cBhvr rctx="IE">
                                        <p:cTn id="83" dur="indefinite"/>
                                        <p:tgtEl>
                                          <p:spTgt spid="17"/>
                                        </p:tgtEl>
                                      </p:cBhvr>
                                    </p:animEffect>
                                  </p:childTnLst>
                                </p:cTn>
                              </p:par>
                              <p:par>
                                <p:cTn id="84" presetID="9" presetClass="emph" presetSubtype="0" nodeType="withEffect">
                                  <p:stCondLst>
                                    <p:cond delay="0"/>
                                  </p:stCondLst>
                                  <p:childTnLst>
                                    <p:set>
                                      <p:cBhvr rctx="PPT">
                                        <p:cTn id="85" dur="indefinite"/>
                                        <p:tgtEl>
                                          <p:spTgt spid="16"/>
                                        </p:tgtEl>
                                        <p:attrNameLst>
                                          <p:attrName>style.opacity</p:attrName>
                                        </p:attrNameLst>
                                      </p:cBhvr>
                                      <p:to>
                                        <p:strVal val="0.75"/>
                                      </p:to>
                                    </p:set>
                                    <p:animEffect filter="image" prLst="opacity: 0.75">
                                      <p:cBhvr rctx="IE">
                                        <p:cTn id="86" dur="indefinite"/>
                                        <p:tgtEl>
                                          <p:spTgt spid="16"/>
                                        </p:tgtEl>
                                      </p:cBhvr>
                                    </p:animEffect>
                                  </p:childTnLst>
                                </p:cTn>
                              </p:par>
                              <p:par>
                                <p:cTn id="87" presetID="9" presetClass="emph" presetSubtype="0" nodeType="withEffect">
                                  <p:stCondLst>
                                    <p:cond delay="0"/>
                                  </p:stCondLst>
                                  <p:childTnLst>
                                    <p:set>
                                      <p:cBhvr rctx="PPT">
                                        <p:cTn id="88" dur="indefinite"/>
                                        <p:tgtEl>
                                          <p:spTgt spid="15"/>
                                        </p:tgtEl>
                                        <p:attrNameLst>
                                          <p:attrName>style.opacity</p:attrName>
                                        </p:attrNameLst>
                                      </p:cBhvr>
                                      <p:to>
                                        <p:strVal val="0.75"/>
                                      </p:to>
                                    </p:set>
                                    <p:animEffect filter="image" prLst="opacity: 0.75">
                                      <p:cBhvr rctx="IE">
                                        <p:cTn id="89" dur="indefinite"/>
                                        <p:tgtEl>
                                          <p:spTgt spid="15"/>
                                        </p:tgtEl>
                                      </p:cBhvr>
                                    </p:animEffect>
                                  </p:childTnLst>
                                </p:cTn>
                              </p:par>
                              <p:par>
                                <p:cTn id="90" presetID="9" presetClass="emph" presetSubtype="0" nodeType="withEffect">
                                  <p:stCondLst>
                                    <p:cond delay="0"/>
                                  </p:stCondLst>
                                  <p:childTnLst>
                                    <p:set>
                                      <p:cBhvr rctx="PPT">
                                        <p:cTn id="91" dur="indefinite"/>
                                        <p:tgtEl>
                                          <p:spTgt spid="21"/>
                                        </p:tgtEl>
                                        <p:attrNameLst>
                                          <p:attrName>style.opacity</p:attrName>
                                        </p:attrNameLst>
                                      </p:cBhvr>
                                      <p:to>
                                        <p:strVal val="0.75"/>
                                      </p:to>
                                    </p:set>
                                    <p:animEffect filter="image" prLst="opacity: 0.75">
                                      <p:cBhvr rctx="IE">
                                        <p:cTn id="92" dur="indefinite"/>
                                        <p:tgtEl>
                                          <p:spTgt spid="21"/>
                                        </p:tgtEl>
                                      </p:cBhvr>
                                    </p:animEffect>
                                  </p:childTnLst>
                                </p:cTn>
                              </p:par>
                              <p:par>
                                <p:cTn id="93" presetID="9" presetClass="emph" presetSubtype="0" nodeType="withEffect">
                                  <p:stCondLst>
                                    <p:cond delay="0"/>
                                  </p:stCondLst>
                                  <p:childTnLst>
                                    <p:set>
                                      <p:cBhvr rctx="PPT">
                                        <p:cTn id="94" dur="indefinite"/>
                                        <p:tgtEl>
                                          <p:spTgt spid="22"/>
                                        </p:tgtEl>
                                        <p:attrNameLst>
                                          <p:attrName>style.opacity</p:attrName>
                                        </p:attrNameLst>
                                      </p:cBhvr>
                                      <p:to>
                                        <p:strVal val="0.75"/>
                                      </p:to>
                                    </p:set>
                                    <p:animEffect filter="image" prLst="opacity: 0.75">
                                      <p:cBhvr rctx="IE">
                                        <p:cTn id="95" dur="indefinite"/>
                                        <p:tgtEl>
                                          <p:spTgt spid="22"/>
                                        </p:tgtEl>
                                      </p:cBhvr>
                                    </p:animEffect>
                                  </p:childTnLst>
                                </p:cTn>
                              </p:par>
                              <p:par>
                                <p:cTn id="96" presetID="9" presetClass="emph" presetSubtype="0" nodeType="withEffect">
                                  <p:stCondLst>
                                    <p:cond delay="0"/>
                                  </p:stCondLst>
                                  <p:childTnLst>
                                    <p:set>
                                      <p:cBhvr rctx="PPT">
                                        <p:cTn id="97" dur="indefinite"/>
                                        <p:tgtEl>
                                          <p:spTgt spid="10"/>
                                        </p:tgtEl>
                                        <p:attrNameLst>
                                          <p:attrName>style.opacity</p:attrName>
                                        </p:attrNameLst>
                                      </p:cBhvr>
                                      <p:to>
                                        <p:strVal val="0.75"/>
                                      </p:to>
                                    </p:set>
                                    <p:animEffect filter="image" prLst="opacity: 0.75">
                                      <p:cBhvr rctx="IE">
                                        <p:cTn id="98" dur="indefinite"/>
                                        <p:tgtEl>
                                          <p:spTgt spid="10"/>
                                        </p:tgtEl>
                                      </p:cBhvr>
                                    </p:animEffect>
                                  </p:childTnLst>
                                </p:cTn>
                              </p:par>
                              <p:par>
                                <p:cTn id="99" presetID="9" presetClass="emph" presetSubtype="0" nodeType="withEffect">
                                  <p:stCondLst>
                                    <p:cond delay="0"/>
                                  </p:stCondLst>
                                  <p:childTnLst>
                                    <p:set>
                                      <p:cBhvr rctx="PPT">
                                        <p:cTn id="100" dur="indefinite"/>
                                        <p:tgtEl>
                                          <p:spTgt spid="7"/>
                                        </p:tgtEl>
                                        <p:attrNameLst>
                                          <p:attrName>style.opacity</p:attrName>
                                        </p:attrNameLst>
                                      </p:cBhvr>
                                      <p:to>
                                        <p:strVal val="0.75"/>
                                      </p:to>
                                    </p:set>
                                    <p:animEffect filter="image" prLst="opacity: 0.75">
                                      <p:cBhvr rctx="IE">
                                        <p:cTn id="101" dur="indefinite"/>
                                        <p:tgtEl>
                                          <p:spTgt spid="7"/>
                                        </p:tgtEl>
                                      </p:cBhvr>
                                    </p:animEffect>
                                  </p:childTnLst>
                                </p:cTn>
                              </p:par>
                              <p:par>
                                <p:cTn id="102" presetID="9" presetClass="emph" presetSubtype="0" nodeType="withEffect">
                                  <p:stCondLst>
                                    <p:cond delay="0"/>
                                  </p:stCondLst>
                                  <p:childTnLst>
                                    <p:set>
                                      <p:cBhvr rctx="PPT">
                                        <p:cTn id="103" dur="indefinite"/>
                                        <p:tgtEl>
                                          <p:spTgt spid="4"/>
                                        </p:tgtEl>
                                        <p:attrNameLst>
                                          <p:attrName>style.opacity</p:attrName>
                                        </p:attrNameLst>
                                      </p:cBhvr>
                                      <p:to>
                                        <p:strVal val="0.75"/>
                                      </p:to>
                                    </p:set>
                                    <p:animEffect filter="image" prLst="opacity: 0.75">
                                      <p:cBhvr rctx="IE">
                                        <p:cTn id="104" dur="indefinite"/>
                                        <p:tgtEl>
                                          <p:spTgt spid="4"/>
                                        </p:tgtEl>
                                      </p:cBhvr>
                                    </p:animEffect>
                                  </p:childTnLst>
                                </p:cTn>
                              </p:par>
                              <p:par>
                                <p:cTn id="105" presetID="1" presetClass="exit" presetSubtype="0" fill="hold" grpId="1" nodeType="withEffect">
                                  <p:stCondLst>
                                    <p:cond delay="0"/>
                                  </p:stCondLst>
                                  <p:childTnLst>
                                    <p:set>
                                      <p:cBhvr>
                                        <p:cTn id="106" dur="1" fill="hold">
                                          <p:stCondLst>
                                            <p:cond delay="0"/>
                                          </p:stCondLst>
                                        </p:cTn>
                                        <p:tgtEl>
                                          <p:spTgt spid="2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uiExpand="1" animBg="1"/>
      <p:bldP spid="25" grpId="1" uiExpand="1" animBg="1"/>
      <p:bldP spid="26" grpId="0" uiExpand="1" animBg="1"/>
      <p:bldP spid="26" grpId="1" uiExpand="1" animBg="1"/>
      <p:bldP spid="27" grpId="0" uiExpand="1" animBg="1"/>
      <p:bldP spid="27"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Motivation</a:t>
            </a:r>
          </a:p>
          <a:p>
            <a:r>
              <a:rPr lang="en-US" dirty="0" err="1" smtClean="0">
                <a:solidFill>
                  <a:schemeClr val="bg1">
                    <a:lumMod val="50000"/>
                  </a:schemeClr>
                </a:solidFill>
              </a:rPr>
              <a:t>Symb</a:t>
            </a:r>
            <a:r>
              <a:rPr lang="en-US" b="1" dirty="0" err="1" smtClean="0">
                <a:solidFill>
                  <a:schemeClr val="bg1">
                    <a:lumMod val="50000"/>
                  </a:schemeClr>
                </a:solidFill>
              </a:rPr>
              <a:t>IoT</a:t>
            </a:r>
            <a:r>
              <a:rPr lang="en-US" dirty="0" smtClean="0">
                <a:solidFill>
                  <a:schemeClr val="bg1">
                    <a:lumMod val="50000"/>
                  </a:schemeClr>
                </a:solidFill>
              </a:rPr>
              <a:t> Design Goals</a:t>
            </a:r>
          </a:p>
          <a:p>
            <a:r>
              <a:rPr lang="en-US" dirty="0" err="1" smtClean="0"/>
              <a:t>Symb</a:t>
            </a:r>
            <a:r>
              <a:rPr lang="en-US" b="1" dirty="0" err="1" smtClean="0"/>
              <a:t>IoT</a:t>
            </a:r>
            <a:r>
              <a:rPr lang="en-US" dirty="0" smtClean="0"/>
              <a:t> Strawman Architecture</a:t>
            </a:r>
          </a:p>
          <a:p>
            <a:r>
              <a:rPr lang="en-US" dirty="0" smtClean="0">
                <a:solidFill>
                  <a:schemeClr val="bg1">
                    <a:lumMod val="50000"/>
                  </a:schemeClr>
                </a:solidFill>
              </a:rPr>
              <a:t>Feasibility Study</a:t>
            </a:r>
          </a:p>
          <a:p>
            <a:r>
              <a:rPr lang="en-US" dirty="0" smtClean="0">
                <a:solidFill>
                  <a:schemeClr val="bg1">
                    <a:lumMod val="50000"/>
                  </a:schemeClr>
                </a:solidFill>
              </a:rPr>
              <a:t>Conclusion</a:t>
            </a:r>
            <a:endParaRPr lang="en-US" dirty="0">
              <a:solidFill>
                <a:schemeClr val="bg1">
                  <a:lumMod val="50000"/>
                </a:schemeClr>
              </a:solidFill>
            </a:endParaRPr>
          </a:p>
        </p:txBody>
      </p:sp>
    </p:spTree>
    <p:extLst>
      <p:ext uri="{BB962C8B-B14F-4D97-AF65-F5344CB8AC3E}">
        <p14:creationId xmlns:p14="http://schemas.microsoft.com/office/powerpoint/2010/main" val="3422118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Symb</a:t>
            </a:r>
            <a:r>
              <a:rPr lang="en-US" b="1" dirty="0" err="1" smtClean="0"/>
              <a:t>IoT</a:t>
            </a:r>
            <a:r>
              <a:rPr lang="en-US" b="1" dirty="0" smtClean="0"/>
              <a:t> </a:t>
            </a:r>
            <a:r>
              <a:rPr lang="en-US" dirty="0" smtClean="0"/>
              <a:t>Strawman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452" y="1690688"/>
            <a:ext cx="8043095" cy="4689002"/>
          </a:xfrm>
        </p:spPr>
      </p:pic>
    </p:spTree>
    <p:extLst>
      <p:ext uri="{BB962C8B-B14F-4D97-AF65-F5344CB8AC3E}">
        <p14:creationId xmlns:p14="http://schemas.microsoft.com/office/powerpoint/2010/main" val="3942708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Symb</a:t>
            </a:r>
            <a:r>
              <a:rPr lang="en-US" b="1" dirty="0" err="1" smtClean="0"/>
              <a:t>IoT</a:t>
            </a:r>
            <a:r>
              <a:rPr lang="en-US" b="1" dirty="0" smtClean="0"/>
              <a:t> </a:t>
            </a:r>
            <a:r>
              <a:rPr lang="en-US" dirty="0" smtClean="0"/>
              <a:t>Strawman Architecture</a:t>
            </a:r>
            <a:endParaRPr lang="en-US" dirty="0"/>
          </a:p>
        </p:txBody>
      </p:sp>
      <p:pic>
        <p:nvPicPr>
          <p:cNvPr id="5"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0519" y="3411695"/>
            <a:ext cx="1193810" cy="896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yourenergyblog.com/wp-content/uploads/2014/12/Nest-Learning-Thermostat-300x286.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36558" y="2968023"/>
            <a:ext cx="454586" cy="433372"/>
          </a:xfrm>
          <a:prstGeom prst="rect">
            <a:avLst/>
          </a:prstGeom>
          <a:noFill/>
        </p:spPr>
      </p:pic>
      <p:pic>
        <p:nvPicPr>
          <p:cNvPr id="7" name="Picture 6" descr="http://phandroid.s3.amazonaws.com/wp-content/uploads/2015/06/Nest-Cam.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73988" y="4872040"/>
            <a:ext cx="593137" cy="593137"/>
          </a:xfrm>
          <a:prstGeom prst="rect">
            <a:avLst/>
          </a:prstGeom>
          <a:noFill/>
        </p:spPr>
      </p:pic>
      <p:pic>
        <p:nvPicPr>
          <p:cNvPr id="8" name="Picture 8" descr="https://d30y9cdsu7xlg0.cloudfront.net/png/75423-200.png"/>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3859" y="5286207"/>
            <a:ext cx="672669" cy="672669"/>
          </a:xfrm>
          <a:prstGeom prst="rect">
            <a:avLst/>
          </a:prstGeom>
          <a:noFill/>
        </p:spPr>
      </p:pic>
      <p:pic>
        <p:nvPicPr>
          <p:cNvPr id="9" name="Picture 14" descr="http://gstylemag.zippykid.netdna-cdn.com/wp-content/uploads/2014/08/gallery_visual_titan4.pn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0452" y="3660705"/>
            <a:ext cx="952211" cy="988712"/>
          </a:xfrm>
          <a:prstGeom prst="rect">
            <a:avLst/>
          </a:prstGeom>
          <a:noFill/>
        </p:spPr>
      </p:pic>
      <p:pic>
        <p:nvPicPr>
          <p:cNvPr id="10" name="Picture 2" descr="http://cdn.supadupa.me/shop/1510/images/1278563/42la660v_massiv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9306" y="1995488"/>
            <a:ext cx="1181776" cy="11817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upload.wikimedia.org/wikipedia/commons/7/7e/PS4-Console-wDS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77604" y="5465177"/>
            <a:ext cx="1332210" cy="656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smartglassesnews.org/wp-content/uploads/2014/02/google-glass.jpg"/>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37383" y="4908727"/>
            <a:ext cx="834675" cy="556450"/>
          </a:xfrm>
          <a:prstGeom prst="rect">
            <a:avLst/>
          </a:prstGeom>
          <a:noFill/>
        </p:spPr>
      </p:pic>
      <p:pic>
        <p:nvPicPr>
          <p:cNvPr id="13" name="Picture 16" descr="http://img.talkandroid.com/uploads/2015/05/samsung-smart-light-bulb-2.jpg"/>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01606" y="2867789"/>
            <a:ext cx="577824" cy="385750"/>
          </a:xfrm>
          <a:prstGeom prst="rect">
            <a:avLst/>
          </a:prstGeom>
          <a:noFill/>
        </p:spPr>
      </p:pic>
      <p:pic>
        <p:nvPicPr>
          <p:cNvPr id="14" name="Picture 13" descr="http://cdn.business2community.com/wp-content/uploads/2015/03/Place-WiFi-Router.gi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6537" y="2083006"/>
            <a:ext cx="762151" cy="762151"/>
          </a:xfrm>
          <a:prstGeom prst="rect">
            <a:avLst/>
          </a:prstGeom>
          <a:noFill/>
        </p:spPr>
      </p:pic>
      <p:cxnSp>
        <p:nvCxnSpPr>
          <p:cNvPr id="15" name="Straight Arrow Connector 14"/>
          <p:cNvCxnSpPr/>
          <p:nvPr/>
        </p:nvCxnSpPr>
        <p:spPr>
          <a:xfrm flipV="1">
            <a:off x="8172058" y="3300129"/>
            <a:ext cx="2713650" cy="160859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4" idx="2"/>
          </p:cNvCxnSpPr>
          <p:nvPr/>
        </p:nvCxnSpPr>
        <p:spPr>
          <a:xfrm flipV="1">
            <a:off x="9006734" y="2845157"/>
            <a:ext cx="1110879" cy="244104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8947339" y="2968023"/>
            <a:ext cx="1170274" cy="2497154"/>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120462" y="3300130"/>
            <a:ext cx="2853526" cy="1638844"/>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3"/>
          </p:cNvCxnSpPr>
          <p:nvPr/>
        </p:nvCxnSpPr>
        <p:spPr>
          <a:xfrm flipH="1">
            <a:off x="8112663" y="4065682"/>
            <a:ext cx="3157893" cy="8937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098942" y="2937776"/>
            <a:ext cx="1637596" cy="1064222"/>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8123652" y="4311003"/>
            <a:ext cx="1789454" cy="112392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0"/>
          </p:cNvCxnSpPr>
          <p:nvPr/>
        </p:nvCxnSpPr>
        <p:spPr>
          <a:xfrm flipH="1" flipV="1">
            <a:off x="10220420" y="2867789"/>
            <a:ext cx="23289" cy="259738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643386" y="5286207"/>
            <a:ext cx="433410" cy="17896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5126" y="2225875"/>
            <a:ext cx="6829425" cy="3981450"/>
          </a:xfrm>
          <a:prstGeom prst="rect">
            <a:avLst/>
          </a:prstGeom>
        </p:spPr>
      </p:pic>
    </p:spTree>
    <p:extLst>
      <p:ext uri="{BB962C8B-B14F-4D97-AF65-F5344CB8AC3E}">
        <p14:creationId xmlns:p14="http://schemas.microsoft.com/office/powerpoint/2010/main" val="3709055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Symb</a:t>
            </a:r>
            <a:r>
              <a:rPr lang="en-US" b="1" dirty="0" err="1" smtClean="0"/>
              <a:t>IoT</a:t>
            </a:r>
            <a:r>
              <a:rPr lang="en-US" b="1" dirty="0" smtClean="0"/>
              <a:t> </a:t>
            </a:r>
            <a:r>
              <a:rPr lang="en-US" dirty="0" smtClean="0"/>
              <a:t>Strawman Architecture</a:t>
            </a:r>
            <a:endParaRPr lang="en-US" dirty="0"/>
          </a:p>
        </p:txBody>
      </p:sp>
      <p:pic>
        <p:nvPicPr>
          <p:cNvPr id="5"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0519" y="3411695"/>
            <a:ext cx="1193810" cy="896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yourenergyblog.com/wp-content/uploads/2014/12/Nest-Learning-Thermostat-300x2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6558" y="2968023"/>
            <a:ext cx="454586" cy="433372"/>
          </a:xfrm>
          <a:prstGeom prst="rect">
            <a:avLst/>
          </a:prstGeom>
          <a:solidFill>
            <a:schemeClr val="bg1"/>
          </a:solidFill>
        </p:spPr>
      </p:pic>
      <p:pic>
        <p:nvPicPr>
          <p:cNvPr id="7" name="Picture 6" descr="http://phandroid.s3.amazonaws.com/wp-content/uploads/2015/06/Nest-C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73988" y="4872040"/>
            <a:ext cx="593137" cy="593137"/>
          </a:xfrm>
          <a:prstGeom prst="rect">
            <a:avLst/>
          </a:prstGeom>
          <a:solidFill>
            <a:schemeClr val="bg1"/>
          </a:solidFill>
        </p:spPr>
      </p:pic>
      <p:pic>
        <p:nvPicPr>
          <p:cNvPr id="8" name="Picture 8" descr="https://d30y9cdsu7xlg0.cloudfront.net/png/75423-2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63859" y="5286207"/>
            <a:ext cx="672669" cy="672669"/>
          </a:xfrm>
          <a:prstGeom prst="rect">
            <a:avLst/>
          </a:prstGeom>
          <a:solidFill>
            <a:schemeClr val="bg1"/>
          </a:solidFill>
        </p:spPr>
      </p:pic>
      <p:pic>
        <p:nvPicPr>
          <p:cNvPr id="9" name="Picture 14" descr="http://gstylemag.zippykid.netdna-cdn.com/wp-content/uploads/2014/08/gallery_visual_titan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0452" y="3660705"/>
            <a:ext cx="952211" cy="988712"/>
          </a:xfrm>
          <a:prstGeom prst="rect">
            <a:avLst/>
          </a:prstGeom>
          <a:solidFill>
            <a:schemeClr val="bg1"/>
          </a:solidFill>
        </p:spPr>
      </p:pic>
      <p:pic>
        <p:nvPicPr>
          <p:cNvPr id="10" name="Picture 2" descr="http://cdn.supadupa.me/shop/1510/images/1278563/42la660v_massiv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9306" y="1995488"/>
            <a:ext cx="1181776" cy="11817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upload.wikimedia.org/wikipedia/commons/7/7e/PS4-Console-wDS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77604" y="5465177"/>
            <a:ext cx="1332210" cy="656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smartglassesnews.org/wp-content/uploads/2014/02/google-glass.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37383" y="4908727"/>
            <a:ext cx="834675" cy="556450"/>
          </a:xfrm>
          <a:prstGeom prst="rect">
            <a:avLst/>
          </a:prstGeom>
          <a:solidFill>
            <a:schemeClr val="bg1"/>
          </a:solidFill>
        </p:spPr>
      </p:pic>
      <p:pic>
        <p:nvPicPr>
          <p:cNvPr id="13" name="Picture 16" descr="http://img.talkandroid.com/uploads/2015/05/samsung-smart-light-bulb-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801606" y="2867789"/>
            <a:ext cx="577824" cy="385750"/>
          </a:xfrm>
          <a:prstGeom prst="rect">
            <a:avLst/>
          </a:prstGeom>
          <a:solidFill>
            <a:schemeClr val="bg1"/>
          </a:solidFill>
        </p:spPr>
      </p:pic>
      <p:pic>
        <p:nvPicPr>
          <p:cNvPr id="14" name="Picture 13" descr="http://cdn.business2community.com/wp-content/uploads/2015/03/Place-WiFi-Router.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736537" y="2083006"/>
            <a:ext cx="762151" cy="762151"/>
          </a:xfrm>
          <a:prstGeom prst="rect">
            <a:avLst/>
          </a:prstGeom>
          <a:solidFill>
            <a:schemeClr val="bg1"/>
          </a:solidFill>
        </p:spPr>
      </p:pic>
      <p:cxnSp>
        <p:nvCxnSpPr>
          <p:cNvPr id="15" name="Straight Arrow Connector 14"/>
          <p:cNvCxnSpPr/>
          <p:nvPr/>
        </p:nvCxnSpPr>
        <p:spPr>
          <a:xfrm flipV="1">
            <a:off x="8172058" y="3300129"/>
            <a:ext cx="2713650" cy="160859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4" idx="2"/>
          </p:cNvCxnSpPr>
          <p:nvPr/>
        </p:nvCxnSpPr>
        <p:spPr>
          <a:xfrm flipV="1">
            <a:off x="9006734" y="2845157"/>
            <a:ext cx="1110879" cy="244104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8947339" y="2968023"/>
            <a:ext cx="1170274" cy="2497154"/>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120462" y="3300130"/>
            <a:ext cx="2853526" cy="1638844"/>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3"/>
          </p:cNvCxnSpPr>
          <p:nvPr/>
        </p:nvCxnSpPr>
        <p:spPr>
          <a:xfrm flipH="1">
            <a:off x="8112663" y="4065682"/>
            <a:ext cx="3157893" cy="8937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098942" y="2937776"/>
            <a:ext cx="1637596" cy="1064222"/>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8123652" y="4311003"/>
            <a:ext cx="1789454" cy="112392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0"/>
          </p:cNvCxnSpPr>
          <p:nvPr/>
        </p:nvCxnSpPr>
        <p:spPr>
          <a:xfrm flipH="1" flipV="1">
            <a:off x="10220420" y="2867789"/>
            <a:ext cx="23289" cy="259738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643386" y="5286207"/>
            <a:ext cx="433410" cy="17896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5126" y="2225875"/>
            <a:ext cx="6829425" cy="3981450"/>
          </a:xfrm>
          <a:prstGeom prst="rect">
            <a:avLst/>
          </a:prstGeom>
        </p:spPr>
      </p:pic>
      <p:pic>
        <p:nvPicPr>
          <p:cNvPr id="34" name="Picture 3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7327" y="2225875"/>
            <a:ext cx="6829425" cy="3981450"/>
          </a:xfrm>
          <a:prstGeom prst="rect">
            <a:avLst/>
          </a:prstGeom>
        </p:spPr>
      </p:pic>
    </p:spTree>
    <p:extLst>
      <p:ext uri="{BB962C8B-B14F-4D97-AF65-F5344CB8AC3E}">
        <p14:creationId xmlns:p14="http://schemas.microsoft.com/office/powerpoint/2010/main" val="39286665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Symb</a:t>
            </a:r>
            <a:r>
              <a:rPr lang="en-US" b="1" dirty="0" err="1" smtClean="0"/>
              <a:t>IoT</a:t>
            </a:r>
            <a:r>
              <a:rPr lang="en-US" b="1" dirty="0" smtClean="0"/>
              <a:t> </a:t>
            </a:r>
            <a:r>
              <a:rPr lang="en-US" dirty="0" smtClean="0"/>
              <a:t>Strawman Architecture</a:t>
            </a:r>
            <a:endParaRPr lang="en-US" dirty="0"/>
          </a:p>
        </p:txBody>
      </p:sp>
      <p:pic>
        <p:nvPicPr>
          <p:cNvPr id="5" name="Picture 2" descr="http://images.appspy.com/articles/9302/samsung-t9000-smart-fridge.jpg"/>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90519" y="3411695"/>
            <a:ext cx="1193810" cy="896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www.yourenergyblog.com/wp-content/uploads/2014/12/Nest-Learning-Thermostat-300x286.png"/>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36558" y="2968023"/>
            <a:ext cx="454586" cy="433372"/>
          </a:xfrm>
          <a:prstGeom prst="rect">
            <a:avLst/>
          </a:prstGeom>
          <a:noFill/>
        </p:spPr>
      </p:pic>
      <p:pic>
        <p:nvPicPr>
          <p:cNvPr id="7" name="Picture 6" descr="http://phandroid.s3.amazonaws.com/wp-content/uploads/2015/06/Nest-Cam.jpg"/>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73988" y="4872040"/>
            <a:ext cx="593137" cy="593137"/>
          </a:xfrm>
          <a:prstGeom prst="rect">
            <a:avLst/>
          </a:prstGeom>
          <a:noFill/>
        </p:spPr>
      </p:pic>
      <p:pic>
        <p:nvPicPr>
          <p:cNvPr id="8" name="Picture 8" descr="https://d30y9cdsu7xlg0.cloudfront.net/png/75423-200.png"/>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63859" y="5286207"/>
            <a:ext cx="672669" cy="672669"/>
          </a:xfrm>
          <a:prstGeom prst="rect">
            <a:avLst/>
          </a:prstGeom>
          <a:noFill/>
        </p:spPr>
      </p:pic>
      <p:pic>
        <p:nvPicPr>
          <p:cNvPr id="9" name="Picture 14" descr="http://gstylemag.zippykid.netdna-cdn.com/wp-content/uploads/2014/08/gallery_visual_titan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0452" y="3660705"/>
            <a:ext cx="952211" cy="988712"/>
          </a:xfrm>
          <a:prstGeom prst="rect">
            <a:avLst/>
          </a:prstGeom>
          <a:noFill/>
        </p:spPr>
      </p:pic>
      <p:pic>
        <p:nvPicPr>
          <p:cNvPr id="10" name="Picture 2" descr="http://cdn.supadupa.me/shop/1510/images/1278563/42la660v_massiv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9306" y="1995488"/>
            <a:ext cx="1181776" cy="11817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s://upload.wikimedia.org/wikipedia/commons/7/7e/PS4-Console-wDS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77604" y="5465177"/>
            <a:ext cx="1332210" cy="656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www.smartglassesnews.org/wp-content/uploads/2014/02/google-glass.jpg"/>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37383" y="4908727"/>
            <a:ext cx="834675" cy="556450"/>
          </a:xfrm>
          <a:prstGeom prst="rect">
            <a:avLst/>
          </a:prstGeom>
          <a:noFill/>
        </p:spPr>
      </p:pic>
      <p:pic>
        <p:nvPicPr>
          <p:cNvPr id="13" name="Picture 16" descr="http://img.talkandroid.com/uploads/2015/05/samsung-smart-light-bulb-2.jpg"/>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01606" y="2867789"/>
            <a:ext cx="577824" cy="385750"/>
          </a:xfrm>
          <a:prstGeom prst="rect">
            <a:avLst/>
          </a:prstGeom>
          <a:noFill/>
        </p:spPr>
      </p:pic>
      <p:pic>
        <p:nvPicPr>
          <p:cNvPr id="14" name="Picture 13" descr="http://cdn.business2community.com/wp-content/uploads/2015/03/Place-WiFi-Router.gi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36537" y="2083006"/>
            <a:ext cx="762151" cy="762151"/>
          </a:xfrm>
          <a:prstGeom prst="rect">
            <a:avLst/>
          </a:prstGeom>
          <a:noFill/>
        </p:spPr>
      </p:pic>
      <p:cxnSp>
        <p:nvCxnSpPr>
          <p:cNvPr id="15" name="Straight Arrow Connector 14"/>
          <p:cNvCxnSpPr/>
          <p:nvPr/>
        </p:nvCxnSpPr>
        <p:spPr>
          <a:xfrm flipV="1">
            <a:off x="8172058" y="3300129"/>
            <a:ext cx="2713650" cy="160859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4" idx="2"/>
          </p:cNvCxnSpPr>
          <p:nvPr/>
        </p:nvCxnSpPr>
        <p:spPr>
          <a:xfrm flipV="1">
            <a:off x="9006734" y="2845157"/>
            <a:ext cx="1110879" cy="244104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8947339" y="2968023"/>
            <a:ext cx="1170274" cy="2497154"/>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8120462" y="3300130"/>
            <a:ext cx="2853526" cy="1638844"/>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3"/>
          </p:cNvCxnSpPr>
          <p:nvPr/>
        </p:nvCxnSpPr>
        <p:spPr>
          <a:xfrm flipH="1">
            <a:off x="8112663" y="4065682"/>
            <a:ext cx="3157893" cy="8937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098942" y="2937776"/>
            <a:ext cx="1637596" cy="1064222"/>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8123652" y="4311003"/>
            <a:ext cx="1789454" cy="112392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0"/>
          </p:cNvCxnSpPr>
          <p:nvPr/>
        </p:nvCxnSpPr>
        <p:spPr>
          <a:xfrm flipH="1" flipV="1">
            <a:off x="10220420" y="2867789"/>
            <a:ext cx="23289" cy="2597387"/>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0643386" y="5286207"/>
            <a:ext cx="433410" cy="178969"/>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7327" y="2225875"/>
            <a:ext cx="6829425" cy="3981450"/>
          </a:xfrm>
          <a:prstGeom prst="rect">
            <a:avLst/>
          </a:prstGeom>
        </p:spPr>
      </p:pic>
    </p:spTree>
    <p:extLst>
      <p:ext uri="{BB962C8B-B14F-4D97-AF65-F5344CB8AC3E}">
        <p14:creationId xmlns:p14="http://schemas.microsoft.com/office/powerpoint/2010/main" val="777542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Motivation</a:t>
            </a:r>
          </a:p>
          <a:p>
            <a:r>
              <a:rPr lang="en-US" dirty="0" err="1" smtClean="0">
                <a:solidFill>
                  <a:schemeClr val="bg1">
                    <a:lumMod val="50000"/>
                  </a:schemeClr>
                </a:solidFill>
              </a:rPr>
              <a:t>Symb</a:t>
            </a:r>
            <a:r>
              <a:rPr lang="en-US" b="1" dirty="0" err="1" smtClean="0">
                <a:solidFill>
                  <a:schemeClr val="bg1">
                    <a:lumMod val="50000"/>
                  </a:schemeClr>
                </a:solidFill>
              </a:rPr>
              <a:t>IoT</a:t>
            </a:r>
            <a:r>
              <a:rPr lang="en-US" dirty="0" smtClean="0">
                <a:solidFill>
                  <a:schemeClr val="bg1">
                    <a:lumMod val="50000"/>
                  </a:schemeClr>
                </a:solidFill>
              </a:rPr>
              <a:t> Design Goals</a:t>
            </a:r>
          </a:p>
          <a:p>
            <a:r>
              <a:rPr lang="en-US" dirty="0" err="1" smtClean="0">
                <a:solidFill>
                  <a:schemeClr val="bg1">
                    <a:lumMod val="50000"/>
                  </a:schemeClr>
                </a:solidFill>
              </a:rPr>
              <a:t>Symb</a:t>
            </a:r>
            <a:r>
              <a:rPr lang="en-US" b="1" dirty="0" err="1" smtClean="0">
                <a:solidFill>
                  <a:schemeClr val="bg1">
                    <a:lumMod val="50000"/>
                  </a:schemeClr>
                </a:solidFill>
              </a:rPr>
              <a:t>IoT</a:t>
            </a:r>
            <a:r>
              <a:rPr lang="en-US" dirty="0" smtClean="0">
                <a:solidFill>
                  <a:schemeClr val="bg1">
                    <a:lumMod val="50000"/>
                  </a:schemeClr>
                </a:solidFill>
              </a:rPr>
              <a:t> Strawman Architecture</a:t>
            </a:r>
          </a:p>
          <a:p>
            <a:r>
              <a:rPr lang="en-US" dirty="0" smtClean="0"/>
              <a:t>Feasibility Study</a:t>
            </a:r>
          </a:p>
          <a:p>
            <a:r>
              <a:rPr lang="en-US" dirty="0" smtClean="0">
                <a:solidFill>
                  <a:schemeClr val="bg1">
                    <a:lumMod val="50000"/>
                  </a:schemeClr>
                </a:solidFill>
              </a:rPr>
              <a:t>Conclusion</a:t>
            </a:r>
            <a:endParaRPr lang="en-US" dirty="0">
              <a:solidFill>
                <a:schemeClr val="bg1">
                  <a:lumMod val="50000"/>
                </a:schemeClr>
              </a:solidFill>
            </a:endParaRPr>
          </a:p>
        </p:txBody>
      </p:sp>
    </p:spTree>
    <p:extLst>
      <p:ext uri="{BB962C8B-B14F-4D97-AF65-F5344CB8AC3E}">
        <p14:creationId xmlns:p14="http://schemas.microsoft.com/office/powerpoint/2010/main" val="856426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 Setup</a:t>
            </a:r>
            <a:endParaRPr lang="en-US" dirty="0"/>
          </a:p>
        </p:txBody>
      </p:sp>
      <p:sp>
        <p:nvSpPr>
          <p:cNvPr id="3" name="Content Placeholder 2"/>
          <p:cNvSpPr>
            <a:spLocks noGrp="1"/>
          </p:cNvSpPr>
          <p:nvPr>
            <p:ph idx="1"/>
          </p:nvPr>
        </p:nvSpPr>
        <p:spPr/>
        <p:txBody>
          <a:bodyPr/>
          <a:lstStyle/>
          <a:p>
            <a:r>
              <a:rPr lang="en-US" dirty="0" smtClean="0"/>
              <a:t>To obtain our results we compare a sample video tagging service running on</a:t>
            </a:r>
          </a:p>
          <a:p>
            <a:pPr lvl="1"/>
            <a:r>
              <a:rPr lang="en-US" dirty="0" smtClean="0"/>
              <a:t>A Laptop representing a cloud service</a:t>
            </a:r>
          </a:p>
          <a:p>
            <a:pPr lvl="1"/>
            <a:endParaRPr lang="en-US" dirty="0"/>
          </a:p>
          <a:p>
            <a:pPr lvl="1"/>
            <a:endParaRPr lang="en-US" dirty="0" smtClean="0"/>
          </a:p>
          <a:p>
            <a:pPr lvl="1"/>
            <a:endParaRPr lang="en-US" dirty="0" smtClean="0"/>
          </a:p>
          <a:p>
            <a:pPr lvl="1"/>
            <a:r>
              <a:rPr lang="en-US" dirty="0" smtClean="0"/>
              <a:t>Two Raspberry Pies representing two lower end processing nodes in </a:t>
            </a:r>
            <a:r>
              <a:rPr lang="en-US" dirty="0" err="1" smtClean="0"/>
              <a:t>SymbIoT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7587" y="3107221"/>
            <a:ext cx="5076825" cy="12001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7587" y="4804229"/>
            <a:ext cx="4362245" cy="1372734"/>
          </a:xfrm>
          <a:prstGeom prst="rect">
            <a:avLst/>
          </a:prstGeom>
        </p:spPr>
      </p:pic>
    </p:spTree>
    <p:extLst>
      <p:ext uri="{BB962C8B-B14F-4D97-AF65-F5344CB8AC3E}">
        <p14:creationId xmlns:p14="http://schemas.microsoft.com/office/powerpoint/2010/main" val="29686544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 Study: Results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55723902"/>
              </p:ext>
            </p:extLst>
          </p:nvPr>
        </p:nvGraphicFramePr>
        <p:xfrm>
          <a:off x="838200" y="1825625"/>
          <a:ext cx="10515601" cy="2291080"/>
        </p:xfrm>
        <a:graphic>
          <a:graphicData uri="http://schemas.openxmlformats.org/drawingml/2006/table">
            <a:tbl>
              <a:tblPr firstRow="1" bandRow="1">
                <a:tableStyleId>{5C22544A-7EE6-4342-B048-85BDC9FD1C3A}</a:tableStyleId>
              </a:tblPr>
              <a:tblGrid>
                <a:gridCol w="2294283"/>
                <a:gridCol w="1210918"/>
                <a:gridCol w="1752600"/>
                <a:gridCol w="1752600"/>
                <a:gridCol w="1752600"/>
                <a:gridCol w="1752600"/>
              </a:tblGrid>
              <a:tr h="370840">
                <a:tc>
                  <a:txBody>
                    <a:bodyPr/>
                    <a:lstStyle/>
                    <a:p>
                      <a:pPr algn="ctr"/>
                      <a:r>
                        <a:rPr lang="en-US" dirty="0" smtClean="0"/>
                        <a:t>Video Processor</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RTT</a:t>
                      </a:r>
                    </a:p>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Processing</a:t>
                      </a:r>
                      <a:r>
                        <a:rPr lang="en-US" baseline="0" dirty="0" smtClean="0"/>
                        <a:t> Time Per Frame</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Latency Per Frame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Internet Bandwidth used</a:t>
                      </a:r>
                    </a:p>
                  </a:txBody>
                  <a:tcPr anchor="ctr"/>
                </a:tc>
                <a:tc>
                  <a:txBody>
                    <a:bodyPr/>
                    <a:lstStyle/>
                    <a:p>
                      <a:pPr algn="ctr"/>
                      <a:r>
                        <a:rPr lang="en-US" dirty="0" smtClean="0"/>
                        <a:t>Service Cost</a:t>
                      </a:r>
                      <a:endParaRPr lang="en-US" dirty="0"/>
                    </a:p>
                  </a:txBody>
                  <a:tcPr anchor="ctr"/>
                </a:tc>
              </a:tr>
              <a:tr h="370840">
                <a:tc>
                  <a:txBody>
                    <a:bodyPr/>
                    <a:lstStyle/>
                    <a:p>
                      <a:pPr algn="ctr"/>
                      <a:r>
                        <a:rPr lang="en-US" dirty="0" smtClean="0"/>
                        <a:t>Cloud </a:t>
                      </a:r>
                      <a:br>
                        <a:rPr lang="en-US" dirty="0" smtClean="0"/>
                      </a:br>
                      <a:r>
                        <a:rPr lang="en-US" dirty="0" smtClean="0"/>
                        <a:t>(Minimal latency)</a:t>
                      </a:r>
                      <a:endParaRPr lang="en-US" dirty="0"/>
                    </a:p>
                  </a:txBody>
                  <a:tcPr anchor="ctr"/>
                </a:tc>
                <a:tc>
                  <a:txBody>
                    <a:bodyPr/>
                    <a:lstStyle/>
                    <a:p>
                      <a:pPr algn="ctr"/>
                      <a:r>
                        <a:rPr lang="en-US" dirty="0" smtClean="0"/>
                        <a:t>30 </a:t>
                      </a:r>
                      <a:r>
                        <a:rPr lang="en-US" dirty="0" err="1" smtClean="0"/>
                        <a:t>ms</a:t>
                      </a:r>
                      <a:endParaRPr lang="en-US" dirty="0"/>
                    </a:p>
                  </a:txBody>
                  <a:tcPr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17 </a:t>
                      </a:r>
                      <a:r>
                        <a:rPr lang="en-US" dirty="0" err="1" smtClean="0"/>
                        <a:t>ms</a:t>
                      </a:r>
                      <a:endParaRPr lang="en-US" dirty="0" smtClean="0"/>
                    </a:p>
                  </a:txBody>
                  <a:tcPr anchor="ctr"/>
                </a:tc>
                <a:tc>
                  <a:txBody>
                    <a:bodyPr/>
                    <a:lstStyle/>
                    <a:p>
                      <a:pPr algn="ctr"/>
                      <a:r>
                        <a:rPr lang="en-US" dirty="0" smtClean="0"/>
                        <a:t>46 </a:t>
                      </a:r>
                      <a:r>
                        <a:rPr lang="en-US" dirty="0" err="1" smtClean="0"/>
                        <a:t>ms</a:t>
                      </a:r>
                      <a:endParaRPr lang="en-US" dirty="0"/>
                    </a:p>
                  </a:txBody>
                  <a:tcPr anchor="ctr"/>
                </a:tc>
                <a:tc>
                  <a:txBody>
                    <a:bodyPr/>
                    <a:lstStyle/>
                    <a:p>
                      <a:pPr algn="ctr"/>
                      <a:r>
                        <a:rPr lang="en-US" dirty="0" smtClean="0"/>
                        <a:t>69.1 Mbps</a:t>
                      </a:r>
                      <a:endParaRPr lang="en-US" dirty="0"/>
                    </a:p>
                  </a:txBody>
                  <a:tcPr anchor="ctr"/>
                </a:tc>
                <a:tc rowSpan="2">
                  <a:txBody>
                    <a:bodyPr/>
                    <a:lstStyle/>
                    <a:p>
                      <a:pPr algn="ctr"/>
                      <a:r>
                        <a:rPr lang="en-US" dirty="0" smtClean="0"/>
                        <a:t>$9.95 – $29.95 </a:t>
                      </a:r>
                      <a:br>
                        <a:rPr lang="en-US" dirty="0" smtClean="0"/>
                      </a:br>
                      <a:r>
                        <a:rPr lang="en-US" dirty="0" smtClean="0"/>
                        <a:t>per month</a:t>
                      </a:r>
                      <a:endParaRPr lang="en-US" dirty="0"/>
                    </a:p>
                  </a:txBody>
                  <a:tcPr anchor="ct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Cloud </a:t>
                      </a:r>
                      <a:br>
                        <a:rPr lang="en-US" dirty="0" smtClean="0"/>
                      </a:br>
                      <a:r>
                        <a:rPr lang="en-US" dirty="0" smtClean="0"/>
                        <a:t>(Maximal latency)</a:t>
                      </a:r>
                      <a:endParaRPr lang="en-US" dirty="0"/>
                    </a:p>
                  </a:txBody>
                  <a:tcPr anchor="ctr"/>
                </a:tc>
                <a:tc>
                  <a:txBody>
                    <a:bodyPr/>
                    <a:lstStyle/>
                    <a:p>
                      <a:pPr algn="ctr"/>
                      <a:r>
                        <a:rPr lang="en-US" dirty="0" smtClean="0"/>
                        <a:t>220 </a:t>
                      </a:r>
                      <a:r>
                        <a:rPr lang="en-US" dirty="0" err="1" smtClean="0"/>
                        <a:t>ms</a:t>
                      </a:r>
                      <a:endParaRPr lang="en-US" dirty="0"/>
                    </a:p>
                  </a:txBody>
                  <a:tcPr anchor="ctr"/>
                </a:tc>
                <a:tc vMerge="1">
                  <a:txBody>
                    <a:bodyPr/>
                    <a:lstStyle/>
                    <a:p>
                      <a:pPr algn="ctr"/>
                      <a:endParaRPr lang="en-US" dirty="0"/>
                    </a:p>
                  </a:txBody>
                  <a:tcPr anchor="ctr"/>
                </a:tc>
                <a:tc>
                  <a:txBody>
                    <a:bodyPr/>
                    <a:lstStyle/>
                    <a:p>
                      <a:pPr algn="ctr"/>
                      <a:r>
                        <a:rPr lang="en-US" dirty="0" smtClean="0"/>
                        <a:t>198</a:t>
                      </a:r>
                      <a:r>
                        <a:rPr lang="en-US" baseline="0" dirty="0" smtClean="0"/>
                        <a:t> </a:t>
                      </a:r>
                      <a:r>
                        <a:rPr lang="en-US" dirty="0" err="1" smtClean="0"/>
                        <a:t>ms</a:t>
                      </a:r>
                      <a:endParaRPr lang="en-US" dirty="0"/>
                    </a:p>
                  </a:txBody>
                  <a:tcPr anchor="ctr"/>
                </a:tc>
                <a:tc>
                  <a:txBody>
                    <a:bodyPr/>
                    <a:lstStyle/>
                    <a:p>
                      <a:pPr algn="ctr"/>
                      <a:r>
                        <a:rPr lang="en-US" dirty="0" smtClean="0"/>
                        <a:t>13.9 Mbps</a:t>
                      </a:r>
                      <a:endParaRPr lang="en-US" dirty="0"/>
                    </a:p>
                  </a:txBody>
                  <a:tcPr anchor="ctr"/>
                </a:tc>
                <a:tc vMerge="1">
                  <a:txBody>
                    <a:bodyPr/>
                    <a:lstStyle/>
                    <a:p>
                      <a:endParaRPr lang="en-US" dirty="0"/>
                    </a:p>
                  </a:txBody>
                  <a:tcPr/>
                </a:tc>
              </a:tr>
              <a:tr h="370840">
                <a:tc>
                  <a:txBody>
                    <a:bodyPr/>
                    <a:lstStyle/>
                    <a:p>
                      <a:pPr algn="ctr"/>
                      <a:r>
                        <a:rPr lang="en-US" dirty="0" err="1" smtClean="0"/>
                        <a:t>Symb</a:t>
                      </a:r>
                      <a:r>
                        <a:rPr lang="en-US" b="1" dirty="0" err="1" smtClean="0"/>
                        <a:t>IoT</a:t>
                      </a:r>
                      <a:endParaRPr lang="en-US" b="1" dirty="0"/>
                    </a:p>
                  </a:txBody>
                  <a:tcPr anchor="ctr"/>
                </a:tc>
                <a:tc>
                  <a:txBody>
                    <a:bodyPr/>
                    <a:lstStyle/>
                    <a:p>
                      <a:pPr algn="ctr"/>
                      <a:r>
                        <a:rPr lang="en-US" dirty="0" smtClean="0"/>
                        <a:t>&lt; 1 </a:t>
                      </a:r>
                      <a:r>
                        <a:rPr lang="en-US" dirty="0" err="1" smtClean="0"/>
                        <a:t>ms</a:t>
                      </a:r>
                      <a:endParaRPr lang="en-US" dirty="0"/>
                    </a:p>
                  </a:txBody>
                  <a:tcPr anchor="ctr"/>
                </a:tc>
                <a:tc>
                  <a:txBody>
                    <a:bodyPr/>
                    <a:lstStyle/>
                    <a:p>
                      <a:pPr algn="ctr"/>
                      <a:r>
                        <a:rPr lang="en-US" dirty="0" smtClean="0"/>
                        <a:t>553 </a:t>
                      </a:r>
                      <a:r>
                        <a:rPr lang="en-US" dirty="0" err="1" smtClean="0"/>
                        <a:t>ms</a:t>
                      </a:r>
                      <a:endParaRPr lang="en-US" dirty="0"/>
                    </a:p>
                  </a:txBody>
                  <a:tcPr anchor="ctr"/>
                </a:tc>
                <a:tc>
                  <a:txBody>
                    <a:bodyPr/>
                    <a:lstStyle/>
                    <a:p>
                      <a:pPr algn="ctr"/>
                      <a:r>
                        <a:rPr lang="en-US" dirty="0" smtClean="0"/>
                        <a:t>542 </a:t>
                      </a:r>
                      <a:r>
                        <a:rPr lang="en-US" dirty="0" err="1" smtClean="0"/>
                        <a:t>ms</a:t>
                      </a:r>
                      <a:endParaRPr lang="en-US" dirty="0"/>
                    </a:p>
                  </a:txBody>
                  <a:tcPr anchor="ctr"/>
                </a:tc>
                <a:tc>
                  <a:txBody>
                    <a:bodyPr/>
                    <a:lstStyle/>
                    <a:p>
                      <a:pPr algn="ctr"/>
                      <a:r>
                        <a:rPr lang="en-US" dirty="0" smtClean="0"/>
                        <a:t>0 Mbps</a:t>
                      </a:r>
                      <a:endParaRPr lang="en-US" dirty="0"/>
                    </a:p>
                  </a:txBody>
                  <a:tcPr anchor="ctr"/>
                </a:tc>
                <a:tc>
                  <a:txBody>
                    <a:bodyPr/>
                    <a:lstStyle/>
                    <a:p>
                      <a:pPr algn="ctr"/>
                      <a:r>
                        <a:rPr lang="en-US" dirty="0" smtClean="0"/>
                        <a:t>Free</a:t>
                      </a:r>
                      <a:endParaRPr lang="en-US" dirty="0"/>
                    </a:p>
                  </a:txBody>
                  <a:tcPr anchor="ctr"/>
                </a:tc>
              </a:tr>
            </a:tbl>
          </a:graphicData>
        </a:graphic>
      </p:graphicFrame>
      <p:sp>
        <p:nvSpPr>
          <p:cNvPr id="10" name="Content Placeholder 2"/>
          <p:cNvSpPr txBox="1">
            <a:spLocks/>
          </p:cNvSpPr>
          <p:nvPr/>
        </p:nvSpPr>
        <p:spPr>
          <a:xfrm>
            <a:off x="838200" y="4571999"/>
            <a:ext cx="10515600" cy="21733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Cloud can be matched for a latency tolerant application using only 20 Raspberry Pies</a:t>
            </a:r>
          </a:p>
          <a:p>
            <a:r>
              <a:rPr lang="en-US" dirty="0" smtClean="0"/>
              <a:t>For more latency sensitive applications more powerful devices in the LAN can be assigned the task based on the chosen policy</a:t>
            </a:r>
          </a:p>
        </p:txBody>
      </p:sp>
    </p:spTree>
    <p:extLst>
      <p:ext uri="{BB962C8B-B14F-4D97-AF65-F5344CB8AC3E}">
        <p14:creationId xmlns:p14="http://schemas.microsoft.com/office/powerpoint/2010/main" val="3842477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838199" y="1825625"/>
            <a:ext cx="11353801" cy="4351338"/>
          </a:xfrm>
        </p:spPr>
        <p:txBody>
          <a:bodyPr/>
          <a:lstStyle/>
          <a:p>
            <a:r>
              <a:rPr lang="en-US" dirty="0" smtClean="0"/>
              <a:t>Current architecture of </a:t>
            </a:r>
            <a:r>
              <a:rPr lang="en-US" dirty="0" err="1" smtClean="0"/>
              <a:t>IoT</a:t>
            </a:r>
            <a:r>
              <a:rPr lang="en-US" dirty="0" smtClean="0"/>
              <a:t> deployment:</a:t>
            </a:r>
          </a:p>
          <a:p>
            <a:pPr lvl="1"/>
            <a:r>
              <a:rPr lang="en-US" dirty="0" smtClean="0"/>
              <a:t>Unnecessarily overloads WANs</a:t>
            </a:r>
          </a:p>
          <a:p>
            <a:pPr lvl="1"/>
            <a:r>
              <a:rPr lang="en-US" dirty="0" smtClean="0"/>
              <a:t>Introduces high latency</a:t>
            </a:r>
          </a:p>
          <a:p>
            <a:pPr lvl="1"/>
            <a:r>
              <a:rPr lang="en-US" dirty="0" smtClean="0"/>
              <a:t>Jeopardizes user privacy</a:t>
            </a:r>
          </a:p>
          <a:p>
            <a:pPr lvl="1"/>
            <a:r>
              <a:rPr lang="en-US" dirty="0" smtClean="0"/>
              <a:t>Underutilizes processing power already available in the network</a:t>
            </a:r>
          </a:p>
          <a:p>
            <a:r>
              <a:rPr lang="en-US" dirty="0" smtClean="0"/>
              <a:t> </a:t>
            </a:r>
            <a:r>
              <a:rPr lang="en-US" dirty="0" err="1" smtClean="0"/>
              <a:t>Symb</a:t>
            </a:r>
            <a:r>
              <a:rPr lang="en-US" b="1" dirty="0" err="1" smtClean="0"/>
              <a:t>IoT</a:t>
            </a:r>
            <a:r>
              <a:rPr lang="en-US" b="1" dirty="0" smtClean="0"/>
              <a:t> </a:t>
            </a:r>
            <a:r>
              <a:rPr lang="en-US" dirty="0" smtClean="0"/>
              <a:t>is a new architecture that enables the utilization of any underutilized nodes in the network to lessen the burden on WANs</a:t>
            </a:r>
          </a:p>
          <a:p>
            <a:pPr lvl="1"/>
            <a:r>
              <a:rPr lang="en-US" dirty="0" smtClean="0"/>
              <a:t>Preserves privacy by minimizing, and controlling, data traveling outside the networks</a:t>
            </a:r>
          </a:p>
          <a:p>
            <a:pPr lvl="1"/>
            <a:r>
              <a:rPr lang="en-US" dirty="0" smtClean="0"/>
              <a:t>Has the potential to match the performance of modern clouds at a much lower cost</a:t>
            </a:r>
          </a:p>
          <a:p>
            <a:endParaRPr lang="en-US" dirty="0"/>
          </a:p>
        </p:txBody>
      </p:sp>
    </p:spTree>
    <p:extLst>
      <p:ext uri="{BB962C8B-B14F-4D97-AF65-F5344CB8AC3E}">
        <p14:creationId xmlns:p14="http://schemas.microsoft.com/office/powerpoint/2010/main" val="540158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ernet of Things market statistics - IoT sta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165" y="301530"/>
            <a:ext cx="8573433" cy="628718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72223" y="2114058"/>
            <a:ext cx="11009313" cy="1077218"/>
          </a:xfrm>
          <a:prstGeom prst="rect">
            <a:avLst/>
          </a:prstGeom>
          <a:solidFill>
            <a:schemeClr val="bg1"/>
          </a:solidFill>
        </p:spPr>
        <p:txBody>
          <a:bodyPr wrap="square">
            <a:spAutoFit/>
          </a:bodyPr>
          <a:lstStyle/>
          <a:p>
            <a:pPr lvl="0" eaLnBrk="0" fontAlgn="base" hangingPunct="0">
              <a:spcBef>
                <a:spcPct val="0"/>
              </a:spcBef>
              <a:spcAft>
                <a:spcPct val="0"/>
              </a:spcAft>
            </a:pPr>
            <a:r>
              <a:rPr kumimoji="0" lang="en-US" altLang="en-US" sz="3200" b="1" i="1" u="none" strike="noStrike" cap="none" normalizeH="0" baseline="0" dirty="0" smtClean="0">
                <a:ln>
                  <a:noFill/>
                </a:ln>
                <a:solidFill>
                  <a:srgbClr val="000000"/>
                </a:solidFill>
                <a:effectLst/>
                <a:latin typeface="Montserrat"/>
              </a:rPr>
              <a:t>“Industrial Internet” has the potential to add $10 to $15 </a:t>
            </a:r>
            <a:r>
              <a:rPr kumimoji="0" lang="en-US" altLang="en-US" sz="3200" b="1" i="1" u="sng" strike="noStrike" cap="none" normalizeH="0" baseline="0" dirty="0" smtClean="0">
                <a:ln>
                  <a:noFill/>
                </a:ln>
                <a:solidFill>
                  <a:srgbClr val="000000"/>
                </a:solidFill>
                <a:effectLst/>
                <a:latin typeface="Montserrat"/>
              </a:rPr>
              <a:t>trillion</a:t>
            </a:r>
            <a:r>
              <a:rPr kumimoji="0" lang="en-US" altLang="en-US" sz="3200" b="1" i="1" u="none" strike="noStrike" cap="none" normalizeH="0" baseline="0" dirty="0" smtClean="0">
                <a:ln>
                  <a:noFill/>
                </a:ln>
                <a:solidFill>
                  <a:srgbClr val="000000"/>
                </a:solidFill>
                <a:effectLst/>
                <a:latin typeface="Montserrat"/>
              </a:rPr>
              <a:t> to global GDP over the next 20 years” — GE</a:t>
            </a:r>
            <a:endParaRPr kumimoji="0" lang="en-US" altLang="en-US" sz="2000" b="1" i="1" u="none" strike="noStrike" cap="none" normalizeH="0" baseline="0" dirty="0" smtClean="0">
              <a:ln>
                <a:noFill/>
              </a:ln>
              <a:solidFill>
                <a:schemeClr val="tx1"/>
              </a:solidFill>
              <a:effectLst/>
            </a:endParaRPr>
          </a:p>
        </p:txBody>
      </p:sp>
      <p:sp>
        <p:nvSpPr>
          <p:cNvPr id="5" name="Rectangle 4"/>
          <p:cNvSpPr/>
          <p:nvPr/>
        </p:nvSpPr>
        <p:spPr>
          <a:xfrm>
            <a:off x="772224" y="3803122"/>
            <a:ext cx="11009313" cy="2554545"/>
          </a:xfrm>
          <a:prstGeom prst="rect">
            <a:avLst/>
          </a:prstGeom>
          <a:solidFill>
            <a:schemeClr val="bg1"/>
          </a:solidFill>
        </p:spPr>
        <p:txBody>
          <a:bodyPr wrap="square">
            <a:spAutoFit/>
          </a:bodyPr>
          <a:lstStyle/>
          <a:p>
            <a:r>
              <a:rPr lang="en-US" sz="3200" b="1" i="1" dirty="0" smtClean="0">
                <a:solidFill>
                  <a:srgbClr val="000000"/>
                </a:solidFill>
                <a:effectLst/>
                <a:latin typeface="Montserrat"/>
              </a:rPr>
              <a:t>“By equipping street lights with sensors and connecting them to the network, cities can dim lights to save energy, only bringing them to full capacity when the sensors detect motion. This can reduce energy costs by 70-80%.” — John Chambers, Cisco</a:t>
            </a:r>
            <a:endParaRPr lang="en-US" sz="3200" b="1" i="1" dirty="0"/>
          </a:p>
        </p:txBody>
      </p:sp>
      <p:sp>
        <p:nvSpPr>
          <p:cNvPr id="8" name="Rectangle 7"/>
          <p:cNvSpPr/>
          <p:nvPr/>
        </p:nvSpPr>
        <p:spPr>
          <a:xfrm>
            <a:off x="772224" y="467283"/>
            <a:ext cx="10871016" cy="1077218"/>
          </a:xfrm>
          <a:prstGeom prst="rect">
            <a:avLst/>
          </a:prstGeom>
          <a:solidFill>
            <a:schemeClr val="bg1"/>
          </a:solidFill>
        </p:spPr>
        <p:txBody>
          <a:bodyPr wrap="square">
            <a:spAutoFit/>
          </a:bodyPr>
          <a:lstStyle/>
          <a:p>
            <a:r>
              <a:rPr lang="en-US" sz="3200" b="1" i="1" dirty="0" smtClean="0">
                <a:solidFill>
                  <a:srgbClr val="000000"/>
                </a:solidFill>
                <a:latin typeface="Montserrat"/>
              </a:rPr>
              <a:t>“13.5 </a:t>
            </a:r>
            <a:r>
              <a:rPr lang="en-US" sz="3200" b="1" i="1" dirty="0">
                <a:solidFill>
                  <a:srgbClr val="000000"/>
                </a:solidFill>
                <a:latin typeface="Montserrat"/>
              </a:rPr>
              <a:t>million health and fitness trackers were sold globally last </a:t>
            </a:r>
            <a:r>
              <a:rPr lang="en-US" sz="3200" b="1" i="1" dirty="0" smtClean="0">
                <a:solidFill>
                  <a:srgbClr val="000000"/>
                </a:solidFill>
                <a:latin typeface="Montserrat"/>
              </a:rPr>
              <a:t>year”</a:t>
            </a:r>
            <a:r>
              <a:rPr lang="en-US" sz="3200" b="1" dirty="0" smtClean="0">
                <a:solidFill>
                  <a:srgbClr val="676767"/>
                </a:solidFill>
                <a:latin typeface="InsightWebRegular"/>
              </a:rPr>
              <a:t> </a:t>
            </a:r>
            <a:r>
              <a:rPr lang="en-US" sz="3200" b="1" i="1" dirty="0">
                <a:solidFill>
                  <a:srgbClr val="000000"/>
                </a:solidFill>
                <a:latin typeface="Montserrat"/>
              </a:rPr>
              <a:t>– </a:t>
            </a:r>
            <a:r>
              <a:rPr lang="en-US" sz="3200" b="1" i="1" dirty="0" err="1">
                <a:solidFill>
                  <a:srgbClr val="000000"/>
                </a:solidFill>
                <a:latin typeface="Montserrat"/>
              </a:rPr>
              <a:t>GfK’s</a:t>
            </a:r>
            <a:r>
              <a:rPr lang="en-US" sz="3200" b="1" i="1" dirty="0">
                <a:solidFill>
                  <a:srgbClr val="000000"/>
                </a:solidFill>
                <a:latin typeface="Montserrat"/>
              </a:rPr>
              <a:t> trends data</a:t>
            </a:r>
          </a:p>
        </p:txBody>
      </p:sp>
    </p:spTree>
    <p:extLst>
      <p:ext uri="{BB962C8B-B14F-4D97-AF65-F5344CB8AC3E}">
        <p14:creationId xmlns:p14="http://schemas.microsoft.com/office/powerpoint/2010/main" val="275780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026"/>
                                        </p:tgtEl>
                                        <p:attrNameLst>
                                          <p:attrName>style.opacity</p:attrName>
                                        </p:attrNameLst>
                                      </p:cBhvr>
                                      <p:to>
                                        <p:strVal val="0.5"/>
                                      </p:to>
                                    </p:set>
                                    <p:animEffect filter="image" prLst="opacity: 0.5">
                                      <p:cBhvr rctx="IE">
                                        <p:cTn id="7" dur="indefinite"/>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in a Home Network</a:t>
            </a:r>
            <a:endParaRPr lang="en-US" dirty="0"/>
          </a:p>
        </p:txBody>
      </p:sp>
      <p:pic>
        <p:nvPicPr>
          <p:cNvPr id="4"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7338" y="1006747"/>
            <a:ext cx="2497453" cy="1875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yourenergyblog.com/wp-content/uploads/2014/12/Nest-Learning-Thermostat-300x2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9331" y="2875537"/>
            <a:ext cx="1093469" cy="10424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phandroid.s3.amazonaws.com/wp-content/uploads/2015/06/Nest-C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5956" y="4069311"/>
            <a:ext cx="1240220" cy="12402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d30y9cdsu7xlg0.cloudfront.net/png/75423-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5956" y="5216747"/>
            <a:ext cx="1610819" cy="16108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http://cdn.business2community.com/wp-content/uploads/2015/03/Place-WiFi-Rou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5779" y="2181691"/>
            <a:ext cx="1736287" cy="17362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http://gstylemag.zippykid.netdna-cdn.com/wp-content/uploads/2014/08/gallery_visual_titan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83501" y="4237585"/>
            <a:ext cx="1258756" cy="13070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http://img.talkandroid.com/uploads/2015/05/samsung-smart-light-bulb-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16419" y="59243"/>
            <a:ext cx="1419290" cy="947504"/>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10"/>
          <p:cNvSpPr/>
          <p:nvPr/>
        </p:nvSpPr>
        <p:spPr>
          <a:xfrm>
            <a:off x="78071" y="2555929"/>
            <a:ext cx="2974428" cy="16816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Cloud </a:t>
            </a:r>
            <a:br>
              <a:rPr lang="en-US" sz="2800" dirty="0" smtClean="0"/>
            </a:br>
            <a:r>
              <a:rPr lang="en-US" dirty="0" smtClean="0"/>
              <a:t>Analysis, Control, and Storage</a:t>
            </a:r>
            <a:endParaRPr lang="en-US" dirty="0"/>
          </a:p>
        </p:txBody>
      </p:sp>
      <p:cxnSp>
        <p:nvCxnSpPr>
          <p:cNvPr id="12" name="Straight Arrow Connector 11"/>
          <p:cNvCxnSpPr/>
          <p:nvPr/>
        </p:nvCxnSpPr>
        <p:spPr>
          <a:xfrm>
            <a:off x="8177048" y="5013434"/>
            <a:ext cx="1539371" cy="924911"/>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526924" y="612995"/>
            <a:ext cx="3520966" cy="2613682"/>
          </a:xfrm>
          <a:prstGeom prst="straightConnector1">
            <a:avLst/>
          </a:prstGeom>
          <a:ln w="1905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679324" y="2037366"/>
            <a:ext cx="3126632" cy="1341711"/>
          </a:xfrm>
          <a:prstGeom prst="straightConnector1">
            <a:avLst/>
          </a:prstGeom>
          <a:ln w="635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1"/>
          </p:cNvCxnSpPr>
          <p:nvPr/>
        </p:nvCxnSpPr>
        <p:spPr>
          <a:xfrm flipV="1">
            <a:off x="6731895" y="3396758"/>
            <a:ext cx="3147436" cy="133652"/>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652066" y="3689911"/>
            <a:ext cx="3227265" cy="836602"/>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81510" y="3993644"/>
            <a:ext cx="926455" cy="724220"/>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Left-Right Arrow 17"/>
          <p:cNvSpPr/>
          <p:nvPr/>
        </p:nvSpPr>
        <p:spPr>
          <a:xfrm>
            <a:off x="3115640" y="3194133"/>
            <a:ext cx="1743451" cy="538901"/>
          </a:xfrm>
          <a:prstGeom prst="lef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descr="http://www.smartglassesnews.org/wp-content/uploads/2014/02/google-glass.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47853" y="6122412"/>
            <a:ext cx="1103382" cy="73558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endCxn id="19" idx="0"/>
          </p:cNvCxnSpPr>
          <p:nvPr/>
        </p:nvCxnSpPr>
        <p:spPr>
          <a:xfrm>
            <a:off x="8177048" y="5216747"/>
            <a:ext cx="322496" cy="905665"/>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417023" y="4689421"/>
            <a:ext cx="4800356" cy="1384995"/>
          </a:xfrm>
          <a:prstGeom prst="rect">
            <a:avLst/>
          </a:prstGeom>
          <a:solidFill>
            <a:schemeClr val="bg1"/>
          </a:solidFill>
          <a:ln w="28575">
            <a:noFill/>
          </a:ln>
        </p:spPr>
        <p:txBody>
          <a:bodyPr wrap="square">
            <a:spAutoFit/>
          </a:bodyPr>
          <a:lstStyle/>
          <a:p>
            <a:pPr algn="ctr"/>
            <a:r>
              <a:rPr lang="en-US" sz="2800" b="1" dirty="0" smtClean="0">
                <a:latin typeface="Montserrat"/>
              </a:rPr>
              <a:t>Cloud and Mobile Devices Play a central role in data processing and storage</a:t>
            </a:r>
            <a:endParaRPr lang="en-US" b="1" dirty="0"/>
          </a:p>
        </p:txBody>
      </p:sp>
    </p:spTree>
    <p:extLst>
      <p:ext uri="{BB962C8B-B14F-4D97-AF65-F5344CB8AC3E}">
        <p14:creationId xmlns:p14="http://schemas.microsoft.com/office/powerpoint/2010/main" val="270157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10" fill="hold"/>
                                        <p:tgtEl>
                                          <p:spTgt spid="13"/>
                                        </p:tgtEl>
                                        <p:attrNameLst>
                                          <p:attrName>stroke.color</p:attrName>
                                        </p:attrNameLst>
                                      </p:cBhvr>
                                      <p:to>
                                        <a:schemeClr val="accent2"/>
                                      </p:to>
                                    </p:animClr>
                                    <p:set>
                                      <p:cBhvr>
                                        <p:cTn id="9" dur="10" fill="hold"/>
                                        <p:tgtEl>
                                          <p:spTgt spid="13"/>
                                        </p:tgtEl>
                                        <p:attrNameLst>
                                          <p:attrName>stroke.on</p:attrName>
                                        </p:attrNameLst>
                                      </p:cBhvr>
                                      <p:to>
                                        <p:strVal val="true"/>
                                      </p:to>
                                    </p:set>
                                  </p:childTnLst>
                                </p:cTn>
                              </p:par>
                              <p:par>
                                <p:cTn id="10" presetID="7" presetClass="emph" presetSubtype="2" fill="hold" nodeType="withEffect">
                                  <p:stCondLst>
                                    <p:cond delay="0"/>
                                  </p:stCondLst>
                                  <p:childTnLst>
                                    <p:animClr clrSpc="rgb" dir="cw">
                                      <p:cBhvr>
                                        <p:cTn id="11" dur="10" fill="hold"/>
                                        <p:tgtEl>
                                          <p:spTgt spid="14"/>
                                        </p:tgtEl>
                                        <p:attrNameLst>
                                          <p:attrName>stroke.color</p:attrName>
                                        </p:attrNameLst>
                                      </p:cBhvr>
                                      <p:to>
                                        <a:schemeClr val="accent2"/>
                                      </p:to>
                                    </p:animClr>
                                    <p:set>
                                      <p:cBhvr>
                                        <p:cTn id="12" dur="10" fill="hold"/>
                                        <p:tgtEl>
                                          <p:spTgt spid="14"/>
                                        </p:tgtEl>
                                        <p:attrNameLst>
                                          <p:attrName>stroke.on</p:attrName>
                                        </p:attrNameLst>
                                      </p:cBhvr>
                                      <p:to>
                                        <p:strVal val="true"/>
                                      </p:to>
                                    </p:set>
                                  </p:childTnLst>
                                </p:cTn>
                              </p:par>
                              <p:par>
                                <p:cTn id="13" presetID="7" presetClass="emph" presetSubtype="2" fill="hold" nodeType="withEffect">
                                  <p:stCondLst>
                                    <p:cond delay="0"/>
                                  </p:stCondLst>
                                  <p:childTnLst>
                                    <p:animClr clrSpc="rgb" dir="cw">
                                      <p:cBhvr>
                                        <p:cTn id="14" dur="10" fill="hold"/>
                                        <p:tgtEl>
                                          <p:spTgt spid="15"/>
                                        </p:tgtEl>
                                        <p:attrNameLst>
                                          <p:attrName>stroke.color</p:attrName>
                                        </p:attrNameLst>
                                      </p:cBhvr>
                                      <p:to>
                                        <a:schemeClr val="accent2"/>
                                      </p:to>
                                    </p:animClr>
                                    <p:set>
                                      <p:cBhvr>
                                        <p:cTn id="15" dur="10" fill="hold"/>
                                        <p:tgtEl>
                                          <p:spTgt spid="15"/>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10" fill="hold"/>
                                        <p:tgtEl>
                                          <p:spTgt spid="16"/>
                                        </p:tgtEl>
                                        <p:attrNameLst>
                                          <p:attrName>stroke.color</p:attrName>
                                        </p:attrNameLst>
                                      </p:cBhvr>
                                      <p:to>
                                        <a:schemeClr val="accent2"/>
                                      </p:to>
                                    </p:animClr>
                                    <p:set>
                                      <p:cBhvr>
                                        <p:cTn id="18" dur="10" fill="hold"/>
                                        <p:tgtEl>
                                          <p:spTgt spid="16"/>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10" fill="hold"/>
                                        <p:tgtEl>
                                          <p:spTgt spid="12"/>
                                        </p:tgtEl>
                                        <p:attrNameLst>
                                          <p:attrName>stroke.color</p:attrName>
                                        </p:attrNameLst>
                                      </p:cBhvr>
                                      <p:to>
                                        <a:schemeClr val="accent2"/>
                                      </p:to>
                                    </p:animClr>
                                    <p:set>
                                      <p:cBhvr>
                                        <p:cTn id="21" dur="10" fill="hold"/>
                                        <p:tgtEl>
                                          <p:spTgt spid="12"/>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10" fill="hold"/>
                                        <p:tgtEl>
                                          <p:spTgt spid="20"/>
                                        </p:tgtEl>
                                        <p:attrNameLst>
                                          <p:attrName>stroke.color</p:attrName>
                                        </p:attrNameLst>
                                      </p:cBhvr>
                                      <p:to>
                                        <a:schemeClr val="accent2"/>
                                      </p:to>
                                    </p:animClr>
                                    <p:set>
                                      <p:cBhvr>
                                        <p:cTn id="24" dur="10" fill="hold"/>
                                        <p:tgtEl>
                                          <p:spTgt spid="20"/>
                                        </p:tgtEl>
                                        <p:attrNameLst>
                                          <p:attrName>stroke.on</p:attrName>
                                        </p:attrNameLst>
                                      </p:cBhvr>
                                      <p:to>
                                        <p:strVal val="true"/>
                                      </p:to>
                                    </p:set>
                                  </p:childTnLst>
                                </p:cTn>
                              </p:par>
                              <p:par>
                                <p:cTn id="25" presetID="1" presetClass="emph" presetSubtype="2" fill="hold" nodeType="withEffect">
                                  <p:stCondLst>
                                    <p:cond delay="0"/>
                                  </p:stCondLst>
                                  <p:childTnLst>
                                    <p:animClr clrSpc="rgb" dir="cw">
                                      <p:cBhvr>
                                        <p:cTn id="26" dur="10" fill="hold"/>
                                        <p:tgtEl>
                                          <p:spTgt spid="18"/>
                                        </p:tgtEl>
                                        <p:attrNameLst>
                                          <p:attrName>fillcolor</p:attrName>
                                        </p:attrNameLst>
                                      </p:cBhvr>
                                      <p:to>
                                        <a:schemeClr val="accent2"/>
                                      </p:to>
                                    </p:animClr>
                                    <p:set>
                                      <p:cBhvr>
                                        <p:cTn id="27" dur="10" fill="hold"/>
                                        <p:tgtEl>
                                          <p:spTgt spid="18"/>
                                        </p:tgtEl>
                                        <p:attrNameLst>
                                          <p:attrName>fill.type</p:attrName>
                                        </p:attrNameLst>
                                      </p:cBhvr>
                                      <p:to>
                                        <p:strVal val="solid"/>
                                      </p:to>
                                    </p:set>
                                    <p:set>
                                      <p:cBhvr>
                                        <p:cTn id="28" dur="1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in a Home Network</a:t>
            </a:r>
            <a:endParaRPr lang="en-US" dirty="0"/>
          </a:p>
        </p:txBody>
      </p:sp>
      <p:pic>
        <p:nvPicPr>
          <p:cNvPr id="4"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7338" y="1006747"/>
            <a:ext cx="2497453" cy="1875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yourenergyblog.com/wp-content/uploads/2014/12/Nest-Learning-Thermostat-300x2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9331" y="2875537"/>
            <a:ext cx="1093469" cy="10424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phandroid.s3.amazonaws.com/wp-content/uploads/2015/06/Nest-C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5956" y="4069311"/>
            <a:ext cx="1240220" cy="12402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d30y9cdsu7xlg0.cloudfront.net/png/75423-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5956" y="5216747"/>
            <a:ext cx="1610819" cy="16108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http://cdn.business2community.com/wp-content/uploads/2015/03/Place-WiFi-Rou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5779" y="2181691"/>
            <a:ext cx="1736287" cy="17362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http://gstylemag.zippykid.netdna-cdn.com/wp-content/uploads/2014/08/gallery_visual_titan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83501" y="4237585"/>
            <a:ext cx="1258756" cy="13070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http://img.talkandroid.com/uploads/2015/05/samsung-smart-light-bulb-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16419" y="59243"/>
            <a:ext cx="1419290" cy="947504"/>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10"/>
          <p:cNvSpPr/>
          <p:nvPr/>
        </p:nvSpPr>
        <p:spPr>
          <a:xfrm>
            <a:off x="78071" y="2555929"/>
            <a:ext cx="2974428" cy="16816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Cloud </a:t>
            </a:r>
            <a:br>
              <a:rPr lang="en-US" sz="2800" dirty="0" smtClean="0"/>
            </a:br>
            <a:r>
              <a:rPr lang="en-US" dirty="0" smtClean="0"/>
              <a:t>Analysis, Control, and Storage</a:t>
            </a:r>
            <a:endParaRPr lang="en-US" dirty="0"/>
          </a:p>
        </p:txBody>
      </p:sp>
      <p:cxnSp>
        <p:nvCxnSpPr>
          <p:cNvPr id="12" name="Straight Arrow Connector 11"/>
          <p:cNvCxnSpPr/>
          <p:nvPr/>
        </p:nvCxnSpPr>
        <p:spPr>
          <a:xfrm>
            <a:off x="8177048" y="5013434"/>
            <a:ext cx="1539371" cy="924911"/>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526924" y="612995"/>
            <a:ext cx="3520966" cy="2613682"/>
          </a:xfrm>
          <a:prstGeom prst="straightConnector1">
            <a:avLst/>
          </a:prstGeom>
          <a:ln w="1905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679324" y="2037366"/>
            <a:ext cx="3126632" cy="1341711"/>
          </a:xfrm>
          <a:prstGeom prst="straightConnector1">
            <a:avLst/>
          </a:prstGeom>
          <a:ln w="635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1"/>
          </p:cNvCxnSpPr>
          <p:nvPr/>
        </p:nvCxnSpPr>
        <p:spPr>
          <a:xfrm flipV="1">
            <a:off x="6731895" y="3396758"/>
            <a:ext cx="3147436" cy="133652"/>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652066" y="3689911"/>
            <a:ext cx="3227265" cy="836602"/>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81510" y="3993644"/>
            <a:ext cx="926455" cy="724220"/>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Left-Right Arrow 17"/>
          <p:cNvSpPr/>
          <p:nvPr/>
        </p:nvSpPr>
        <p:spPr>
          <a:xfrm>
            <a:off x="3115640" y="3194133"/>
            <a:ext cx="1743451" cy="538901"/>
          </a:xfrm>
          <a:prstGeom prst="lef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descr="http://www.smartglassesnews.org/wp-content/uploads/2014/02/google-glass.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47853" y="6122412"/>
            <a:ext cx="1103382" cy="73558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endCxn id="19" idx="0"/>
          </p:cNvCxnSpPr>
          <p:nvPr/>
        </p:nvCxnSpPr>
        <p:spPr>
          <a:xfrm>
            <a:off x="8177048" y="5216747"/>
            <a:ext cx="322496" cy="905665"/>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530338" y="1656363"/>
            <a:ext cx="3293419" cy="1384995"/>
          </a:xfrm>
          <a:prstGeom prst="rect">
            <a:avLst/>
          </a:prstGeom>
          <a:solidFill>
            <a:schemeClr val="bg1"/>
          </a:solidFill>
          <a:ln w="28575">
            <a:noFill/>
          </a:ln>
        </p:spPr>
        <p:txBody>
          <a:bodyPr wrap="square">
            <a:spAutoFit/>
          </a:bodyPr>
          <a:lstStyle/>
          <a:p>
            <a:pPr algn="ctr"/>
            <a:r>
              <a:rPr lang="en-US" sz="2800" b="1" dirty="0" smtClean="0">
                <a:latin typeface="Montserrat"/>
              </a:rPr>
              <a:t>Plugged devices doing very little processing</a:t>
            </a:r>
            <a:endParaRPr lang="en-US" b="1" dirty="0"/>
          </a:p>
        </p:txBody>
      </p:sp>
    </p:spTree>
    <p:extLst>
      <p:ext uri="{BB962C8B-B14F-4D97-AF65-F5344CB8AC3E}">
        <p14:creationId xmlns:p14="http://schemas.microsoft.com/office/powerpoint/2010/main" val="135461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13"/>
                                        </p:tgtEl>
                                        <p:attrNameLst>
                                          <p:attrName>style.opacity</p:attrName>
                                        </p:attrNameLst>
                                      </p:cBhvr>
                                      <p:to>
                                        <p:strVal val="0.25"/>
                                      </p:to>
                                    </p:set>
                                    <p:animEffect filter="image" prLst="opacity: 0.25">
                                      <p:cBhvr rctx="IE">
                                        <p:cTn id="7" dur="indefinite"/>
                                        <p:tgtEl>
                                          <p:spTgt spid="13"/>
                                        </p:tgtEl>
                                      </p:cBhvr>
                                    </p:animEffect>
                                  </p:childTnLst>
                                </p:cTn>
                              </p:par>
                              <p:par>
                                <p:cTn id="8" presetID="9" presetClass="emph" presetSubtype="0" nodeType="withEffect">
                                  <p:stCondLst>
                                    <p:cond delay="0"/>
                                  </p:stCondLst>
                                  <p:childTnLst>
                                    <p:set>
                                      <p:cBhvr rctx="PPT">
                                        <p:cTn id="9" dur="indefinite"/>
                                        <p:tgtEl>
                                          <p:spTgt spid="14"/>
                                        </p:tgtEl>
                                        <p:attrNameLst>
                                          <p:attrName>style.opacity</p:attrName>
                                        </p:attrNameLst>
                                      </p:cBhvr>
                                      <p:to>
                                        <p:strVal val="0.25"/>
                                      </p:to>
                                    </p:set>
                                    <p:animEffect filter="image" prLst="opacity: 0.25">
                                      <p:cBhvr rctx="IE">
                                        <p:cTn id="10" dur="indefinite"/>
                                        <p:tgtEl>
                                          <p:spTgt spid="14"/>
                                        </p:tgtEl>
                                      </p:cBhvr>
                                    </p:animEffect>
                                  </p:childTnLst>
                                </p:cTn>
                              </p:par>
                              <p:par>
                                <p:cTn id="11" presetID="9" presetClass="emph" presetSubtype="0" nodeType="withEffect">
                                  <p:stCondLst>
                                    <p:cond delay="0"/>
                                  </p:stCondLst>
                                  <p:childTnLst>
                                    <p:set>
                                      <p:cBhvr rctx="PPT">
                                        <p:cTn id="12" dur="indefinite"/>
                                        <p:tgtEl>
                                          <p:spTgt spid="15"/>
                                        </p:tgtEl>
                                        <p:attrNameLst>
                                          <p:attrName>style.opacity</p:attrName>
                                        </p:attrNameLst>
                                      </p:cBhvr>
                                      <p:to>
                                        <p:strVal val="0.25"/>
                                      </p:to>
                                    </p:set>
                                    <p:animEffect filter="image" prLst="opacity: 0.25">
                                      <p:cBhvr rctx="IE">
                                        <p:cTn id="13" dur="indefinite"/>
                                        <p:tgtEl>
                                          <p:spTgt spid="15"/>
                                        </p:tgtEl>
                                      </p:cBhvr>
                                    </p:animEffect>
                                  </p:childTnLst>
                                </p:cTn>
                              </p:par>
                              <p:par>
                                <p:cTn id="14" presetID="9" presetClass="emph" presetSubtype="0" nodeType="withEffect">
                                  <p:stCondLst>
                                    <p:cond delay="0"/>
                                  </p:stCondLst>
                                  <p:childTnLst>
                                    <p:set>
                                      <p:cBhvr rctx="PPT">
                                        <p:cTn id="15" dur="indefinite"/>
                                        <p:tgtEl>
                                          <p:spTgt spid="16"/>
                                        </p:tgtEl>
                                        <p:attrNameLst>
                                          <p:attrName>style.opacity</p:attrName>
                                        </p:attrNameLst>
                                      </p:cBhvr>
                                      <p:to>
                                        <p:strVal val="0.25"/>
                                      </p:to>
                                    </p:set>
                                    <p:animEffect filter="image" prLst="opacity: 0.25">
                                      <p:cBhvr rctx="IE">
                                        <p:cTn id="16" dur="indefinite"/>
                                        <p:tgtEl>
                                          <p:spTgt spid="16"/>
                                        </p:tgtEl>
                                      </p:cBhvr>
                                    </p:animEffect>
                                  </p:childTnLst>
                                </p:cTn>
                              </p:par>
                              <p:par>
                                <p:cTn id="17" presetID="9" presetClass="emph" presetSubtype="0" nodeType="withEffect">
                                  <p:stCondLst>
                                    <p:cond delay="0"/>
                                  </p:stCondLst>
                                  <p:childTnLst>
                                    <p:set>
                                      <p:cBhvr rctx="PPT">
                                        <p:cTn id="18" dur="indefinite"/>
                                        <p:tgtEl>
                                          <p:spTgt spid="17"/>
                                        </p:tgtEl>
                                        <p:attrNameLst>
                                          <p:attrName>style.opacity</p:attrName>
                                        </p:attrNameLst>
                                      </p:cBhvr>
                                      <p:to>
                                        <p:strVal val="0.25"/>
                                      </p:to>
                                    </p:set>
                                    <p:animEffect filter="image" prLst="opacity: 0.25">
                                      <p:cBhvr rctx="IE">
                                        <p:cTn id="19" dur="indefinite"/>
                                        <p:tgtEl>
                                          <p:spTgt spid="17"/>
                                        </p:tgtEl>
                                      </p:cBhvr>
                                    </p:animEffect>
                                  </p:childTnLst>
                                </p:cTn>
                              </p:par>
                              <p:par>
                                <p:cTn id="20" presetID="9" presetClass="emph" presetSubtype="0" nodeType="withEffect">
                                  <p:stCondLst>
                                    <p:cond delay="0"/>
                                  </p:stCondLst>
                                  <p:childTnLst>
                                    <p:set>
                                      <p:cBhvr rctx="PPT">
                                        <p:cTn id="21" dur="indefinite"/>
                                        <p:tgtEl>
                                          <p:spTgt spid="12"/>
                                        </p:tgtEl>
                                        <p:attrNameLst>
                                          <p:attrName>style.opacity</p:attrName>
                                        </p:attrNameLst>
                                      </p:cBhvr>
                                      <p:to>
                                        <p:strVal val="0.25"/>
                                      </p:to>
                                    </p:set>
                                    <p:animEffect filter="image" prLst="opacity: 0.25">
                                      <p:cBhvr rctx="IE">
                                        <p:cTn id="22" dur="indefinite"/>
                                        <p:tgtEl>
                                          <p:spTgt spid="12"/>
                                        </p:tgtEl>
                                      </p:cBhvr>
                                    </p:animEffect>
                                  </p:childTnLst>
                                </p:cTn>
                              </p:par>
                              <p:par>
                                <p:cTn id="23" presetID="9" presetClass="emph" presetSubtype="0" nodeType="withEffect">
                                  <p:stCondLst>
                                    <p:cond delay="0"/>
                                  </p:stCondLst>
                                  <p:childTnLst>
                                    <p:set>
                                      <p:cBhvr rctx="PPT">
                                        <p:cTn id="24" dur="indefinite"/>
                                        <p:tgtEl>
                                          <p:spTgt spid="20"/>
                                        </p:tgtEl>
                                        <p:attrNameLst>
                                          <p:attrName>style.opacity</p:attrName>
                                        </p:attrNameLst>
                                      </p:cBhvr>
                                      <p:to>
                                        <p:strVal val="0.25"/>
                                      </p:to>
                                    </p:set>
                                    <p:animEffect filter="image" prLst="opacity: 0.25">
                                      <p:cBhvr rctx="IE">
                                        <p:cTn id="25" dur="indefinite"/>
                                        <p:tgtEl>
                                          <p:spTgt spid="20"/>
                                        </p:tgtEl>
                                      </p:cBhvr>
                                    </p:animEffect>
                                  </p:childTnLst>
                                </p:cTn>
                              </p:par>
                              <p:par>
                                <p:cTn id="26" presetID="9" presetClass="emph" presetSubtype="0" nodeType="withEffect">
                                  <p:stCondLst>
                                    <p:cond delay="0"/>
                                  </p:stCondLst>
                                  <p:childTnLst>
                                    <p:set>
                                      <p:cBhvr rctx="PPT">
                                        <p:cTn id="27" dur="indefinite"/>
                                        <p:tgtEl>
                                          <p:spTgt spid="9"/>
                                        </p:tgtEl>
                                        <p:attrNameLst>
                                          <p:attrName>style.opacity</p:attrName>
                                        </p:attrNameLst>
                                      </p:cBhvr>
                                      <p:to>
                                        <p:strVal val="0.25"/>
                                      </p:to>
                                    </p:set>
                                    <p:animEffect filter="image" prLst="opacity: 0.25">
                                      <p:cBhvr rctx="IE">
                                        <p:cTn id="28" dur="indefinite"/>
                                        <p:tgtEl>
                                          <p:spTgt spid="9"/>
                                        </p:tgtEl>
                                      </p:cBhvr>
                                    </p:animEffect>
                                  </p:childTnLst>
                                </p:cTn>
                              </p:par>
                              <p:par>
                                <p:cTn id="29" presetID="9" presetClass="emph" presetSubtype="0" nodeType="withEffect">
                                  <p:stCondLst>
                                    <p:cond delay="0"/>
                                  </p:stCondLst>
                                  <p:childTnLst>
                                    <p:set>
                                      <p:cBhvr rctx="PPT">
                                        <p:cTn id="30" dur="indefinite"/>
                                        <p:tgtEl>
                                          <p:spTgt spid="19"/>
                                        </p:tgtEl>
                                        <p:attrNameLst>
                                          <p:attrName>style.opacity</p:attrName>
                                        </p:attrNameLst>
                                      </p:cBhvr>
                                      <p:to>
                                        <p:strVal val="0.25"/>
                                      </p:to>
                                    </p:set>
                                    <p:animEffect filter="image" prLst="opacity: 0.25">
                                      <p:cBhvr rctx="IE">
                                        <p:cTn id="31" dur="indefinite"/>
                                        <p:tgtEl>
                                          <p:spTgt spid="19"/>
                                        </p:tgtEl>
                                      </p:cBhvr>
                                    </p:animEffect>
                                  </p:childTnLst>
                                </p:cTn>
                              </p:par>
                              <p:par>
                                <p:cTn id="32" presetID="9" presetClass="emph" presetSubtype="0" nodeType="withEffect">
                                  <p:stCondLst>
                                    <p:cond delay="0"/>
                                  </p:stCondLst>
                                  <p:childTnLst>
                                    <p:set>
                                      <p:cBhvr rctx="PPT">
                                        <p:cTn id="33" dur="indefinite"/>
                                        <p:tgtEl>
                                          <p:spTgt spid="7"/>
                                        </p:tgtEl>
                                        <p:attrNameLst>
                                          <p:attrName>style.opacity</p:attrName>
                                        </p:attrNameLst>
                                      </p:cBhvr>
                                      <p:to>
                                        <p:strVal val="0.25"/>
                                      </p:to>
                                    </p:set>
                                    <p:animEffect filter="image" prLst="opacity: 0.25">
                                      <p:cBhvr rctx="IE">
                                        <p:cTn id="34" dur="indefinite"/>
                                        <p:tgtEl>
                                          <p:spTgt spid="7"/>
                                        </p:tgtEl>
                                      </p:cBhvr>
                                    </p:animEffect>
                                  </p:childTnLst>
                                </p:cTn>
                              </p:par>
                              <p:par>
                                <p:cTn id="35" presetID="9" presetClass="emph" presetSubtype="0" nodeType="withEffect">
                                  <p:stCondLst>
                                    <p:cond delay="0"/>
                                  </p:stCondLst>
                                  <p:childTnLst>
                                    <p:set>
                                      <p:cBhvr rctx="PPT">
                                        <p:cTn id="36" dur="indefinite"/>
                                        <p:tgtEl>
                                          <p:spTgt spid="8"/>
                                        </p:tgtEl>
                                        <p:attrNameLst>
                                          <p:attrName>style.opacity</p:attrName>
                                        </p:attrNameLst>
                                      </p:cBhvr>
                                      <p:to>
                                        <p:strVal val="0.25"/>
                                      </p:to>
                                    </p:set>
                                    <p:animEffect filter="image" prLst="opacity: 0.25">
                                      <p:cBhvr rctx="IE">
                                        <p:cTn id="37" dur="indefinite"/>
                                        <p:tgtEl>
                                          <p:spTgt spid="8"/>
                                        </p:tgtEl>
                                      </p:cBhvr>
                                    </p:animEffect>
                                  </p:childTnLst>
                                </p:cTn>
                              </p:par>
                              <p:par>
                                <p:cTn id="38" presetID="9" presetClass="emph" presetSubtype="0" grpId="0" nodeType="withEffect">
                                  <p:stCondLst>
                                    <p:cond delay="0"/>
                                  </p:stCondLst>
                                  <p:childTnLst>
                                    <p:set>
                                      <p:cBhvr rctx="PPT">
                                        <p:cTn id="39" dur="indefinite"/>
                                        <p:tgtEl>
                                          <p:spTgt spid="18"/>
                                        </p:tgtEl>
                                        <p:attrNameLst>
                                          <p:attrName>style.opacity</p:attrName>
                                        </p:attrNameLst>
                                      </p:cBhvr>
                                      <p:to>
                                        <p:strVal val="0.25"/>
                                      </p:to>
                                    </p:set>
                                    <p:animEffect filter="image" prLst="opacity: 0.25">
                                      <p:cBhvr rctx="IE">
                                        <p:cTn id="40" dur="indefinite"/>
                                        <p:tgtEl>
                                          <p:spTgt spid="18"/>
                                        </p:tgtEl>
                                      </p:cBhvr>
                                    </p:animEffect>
                                  </p:childTnLst>
                                </p:cTn>
                              </p:par>
                              <p:par>
                                <p:cTn id="41" presetID="9" presetClass="emph" presetSubtype="0" grpId="0" nodeType="withEffect">
                                  <p:stCondLst>
                                    <p:cond delay="0"/>
                                  </p:stCondLst>
                                  <p:childTnLst>
                                    <p:set>
                                      <p:cBhvr rctx="PPT">
                                        <p:cTn id="42" dur="indefinite"/>
                                        <p:tgtEl>
                                          <p:spTgt spid="11"/>
                                        </p:tgtEl>
                                        <p:attrNameLst>
                                          <p:attrName>style.opacity</p:attrName>
                                        </p:attrNameLst>
                                      </p:cBhvr>
                                      <p:to>
                                        <p:strVal val="0.25"/>
                                      </p:to>
                                    </p:set>
                                    <p:animEffect filter="image" prLst="opacity: 0.25">
                                      <p:cBhvr rctx="IE">
                                        <p:cTn id="43" dur="indefinite"/>
                                        <p:tgtEl>
                                          <p:spTgt spid="11"/>
                                        </p:tgtEl>
                                      </p:cBhvr>
                                    </p:animEffect>
                                  </p:childTnLst>
                                </p:cTn>
                              </p:par>
                              <p:par>
                                <p:cTn id="44" presetID="9" presetClass="emph" presetSubtype="0" nodeType="withEffect">
                                  <p:stCondLst>
                                    <p:cond delay="0"/>
                                  </p:stCondLst>
                                  <p:childTnLst>
                                    <p:set>
                                      <p:cBhvr rctx="PPT">
                                        <p:cTn id="45" dur="indefinite"/>
                                        <p:tgtEl>
                                          <p:spTgt spid="6"/>
                                        </p:tgtEl>
                                        <p:attrNameLst>
                                          <p:attrName>style.opacity</p:attrName>
                                        </p:attrNameLst>
                                      </p:cBhvr>
                                      <p:to>
                                        <p:strVal val="0.25"/>
                                      </p:to>
                                    </p:set>
                                    <p:animEffect filter="image" prLst="opacity: 0.25">
                                      <p:cBhvr rctx="IE">
                                        <p:cTn id="46"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in a Home Network</a:t>
            </a:r>
            <a:endParaRPr lang="en-US" dirty="0"/>
          </a:p>
        </p:txBody>
      </p:sp>
      <p:pic>
        <p:nvPicPr>
          <p:cNvPr id="4"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77338" y="1006747"/>
            <a:ext cx="2497453" cy="18751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yourenergyblog.com/wp-content/uploads/2014/12/Nest-Learning-Thermostat-300x2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9331" y="2875537"/>
            <a:ext cx="1093469" cy="10424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phandroid.s3.amazonaws.com/wp-content/uploads/2015/06/Nest-C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5956" y="4069311"/>
            <a:ext cx="1240220" cy="124022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d30y9cdsu7xlg0.cloudfront.net/png/75423-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5956" y="5216747"/>
            <a:ext cx="1610819" cy="16108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http://cdn.business2community.com/wp-content/uploads/2015/03/Place-WiFi-Rou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5779" y="2181691"/>
            <a:ext cx="1736287" cy="17362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http://gstylemag.zippykid.netdna-cdn.com/wp-content/uploads/2014/08/gallery_visual_titan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83501" y="4237585"/>
            <a:ext cx="1258756" cy="130700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6" descr="http://img.talkandroid.com/uploads/2015/05/samsung-smart-light-bulb-2.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16419" y="59243"/>
            <a:ext cx="1419290" cy="947504"/>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10"/>
          <p:cNvSpPr/>
          <p:nvPr/>
        </p:nvSpPr>
        <p:spPr>
          <a:xfrm>
            <a:off x="78071" y="2555929"/>
            <a:ext cx="2974428" cy="16816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Cloud </a:t>
            </a:r>
            <a:br>
              <a:rPr lang="en-US" sz="2800" dirty="0" smtClean="0"/>
            </a:br>
            <a:r>
              <a:rPr lang="en-US" dirty="0" smtClean="0"/>
              <a:t>Analysis, Control, and Storage</a:t>
            </a:r>
            <a:endParaRPr lang="en-US" dirty="0"/>
          </a:p>
        </p:txBody>
      </p:sp>
      <p:cxnSp>
        <p:nvCxnSpPr>
          <p:cNvPr id="12" name="Straight Arrow Connector 11"/>
          <p:cNvCxnSpPr/>
          <p:nvPr/>
        </p:nvCxnSpPr>
        <p:spPr>
          <a:xfrm>
            <a:off x="8177048" y="5013434"/>
            <a:ext cx="1539371" cy="924911"/>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526924" y="612995"/>
            <a:ext cx="3520966" cy="2613682"/>
          </a:xfrm>
          <a:prstGeom prst="straightConnector1">
            <a:avLst/>
          </a:prstGeom>
          <a:ln w="1905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679324" y="2037366"/>
            <a:ext cx="3126632" cy="1341711"/>
          </a:xfrm>
          <a:prstGeom prst="straightConnector1">
            <a:avLst/>
          </a:prstGeom>
          <a:ln w="635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1"/>
          </p:cNvCxnSpPr>
          <p:nvPr/>
        </p:nvCxnSpPr>
        <p:spPr>
          <a:xfrm flipV="1">
            <a:off x="6731895" y="3396758"/>
            <a:ext cx="3147436" cy="133652"/>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652066" y="3689911"/>
            <a:ext cx="3227265" cy="836602"/>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81510" y="3993644"/>
            <a:ext cx="926455" cy="724220"/>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Left-Right Arrow 17"/>
          <p:cNvSpPr/>
          <p:nvPr/>
        </p:nvSpPr>
        <p:spPr>
          <a:xfrm>
            <a:off x="3115640" y="3194133"/>
            <a:ext cx="1743451" cy="538901"/>
          </a:xfrm>
          <a:prstGeom prst="lef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6" descr="http://www.smartglassesnews.org/wp-content/uploads/2014/02/google-glass.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47853" y="6122412"/>
            <a:ext cx="1103382" cy="73558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endCxn id="19" idx="0"/>
          </p:cNvCxnSpPr>
          <p:nvPr/>
        </p:nvCxnSpPr>
        <p:spPr>
          <a:xfrm>
            <a:off x="8177048" y="5216747"/>
            <a:ext cx="322496" cy="905665"/>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08259" y="2565537"/>
            <a:ext cx="3571243" cy="1384995"/>
          </a:xfrm>
          <a:prstGeom prst="rect">
            <a:avLst/>
          </a:prstGeom>
          <a:solidFill>
            <a:schemeClr val="bg1"/>
          </a:solidFill>
          <a:ln w="28575">
            <a:noFill/>
          </a:ln>
        </p:spPr>
        <p:txBody>
          <a:bodyPr wrap="square">
            <a:spAutoFit/>
          </a:bodyPr>
          <a:lstStyle/>
          <a:p>
            <a:pPr algn="ctr"/>
            <a:r>
              <a:rPr lang="en-US" sz="2800" b="1" dirty="0" smtClean="0">
                <a:latin typeface="Montserrat"/>
              </a:rPr>
              <a:t>Devices generating very fine-grain, private, data</a:t>
            </a:r>
            <a:endParaRPr lang="en-US" b="1" dirty="0"/>
          </a:p>
        </p:txBody>
      </p:sp>
    </p:spTree>
    <p:extLst>
      <p:ext uri="{BB962C8B-B14F-4D97-AF65-F5344CB8AC3E}">
        <p14:creationId xmlns:p14="http://schemas.microsoft.com/office/powerpoint/2010/main" val="9351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8"/>
                                        </p:tgtEl>
                                        <p:attrNameLst>
                                          <p:attrName>style.opacity</p:attrName>
                                        </p:attrNameLst>
                                      </p:cBhvr>
                                      <p:to>
                                        <p:strVal val="0.25"/>
                                      </p:to>
                                    </p:set>
                                    <p:animEffect filter="image" prLst="opacity: 0.25">
                                      <p:cBhvr rctx="IE">
                                        <p:cTn id="7" dur="indefinite"/>
                                        <p:tgtEl>
                                          <p:spTgt spid="18"/>
                                        </p:tgtEl>
                                      </p:cBhvr>
                                    </p:animEffect>
                                  </p:childTnLst>
                                </p:cTn>
                              </p:par>
                              <p:par>
                                <p:cTn id="8" presetID="9" presetClass="emph" presetSubtype="0" nodeType="withEffect">
                                  <p:stCondLst>
                                    <p:cond delay="0"/>
                                  </p:stCondLst>
                                  <p:childTnLst>
                                    <p:set>
                                      <p:cBhvr rctx="PPT">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rctx="PPT">
                                        <p:cTn id="12" dur="indefinite"/>
                                        <p:tgtEl>
                                          <p:spTgt spid="11"/>
                                        </p:tgtEl>
                                        <p:attrNameLst>
                                          <p:attrName>style.opacity</p:attrName>
                                        </p:attrNameLst>
                                      </p:cBhvr>
                                      <p:to>
                                        <p:strVal val="0.25"/>
                                      </p:to>
                                    </p:set>
                                    <p:animEffect filter="image" prLst="opacity: 0.25">
                                      <p:cBhvr rctx="IE">
                                        <p:cTn id="13" dur="indefinite"/>
                                        <p:tgtEl>
                                          <p:spTgt spid="11"/>
                                        </p:tgtEl>
                                      </p:cBhvr>
                                    </p:animEffect>
                                  </p:childTnLst>
                                </p:cTn>
                              </p:par>
                              <p:par>
                                <p:cTn id="14" presetID="9" presetClass="emph" presetSubtype="0" nodeType="withEffect">
                                  <p:stCondLst>
                                    <p:cond delay="0"/>
                                  </p:stCondLst>
                                  <p:childTnLst>
                                    <p:set>
                                      <p:cBhvr rctx="PPT">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nodeType="withEffect">
                                  <p:stCondLst>
                                    <p:cond delay="0"/>
                                  </p:stCondLst>
                                  <p:childTnLst>
                                    <p:set>
                                      <p:cBhvr rctx="PPT">
                                        <p:cTn id="18" dur="indefinite"/>
                                        <p:tgtEl>
                                          <p:spTgt spid="14"/>
                                        </p:tgtEl>
                                        <p:attrNameLst>
                                          <p:attrName>style.opacity</p:attrName>
                                        </p:attrNameLst>
                                      </p:cBhvr>
                                      <p:to>
                                        <p:strVal val="0.25"/>
                                      </p:to>
                                    </p:set>
                                    <p:animEffect filter="image" prLst="opacity: 0.25">
                                      <p:cBhvr rctx="IE">
                                        <p:cTn id="19" dur="indefinite"/>
                                        <p:tgtEl>
                                          <p:spTgt spid="14"/>
                                        </p:tgtEl>
                                      </p:cBhvr>
                                    </p:animEffect>
                                  </p:childTnLst>
                                </p:cTn>
                              </p:par>
                              <p:par>
                                <p:cTn id="20" presetID="9" presetClass="emph" presetSubtype="0" nodeType="withEffect">
                                  <p:stCondLst>
                                    <p:cond delay="0"/>
                                  </p:stCondLst>
                                  <p:childTnLst>
                                    <p:set>
                                      <p:cBhvr rctx="PPT">
                                        <p:cTn id="21" dur="indefinite"/>
                                        <p:tgtEl>
                                          <p:spTgt spid="15"/>
                                        </p:tgtEl>
                                        <p:attrNameLst>
                                          <p:attrName>style.opacity</p:attrName>
                                        </p:attrNameLst>
                                      </p:cBhvr>
                                      <p:to>
                                        <p:strVal val="0.25"/>
                                      </p:to>
                                    </p:set>
                                    <p:animEffect filter="image" prLst="opacity: 0.25">
                                      <p:cBhvr rctx="IE">
                                        <p:cTn id="22" dur="indefinite"/>
                                        <p:tgtEl>
                                          <p:spTgt spid="15"/>
                                        </p:tgtEl>
                                      </p:cBhvr>
                                    </p:animEffect>
                                  </p:childTnLst>
                                </p:cTn>
                              </p:par>
                              <p:par>
                                <p:cTn id="23" presetID="9" presetClass="emph" presetSubtype="0" nodeType="withEffect">
                                  <p:stCondLst>
                                    <p:cond delay="0"/>
                                  </p:stCondLst>
                                  <p:childTnLst>
                                    <p:set>
                                      <p:cBhvr rctx="PPT">
                                        <p:cTn id="24" dur="indefinite"/>
                                        <p:tgtEl>
                                          <p:spTgt spid="16"/>
                                        </p:tgtEl>
                                        <p:attrNameLst>
                                          <p:attrName>style.opacity</p:attrName>
                                        </p:attrNameLst>
                                      </p:cBhvr>
                                      <p:to>
                                        <p:strVal val="0.25"/>
                                      </p:to>
                                    </p:set>
                                    <p:animEffect filter="image" prLst="opacity: 0.25">
                                      <p:cBhvr rctx="IE">
                                        <p:cTn id="25" dur="indefinite"/>
                                        <p:tgtEl>
                                          <p:spTgt spid="16"/>
                                        </p:tgtEl>
                                      </p:cBhvr>
                                    </p:animEffect>
                                  </p:childTnLst>
                                </p:cTn>
                              </p:par>
                              <p:par>
                                <p:cTn id="26" presetID="9" presetClass="emph" presetSubtype="0" nodeType="withEffect">
                                  <p:stCondLst>
                                    <p:cond delay="0"/>
                                  </p:stCondLst>
                                  <p:childTnLst>
                                    <p:set>
                                      <p:cBhvr rctx="PPT">
                                        <p:cTn id="27" dur="indefinite"/>
                                        <p:tgtEl>
                                          <p:spTgt spid="17"/>
                                        </p:tgtEl>
                                        <p:attrNameLst>
                                          <p:attrName>style.opacity</p:attrName>
                                        </p:attrNameLst>
                                      </p:cBhvr>
                                      <p:to>
                                        <p:strVal val="0.25"/>
                                      </p:to>
                                    </p:set>
                                    <p:animEffect filter="image" prLst="opacity: 0.25">
                                      <p:cBhvr rctx="IE">
                                        <p:cTn id="28" dur="indefinite"/>
                                        <p:tgtEl>
                                          <p:spTgt spid="17"/>
                                        </p:tgtEl>
                                      </p:cBhvr>
                                    </p:animEffect>
                                  </p:childTnLst>
                                </p:cTn>
                              </p:par>
                              <p:par>
                                <p:cTn id="29" presetID="9" presetClass="emph" presetSubtype="0" nodeType="withEffect">
                                  <p:stCondLst>
                                    <p:cond delay="0"/>
                                  </p:stCondLst>
                                  <p:childTnLst>
                                    <p:set>
                                      <p:cBhvr rctx="PPT">
                                        <p:cTn id="30" dur="indefinite"/>
                                        <p:tgtEl>
                                          <p:spTgt spid="12"/>
                                        </p:tgtEl>
                                        <p:attrNameLst>
                                          <p:attrName>style.opacity</p:attrName>
                                        </p:attrNameLst>
                                      </p:cBhvr>
                                      <p:to>
                                        <p:strVal val="0.25"/>
                                      </p:to>
                                    </p:set>
                                    <p:animEffect filter="image" prLst="opacity: 0.25">
                                      <p:cBhvr rctx="IE">
                                        <p:cTn id="31" dur="indefinite"/>
                                        <p:tgtEl>
                                          <p:spTgt spid="12"/>
                                        </p:tgtEl>
                                      </p:cBhvr>
                                    </p:animEffect>
                                  </p:childTnLst>
                                </p:cTn>
                              </p:par>
                              <p:par>
                                <p:cTn id="32" presetID="9" presetClass="emph" presetSubtype="0" nodeType="withEffect">
                                  <p:stCondLst>
                                    <p:cond delay="0"/>
                                  </p:stCondLst>
                                  <p:childTnLst>
                                    <p:set>
                                      <p:cBhvr rctx="PPT">
                                        <p:cTn id="33" dur="indefinite"/>
                                        <p:tgtEl>
                                          <p:spTgt spid="20"/>
                                        </p:tgtEl>
                                        <p:attrNameLst>
                                          <p:attrName>style.opacity</p:attrName>
                                        </p:attrNameLst>
                                      </p:cBhvr>
                                      <p:to>
                                        <p:strVal val="0.25"/>
                                      </p:to>
                                    </p:set>
                                    <p:animEffect filter="image" prLst="opacity: 0.25">
                                      <p:cBhvr rctx="IE">
                                        <p:cTn id="34" dur="indefinite"/>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1499" y="1962006"/>
            <a:ext cx="1578133" cy="11848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yourenergyblog.com/wp-content/uploads/2014/12/Nest-Learning-Thermostat-300x2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9332" y="3345091"/>
            <a:ext cx="600930" cy="5728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phandroid.s3.amazonaws.com/wp-content/uploads/2015/06/Nest-C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85956" y="4142210"/>
            <a:ext cx="784085" cy="7840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30y9cdsu7xlg0.cloudfront.net/png/75423-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5956" y="5938345"/>
            <a:ext cx="889221" cy="88922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cdn.business2community.com/wp-content/uploads/2015/03/Place-WiFi-Rou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5779" y="2181691"/>
            <a:ext cx="1736287" cy="173628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gstylemag.zippykid.netdna-cdn.com/wp-content/uploads/2014/08/gallery_visual_titan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30493" y="4708956"/>
            <a:ext cx="1258756" cy="1307008"/>
          </a:xfrm>
          <a:prstGeom prst="rect">
            <a:avLst/>
          </a:prstGeom>
          <a:noFill/>
          <a:extLst>
            <a:ext uri="{909E8E84-426E-40DD-AFC4-6F175D3DCCD1}">
              <a14:hiddenFill xmlns:a14="http://schemas.microsoft.com/office/drawing/2010/main">
                <a:solidFill>
                  <a:srgbClr val="FFFFFF"/>
                </a:solidFill>
              </a14:hiddenFill>
            </a:ext>
          </a:extLst>
        </p:spPr>
      </p:pic>
      <p:sp>
        <p:nvSpPr>
          <p:cNvPr id="5" name="Cloud 4"/>
          <p:cNvSpPr/>
          <p:nvPr/>
        </p:nvSpPr>
        <p:spPr>
          <a:xfrm>
            <a:off x="78071" y="2555929"/>
            <a:ext cx="2974428" cy="16816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Cloud </a:t>
            </a:r>
            <a:br>
              <a:rPr lang="en-US" sz="2800" dirty="0" smtClean="0"/>
            </a:br>
            <a:r>
              <a:rPr lang="en-US" dirty="0" smtClean="0"/>
              <a:t>Analysis, Control, and Storage</a:t>
            </a:r>
            <a:endParaRPr lang="en-US" dirty="0"/>
          </a:p>
        </p:txBody>
      </p:sp>
      <p:cxnSp>
        <p:nvCxnSpPr>
          <p:cNvPr id="7" name="Straight Arrow Connector 6"/>
          <p:cNvCxnSpPr/>
          <p:nvPr/>
        </p:nvCxnSpPr>
        <p:spPr>
          <a:xfrm>
            <a:off x="8099950" y="5487964"/>
            <a:ext cx="1549647" cy="763025"/>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679324" y="2037366"/>
            <a:ext cx="3126632" cy="1341711"/>
          </a:xfrm>
          <a:prstGeom prst="straightConnector1">
            <a:avLst/>
          </a:prstGeom>
          <a:ln w="635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31895" y="3524891"/>
            <a:ext cx="3089140" cy="5519"/>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652066" y="3689911"/>
            <a:ext cx="3227265" cy="836602"/>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81510" y="3993644"/>
            <a:ext cx="833690" cy="996103"/>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Left-Right Arrow 17"/>
          <p:cNvSpPr/>
          <p:nvPr/>
        </p:nvSpPr>
        <p:spPr>
          <a:xfrm>
            <a:off x="3067050" y="3023179"/>
            <a:ext cx="1743451" cy="950077"/>
          </a:xfrm>
          <a:prstGeom prst="lef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cdn.supadupa.me/shop/1510/images/1278563/42la660v_massiv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49453" y="-57984"/>
            <a:ext cx="1562224" cy="156222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img.talkandroid.com/uploads/2015/05/samsung-smart-light-bulb-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60747" y="6674907"/>
            <a:ext cx="158134" cy="1055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7/7e/PS4-Console-wDS4.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0021" y="5054305"/>
            <a:ext cx="1761087" cy="86731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a:endCxn id="3074" idx="1"/>
          </p:cNvCxnSpPr>
          <p:nvPr/>
        </p:nvCxnSpPr>
        <p:spPr>
          <a:xfrm flipV="1">
            <a:off x="6393624" y="723128"/>
            <a:ext cx="3055829" cy="2326706"/>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52065" y="3906869"/>
            <a:ext cx="2949788" cy="1307110"/>
          </a:xfrm>
          <a:prstGeom prst="straightConnector1">
            <a:avLst/>
          </a:prstGeom>
          <a:ln w="635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78" name="Picture 6" descr="http://www.smartglassesnews.org/wp-content/uploads/2014/02/google-glas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47853" y="6122412"/>
            <a:ext cx="1103382" cy="73558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endCxn id="3078" idx="0"/>
          </p:cNvCxnSpPr>
          <p:nvPr/>
        </p:nvCxnSpPr>
        <p:spPr>
          <a:xfrm>
            <a:off x="8099950" y="5647638"/>
            <a:ext cx="399594" cy="474774"/>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7" name="Picture 16" descr="http://img.talkandroid.com/uploads/2015/05/samsung-smart-light-bulb-2.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844959" y="1190020"/>
            <a:ext cx="763843" cy="50993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flipV="1">
            <a:off x="6526924" y="1475295"/>
            <a:ext cx="3465215" cy="1751382"/>
          </a:xfrm>
          <a:prstGeom prst="straightConnector1">
            <a:avLst/>
          </a:prstGeom>
          <a:ln w="1905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itle 1"/>
          <p:cNvSpPr>
            <a:spLocks noGrp="1"/>
          </p:cNvSpPr>
          <p:nvPr>
            <p:ph type="title"/>
          </p:nvPr>
        </p:nvSpPr>
        <p:spPr>
          <a:xfrm>
            <a:off x="838200" y="365125"/>
            <a:ext cx="10515600" cy="1325563"/>
          </a:xfrm>
        </p:spPr>
        <p:txBody>
          <a:bodyPr/>
          <a:lstStyle/>
          <a:p>
            <a:r>
              <a:rPr lang="en-US" dirty="0" err="1" smtClean="0"/>
              <a:t>IoT</a:t>
            </a:r>
            <a:r>
              <a:rPr lang="en-US" dirty="0" smtClean="0"/>
              <a:t> in a Home Network</a:t>
            </a:r>
            <a:endParaRPr lang="en-US" dirty="0"/>
          </a:p>
        </p:txBody>
      </p:sp>
      <p:sp>
        <p:nvSpPr>
          <p:cNvPr id="2" name="Rectangle 1"/>
          <p:cNvSpPr/>
          <p:nvPr/>
        </p:nvSpPr>
        <p:spPr>
          <a:xfrm>
            <a:off x="8122355" y="2859677"/>
            <a:ext cx="3587328" cy="954107"/>
          </a:xfrm>
          <a:prstGeom prst="rect">
            <a:avLst/>
          </a:prstGeom>
          <a:solidFill>
            <a:schemeClr val="bg1"/>
          </a:solidFill>
          <a:ln w="28575">
            <a:solidFill>
              <a:srgbClr val="FF0000"/>
            </a:solidFill>
          </a:ln>
        </p:spPr>
        <p:txBody>
          <a:bodyPr wrap="none">
            <a:spAutoFit/>
          </a:bodyPr>
          <a:lstStyle/>
          <a:p>
            <a:pPr algn="ctr"/>
            <a:r>
              <a:rPr lang="en-US" sz="2800" b="1" dirty="0" smtClean="0">
                <a:solidFill>
                  <a:srgbClr val="FF0000"/>
                </a:solidFill>
                <a:latin typeface="Montserrat"/>
              </a:rPr>
              <a:t>Wasted Processing </a:t>
            </a:r>
            <a:br>
              <a:rPr lang="en-US" sz="2800" b="1" dirty="0" smtClean="0">
                <a:solidFill>
                  <a:srgbClr val="FF0000"/>
                </a:solidFill>
                <a:latin typeface="Montserrat"/>
              </a:rPr>
            </a:br>
            <a:r>
              <a:rPr lang="en-US" sz="2800" b="1" dirty="0" smtClean="0">
                <a:solidFill>
                  <a:srgbClr val="FF0000"/>
                </a:solidFill>
                <a:latin typeface="Montserrat"/>
              </a:rPr>
              <a:t>Resources</a:t>
            </a:r>
            <a:endParaRPr lang="en-US" b="1" dirty="0"/>
          </a:p>
        </p:txBody>
      </p:sp>
      <p:sp>
        <p:nvSpPr>
          <p:cNvPr id="35" name="Rectangle 34"/>
          <p:cNvSpPr/>
          <p:nvPr/>
        </p:nvSpPr>
        <p:spPr>
          <a:xfrm rot="2511942">
            <a:off x="3230418" y="2965931"/>
            <a:ext cx="3380476" cy="954107"/>
          </a:xfrm>
          <a:prstGeom prst="rect">
            <a:avLst/>
          </a:prstGeom>
          <a:solidFill>
            <a:schemeClr val="bg1"/>
          </a:solidFill>
          <a:ln w="28575">
            <a:solidFill>
              <a:srgbClr val="FF0000"/>
            </a:solidFill>
          </a:ln>
        </p:spPr>
        <p:txBody>
          <a:bodyPr wrap="none">
            <a:spAutoFit/>
          </a:bodyPr>
          <a:lstStyle/>
          <a:p>
            <a:pPr algn="ctr"/>
            <a:r>
              <a:rPr lang="en-US" sz="2800" b="1" dirty="0" smtClean="0">
                <a:solidFill>
                  <a:srgbClr val="FF0000"/>
                </a:solidFill>
                <a:latin typeface="Montserrat"/>
              </a:rPr>
              <a:t>Congested and </a:t>
            </a:r>
            <a:br>
              <a:rPr lang="en-US" sz="2800" b="1" dirty="0" smtClean="0">
                <a:solidFill>
                  <a:srgbClr val="FF0000"/>
                </a:solidFill>
                <a:latin typeface="Montserrat"/>
              </a:rPr>
            </a:br>
            <a:r>
              <a:rPr lang="en-US" sz="2800" b="1" dirty="0" smtClean="0">
                <a:solidFill>
                  <a:srgbClr val="FF0000"/>
                </a:solidFill>
                <a:latin typeface="Montserrat"/>
              </a:rPr>
              <a:t>High Latency WAN</a:t>
            </a:r>
            <a:endParaRPr lang="en-US" b="1" dirty="0"/>
          </a:p>
        </p:txBody>
      </p:sp>
      <p:sp>
        <p:nvSpPr>
          <p:cNvPr id="36" name="Rectangle 35"/>
          <p:cNvSpPr/>
          <p:nvPr/>
        </p:nvSpPr>
        <p:spPr>
          <a:xfrm>
            <a:off x="224462" y="2159389"/>
            <a:ext cx="2877952" cy="2677656"/>
          </a:xfrm>
          <a:prstGeom prst="rect">
            <a:avLst/>
          </a:prstGeom>
          <a:solidFill>
            <a:schemeClr val="bg1"/>
          </a:solidFill>
          <a:ln w="28575">
            <a:solidFill>
              <a:srgbClr val="FF0000"/>
            </a:solidFill>
          </a:ln>
        </p:spPr>
        <p:txBody>
          <a:bodyPr wrap="square">
            <a:spAutoFit/>
          </a:bodyPr>
          <a:lstStyle/>
          <a:p>
            <a:pPr algn="ctr"/>
            <a:r>
              <a:rPr lang="en-US" sz="2800" b="1" dirty="0" smtClean="0">
                <a:solidFill>
                  <a:srgbClr val="FF0000"/>
                </a:solidFill>
                <a:latin typeface="Montserrat"/>
              </a:rPr>
              <a:t>Fine-grain private </a:t>
            </a:r>
            <a:br>
              <a:rPr lang="en-US" sz="2800" b="1" dirty="0" smtClean="0">
                <a:solidFill>
                  <a:srgbClr val="FF0000"/>
                </a:solidFill>
                <a:latin typeface="Montserrat"/>
              </a:rPr>
            </a:br>
            <a:r>
              <a:rPr lang="en-US" sz="2800" b="1" dirty="0" smtClean="0">
                <a:solidFill>
                  <a:srgbClr val="FF0000"/>
                </a:solidFill>
                <a:latin typeface="Montserrat"/>
              </a:rPr>
              <a:t>information stored and </a:t>
            </a:r>
            <a:br>
              <a:rPr lang="en-US" sz="2800" b="1" dirty="0" smtClean="0">
                <a:solidFill>
                  <a:srgbClr val="FF0000"/>
                </a:solidFill>
                <a:latin typeface="Montserrat"/>
              </a:rPr>
            </a:br>
            <a:r>
              <a:rPr lang="en-US" sz="2800" b="1" dirty="0" smtClean="0">
                <a:solidFill>
                  <a:srgbClr val="FF0000"/>
                </a:solidFill>
                <a:latin typeface="Montserrat"/>
              </a:rPr>
              <a:t>analyzed in the cloud</a:t>
            </a:r>
            <a:endParaRPr lang="en-US" b="1" dirty="0"/>
          </a:p>
        </p:txBody>
      </p:sp>
    </p:spTree>
    <p:extLst>
      <p:ext uri="{BB962C8B-B14F-4D97-AF65-F5344CB8AC3E}">
        <p14:creationId xmlns:p14="http://schemas.microsoft.com/office/powerpoint/2010/main" val="139003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1499" y="1962006"/>
            <a:ext cx="1578133" cy="11848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yourenergyblog.com/wp-content/uploads/2014/12/Nest-Learning-Thermostat-300x2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79332" y="3345091"/>
            <a:ext cx="600930" cy="57288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phandroid.s3.amazonaws.com/wp-content/uploads/2015/06/Nest-C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85956" y="4142210"/>
            <a:ext cx="784085" cy="78408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d30y9cdsu7xlg0.cloudfront.net/png/75423-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85956" y="5938345"/>
            <a:ext cx="889221" cy="88922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cdn.business2community.com/wp-content/uploads/2015/03/Place-WiFi-Rou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5779" y="2181691"/>
            <a:ext cx="1736287" cy="173628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gstylemag.zippykid.netdna-cdn.com/wp-content/uploads/2014/08/gallery_visual_titan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30493" y="4708956"/>
            <a:ext cx="1258756" cy="1307008"/>
          </a:xfrm>
          <a:prstGeom prst="rect">
            <a:avLst/>
          </a:prstGeom>
          <a:noFill/>
          <a:extLst>
            <a:ext uri="{909E8E84-426E-40DD-AFC4-6F175D3DCCD1}">
              <a14:hiddenFill xmlns:a14="http://schemas.microsoft.com/office/drawing/2010/main">
                <a:solidFill>
                  <a:srgbClr val="FFFFFF"/>
                </a:solidFill>
              </a14:hiddenFill>
            </a:ext>
          </a:extLst>
        </p:spPr>
      </p:pic>
      <p:sp>
        <p:nvSpPr>
          <p:cNvPr id="5" name="Cloud 4"/>
          <p:cNvSpPr/>
          <p:nvPr/>
        </p:nvSpPr>
        <p:spPr>
          <a:xfrm>
            <a:off x="78071" y="2555929"/>
            <a:ext cx="2974428" cy="16816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Cloud </a:t>
            </a:r>
            <a:br>
              <a:rPr lang="en-US" sz="2800" dirty="0" smtClean="0"/>
            </a:br>
            <a:r>
              <a:rPr lang="en-US" dirty="0" smtClean="0"/>
              <a:t>Analysis, Control, and Storage</a:t>
            </a:r>
            <a:endParaRPr lang="en-US" dirty="0"/>
          </a:p>
        </p:txBody>
      </p:sp>
      <p:cxnSp>
        <p:nvCxnSpPr>
          <p:cNvPr id="7" name="Straight Arrow Connector 6"/>
          <p:cNvCxnSpPr/>
          <p:nvPr/>
        </p:nvCxnSpPr>
        <p:spPr>
          <a:xfrm>
            <a:off x="8099950" y="5487964"/>
            <a:ext cx="1549647" cy="763025"/>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679324" y="2037366"/>
            <a:ext cx="3126632" cy="1341711"/>
          </a:xfrm>
          <a:prstGeom prst="straightConnector1">
            <a:avLst/>
          </a:prstGeom>
          <a:ln w="635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731895" y="3524891"/>
            <a:ext cx="3089140" cy="5519"/>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652066" y="3689911"/>
            <a:ext cx="3227265" cy="836602"/>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81510" y="3993644"/>
            <a:ext cx="833690" cy="996103"/>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Left-Right Arrow 17"/>
          <p:cNvSpPr/>
          <p:nvPr/>
        </p:nvSpPr>
        <p:spPr>
          <a:xfrm>
            <a:off x="3067050" y="3023179"/>
            <a:ext cx="1743451" cy="950077"/>
          </a:xfrm>
          <a:prstGeom prst="lef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cdn.supadupa.me/shop/1510/images/1278563/42la660v_massiv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49453" y="-57984"/>
            <a:ext cx="1562224" cy="1562224"/>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img.talkandroid.com/uploads/2015/05/samsung-smart-light-bulb-2.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560747" y="6674907"/>
            <a:ext cx="158134" cy="10556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7/7e/PS4-Console-wDS4.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350021" y="5054305"/>
            <a:ext cx="1761087" cy="867318"/>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a:endCxn id="3074" idx="1"/>
          </p:cNvCxnSpPr>
          <p:nvPr/>
        </p:nvCxnSpPr>
        <p:spPr>
          <a:xfrm flipV="1">
            <a:off x="6393624" y="723128"/>
            <a:ext cx="3055829" cy="2326706"/>
          </a:xfrm>
          <a:prstGeom prst="straightConnector1">
            <a:avLst/>
          </a:prstGeom>
          <a:ln w="920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52065" y="3906869"/>
            <a:ext cx="2949788" cy="1307110"/>
          </a:xfrm>
          <a:prstGeom prst="straightConnector1">
            <a:avLst/>
          </a:prstGeom>
          <a:ln w="635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78" name="Picture 6" descr="http://www.smartglassesnews.org/wp-content/uploads/2014/02/google-glass.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947853" y="6122412"/>
            <a:ext cx="1103382" cy="73558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endCxn id="3078" idx="0"/>
          </p:cNvCxnSpPr>
          <p:nvPr/>
        </p:nvCxnSpPr>
        <p:spPr>
          <a:xfrm>
            <a:off x="8099950" y="5647638"/>
            <a:ext cx="399594" cy="474774"/>
          </a:xfrm>
          <a:prstGeom prst="straightConnector1">
            <a:avLst/>
          </a:prstGeom>
          <a:ln w="3810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7" name="Picture 16" descr="http://img.talkandroid.com/uploads/2015/05/samsung-smart-light-bulb-2.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844959" y="1190020"/>
            <a:ext cx="763843" cy="50993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p:nvPr/>
        </p:nvCxnSpPr>
        <p:spPr>
          <a:xfrm flipV="1">
            <a:off x="6526924" y="1475295"/>
            <a:ext cx="3465215" cy="1751382"/>
          </a:xfrm>
          <a:prstGeom prst="straightConnector1">
            <a:avLst/>
          </a:prstGeom>
          <a:ln w="19050">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itle 1"/>
          <p:cNvSpPr>
            <a:spLocks noGrp="1"/>
          </p:cNvSpPr>
          <p:nvPr>
            <p:ph type="title"/>
          </p:nvPr>
        </p:nvSpPr>
        <p:spPr>
          <a:xfrm>
            <a:off x="838200" y="365125"/>
            <a:ext cx="10515600" cy="1325563"/>
          </a:xfrm>
        </p:spPr>
        <p:txBody>
          <a:bodyPr/>
          <a:lstStyle/>
          <a:p>
            <a:r>
              <a:rPr lang="en-US" dirty="0" smtClean="0"/>
              <a:t>The Complete Home Network</a:t>
            </a:r>
            <a:endParaRPr lang="en-US" dirty="0"/>
          </a:p>
        </p:txBody>
      </p:sp>
      <p:sp>
        <p:nvSpPr>
          <p:cNvPr id="29" name="Rectangle 28"/>
          <p:cNvSpPr/>
          <p:nvPr/>
        </p:nvSpPr>
        <p:spPr>
          <a:xfrm>
            <a:off x="78071" y="282151"/>
            <a:ext cx="11915145" cy="2062103"/>
          </a:xfrm>
          <a:prstGeom prst="rect">
            <a:avLst/>
          </a:prstGeom>
          <a:solidFill>
            <a:schemeClr val="bg1"/>
          </a:solidFill>
        </p:spPr>
        <p:txBody>
          <a:bodyPr wrap="square">
            <a:spAutoFit/>
          </a:bodyPr>
          <a:lstStyle/>
          <a:p>
            <a:r>
              <a:rPr lang="en-US" sz="3200" b="1" i="1" dirty="0">
                <a:solidFill>
                  <a:srgbClr val="000000"/>
                </a:solidFill>
                <a:latin typeface="Montserrat"/>
              </a:rPr>
              <a:t>“Within three years, 50% of IT networks will transition from having excess capacity to handle the additional </a:t>
            </a:r>
            <a:r>
              <a:rPr lang="en-US" sz="3200" b="1" i="1" dirty="0" err="1">
                <a:solidFill>
                  <a:srgbClr val="000000"/>
                </a:solidFill>
                <a:latin typeface="Montserrat"/>
              </a:rPr>
              <a:t>IoT</a:t>
            </a:r>
            <a:r>
              <a:rPr lang="en-US" sz="3200" b="1" i="1" dirty="0">
                <a:solidFill>
                  <a:srgbClr val="000000"/>
                </a:solidFill>
                <a:latin typeface="Montserrat"/>
              </a:rPr>
              <a:t> devices to being network constrained with nearly 10% of sites being </a:t>
            </a:r>
            <a:r>
              <a:rPr lang="en-US" sz="3200" b="1" i="1" dirty="0" smtClean="0">
                <a:solidFill>
                  <a:srgbClr val="000000"/>
                </a:solidFill>
                <a:latin typeface="Montserrat"/>
              </a:rPr>
              <a:t> overwhelmed</a:t>
            </a:r>
            <a:r>
              <a:rPr lang="en-US" sz="3200" b="1" i="1" dirty="0">
                <a:solidFill>
                  <a:srgbClr val="000000"/>
                </a:solidFill>
                <a:latin typeface="Montserrat"/>
              </a:rPr>
              <a:t>.” – </a:t>
            </a:r>
            <a:r>
              <a:rPr lang="en-US" sz="3200" b="1" i="1" dirty="0" smtClean="0">
                <a:solidFill>
                  <a:srgbClr val="000000"/>
                </a:solidFill>
                <a:latin typeface="Montserrat"/>
              </a:rPr>
              <a:t>IDC                                                 </a:t>
            </a:r>
            <a:r>
              <a:rPr lang="en-US" sz="3200" b="1" dirty="0" smtClean="0">
                <a:solidFill>
                  <a:srgbClr val="FF0000"/>
                </a:solidFill>
                <a:latin typeface="Montserrat"/>
              </a:rPr>
              <a:t>Bandwidth</a:t>
            </a:r>
            <a:endParaRPr lang="en-US" sz="3200" b="1" dirty="0">
              <a:solidFill>
                <a:srgbClr val="FF0000"/>
              </a:solidFill>
              <a:latin typeface="Montserrat"/>
            </a:endParaRPr>
          </a:p>
        </p:txBody>
      </p:sp>
      <p:sp>
        <p:nvSpPr>
          <p:cNvPr id="31" name="Rectangle 30"/>
          <p:cNvSpPr/>
          <p:nvPr/>
        </p:nvSpPr>
        <p:spPr>
          <a:xfrm>
            <a:off x="78070" y="4962843"/>
            <a:ext cx="11915145" cy="1569660"/>
          </a:xfrm>
          <a:prstGeom prst="rect">
            <a:avLst/>
          </a:prstGeom>
          <a:solidFill>
            <a:schemeClr val="bg1"/>
          </a:solidFill>
        </p:spPr>
        <p:txBody>
          <a:bodyPr wrap="square">
            <a:spAutoFit/>
          </a:bodyPr>
          <a:lstStyle/>
          <a:p>
            <a:r>
              <a:rPr lang="en-US" sz="3200" b="1" i="1" dirty="0" smtClean="0">
                <a:solidFill>
                  <a:srgbClr val="000000"/>
                </a:solidFill>
                <a:latin typeface="Montserrat"/>
              </a:rPr>
              <a:t>“39% [of Americans] </a:t>
            </a:r>
            <a:r>
              <a:rPr lang="en-US" sz="3200" b="1" i="1" dirty="0">
                <a:solidFill>
                  <a:srgbClr val="000000"/>
                </a:solidFill>
                <a:latin typeface="Montserrat"/>
              </a:rPr>
              <a:t>say they are “very concerned” or “somewhat concerned” about government monitoring of their activity on search engines</a:t>
            </a:r>
            <a:r>
              <a:rPr lang="en-US" sz="3200" b="1" i="1" dirty="0" smtClean="0">
                <a:solidFill>
                  <a:srgbClr val="000000"/>
                </a:solidFill>
                <a:latin typeface="Montserrat"/>
              </a:rPr>
              <a:t>.” – PEW Research     </a:t>
            </a:r>
            <a:r>
              <a:rPr lang="en-US" sz="3200" b="1" dirty="0" smtClean="0">
                <a:solidFill>
                  <a:srgbClr val="FF0000"/>
                </a:solidFill>
                <a:latin typeface="Montserrat"/>
              </a:rPr>
              <a:t>Privacy</a:t>
            </a:r>
            <a:endParaRPr lang="en-US" sz="3200" b="1" dirty="0">
              <a:solidFill>
                <a:srgbClr val="FF0000"/>
              </a:solidFill>
              <a:latin typeface="Montserrat"/>
            </a:endParaRPr>
          </a:p>
        </p:txBody>
      </p:sp>
      <p:sp>
        <p:nvSpPr>
          <p:cNvPr id="32" name="Rectangle 31"/>
          <p:cNvSpPr/>
          <p:nvPr/>
        </p:nvSpPr>
        <p:spPr>
          <a:xfrm>
            <a:off x="78071" y="2622497"/>
            <a:ext cx="11915144" cy="2062103"/>
          </a:xfrm>
          <a:prstGeom prst="rect">
            <a:avLst/>
          </a:prstGeom>
          <a:solidFill>
            <a:schemeClr val="bg1"/>
          </a:solidFill>
        </p:spPr>
        <p:txBody>
          <a:bodyPr wrap="square">
            <a:spAutoFit/>
          </a:bodyPr>
          <a:lstStyle/>
          <a:p>
            <a:r>
              <a:rPr lang="en-US" sz="3200" b="1" i="1" dirty="0" smtClean="0">
                <a:solidFill>
                  <a:srgbClr val="000000"/>
                </a:solidFill>
                <a:latin typeface="Montserrat"/>
              </a:rPr>
              <a:t>Using commercial cloud services is unsatisfactory because RTTs are too high. This situation is unlikely to change due to the focus on improving bandwidth rather than end-to-end latency. – </a:t>
            </a:r>
            <a:r>
              <a:rPr lang="en-US" sz="3200" b="1" i="1" dirty="0" err="1">
                <a:solidFill>
                  <a:srgbClr val="000000"/>
                </a:solidFill>
                <a:latin typeface="Montserrat"/>
              </a:rPr>
              <a:t>Satyanarayanant</a:t>
            </a:r>
            <a:r>
              <a:rPr lang="en-US" sz="3200" b="1" i="1" dirty="0">
                <a:solidFill>
                  <a:srgbClr val="000000"/>
                </a:solidFill>
                <a:latin typeface="Montserrat"/>
              </a:rPr>
              <a:t> et. al</a:t>
            </a:r>
            <a:r>
              <a:rPr lang="en-US" sz="3200" b="1" i="1" dirty="0" smtClean="0">
                <a:solidFill>
                  <a:srgbClr val="000000"/>
                </a:solidFill>
                <a:latin typeface="Montserrat"/>
              </a:rPr>
              <a:t>                                   </a:t>
            </a:r>
            <a:r>
              <a:rPr lang="en-US" sz="3200" b="1" dirty="0" smtClean="0">
                <a:solidFill>
                  <a:srgbClr val="FF0000"/>
                </a:solidFill>
                <a:latin typeface="Montserrat"/>
              </a:rPr>
              <a:t>Latency</a:t>
            </a:r>
            <a:endParaRPr lang="en-US" sz="3200" b="1" dirty="0">
              <a:solidFill>
                <a:srgbClr val="FF0000"/>
              </a:solidFill>
              <a:latin typeface="Montserrat"/>
            </a:endParaRPr>
          </a:p>
        </p:txBody>
      </p:sp>
    </p:spTree>
    <p:extLst>
      <p:ext uri="{BB962C8B-B14F-4D97-AF65-F5344CB8AC3E}">
        <p14:creationId xmlns:p14="http://schemas.microsoft.com/office/powerpoint/2010/main" val="224069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childTnLst>
                                    <p:set>
                                      <p:cBhvr rctx="PPT">
                                        <p:cTn id="6" dur="indefinite"/>
                                        <p:tgtEl>
                                          <p:spTgt spid="2050"/>
                                        </p:tgtEl>
                                        <p:attrNameLst>
                                          <p:attrName>style.opacity</p:attrName>
                                        </p:attrNameLst>
                                      </p:cBhvr>
                                      <p:to>
                                        <p:strVal val="0.5"/>
                                      </p:to>
                                    </p:set>
                                    <p:animEffect filter="image" prLst="opacity: 0.5">
                                      <p:cBhvr rctx="IE">
                                        <p:cTn id="7" dur="indefinite"/>
                                        <p:tgtEl>
                                          <p:spTgt spid="2050"/>
                                        </p:tgtEl>
                                      </p:cBhvr>
                                    </p:animEffect>
                                  </p:childTnLst>
                                </p:cTn>
                              </p:par>
                              <p:par>
                                <p:cTn id="8" presetID="9" presetClass="emph" presetSubtype="0" nodeType="withEffect">
                                  <p:stCondLst>
                                    <p:cond delay="0"/>
                                  </p:stCondLst>
                                  <p:childTnLst>
                                    <p:set>
                                      <p:cBhvr rctx="PPT">
                                        <p:cTn id="9" dur="indefinite"/>
                                        <p:tgtEl>
                                          <p:spTgt spid="2052"/>
                                        </p:tgtEl>
                                        <p:attrNameLst>
                                          <p:attrName>style.opacity</p:attrName>
                                        </p:attrNameLst>
                                      </p:cBhvr>
                                      <p:to>
                                        <p:strVal val="0.5"/>
                                      </p:to>
                                    </p:set>
                                    <p:animEffect filter="image" prLst="opacity: 0.5">
                                      <p:cBhvr rctx="IE">
                                        <p:cTn id="10" dur="indefinite"/>
                                        <p:tgtEl>
                                          <p:spTgt spid="2052"/>
                                        </p:tgtEl>
                                      </p:cBhvr>
                                    </p:animEffect>
                                  </p:childTnLst>
                                </p:cTn>
                              </p:par>
                              <p:par>
                                <p:cTn id="11" presetID="9" presetClass="emph" presetSubtype="0" nodeType="withEffect">
                                  <p:stCondLst>
                                    <p:cond delay="0"/>
                                  </p:stCondLst>
                                  <p:childTnLst>
                                    <p:set>
                                      <p:cBhvr rctx="PPT">
                                        <p:cTn id="12" dur="indefinite"/>
                                        <p:tgtEl>
                                          <p:spTgt spid="2054"/>
                                        </p:tgtEl>
                                        <p:attrNameLst>
                                          <p:attrName>style.opacity</p:attrName>
                                        </p:attrNameLst>
                                      </p:cBhvr>
                                      <p:to>
                                        <p:strVal val="0.5"/>
                                      </p:to>
                                    </p:set>
                                    <p:animEffect filter="image" prLst="opacity: 0.5">
                                      <p:cBhvr rctx="IE">
                                        <p:cTn id="13" dur="indefinite"/>
                                        <p:tgtEl>
                                          <p:spTgt spid="2054"/>
                                        </p:tgtEl>
                                      </p:cBhvr>
                                    </p:animEffect>
                                  </p:childTnLst>
                                </p:cTn>
                              </p:par>
                              <p:par>
                                <p:cTn id="14" presetID="9" presetClass="emph" presetSubtype="0" nodeType="withEffect">
                                  <p:stCondLst>
                                    <p:cond delay="0"/>
                                  </p:stCondLst>
                                  <p:childTnLst>
                                    <p:set>
                                      <p:cBhvr rctx="PPT">
                                        <p:cTn id="15" dur="indefinite"/>
                                        <p:tgtEl>
                                          <p:spTgt spid="2056"/>
                                        </p:tgtEl>
                                        <p:attrNameLst>
                                          <p:attrName>style.opacity</p:attrName>
                                        </p:attrNameLst>
                                      </p:cBhvr>
                                      <p:to>
                                        <p:strVal val="0.5"/>
                                      </p:to>
                                    </p:set>
                                    <p:animEffect filter="image" prLst="opacity: 0.5">
                                      <p:cBhvr rctx="IE">
                                        <p:cTn id="16" dur="indefinite"/>
                                        <p:tgtEl>
                                          <p:spTgt spid="2056"/>
                                        </p:tgtEl>
                                      </p:cBhvr>
                                    </p:animEffect>
                                  </p:childTnLst>
                                </p:cTn>
                              </p:par>
                              <p:par>
                                <p:cTn id="17" presetID="9" presetClass="emph" presetSubtype="0" nodeType="withEffect">
                                  <p:stCondLst>
                                    <p:cond delay="0"/>
                                  </p:stCondLst>
                                  <p:childTnLst>
                                    <p:set>
                                      <p:cBhvr rctx="PPT">
                                        <p:cTn id="18" dur="indefinite"/>
                                        <p:tgtEl>
                                          <p:spTgt spid="2060"/>
                                        </p:tgtEl>
                                        <p:attrNameLst>
                                          <p:attrName>style.opacity</p:attrName>
                                        </p:attrNameLst>
                                      </p:cBhvr>
                                      <p:to>
                                        <p:strVal val="0.5"/>
                                      </p:to>
                                    </p:set>
                                    <p:animEffect filter="image" prLst="opacity: 0.5">
                                      <p:cBhvr rctx="IE">
                                        <p:cTn id="19" dur="indefinite"/>
                                        <p:tgtEl>
                                          <p:spTgt spid="2060"/>
                                        </p:tgtEl>
                                      </p:cBhvr>
                                    </p:animEffect>
                                  </p:childTnLst>
                                </p:cTn>
                              </p:par>
                              <p:par>
                                <p:cTn id="20" presetID="9" presetClass="emph" presetSubtype="0" nodeType="withEffect">
                                  <p:stCondLst>
                                    <p:cond delay="0"/>
                                  </p:stCondLst>
                                  <p:childTnLst>
                                    <p:set>
                                      <p:cBhvr rctx="PPT">
                                        <p:cTn id="21" dur="indefinite"/>
                                        <p:tgtEl>
                                          <p:spTgt spid="2062"/>
                                        </p:tgtEl>
                                        <p:attrNameLst>
                                          <p:attrName>style.opacity</p:attrName>
                                        </p:attrNameLst>
                                      </p:cBhvr>
                                      <p:to>
                                        <p:strVal val="0.5"/>
                                      </p:to>
                                    </p:set>
                                    <p:animEffect filter="image" prLst="opacity: 0.5">
                                      <p:cBhvr rctx="IE">
                                        <p:cTn id="22" dur="indefinite"/>
                                        <p:tgtEl>
                                          <p:spTgt spid="2062"/>
                                        </p:tgtEl>
                                      </p:cBhvr>
                                    </p:animEffect>
                                  </p:childTnLst>
                                </p:cTn>
                              </p:par>
                              <p:par>
                                <p:cTn id="23" presetID="9" presetClass="emph" presetSubtype="0" grpId="0" nodeType="withEffect">
                                  <p:stCondLst>
                                    <p:cond delay="0"/>
                                  </p:stCondLst>
                                  <p:childTnLst>
                                    <p:set>
                                      <p:cBhvr rctx="PPT">
                                        <p:cTn id="24" dur="indefinite"/>
                                        <p:tgtEl>
                                          <p:spTgt spid="5"/>
                                        </p:tgtEl>
                                        <p:attrNameLst>
                                          <p:attrName>style.opacity</p:attrName>
                                        </p:attrNameLst>
                                      </p:cBhvr>
                                      <p:to>
                                        <p:strVal val="0.5"/>
                                      </p:to>
                                    </p:set>
                                    <p:animEffect filter="image" prLst="opacity: 0.5">
                                      <p:cBhvr rctx="IE">
                                        <p:cTn id="25" dur="indefinite"/>
                                        <p:tgtEl>
                                          <p:spTgt spid="5"/>
                                        </p:tgtEl>
                                      </p:cBhvr>
                                    </p:animEffect>
                                  </p:childTnLst>
                                </p:cTn>
                              </p:par>
                              <p:par>
                                <p:cTn id="26" presetID="9" presetClass="emph" presetSubtype="0" nodeType="withEffect">
                                  <p:stCondLst>
                                    <p:cond delay="0"/>
                                  </p:stCondLst>
                                  <p:childTnLst>
                                    <p:set>
                                      <p:cBhvr rctx="PPT">
                                        <p:cTn id="27" dur="indefinite"/>
                                        <p:tgtEl>
                                          <p:spTgt spid="7"/>
                                        </p:tgtEl>
                                        <p:attrNameLst>
                                          <p:attrName>style.opacity</p:attrName>
                                        </p:attrNameLst>
                                      </p:cBhvr>
                                      <p:to>
                                        <p:strVal val="0.5"/>
                                      </p:to>
                                    </p:set>
                                    <p:animEffect filter="image" prLst="opacity: 0.5">
                                      <p:cBhvr rctx="IE">
                                        <p:cTn id="28" dur="indefinite"/>
                                        <p:tgtEl>
                                          <p:spTgt spid="7"/>
                                        </p:tgtEl>
                                      </p:cBhvr>
                                    </p:animEffect>
                                  </p:childTnLst>
                                </p:cTn>
                              </p:par>
                              <p:par>
                                <p:cTn id="29" presetID="9" presetClass="emph" presetSubtype="0" nodeType="withEffect">
                                  <p:stCondLst>
                                    <p:cond delay="0"/>
                                  </p:stCondLst>
                                  <p:childTnLst>
                                    <p:set>
                                      <p:cBhvr rctx="PPT">
                                        <p:cTn id="30" dur="indefinite"/>
                                        <p:tgtEl>
                                          <p:spTgt spid="19"/>
                                        </p:tgtEl>
                                        <p:attrNameLst>
                                          <p:attrName>style.opacity</p:attrName>
                                        </p:attrNameLst>
                                      </p:cBhvr>
                                      <p:to>
                                        <p:strVal val="0.5"/>
                                      </p:to>
                                    </p:set>
                                    <p:animEffect filter="image" prLst="opacity: 0.5">
                                      <p:cBhvr rctx="IE">
                                        <p:cTn id="31" dur="indefinite"/>
                                        <p:tgtEl>
                                          <p:spTgt spid="19"/>
                                        </p:tgtEl>
                                      </p:cBhvr>
                                    </p:animEffect>
                                  </p:childTnLst>
                                </p:cTn>
                              </p:par>
                              <p:par>
                                <p:cTn id="32" presetID="9" presetClass="emph" presetSubtype="0" nodeType="withEffect">
                                  <p:stCondLst>
                                    <p:cond delay="0"/>
                                  </p:stCondLst>
                                  <p:childTnLst>
                                    <p:set>
                                      <p:cBhvr rctx="PPT">
                                        <p:cTn id="33" dur="indefinite"/>
                                        <p:tgtEl>
                                          <p:spTgt spid="21"/>
                                        </p:tgtEl>
                                        <p:attrNameLst>
                                          <p:attrName>style.opacity</p:attrName>
                                        </p:attrNameLst>
                                      </p:cBhvr>
                                      <p:to>
                                        <p:strVal val="0.5"/>
                                      </p:to>
                                    </p:set>
                                    <p:animEffect filter="image" prLst="opacity: 0.5">
                                      <p:cBhvr rctx="IE">
                                        <p:cTn id="34" dur="indefinite"/>
                                        <p:tgtEl>
                                          <p:spTgt spid="21"/>
                                        </p:tgtEl>
                                      </p:cBhvr>
                                    </p:animEffect>
                                  </p:childTnLst>
                                </p:cTn>
                              </p:par>
                              <p:par>
                                <p:cTn id="35" presetID="9" presetClass="emph" presetSubtype="0" nodeType="withEffect">
                                  <p:stCondLst>
                                    <p:cond delay="0"/>
                                  </p:stCondLst>
                                  <p:childTnLst>
                                    <p:set>
                                      <p:cBhvr rctx="PPT">
                                        <p:cTn id="36" dur="indefinite"/>
                                        <p:tgtEl>
                                          <p:spTgt spid="23"/>
                                        </p:tgtEl>
                                        <p:attrNameLst>
                                          <p:attrName>style.opacity</p:attrName>
                                        </p:attrNameLst>
                                      </p:cBhvr>
                                      <p:to>
                                        <p:strVal val="0.5"/>
                                      </p:to>
                                    </p:set>
                                    <p:animEffect filter="image" prLst="opacity: 0.5">
                                      <p:cBhvr rctx="IE">
                                        <p:cTn id="37" dur="indefinite"/>
                                        <p:tgtEl>
                                          <p:spTgt spid="23"/>
                                        </p:tgtEl>
                                      </p:cBhvr>
                                    </p:animEffect>
                                  </p:childTnLst>
                                </p:cTn>
                              </p:par>
                              <p:par>
                                <p:cTn id="38" presetID="9" presetClass="emph" presetSubtype="0" nodeType="withEffect">
                                  <p:stCondLst>
                                    <p:cond delay="0"/>
                                  </p:stCondLst>
                                  <p:childTnLst>
                                    <p:set>
                                      <p:cBhvr rctx="PPT">
                                        <p:cTn id="39" dur="indefinite"/>
                                        <p:tgtEl>
                                          <p:spTgt spid="27"/>
                                        </p:tgtEl>
                                        <p:attrNameLst>
                                          <p:attrName>style.opacity</p:attrName>
                                        </p:attrNameLst>
                                      </p:cBhvr>
                                      <p:to>
                                        <p:strVal val="0.5"/>
                                      </p:to>
                                    </p:set>
                                    <p:animEffect filter="image" prLst="opacity: 0.5">
                                      <p:cBhvr rctx="IE">
                                        <p:cTn id="40" dur="indefinite"/>
                                        <p:tgtEl>
                                          <p:spTgt spid="27"/>
                                        </p:tgtEl>
                                      </p:cBhvr>
                                    </p:animEffect>
                                  </p:childTnLst>
                                </p:cTn>
                              </p:par>
                              <p:par>
                                <p:cTn id="41" presetID="9" presetClass="emph" presetSubtype="0" grpId="0" nodeType="withEffect">
                                  <p:stCondLst>
                                    <p:cond delay="0"/>
                                  </p:stCondLst>
                                  <p:childTnLst>
                                    <p:set>
                                      <p:cBhvr rctx="PPT">
                                        <p:cTn id="42" dur="indefinite"/>
                                        <p:tgtEl>
                                          <p:spTgt spid="18"/>
                                        </p:tgtEl>
                                        <p:attrNameLst>
                                          <p:attrName>style.opacity</p:attrName>
                                        </p:attrNameLst>
                                      </p:cBhvr>
                                      <p:to>
                                        <p:strVal val="0.5"/>
                                      </p:to>
                                    </p:set>
                                    <p:animEffect filter="image" prLst="opacity: 0.5">
                                      <p:cBhvr rctx="IE">
                                        <p:cTn id="43" dur="indefinite"/>
                                        <p:tgtEl>
                                          <p:spTgt spid="18"/>
                                        </p:tgtEl>
                                      </p:cBhvr>
                                    </p:animEffect>
                                  </p:childTnLst>
                                </p:cTn>
                              </p:par>
                              <p:par>
                                <p:cTn id="44" presetID="9" presetClass="emph" presetSubtype="0" nodeType="withEffect">
                                  <p:stCondLst>
                                    <p:cond delay="0"/>
                                  </p:stCondLst>
                                  <p:childTnLst>
                                    <p:set>
                                      <p:cBhvr rctx="PPT">
                                        <p:cTn id="45" dur="indefinite"/>
                                        <p:tgtEl>
                                          <p:spTgt spid="3074"/>
                                        </p:tgtEl>
                                        <p:attrNameLst>
                                          <p:attrName>style.opacity</p:attrName>
                                        </p:attrNameLst>
                                      </p:cBhvr>
                                      <p:to>
                                        <p:strVal val="0.5"/>
                                      </p:to>
                                    </p:set>
                                    <p:animEffect filter="image" prLst="opacity: 0.5">
                                      <p:cBhvr rctx="IE">
                                        <p:cTn id="46" dur="indefinite"/>
                                        <p:tgtEl>
                                          <p:spTgt spid="3074"/>
                                        </p:tgtEl>
                                      </p:cBhvr>
                                    </p:animEffect>
                                  </p:childTnLst>
                                </p:cTn>
                              </p:par>
                              <p:par>
                                <p:cTn id="47" presetID="9" presetClass="emph" presetSubtype="0" nodeType="withEffect">
                                  <p:stCondLst>
                                    <p:cond delay="0"/>
                                  </p:stCondLst>
                                  <p:childTnLst>
                                    <p:set>
                                      <p:cBhvr rctx="PPT">
                                        <p:cTn id="48" dur="indefinite"/>
                                        <p:tgtEl>
                                          <p:spTgt spid="2064"/>
                                        </p:tgtEl>
                                        <p:attrNameLst>
                                          <p:attrName>style.opacity</p:attrName>
                                        </p:attrNameLst>
                                      </p:cBhvr>
                                      <p:to>
                                        <p:strVal val="0.5"/>
                                      </p:to>
                                    </p:set>
                                    <p:animEffect filter="image" prLst="opacity: 0.5">
                                      <p:cBhvr rctx="IE">
                                        <p:cTn id="49" dur="indefinite"/>
                                        <p:tgtEl>
                                          <p:spTgt spid="2064"/>
                                        </p:tgtEl>
                                      </p:cBhvr>
                                    </p:animEffect>
                                  </p:childTnLst>
                                </p:cTn>
                              </p:par>
                              <p:par>
                                <p:cTn id="50" presetID="9" presetClass="emph" presetSubtype="0" nodeType="withEffect">
                                  <p:stCondLst>
                                    <p:cond delay="0"/>
                                  </p:stCondLst>
                                  <p:childTnLst>
                                    <p:set>
                                      <p:cBhvr rctx="PPT">
                                        <p:cTn id="51" dur="indefinite"/>
                                        <p:tgtEl>
                                          <p:spTgt spid="3076"/>
                                        </p:tgtEl>
                                        <p:attrNameLst>
                                          <p:attrName>style.opacity</p:attrName>
                                        </p:attrNameLst>
                                      </p:cBhvr>
                                      <p:to>
                                        <p:strVal val="0.5"/>
                                      </p:to>
                                    </p:set>
                                    <p:animEffect filter="image" prLst="opacity: 0.5">
                                      <p:cBhvr rctx="IE">
                                        <p:cTn id="52" dur="indefinite"/>
                                        <p:tgtEl>
                                          <p:spTgt spid="3076"/>
                                        </p:tgtEl>
                                      </p:cBhvr>
                                    </p:animEffect>
                                  </p:childTnLst>
                                </p:cTn>
                              </p:par>
                              <p:par>
                                <p:cTn id="53" presetID="9" presetClass="emph" presetSubtype="0" nodeType="withEffect">
                                  <p:stCondLst>
                                    <p:cond delay="0"/>
                                  </p:stCondLst>
                                  <p:childTnLst>
                                    <p:set>
                                      <p:cBhvr rctx="PPT">
                                        <p:cTn id="54" dur="indefinite"/>
                                        <p:tgtEl>
                                          <p:spTgt spid="26"/>
                                        </p:tgtEl>
                                        <p:attrNameLst>
                                          <p:attrName>style.opacity</p:attrName>
                                        </p:attrNameLst>
                                      </p:cBhvr>
                                      <p:to>
                                        <p:strVal val="0.5"/>
                                      </p:to>
                                    </p:set>
                                    <p:animEffect filter="image" prLst="opacity: 0.5">
                                      <p:cBhvr rctx="IE">
                                        <p:cTn id="55" dur="indefinite"/>
                                        <p:tgtEl>
                                          <p:spTgt spid="26"/>
                                        </p:tgtEl>
                                      </p:cBhvr>
                                    </p:animEffect>
                                  </p:childTnLst>
                                </p:cTn>
                              </p:par>
                              <p:par>
                                <p:cTn id="56" presetID="9" presetClass="emph" presetSubtype="0" nodeType="withEffect">
                                  <p:stCondLst>
                                    <p:cond delay="0"/>
                                  </p:stCondLst>
                                  <p:childTnLst>
                                    <p:set>
                                      <p:cBhvr rctx="PPT">
                                        <p:cTn id="57" dur="indefinite"/>
                                        <p:tgtEl>
                                          <p:spTgt spid="30"/>
                                        </p:tgtEl>
                                        <p:attrNameLst>
                                          <p:attrName>style.opacity</p:attrName>
                                        </p:attrNameLst>
                                      </p:cBhvr>
                                      <p:to>
                                        <p:strVal val="0.5"/>
                                      </p:to>
                                    </p:set>
                                    <p:animEffect filter="image" prLst="opacity: 0.5">
                                      <p:cBhvr rctx="IE">
                                        <p:cTn id="58" dur="indefinite"/>
                                        <p:tgtEl>
                                          <p:spTgt spid="30"/>
                                        </p:tgtEl>
                                      </p:cBhvr>
                                    </p:animEffect>
                                  </p:childTnLst>
                                </p:cTn>
                              </p:par>
                              <p:par>
                                <p:cTn id="59" presetID="9" presetClass="emph" presetSubtype="0" nodeType="withEffect">
                                  <p:stCondLst>
                                    <p:cond delay="0"/>
                                  </p:stCondLst>
                                  <p:childTnLst>
                                    <p:set>
                                      <p:cBhvr rctx="PPT">
                                        <p:cTn id="60" dur="indefinite"/>
                                        <p:tgtEl>
                                          <p:spTgt spid="3078"/>
                                        </p:tgtEl>
                                        <p:attrNameLst>
                                          <p:attrName>style.opacity</p:attrName>
                                        </p:attrNameLst>
                                      </p:cBhvr>
                                      <p:to>
                                        <p:strVal val="0.5"/>
                                      </p:to>
                                    </p:set>
                                    <p:animEffect filter="image" prLst="opacity: 0.5">
                                      <p:cBhvr rctx="IE">
                                        <p:cTn id="61" dur="indefinite"/>
                                        <p:tgtEl>
                                          <p:spTgt spid="3078"/>
                                        </p:tgtEl>
                                      </p:cBhvr>
                                    </p:animEffect>
                                  </p:childTnLst>
                                </p:cTn>
                              </p:par>
                              <p:par>
                                <p:cTn id="62" presetID="9" presetClass="emph" presetSubtype="0" nodeType="withEffect">
                                  <p:stCondLst>
                                    <p:cond delay="0"/>
                                  </p:stCondLst>
                                  <p:childTnLst>
                                    <p:set>
                                      <p:cBhvr rctx="PPT">
                                        <p:cTn id="63" dur="indefinite"/>
                                        <p:tgtEl>
                                          <p:spTgt spid="34"/>
                                        </p:tgtEl>
                                        <p:attrNameLst>
                                          <p:attrName>style.opacity</p:attrName>
                                        </p:attrNameLst>
                                      </p:cBhvr>
                                      <p:to>
                                        <p:strVal val="0.5"/>
                                      </p:to>
                                    </p:set>
                                    <p:animEffect filter="image" prLst="opacity: 0.5">
                                      <p:cBhvr rctx="IE">
                                        <p:cTn id="64" dur="indefinite"/>
                                        <p:tgtEl>
                                          <p:spTgt spid="34"/>
                                        </p:tgtEl>
                                      </p:cBhvr>
                                    </p:animEffect>
                                  </p:childTnLst>
                                </p:cTn>
                              </p:par>
                              <p:par>
                                <p:cTn id="65" presetID="9" presetClass="emph" presetSubtype="0" nodeType="withEffect">
                                  <p:stCondLst>
                                    <p:cond delay="0"/>
                                  </p:stCondLst>
                                  <p:childTnLst>
                                    <p:set>
                                      <p:cBhvr rctx="PPT">
                                        <p:cTn id="66" dur="indefinite"/>
                                        <p:tgtEl>
                                          <p:spTgt spid="37"/>
                                        </p:tgtEl>
                                        <p:attrNameLst>
                                          <p:attrName>style.opacity</p:attrName>
                                        </p:attrNameLst>
                                      </p:cBhvr>
                                      <p:to>
                                        <p:strVal val="0.5"/>
                                      </p:to>
                                    </p:set>
                                    <p:animEffect filter="image" prLst="opacity: 0.5">
                                      <p:cBhvr rctx="IE">
                                        <p:cTn id="67" dur="indefinite"/>
                                        <p:tgtEl>
                                          <p:spTgt spid="37"/>
                                        </p:tgtEl>
                                      </p:cBhvr>
                                    </p:animEffect>
                                  </p:childTnLst>
                                </p:cTn>
                              </p:par>
                              <p:par>
                                <p:cTn id="68" presetID="9" presetClass="emph" presetSubtype="0" nodeType="withEffect">
                                  <p:stCondLst>
                                    <p:cond delay="0"/>
                                  </p:stCondLst>
                                  <p:childTnLst>
                                    <p:set>
                                      <p:cBhvr rctx="PPT">
                                        <p:cTn id="69" dur="indefinite"/>
                                        <p:tgtEl>
                                          <p:spTgt spid="16"/>
                                        </p:tgtEl>
                                        <p:attrNameLst>
                                          <p:attrName>style.opacity</p:attrName>
                                        </p:attrNameLst>
                                      </p:cBhvr>
                                      <p:to>
                                        <p:strVal val="0.5"/>
                                      </p:to>
                                    </p:set>
                                    <p:animEffect filter="image" prLst="opacity: 0.5">
                                      <p:cBhvr rctx="IE">
                                        <p:cTn id="70" dur="indefinite"/>
                                        <p:tgtEl>
                                          <p:spTgt spid="16"/>
                                        </p:tgtEl>
                                      </p:cBhvr>
                                    </p:animEffect>
                                  </p:childTnLst>
                                </p:cTn>
                              </p:par>
                              <p:par>
                                <p:cTn id="71" presetID="9" presetClass="emph" presetSubtype="0" grpId="0" nodeType="withEffect">
                                  <p:stCondLst>
                                    <p:cond delay="0"/>
                                  </p:stCondLst>
                                  <p:childTnLst>
                                    <p:set>
                                      <p:cBhvr rctx="PPT">
                                        <p:cTn id="72" dur="indefinite"/>
                                        <p:tgtEl>
                                          <p:spTgt spid="28"/>
                                        </p:tgtEl>
                                        <p:attrNameLst>
                                          <p:attrName>style.opacity</p:attrName>
                                        </p:attrNameLst>
                                      </p:cBhvr>
                                      <p:to>
                                        <p:strVal val="0.5"/>
                                      </p:to>
                                    </p:set>
                                    <p:animEffect filter="image" prLst="opacity: 0.5">
                                      <p:cBhvr rctx="IE">
                                        <p:cTn id="73" dur="indefinite"/>
                                        <p:tgtEl>
                                          <p:spTgt spid="28"/>
                                        </p:tgtEl>
                                      </p:cBhvr>
                                    </p:animEffect>
                                  </p:childTnLst>
                                </p:cTn>
                              </p:par>
                              <p:par>
                                <p:cTn id="74" presetID="1"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28" grpId="0"/>
      <p:bldP spid="29" grpId="0" animBg="1"/>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ages.appspy.com/articles/9302/samsung-t9000-smart-fridg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6769" y="2943088"/>
            <a:ext cx="1578133" cy="1184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www.yourenergyblog.com/wp-content/uploads/2014/12/Nest-Learning-Thermostat-300x28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0876" y="2356585"/>
            <a:ext cx="600930" cy="5728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phandroid.s3.amazonaws.com/wp-content/uploads/2015/06/Nest-Ca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82724" y="4873561"/>
            <a:ext cx="784085" cy="7840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s://d30y9cdsu7xlg0.cloudfront.net/png/75423-2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4510" y="5421060"/>
            <a:ext cx="889221" cy="88922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http://gstylemag.zippykid.netdna-cdn.com/wp-content/uploads/2014/08/gallery_visual_titan4.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41498" y="3272261"/>
            <a:ext cx="1258756" cy="13070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cdn.supadupa.me/shop/1510/images/1278563/42la660v_massiv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28009" y="1070962"/>
            <a:ext cx="1562224" cy="1562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upload.wikimedia.org/wikipedia/commons/7/7e/PS4-Console-wDS4.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36802" y="5657646"/>
            <a:ext cx="1761087" cy="86731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www.smartglassesnews.org/wp-content/uploads/2014/02/google-glass.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75388" y="4922058"/>
            <a:ext cx="1103382" cy="7355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http://img.talkandroid.com/uploads/2015/05/samsung-smart-light-bulb-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654847" y="2224083"/>
            <a:ext cx="763843" cy="5099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http://cdn.business2community.com/wp-content/uploads/2015/03/Place-WiFi-Router.gi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46901" y="1186655"/>
            <a:ext cx="1007510" cy="100751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V="1">
            <a:off x="4178770" y="2795606"/>
            <a:ext cx="3587254" cy="2126452"/>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3" idx="2"/>
          </p:cNvCxnSpPr>
          <p:nvPr/>
        </p:nvCxnSpPr>
        <p:spPr>
          <a:xfrm flipV="1">
            <a:off x="5282152" y="2194165"/>
            <a:ext cx="1468504" cy="3226895"/>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203636" y="2356585"/>
            <a:ext cx="1547020" cy="3301061"/>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4110564" y="2795607"/>
            <a:ext cx="3772160" cy="2166436"/>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8" idx="3"/>
          </p:cNvCxnSpPr>
          <p:nvPr/>
        </p:nvCxnSpPr>
        <p:spPr>
          <a:xfrm flipH="1">
            <a:off x="4100254" y="3807612"/>
            <a:ext cx="4174512" cy="118153"/>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4082116" y="2316600"/>
            <a:ext cx="2164786" cy="1406826"/>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4114781" y="4131909"/>
            <a:ext cx="2365532" cy="1485752"/>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0" idx="0"/>
          </p:cNvCxnSpPr>
          <p:nvPr/>
        </p:nvCxnSpPr>
        <p:spPr>
          <a:xfrm flipH="1" flipV="1">
            <a:off x="6886560" y="2224083"/>
            <a:ext cx="30786" cy="3433563"/>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7445691" y="5421061"/>
            <a:ext cx="572937" cy="236585"/>
          </a:xfrm>
          <a:prstGeom prst="straightConnector1">
            <a:avLst/>
          </a:prstGeom>
          <a:ln w="28575">
            <a:solidFill>
              <a:schemeClr val="bg1">
                <a:lumMod val="6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Cloud 44"/>
          <p:cNvSpPr/>
          <p:nvPr/>
        </p:nvSpPr>
        <p:spPr>
          <a:xfrm>
            <a:off x="8274766" y="888633"/>
            <a:ext cx="3816535" cy="184538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Cloud </a:t>
            </a:r>
            <a:br>
              <a:rPr lang="en-US" sz="2800" dirty="0" smtClean="0"/>
            </a:br>
            <a:r>
              <a:rPr lang="en-US" dirty="0" smtClean="0"/>
              <a:t>1. Storage of Summaries 2. Long Term Analysis</a:t>
            </a:r>
            <a:endParaRPr lang="en-US" dirty="0"/>
          </a:p>
        </p:txBody>
      </p:sp>
      <p:sp>
        <p:nvSpPr>
          <p:cNvPr id="46" name="Left-Right Arrow 45"/>
          <p:cNvSpPr/>
          <p:nvPr/>
        </p:nvSpPr>
        <p:spPr>
          <a:xfrm>
            <a:off x="7254411" y="1847810"/>
            <a:ext cx="1020355" cy="164307"/>
          </a:xfrm>
          <a:prstGeom prst="lef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Symbiosis in the Internet of Things</a:t>
            </a:r>
            <a:endParaRPr lang="en-US" dirty="0"/>
          </a:p>
        </p:txBody>
      </p:sp>
      <p:sp>
        <p:nvSpPr>
          <p:cNvPr id="3" name="TextBox 2"/>
          <p:cNvSpPr txBox="1"/>
          <p:nvPr/>
        </p:nvSpPr>
        <p:spPr>
          <a:xfrm>
            <a:off x="492649" y="3234754"/>
            <a:ext cx="11595867" cy="584775"/>
          </a:xfrm>
          <a:prstGeom prst="rect">
            <a:avLst/>
          </a:prstGeom>
          <a:noFill/>
        </p:spPr>
        <p:txBody>
          <a:bodyPr wrap="none" rtlCol="0">
            <a:spAutoFit/>
          </a:bodyPr>
          <a:lstStyle/>
          <a:p>
            <a:r>
              <a:rPr lang="en-US" sz="3200" b="1" dirty="0" smtClean="0"/>
              <a:t>Devices can cooperate to match the services provided by the cloud </a:t>
            </a:r>
            <a:endParaRPr lang="en-US" sz="3200" b="1" dirty="0"/>
          </a:p>
        </p:txBody>
      </p:sp>
    </p:spTree>
    <p:extLst>
      <p:ext uri="{BB962C8B-B14F-4D97-AF65-F5344CB8AC3E}">
        <p14:creationId xmlns:p14="http://schemas.microsoft.com/office/powerpoint/2010/main" val="254124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solidFill>
                  <a:schemeClr val="bg1">
                    <a:lumMod val="50000"/>
                  </a:schemeClr>
                </a:solidFill>
              </a:rPr>
              <a:t>Motivation</a:t>
            </a:r>
          </a:p>
          <a:p>
            <a:r>
              <a:rPr lang="en-US" dirty="0" err="1" smtClean="0"/>
              <a:t>Symb</a:t>
            </a:r>
            <a:r>
              <a:rPr lang="en-US" b="1" dirty="0" err="1" smtClean="0"/>
              <a:t>IoT</a:t>
            </a:r>
            <a:r>
              <a:rPr lang="en-US" dirty="0" smtClean="0"/>
              <a:t> Design Goals</a:t>
            </a:r>
          </a:p>
          <a:p>
            <a:r>
              <a:rPr lang="en-US" dirty="0" err="1" smtClean="0">
                <a:solidFill>
                  <a:schemeClr val="bg1">
                    <a:lumMod val="50000"/>
                  </a:schemeClr>
                </a:solidFill>
              </a:rPr>
              <a:t>Symb</a:t>
            </a:r>
            <a:r>
              <a:rPr lang="en-US" b="1" dirty="0" err="1" smtClean="0">
                <a:solidFill>
                  <a:schemeClr val="bg1">
                    <a:lumMod val="50000"/>
                  </a:schemeClr>
                </a:solidFill>
              </a:rPr>
              <a:t>IoT</a:t>
            </a:r>
            <a:r>
              <a:rPr lang="en-US" dirty="0" smtClean="0">
                <a:solidFill>
                  <a:schemeClr val="bg1">
                    <a:lumMod val="50000"/>
                  </a:schemeClr>
                </a:solidFill>
              </a:rPr>
              <a:t> Strawman Architecture</a:t>
            </a:r>
          </a:p>
          <a:p>
            <a:r>
              <a:rPr lang="en-US" dirty="0" smtClean="0">
                <a:solidFill>
                  <a:schemeClr val="bg1">
                    <a:lumMod val="50000"/>
                  </a:schemeClr>
                </a:solidFill>
              </a:rPr>
              <a:t>Feasibility Study</a:t>
            </a:r>
          </a:p>
          <a:p>
            <a:r>
              <a:rPr lang="en-US" dirty="0" smtClean="0">
                <a:solidFill>
                  <a:schemeClr val="bg1">
                    <a:lumMod val="50000"/>
                  </a:schemeClr>
                </a:solidFill>
              </a:rPr>
              <a:t>Conclusion</a:t>
            </a:r>
            <a:endParaRPr lang="en-US" dirty="0">
              <a:solidFill>
                <a:schemeClr val="bg1">
                  <a:lumMod val="50000"/>
                </a:schemeClr>
              </a:solidFill>
            </a:endParaRPr>
          </a:p>
        </p:txBody>
      </p:sp>
    </p:spTree>
    <p:extLst>
      <p:ext uri="{BB962C8B-B14F-4D97-AF65-F5344CB8AC3E}">
        <p14:creationId xmlns:p14="http://schemas.microsoft.com/office/powerpoint/2010/main" val="30162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555</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InsightWebRegular</vt:lpstr>
      <vt:lpstr>Montserrat</vt:lpstr>
      <vt:lpstr>Office Theme</vt:lpstr>
      <vt:lpstr>Vision: The Case for Symbiosis in the Internet of Things </vt:lpstr>
      <vt:lpstr>PowerPoint Presentation</vt:lpstr>
      <vt:lpstr>IoT in a Home Network</vt:lpstr>
      <vt:lpstr>IoT in a Home Network</vt:lpstr>
      <vt:lpstr>IoT in a Home Network</vt:lpstr>
      <vt:lpstr>IoT in a Home Network</vt:lpstr>
      <vt:lpstr>The Complete Home Network</vt:lpstr>
      <vt:lpstr>Symbiosis in the Internet of Things</vt:lpstr>
      <vt:lpstr>Outline</vt:lpstr>
      <vt:lpstr>SymbIoT Design Goals</vt:lpstr>
      <vt:lpstr>Outline</vt:lpstr>
      <vt:lpstr>SymbIoT Strawman Architecture</vt:lpstr>
      <vt:lpstr>SymbIoT Strawman Architecture</vt:lpstr>
      <vt:lpstr>SymbIoT Strawman Architecture</vt:lpstr>
      <vt:lpstr>SymbIoT Strawman Architecture</vt:lpstr>
      <vt:lpstr>Outline</vt:lpstr>
      <vt:lpstr>Feasibility Study: Setup</vt:lpstr>
      <vt:lpstr>Feasibility Study: 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The Case for Symbiosis in the Internet of Things</dc:title>
  <dc:creator>Ahmed Saaed</dc:creator>
  <cp:lastModifiedBy>Ahmed Saaed</cp:lastModifiedBy>
  <cp:revision>36</cp:revision>
  <dcterms:created xsi:type="dcterms:W3CDTF">2015-08-21T16:48:58Z</dcterms:created>
  <dcterms:modified xsi:type="dcterms:W3CDTF">2015-08-25T16:46:34Z</dcterms:modified>
</cp:coreProperties>
</file>