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9"/>
  </p:notesMasterIdLst>
  <p:sldIdLst>
    <p:sldId id="264" r:id="rId4"/>
    <p:sldId id="269" r:id="rId5"/>
    <p:sldId id="304" r:id="rId6"/>
    <p:sldId id="306" r:id="rId7"/>
    <p:sldId id="307" r:id="rId8"/>
    <p:sldId id="305" r:id="rId9"/>
    <p:sldId id="308" r:id="rId10"/>
    <p:sldId id="309" r:id="rId11"/>
    <p:sldId id="310" r:id="rId12"/>
    <p:sldId id="312" r:id="rId13"/>
    <p:sldId id="314" r:id="rId14"/>
    <p:sldId id="313" r:id="rId15"/>
    <p:sldId id="315" r:id="rId16"/>
    <p:sldId id="316" r:id="rId17"/>
    <p:sldId id="317" r:id="rId18"/>
    <p:sldId id="331" r:id="rId19"/>
    <p:sldId id="332" r:id="rId20"/>
    <p:sldId id="333" r:id="rId21"/>
    <p:sldId id="335" r:id="rId22"/>
    <p:sldId id="337" r:id="rId23"/>
    <p:sldId id="336" r:id="rId24"/>
    <p:sldId id="318" r:id="rId25"/>
    <p:sldId id="319" r:id="rId26"/>
    <p:sldId id="320" r:id="rId27"/>
    <p:sldId id="321" r:id="rId28"/>
    <p:sldId id="322" r:id="rId29"/>
    <p:sldId id="323" r:id="rId30"/>
    <p:sldId id="324" r:id="rId31"/>
    <p:sldId id="325" r:id="rId32"/>
    <p:sldId id="326" r:id="rId33"/>
    <p:sldId id="327" r:id="rId34"/>
    <p:sldId id="328" r:id="rId35"/>
    <p:sldId id="330" r:id="rId36"/>
    <p:sldId id="329" r:id="rId37"/>
    <p:sldId id="271"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6196" autoAdjust="0"/>
  </p:normalViewPr>
  <p:slideViewPr>
    <p:cSldViewPr>
      <p:cViewPr varScale="1">
        <p:scale>
          <a:sx n="113" d="100"/>
          <a:sy n="113" d="100"/>
        </p:scale>
        <p:origin x="797" y="91"/>
      </p:cViewPr>
      <p:guideLst>
        <p:guide orient="horz" pos="1620"/>
        <p:guide pos="2880"/>
        <p:guide orient="horz" pos="1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89311-B830-475E-80F1-E166C91F26EF}" type="datetimeFigureOut">
              <a:rPr lang="en-US" smtClean="0"/>
              <a:t>11/19/2022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94226-DCFC-4059-B351-D1AEFFD67F25}" type="slidenum">
              <a:rPr lang="en-US" smtClean="0"/>
              <a:t>‹#›</a:t>
            </a:fld>
            <a:endParaRPr lang="en-US" dirty="0"/>
          </a:p>
        </p:txBody>
      </p:sp>
    </p:spTree>
    <p:extLst>
      <p:ext uri="{BB962C8B-B14F-4D97-AF65-F5344CB8AC3E}">
        <p14:creationId xmlns:p14="http://schemas.microsoft.com/office/powerpoint/2010/main" val="7915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a:t>
            </a:fld>
            <a:endParaRPr lang="en-US" dirty="0"/>
          </a:p>
        </p:txBody>
      </p:sp>
    </p:spTree>
    <p:extLst>
      <p:ext uri="{BB962C8B-B14F-4D97-AF65-F5344CB8AC3E}">
        <p14:creationId xmlns:p14="http://schemas.microsoft.com/office/powerpoint/2010/main" val="337607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11</a:t>
            </a:fld>
            <a:endParaRPr lang="en-US" dirty="0"/>
          </a:p>
        </p:txBody>
      </p:sp>
    </p:spTree>
    <p:extLst>
      <p:ext uri="{BB962C8B-B14F-4D97-AF65-F5344CB8AC3E}">
        <p14:creationId xmlns:p14="http://schemas.microsoft.com/office/powerpoint/2010/main" val="2850544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12</a:t>
            </a:fld>
            <a:endParaRPr lang="en-US" dirty="0"/>
          </a:p>
        </p:txBody>
      </p:sp>
    </p:spTree>
    <p:extLst>
      <p:ext uri="{BB962C8B-B14F-4D97-AF65-F5344CB8AC3E}">
        <p14:creationId xmlns:p14="http://schemas.microsoft.com/office/powerpoint/2010/main" val="2391959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13</a:t>
            </a:fld>
            <a:endParaRPr lang="en-US" dirty="0"/>
          </a:p>
        </p:txBody>
      </p:sp>
    </p:spTree>
    <p:extLst>
      <p:ext uri="{BB962C8B-B14F-4D97-AF65-F5344CB8AC3E}">
        <p14:creationId xmlns:p14="http://schemas.microsoft.com/office/powerpoint/2010/main" val="63304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14</a:t>
            </a:fld>
            <a:endParaRPr lang="en-US" dirty="0"/>
          </a:p>
        </p:txBody>
      </p:sp>
    </p:spTree>
    <p:extLst>
      <p:ext uri="{BB962C8B-B14F-4D97-AF65-F5344CB8AC3E}">
        <p14:creationId xmlns:p14="http://schemas.microsoft.com/office/powerpoint/2010/main" val="226267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15</a:t>
            </a:fld>
            <a:endParaRPr lang="en-US" dirty="0"/>
          </a:p>
        </p:txBody>
      </p:sp>
    </p:spTree>
    <p:extLst>
      <p:ext uri="{BB962C8B-B14F-4D97-AF65-F5344CB8AC3E}">
        <p14:creationId xmlns:p14="http://schemas.microsoft.com/office/powerpoint/2010/main" val="221166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16</a:t>
            </a:fld>
            <a:endParaRPr lang="en-US" dirty="0"/>
          </a:p>
        </p:txBody>
      </p:sp>
    </p:spTree>
    <p:extLst>
      <p:ext uri="{BB962C8B-B14F-4D97-AF65-F5344CB8AC3E}">
        <p14:creationId xmlns:p14="http://schemas.microsoft.com/office/powerpoint/2010/main" val="2598909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17</a:t>
            </a:fld>
            <a:endParaRPr lang="en-US" dirty="0"/>
          </a:p>
        </p:txBody>
      </p:sp>
    </p:spTree>
    <p:extLst>
      <p:ext uri="{BB962C8B-B14F-4D97-AF65-F5344CB8AC3E}">
        <p14:creationId xmlns:p14="http://schemas.microsoft.com/office/powerpoint/2010/main" val="257991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18</a:t>
            </a:fld>
            <a:endParaRPr lang="en-US" dirty="0"/>
          </a:p>
        </p:txBody>
      </p:sp>
    </p:spTree>
    <p:extLst>
      <p:ext uri="{BB962C8B-B14F-4D97-AF65-F5344CB8AC3E}">
        <p14:creationId xmlns:p14="http://schemas.microsoft.com/office/powerpoint/2010/main" val="55714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19</a:t>
            </a:fld>
            <a:endParaRPr lang="en-US" dirty="0"/>
          </a:p>
        </p:txBody>
      </p:sp>
    </p:spTree>
    <p:extLst>
      <p:ext uri="{BB962C8B-B14F-4D97-AF65-F5344CB8AC3E}">
        <p14:creationId xmlns:p14="http://schemas.microsoft.com/office/powerpoint/2010/main" val="385930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20</a:t>
            </a:fld>
            <a:endParaRPr lang="en-US" dirty="0"/>
          </a:p>
        </p:txBody>
      </p:sp>
    </p:spTree>
    <p:extLst>
      <p:ext uri="{BB962C8B-B14F-4D97-AF65-F5344CB8AC3E}">
        <p14:creationId xmlns:p14="http://schemas.microsoft.com/office/powerpoint/2010/main" val="187232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a:t>
            </a:fld>
            <a:endParaRPr lang="en-US" dirty="0"/>
          </a:p>
        </p:txBody>
      </p:sp>
    </p:spTree>
    <p:extLst>
      <p:ext uri="{BB962C8B-B14F-4D97-AF65-F5344CB8AC3E}">
        <p14:creationId xmlns:p14="http://schemas.microsoft.com/office/powerpoint/2010/main" val="3128047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21</a:t>
            </a:fld>
            <a:endParaRPr lang="en-US" dirty="0"/>
          </a:p>
        </p:txBody>
      </p:sp>
    </p:spTree>
    <p:extLst>
      <p:ext uri="{BB962C8B-B14F-4D97-AF65-F5344CB8AC3E}">
        <p14:creationId xmlns:p14="http://schemas.microsoft.com/office/powerpoint/2010/main" val="114876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22</a:t>
            </a:fld>
            <a:endParaRPr lang="en-US" dirty="0"/>
          </a:p>
        </p:txBody>
      </p:sp>
    </p:spTree>
    <p:extLst>
      <p:ext uri="{BB962C8B-B14F-4D97-AF65-F5344CB8AC3E}">
        <p14:creationId xmlns:p14="http://schemas.microsoft.com/office/powerpoint/2010/main" val="2923727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23</a:t>
            </a:fld>
            <a:endParaRPr lang="en-US" dirty="0"/>
          </a:p>
        </p:txBody>
      </p:sp>
    </p:spTree>
    <p:extLst>
      <p:ext uri="{BB962C8B-B14F-4D97-AF65-F5344CB8AC3E}">
        <p14:creationId xmlns:p14="http://schemas.microsoft.com/office/powerpoint/2010/main" val="2838486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24</a:t>
            </a:fld>
            <a:endParaRPr lang="en-US" dirty="0"/>
          </a:p>
        </p:txBody>
      </p:sp>
    </p:spTree>
    <p:extLst>
      <p:ext uri="{BB962C8B-B14F-4D97-AF65-F5344CB8AC3E}">
        <p14:creationId xmlns:p14="http://schemas.microsoft.com/office/powerpoint/2010/main" val="4100582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25</a:t>
            </a:fld>
            <a:endParaRPr lang="en-US" dirty="0"/>
          </a:p>
        </p:txBody>
      </p:sp>
    </p:spTree>
    <p:extLst>
      <p:ext uri="{BB962C8B-B14F-4D97-AF65-F5344CB8AC3E}">
        <p14:creationId xmlns:p14="http://schemas.microsoft.com/office/powerpoint/2010/main" val="246077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26</a:t>
            </a:fld>
            <a:endParaRPr lang="en-US" dirty="0"/>
          </a:p>
        </p:txBody>
      </p:sp>
    </p:spTree>
    <p:extLst>
      <p:ext uri="{BB962C8B-B14F-4D97-AF65-F5344CB8AC3E}">
        <p14:creationId xmlns:p14="http://schemas.microsoft.com/office/powerpoint/2010/main" val="858196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27</a:t>
            </a:fld>
            <a:endParaRPr lang="en-US" dirty="0"/>
          </a:p>
        </p:txBody>
      </p:sp>
    </p:spTree>
    <p:extLst>
      <p:ext uri="{BB962C8B-B14F-4D97-AF65-F5344CB8AC3E}">
        <p14:creationId xmlns:p14="http://schemas.microsoft.com/office/powerpoint/2010/main" val="4040722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28</a:t>
            </a:fld>
            <a:endParaRPr lang="en-US" dirty="0"/>
          </a:p>
        </p:txBody>
      </p:sp>
    </p:spTree>
    <p:extLst>
      <p:ext uri="{BB962C8B-B14F-4D97-AF65-F5344CB8AC3E}">
        <p14:creationId xmlns:p14="http://schemas.microsoft.com/office/powerpoint/2010/main" val="2267739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29</a:t>
            </a:fld>
            <a:endParaRPr lang="en-US" dirty="0"/>
          </a:p>
        </p:txBody>
      </p:sp>
    </p:spTree>
    <p:extLst>
      <p:ext uri="{BB962C8B-B14F-4D97-AF65-F5344CB8AC3E}">
        <p14:creationId xmlns:p14="http://schemas.microsoft.com/office/powerpoint/2010/main" val="2084259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30</a:t>
            </a:fld>
            <a:endParaRPr lang="en-US" dirty="0"/>
          </a:p>
        </p:txBody>
      </p:sp>
    </p:spTree>
    <p:extLst>
      <p:ext uri="{BB962C8B-B14F-4D97-AF65-F5344CB8AC3E}">
        <p14:creationId xmlns:p14="http://schemas.microsoft.com/office/powerpoint/2010/main" val="15436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4</a:t>
            </a:fld>
            <a:endParaRPr lang="en-US" dirty="0"/>
          </a:p>
        </p:txBody>
      </p:sp>
    </p:spTree>
    <p:extLst>
      <p:ext uri="{BB962C8B-B14F-4D97-AF65-F5344CB8AC3E}">
        <p14:creationId xmlns:p14="http://schemas.microsoft.com/office/powerpoint/2010/main" val="341489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31</a:t>
            </a:fld>
            <a:endParaRPr lang="en-US" dirty="0"/>
          </a:p>
        </p:txBody>
      </p:sp>
    </p:spTree>
    <p:extLst>
      <p:ext uri="{BB962C8B-B14F-4D97-AF65-F5344CB8AC3E}">
        <p14:creationId xmlns:p14="http://schemas.microsoft.com/office/powerpoint/2010/main" val="250163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32</a:t>
            </a:fld>
            <a:endParaRPr lang="en-US" dirty="0"/>
          </a:p>
        </p:txBody>
      </p:sp>
    </p:spTree>
    <p:extLst>
      <p:ext uri="{BB962C8B-B14F-4D97-AF65-F5344CB8AC3E}">
        <p14:creationId xmlns:p14="http://schemas.microsoft.com/office/powerpoint/2010/main" val="343597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33</a:t>
            </a:fld>
            <a:endParaRPr lang="en-US" dirty="0"/>
          </a:p>
        </p:txBody>
      </p:sp>
    </p:spTree>
    <p:extLst>
      <p:ext uri="{BB962C8B-B14F-4D97-AF65-F5344CB8AC3E}">
        <p14:creationId xmlns:p14="http://schemas.microsoft.com/office/powerpoint/2010/main" val="289393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34</a:t>
            </a:fld>
            <a:endParaRPr lang="en-US" dirty="0"/>
          </a:p>
        </p:txBody>
      </p:sp>
    </p:spTree>
    <p:extLst>
      <p:ext uri="{BB962C8B-B14F-4D97-AF65-F5344CB8AC3E}">
        <p14:creationId xmlns:p14="http://schemas.microsoft.com/office/powerpoint/2010/main" val="256142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5</a:t>
            </a:fld>
            <a:endParaRPr lang="en-US" dirty="0"/>
          </a:p>
        </p:txBody>
      </p:sp>
    </p:spTree>
    <p:extLst>
      <p:ext uri="{BB962C8B-B14F-4D97-AF65-F5344CB8AC3E}">
        <p14:creationId xmlns:p14="http://schemas.microsoft.com/office/powerpoint/2010/main" val="3045628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6</a:t>
            </a:fld>
            <a:endParaRPr lang="en-US" dirty="0"/>
          </a:p>
        </p:txBody>
      </p:sp>
    </p:spTree>
    <p:extLst>
      <p:ext uri="{BB962C8B-B14F-4D97-AF65-F5344CB8AC3E}">
        <p14:creationId xmlns:p14="http://schemas.microsoft.com/office/powerpoint/2010/main" val="262679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7</a:t>
            </a:fld>
            <a:endParaRPr lang="en-US" dirty="0"/>
          </a:p>
        </p:txBody>
      </p:sp>
    </p:spTree>
    <p:extLst>
      <p:ext uri="{BB962C8B-B14F-4D97-AF65-F5344CB8AC3E}">
        <p14:creationId xmlns:p14="http://schemas.microsoft.com/office/powerpoint/2010/main" val="312714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8</a:t>
            </a:fld>
            <a:endParaRPr lang="en-US" dirty="0"/>
          </a:p>
        </p:txBody>
      </p:sp>
    </p:spTree>
    <p:extLst>
      <p:ext uri="{BB962C8B-B14F-4D97-AF65-F5344CB8AC3E}">
        <p14:creationId xmlns:p14="http://schemas.microsoft.com/office/powerpoint/2010/main" val="412208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9</a:t>
            </a:fld>
            <a:endParaRPr lang="en-US" dirty="0"/>
          </a:p>
        </p:txBody>
      </p:sp>
    </p:spTree>
    <p:extLst>
      <p:ext uri="{BB962C8B-B14F-4D97-AF65-F5344CB8AC3E}">
        <p14:creationId xmlns:p14="http://schemas.microsoft.com/office/powerpoint/2010/main" val="334480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t>10</a:t>
            </a:fld>
            <a:endParaRPr lang="en-US" dirty="0"/>
          </a:p>
        </p:txBody>
      </p:sp>
    </p:spTree>
    <p:extLst>
      <p:ext uri="{BB962C8B-B14F-4D97-AF65-F5344CB8AC3E}">
        <p14:creationId xmlns:p14="http://schemas.microsoft.com/office/powerpoint/2010/main" val="1543836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363838"/>
            <a:ext cx="9144000" cy="1440160"/>
          </a:xfrm>
          <a:prstGeom prst="rect">
            <a:avLst/>
          </a:prstGeom>
          <a:gradFill flip="none" rotWithShape="1">
            <a:gsLst>
              <a:gs pos="0">
                <a:schemeClr val="bg1">
                  <a:alpha val="70000"/>
                </a:schemeClr>
              </a:gs>
              <a:gs pos="50000">
                <a:schemeClr val="bg1">
                  <a:alpha val="8800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3625257"/>
            <a:ext cx="9144000" cy="478117"/>
          </a:xfrm>
          <a:prstGeom prst="rect">
            <a:avLst/>
          </a:prstGeom>
        </p:spPr>
        <p:txBody>
          <a:bodyPr anchor="ctr"/>
          <a:lstStyle>
            <a:lvl1pPr marL="0" indent="0" algn="ctr">
              <a:lnSpc>
                <a:spcPct val="100000"/>
              </a:lnSpc>
              <a:buNone/>
              <a:defRPr b="0" baseline="0">
                <a:solidFill>
                  <a:schemeClr val="tx1">
                    <a:lumMod val="75000"/>
                    <a:lumOff val="25000"/>
                  </a:schemeClr>
                </a:solidFill>
                <a:latin typeface="+mj-lt"/>
                <a:cs typeface="Arial" pitchFamily="34" charset="0"/>
              </a:defRPr>
            </a:lvl1pPr>
          </a:lstStyle>
          <a:p>
            <a:pPr lvl="0"/>
            <a:r>
              <a:rPr lang="en-US" altLang="ko-KR" dirty="0"/>
              <a:t>FREE PPT TEMPLATES</a:t>
            </a:r>
          </a:p>
        </p:txBody>
      </p:sp>
      <p:sp>
        <p:nvSpPr>
          <p:cNvPr id="11" name="Text Placeholder 9"/>
          <p:cNvSpPr>
            <a:spLocks noGrp="1"/>
          </p:cNvSpPr>
          <p:nvPr>
            <p:ph type="body" sz="quarter" idx="11" hasCustomPrompt="1"/>
          </p:nvPr>
        </p:nvSpPr>
        <p:spPr>
          <a:xfrm>
            <a:off x="-148" y="4103374"/>
            <a:ext cx="9144000" cy="477443"/>
          </a:xfrm>
          <a:prstGeom prst="rect">
            <a:avLst/>
          </a:prstGeom>
        </p:spPr>
        <p:txBody>
          <a:bodyPr anchor="ctr"/>
          <a:lstStyle>
            <a:lvl1pPr marL="0" indent="0" algn="ctr">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045692"/>
            <a:ext cx="9153525" cy="2097807"/>
          </a:xfrm>
          <a:custGeom>
            <a:avLst/>
            <a:gdLst>
              <a:gd name="connsiteX0" fmla="*/ 0 w 9144000"/>
              <a:gd name="connsiteY0" fmla="*/ 0 h 1059582"/>
              <a:gd name="connsiteX1" fmla="*/ 9144000 w 9144000"/>
              <a:gd name="connsiteY1" fmla="*/ 0 h 1059582"/>
              <a:gd name="connsiteX2" fmla="*/ 9144000 w 9144000"/>
              <a:gd name="connsiteY2" fmla="*/ 1059582 h 1059582"/>
              <a:gd name="connsiteX3" fmla="*/ 0 w 9144000"/>
              <a:gd name="connsiteY3" fmla="*/ 1059582 h 1059582"/>
              <a:gd name="connsiteX4" fmla="*/ 0 w 9144000"/>
              <a:gd name="connsiteY4" fmla="*/ 0 h 1059582"/>
              <a:gd name="connsiteX0" fmla="*/ 0 w 9153525"/>
              <a:gd name="connsiteY0" fmla="*/ 1038225 h 2097807"/>
              <a:gd name="connsiteX1" fmla="*/ 9153525 w 9153525"/>
              <a:gd name="connsiteY1" fmla="*/ 0 h 2097807"/>
              <a:gd name="connsiteX2" fmla="*/ 9144000 w 9153525"/>
              <a:gd name="connsiteY2" fmla="*/ 2097807 h 2097807"/>
              <a:gd name="connsiteX3" fmla="*/ 0 w 9153525"/>
              <a:gd name="connsiteY3" fmla="*/ 2097807 h 2097807"/>
              <a:gd name="connsiteX4" fmla="*/ 0 w 9153525"/>
              <a:gd name="connsiteY4" fmla="*/ 1038225 h 2097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2097807">
                <a:moveTo>
                  <a:pt x="0" y="1038225"/>
                </a:moveTo>
                <a:lnTo>
                  <a:pt x="9153525" y="0"/>
                </a:lnTo>
                <a:lnTo>
                  <a:pt x="9144000" y="2097807"/>
                </a:lnTo>
                <a:lnTo>
                  <a:pt x="0" y="2097807"/>
                </a:lnTo>
                <a:lnTo>
                  <a:pt x="0" y="1038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560" y="1214344"/>
            <a:ext cx="3816424"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0" y="1374774"/>
            <a:ext cx="3455535" cy="2323794"/>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629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3" hasCustomPrompt="1"/>
          </p:nvPr>
        </p:nvSpPr>
        <p:spPr>
          <a:xfrm>
            <a:off x="43942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2235891" y="3075998"/>
            <a:ext cx="2862064"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89088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9442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43942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689088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3590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7314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
        <p:nvSpPr>
          <p:cNvPr id="4" name="Frame 3"/>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Frame 4"/>
          <p:cNvSpPr/>
          <p:nvPr userDrawn="1"/>
        </p:nvSpPr>
        <p:spPr>
          <a:xfrm>
            <a:off x="3276080" y="2427734"/>
            <a:ext cx="2591840" cy="2175766"/>
          </a:xfrm>
          <a:prstGeom prst="frame">
            <a:avLst>
              <a:gd name="adj1" fmla="val 15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 name="Frame 5"/>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 name="Picture Placeholder 2"/>
          <p:cNvSpPr>
            <a:spLocks noGrp="1"/>
          </p:cNvSpPr>
          <p:nvPr>
            <p:ph type="pic" idx="12"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3"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3757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755576" y="466625"/>
            <a:ext cx="7620148" cy="42128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539450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Images and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11510"/>
            <a:ext cx="6444208" cy="4320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9F2EC2D3-607F-4842-8AB5-DAC56E382FAF}"/>
              </a:ext>
            </a:extLst>
          </p:cNvPr>
          <p:cNvSpPr>
            <a:spLocks noGrp="1"/>
          </p:cNvSpPr>
          <p:nvPr>
            <p:ph type="pic" idx="1" hasCustomPrompt="1"/>
          </p:nvPr>
        </p:nvSpPr>
        <p:spPr>
          <a:xfrm>
            <a:off x="135622" y="195487"/>
            <a:ext cx="6120680" cy="4752526"/>
          </a:xfrm>
          <a:custGeom>
            <a:avLst/>
            <a:gdLst>
              <a:gd name="connsiteX0" fmla="*/ 2088232 w 6120680"/>
              <a:gd name="connsiteY0" fmla="*/ 0 h 4752526"/>
              <a:gd name="connsiteX1" fmla="*/ 4032448 w 6120680"/>
              <a:gd name="connsiteY1" fmla="*/ 0 h 4752526"/>
              <a:gd name="connsiteX2" fmla="*/ 4032448 w 6120680"/>
              <a:gd name="connsiteY2" fmla="*/ 4752526 h 4752526"/>
              <a:gd name="connsiteX3" fmla="*/ 2088232 w 6120680"/>
              <a:gd name="connsiteY3" fmla="*/ 4752526 h 4752526"/>
              <a:gd name="connsiteX4" fmla="*/ 0 w 6120680"/>
              <a:gd name="connsiteY4" fmla="*/ 0 h 4752526"/>
              <a:gd name="connsiteX5" fmla="*/ 1944216 w 6120680"/>
              <a:gd name="connsiteY5" fmla="*/ 0 h 4752526"/>
              <a:gd name="connsiteX6" fmla="*/ 1944216 w 6120680"/>
              <a:gd name="connsiteY6" fmla="*/ 4752526 h 4752526"/>
              <a:gd name="connsiteX7" fmla="*/ 0 w 6120680"/>
              <a:gd name="connsiteY7" fmla="*/ 4752526 h 4752526"/>
              <a:gd name="connsiteX8" fmla="*/ 4176464 w 6120680"/>
              <a:gd name="connsiteY8" fmla="*/ 0 h 4752526"/>
              <a:gd name="connsiteX9" fmla="*/ 6120680 w 6120680"/>
              <a:gd name="connsiteY9" fmla="*/ 0 h 4752526"/>
              <a:gd name="connsiteX10" fmla="*/ 6120680 w 6120680"/>
              <a:gd name="connsiteY10" fmla="*/ 4752526 h 4752526"/>
              <a:gd name="connsiteX11" fmla="*/ 4176464 w 6120680"/>
              <a:gd name="connsiteY11" fmla="*/ 4752526 h 475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0680" h="4752526">
                <a:moveTo>
                  <a:pt x="2088232" y="0"/>
                </a:moveTo>
                <a:lnTo>
                  <a:pt x="4032448" y="0"/>
                </a:lnTo>
                <a:lnTo>
                  <a:pt x="4032448" y="4752526"/>
                </a:lnTo>
                <a:lnTo>
                  <a:pt x="2088232" y="4752526"/>
                </a:lnTo>
                <a:close/>
                <a:moveTo>
                  <a:pt x="0" y="0"/>
                </a:moveTo>
                <a:lnTo>
                  <a:pt x="1944216" y="0"/>
                </a:lnTo>
                <a:lnTo>
                  <a:pt x="1944216" y="4752526"/>
                </a:lnTo>
                <a:lnTo>
                  <a:pt x="0" y="4752526"/>
                </a:lnTo>
                <a:close/>
                <a:moveTo>
                  <a:pt x="4176464" y="0"/>
                </a:moveTo>
                <a:lnTo>
                  <a:pt x="6120680" y="0"/>
                </a:lnTo>
                <a:lnTo>
                  <a:pt x="6120680" y="4752526"/>
                </a:lnTo>
                <a:lnTo>
                  <a:pt x="4176464" y="475252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3843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157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a:blip r:embed="rId2"/>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323528" y="267494"/>
            <a:ext cx="3273112"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9594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2" name="Rounded Rectangle 1"/>
          <p:cNvSpPr/>
          <p:nvPr userDrawn="1"/>
        </p:nvSpPr>
        <p:spPr>
          <a:xfrm>
            <a:off x="395536" y="1131589"/>
            <a:ext cx="2808312"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grpSp>
        <p:nvGrpSpPr>
          <p:cNvPr id="5" name="Group 4"/>
          <p:cNvGrpSpPr/>
          <p:nvPr userDrawn="1"/>
        </p:nvGrpSpPr>
        <p:grpSpPr>
          <a:xfrm>
            <a:off x="531932" y="1238201"/>
            <a:ext cx="2563041" cy="3349772"/>
            <a:chOff x="531932" y="1238201"/>
            <a:chExt cx="2563041" cy="3349772"/>
          </a:xfrm>
        </p:grpSpPr>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Rounded Rectangle 10"/>
          <p:cNvSpPr/>
          <p:nvPr userDrawn="1"/>
        </p:nvSpPr>
        <p:spPr>
          <a:xfrm>
            <a:off x="3419872" y="1143150"/>
            <a:ext cx="5544616"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691680" y="1843719"/>
            <a:ext cx="7452320" cy="144016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3960440" y="2181679"/>
            <a:ext cx="518356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60440" y="2655255"/>
            <a:ext cx="51835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552" y="1317545"/>
            <a:ext cx="3151673" cy="2675420"/>
          </a:xfrm>
          <a:prstGeom prst="rect">
            <a:avLst/>
          </a:prstGeom>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1925" y="636207"/>
            <a:ext cx="4655223" cy="3951767"/>
          </a:xfrm>
          <a:prstGeom prst="rect">
            <a:avLst/>
          </a:prstGeom>
        </p:spPr>
      </p:pic>
      <p:sp>
        <p:nvSpPr>
          <p:cNvPr id="10" name="Text Placeholder 9"/>
          <p:cNvSpPr>
            <a:spLocks noGrp="1"/>
          </p:cNvSpPr>
          <p:nvPr>
            <p:ph type="body" sz="quarter" idx="10" hasCustomPrompt="1"/>
          </p:nvPr>
        </p:nvSpPr>
        <p:spPr>
          <a:xfrm>
            <a:off x="0" y="2211710"/>
            <a:ext cx="9144000" cy="576063"/>
          </a:xfrm>
          <a:prstGeom prst="rect">
            <a:avLst/>
          </a:prstGeom>
        </p:spPr>
        <p:txBody>
          <a:bodyPr anchor="ctr"/>
          <a:lstStyle>
            <a:lvl1pPr marL="0" indent="0" algn="ctr">
              <a:buNone/>
              <a:defRPr sz="3600" b="0" baseline="0">
                <a:solidFill>
                  <a:schemeClr val="bg1"/>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87774"/>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7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5081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552185" y="1599886"/>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Picture Placeholder 2"/>
          <p:cNvSpPr>
            <a:spLocks noGrp="1"/>
          </p:cNvSpPr>
          <p:nvPr>
            <p:ph type="pic" idx="1" hasCustomPrompt="1"/>
          </p:nvPr>
        </p:nvSpPr>
        <p:spPr>
          <a:xfrm>
            <a:off x="657514"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Rectangle 5"/>
          <p:cNvSpPr/>
          <p:nvPr userDrawn="1"/>
        </p:nvSpPr>
        <p:spPr>
          <a:xfrm>
            <a:off x="2582135" y="1599886"/>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Picture Placeholder 2"/>
          <p:cNvSpPr>
            <a:spLocks noGrp="1"/>
          </p:cNvSpPr>
          <p:nvPr>
            <p:ph type="pic" idx="12" hasCustomPrompt="1"/>
          </p:nvPr>
        </p:nvSpPr>
        <p:spPr>
          <a:xfrm>
            <a:off x="2687893"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4612085" y="1599886"/>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3" hasCustomPrompt="1"/>
          </p:nvPr>
        </p:nvSpPr>
        <p:spPr>
          <a:xfrm>
            <a:off x="4718272"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6642034" y="1599886"/>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4" hasCustomPrompt="1"/>
          </p:nvPr>
        </p:nvSpPr>
        <p:spPr>
          <a:xfrm>
            <a:off x="6748651"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1124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843808" y="0"/>
            <a:ext cx="3456384"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2"/>
          <p:cNvSpPr>
            <a:spLocks noGrp="1"/>
          </p:cNvSpPr>
          <p:nvPr>
            <p:ph type="pic" idx="12" hasCustomPrompt="1"/>
          </p:nvPr>
        </p:nvSpPr>
        <p:spPr>
          <a:xfrm>
            <a:off x="3616302" y="1169208"/>
            <a:ext cx="1915817" cy="2986718"/>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자유형: 도형 9">
            <a:extLst>
              <a:ext uri="{FF2B5EF4-FFF2-40B4-BE49-F238E27FC236}">
                <a16:creationId xmlns:a16="http://schemas.microsoft.com/office/drawing/2014/main" id="{D9B7425D-12B5-4BD3-AFE0-E211BEC2925B}"/>
              </a:ext>
            </a:extLst>
          </p:cNvPr>
          <p:cNvSpPr/>
          <p:nvPr userDrawn="1"/>
        </p:nvSpPr>
        <p:spPr>
          <a:xfrm>
            <a:off x="3449684" y="771550"/>
            <a:ext cx="2244633" cy="4032448"/>
          </a:xfrm>
          <a:custGeom>
            <a:avLst/>
            <a:gdLst>
              <a:gd name="connsiteX0" fmla="*/ 1074311 w 2244633"/>
              <a:gd name="connsiteY0" fmla="*/ 3650043 h 4032448"/>
              <a:gd name="connsiteX1" fmla="*/ 1170321 w 2244633"/>
              <a:gd name="connsiteY1" fmla="*/ 3650043 h 4032448"/>
              <a:gd name="connsiteX2" fmla="*/ 1194324 w 2244633"/>
              <a:gd name="connsiteY2" fmla="*/ 3674046 h 4032448"/>
              <a:gd name="connsiteX3" fmla="*/ 1194324 w 2244633"/>
              <a:gd name="connsiteY3" fmla="*/ 3770056 h 4032448"/>
              <a:gd name="connsiteX4" fmla="*/ 1170321 w 2244633"/>
              <a:gd name="connsiteY4" fmla="*/ 3794059 h 4032448"/>
              <a:gd name="connsiteX5" fmla="*/ 1074311 w 2244633"/>
              <a:gd name="connsiteY5" fmla="*/ 3794059 h 4032448"/>
              <a:gd name="connsiteX6" fmla="*/ 1050308 w 2244633"/>
              <a:gd name="connsiteY6" fmla="*/ 3770056 h 4032448"/>
              <a:gd name="connsiteX7" fmla="*/ 1050308 w 2244633"/>
              <a:gd name="connsiteY7" fmla="*/ 3674046 h 4032448"/>
              <a:gd name="connsiteX8" fmla="*/ 1074311 w 2244633"/>
              <a:gd name="connsiteY8" fmla="*/ 3650043 h 4032448"/>
              <a:gd name="connsiteX9" fmla="*/ 1122317 w 2244633"/>
              <a:gd name="connsiteY9" fmla="*/ 3550171 h 4032448"/>
              <a:gd name="connsiteX10" fmla="*/ 960590 w 2244633"/>
              <a:gd name="connsiteY10" fmla="*/ 3718057 h 4032448"/>
              <a:gd name="connsiteX11" fmla="*/ 1122317 w 2244633"/>
              <a:gd name="connsiteY11" fmla="*/ 3885942 h 4032448"/>
              <a:gd name="connsiteX12" fmla="*/ 1284043 w 2244633"/>
              <a:gd name="connsiteY12" fmla="*/ 3718057 h 4032448"/>
              <a:gd name="connsiteX13" fmla="*/ 1122317 w 2244633"/>
              <a:gd name="connsiteY13" fmla="*/ 3550171 h 4032448"/>
              <a:gd name="connsiteX14" fmla="*/ 172664 w 2244633"/>
              <a:gd name="connsiteY14" fmla="*/ 402120 h 4032448"/>
              <a:gd name="connsiteX15" fmla="*/ 172664 w 2244633"/>
              <a:gd name="connsiteY15" fmla="*/ 3359577 h 4032448"/>
              <a:gd name="connsiteX16" fmla="*/ 2071969 w 2244633"/>
              <a:gd name="connsiteY16" fmla="*/ 3359577 h 4032448"/>
              <a:gd name="connsiteX17" fmla="*/ 2071969 w 2244633"/>
              <a:gd name="connsiteY17" fmla="*/ 402120 h 4032448"/>
              <a:gd name="connsiteX18" fmla="*/ 863349 w 2244633"/>
              <a:gd name="connsiteY18" fmla="*/ 133260 h 4032448"/>
              <a:gd name="connsiteX19" fmla="*/ 798608 w 2244633"/>
              <a:gd name="connsiteY19" fmla="*/ 200468 h 4032448"/>
              <a:gd name="connsiteX20" fmla="*/ 863349 w 2244633"/>
              <a:gd name="connsiteY20" fmla="*/ 267675 h 4032448"/>
              <a:gd name="connsiteX21" fmla="*/ 1381284 w 2244633"/>
              <a:gd name="connsiteY21" fmla="*/ 267675 h 4032448"/>
              <a:gd name="connsiteX22" fmla="*/ 1446026 w 2244633"/>
              <a:gd name="connsiteY22" fmla="*/ 200468 h 4032448"/>
              <a:gd name="connsiteX23" fmla="*/ 1381284 w 2244633"/>
              <a:gd name="connsiteY23" fmla="*/ 133260 h 4032448"/>
              <a:gd name="connsiteX24" fmla="*/ 631322 w 2244633"/>
              <a:gd name="connsiteY24" fmla="*/ 126821 h 4032448"/>
              <a:gd name="connsiteX25" fmla="*/ 559314 w 2244633"/>
              <a:gd name="connsiteY25" fmla="*/ 198829 h 4032448"/>
              <a:gd name="connsiteX26" fmla="*/ 631322 w 2244633"/>
              <a:gd name="connsiteY26" fmla="*/ 270837 h 4032448"/>
              <a:gd name="connsiteX27" fmla="*/ 703330 w 2244633"/>
              <a:gd name="connsiteY27" fmla="*/ 198829 h 4032448"/>
              <a:gd name="connsiteX28" fmla="*/ 631322 w 2244633"/>
              <a:gd name="connsiteY28" fmla="*/ 126821 h 4032448"/>
              <a:gd name="connsiteX29" fmla="*/ 374113 w 2244633"/>
              <a:gd name="connsiteY29" fmla="*/ 0 h 4032448"/>
              <a:gd name="connsiteX30" fmla="*/ 1870520 w 2244633"/>
              <a:gd name="connsiteY30" fmla="*/ 0 h 4032448"/>
              <a:gd name="connsiteX31" fmla="*/ 2244633 w 2244633"/>
              <a:gd name="connsiteY31" fmla="*/ 388361 h 4032448"/>
              <a:gd name="connsiteX32" fmla="*/ 2244633 w 2244633"/>
              <a:gd name="connsiteY32" fmla="*/ 3644087 h 4032448"/>
              <a:gd name="connsiteX33" fmla="*/ 1870520 w 2244633"/>
              <a:gd name="connsiteY33" fmla="*/ 4032448 h 4032448"/>
              <a:gd name="connsiteX34" fmla="*/ 374113 w 2244633"/>
              <a:gd name="connsiteY34" fmla="*/ 4032448 h 4032448"/>
              <a:gd name="connsiteX35" fmla="*/ 0 w 2244633"/>
              <a:gd name="connsiteY35" fmla="*/ 3644087 h 4032448"/>
              <a:gd name="connsiteX36" fmla="*/ 0 w 2244633"/>
              <a:gd name="connsiteY36" fmla="*/ 388361 h 4032448"/>
              <a:gd name="connsiteX37" fmla="*/ 374113 w 2244633"/>
              <a:gd name="connsiteY37" fmla="*/ 0 h 40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44633" h="4032448">
                <a:moveTo>
                  <a:pt x="1074311" y="3650043"/>
                </a:moveTo>
                <a:lnTo>
                  <a:pt x="1170321" y="3650043"/>
                </a:lnTo>
                <a:cubicBezTo>
                  <a:pt x="1183577" y="3650043"/>
                  <a:pt x="1194324" y="3660790"/>
                  <a:pt x="1194324" y="3674046"/>
                </a:cubicBezTo>
                <a:lnTo>
                  <a:pt x="1194324" y="3770056"/>
                </a:lnTo>
                <a:cubicBezTo>
                  <a:pt x="1194324" y="3783312"/>
                  <a:pt x="1183577" y="3794059"/>
                  <a:pt x="1170321" y="3794059"/>
                </a:cubicBezTo>
                <a:lnTo>
                  <a:pt x="1074311" y="3794059"/>
                </a:lnTo>
                <a:cubicBezTo>
                  <a:pt x="1061055" y="3794059"/>
                  <a:pt x="1050308" y="3783312"/>
                  <a:pt x="1050308" y="3770056"/>
                </a:cubicBezTo>
                <a:lnTo>
                  <a:pt x="1050308" y="3674046"/>
                </a:lnTo>
                <a:cubicBezTo>
                  <a:pt x="1050308" y="3660790"/>
                  <a:pt x="1061055" y="3650043"/>
                  <a:pt x="1074311" y="3650043"/>
                </a:cubicBezTo>
                <a:close/>
                <a:moveTo>
                  <a:pt x="1122317" y="3550171"/>
                </a:moveTo>
                <a:cubicBezTo>
                  <a:pt x="1032998" y="3550171"/>
                  <a:pt x="960590" y="3625336"/>
                  <a:pt x="960590" y="3718057"/>
                </a:cubicBezTo>
                <a:cubicBezTo>
                  <a:pt x="960590" y="3810777"/>
                  <a:pt x="1032998" y="3885942"/>
                  <a:pt x="1122317" y="3885942"/>
                </a:cubicBezTo>
                <a:cubicBezTo>
                  <a:pt x="1211635" y="3885942"/>
                  <a:pt x="1284043" y="3810777"/>
                  <a:pt x="1284043" y="3718057"/>
                </a:cubicBezTo>
                <a:cubicBezTo>
                  <a:pt x="1284043" y="3625336"/>
                  <a:pt x="1211635" y="3550171"/>
                  <a:pt x="1122317" y="3550171"/>
                </a:cubicBezTo>
                <a:close/>
                <a:moveTo>
                  <a:pt x="172664" y="402120"/>
                </a:moveTo>
                <a:lnTo>
                  <a:pt x="172664" y="3359577"/>
                </a:lnTo>
                <a:lnTo>
                  <a:pt x="2071969" y="3359577"/>
                </a:lnTo>
                <a:lnTo>
                  <a:pt x="2071969" y="402120"/>
                </a:lnTo>
                <a:close/>
                <a:moveTo>
                  <a:pt x="863349" y="133260"/>
                </a:moveTo>
                <a:cubicBezTo>
                  <a:pt x="827594" y="133260"/>
                  <a:pt x="798608" y="163350"/>
                  <a:pt x="798608" y="200468"/>
                </a:cubicBezTo>
                <a:cubicBezTo>
                  <a:pt x="798608" y="237585"/>
                  <a:pt x="827594" y="267675"/>
                  <a:pt x="863349" y="267675"/>
                </a:cubicBezTo>
                <a:lnTo>
                  <a:pt x="1381284" y="267675"/>
                </a:lnTo>
                <a:cubicBezTo>
                  <a:pt x="1417040" y="267675"/>
                  <a:pt x="1446026" y="237585"/>
                  <a:pt x="1446026" y="200468"/>
                </a:cubicBezTo>
                <a:cubicBezTo>
                  <a:pt x="1446026" y="163350"/>
                  <a:pt x="1417040" y="133260"/>
                  <a:pt x="1381284" y="133260"/>
                </a:cubicBezTo>
                <a:close/>
                <a:moveTo>
                  <a:pt x="631322" y="126821"/>
                </a:moveTo>
                <a:cubicBezTo>
                  <a:pt x="591553" y="126821"/>
                  <a:pt x="559314" y="159060"/>
                  <a:pt x="559314" y="198829"/>
                </a:cubicBezTo>
                <a:cubicBezTo>
                  <a:pt x="559314" y="238598"/>
                  <a:pt x="591553" y="270837"/>
                  <a:pt x="631322" y="270837"/>
                </a:cubicBezTo>
                <a:cubicBezTo>
                  <a:pt x="671091" y="270837"/>
                  <a:pt x="703330" y="238598"/>
                  <a:pt x="703330" y="198829"/>
                </a:cubicBezTo>
                <a:cubicBezTo>
                  <a:pt x="703330" y="159060"/>
                  <a:pt x="671091" y="126821"/>
                  <a:pt x="631322" y="126821"/>
                </a:cubicBezTo>
                <a:close/>
                <a:moveTo>
                  <a:pt x="374113" y="0"/>
                </a:moveTo>
                <a:lnTo>
                  <a:pt x="1870520" y="0"/>
                </a:lnTo>
                <a:cubicBezTo>
                  <a:pt x="2077136" y="0"/>
                  <a:pt x="2244633" y="173876"/>
                  <a:pt x="2244633" y="388361"/>
                </a:cubicBezTo>
                <a:lnTo>
                  <a:pt x="2244633" y="3644087"/>
                </a:lnTo>
                <a:cubicBezTo>
                  <a:pt x="2244633" y="3858572"/>
                  <a:pt x="2077136" y="4032448"/>
                  <a:pt x="1870520" y="4032448"/>
                </a:cubicBezTo>
                <a:lnTo>
                  <a:pt x="374113" y="4032448"/>
                </a:lnTo>
                <a:cubicBezTo>
                  <a:pt x="167497" y="4032448"/>
                  <a:pt x="0" y="3858572"/>
                  <a:pt x="0" y="3644087"/>
                </a:cubicBezTo>
                <a:lnTo>
                  <a:pt x="0" y="388361"/>
                </a:lnTo>
                <a:cubicBezTo>
                  <a:pt x="0" y="173876"/>
                  <a:pt x="167497" y="0"/>
                  <a:pt x="3741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61596703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3096344"/>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33500" y="1491630"/>
            <a:ext cx="2644455" cy="199175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36139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73" r:id="rId5"/>
    <p:sldLayoutId id="2147483655" r:id="rId6"/>
    <p:sldLayoutId id="2147483665" r:id="rId7"/>
    <p:sldLayoutId id="2147483666" r:id="rId8"/>
    <p:sldLayoutId id="2147483667" r:id="rId9"/>
    <p:sldLayoutId id="2147483674" r:id="rId10"/>
    <p:sldLayoutId id="2147483669" r:id="rId11"/>
    <p:sldLayoutId id="2147483662" r:id="rId12"/>
    <p:sldLayoutId id="2147483672" r:id="rId13"/>
    <p:sldLayoutId id="2147483664"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4192" y="1995686"/>
            <a:ext cx="5256584" cy="720080"/>
          </a:xfrm>
        </p:spPr>
        <p:txBody>
          <a:bodyPr/>
          <a:lstStyle/>
          <a:p>
            <a:pPr lvl="0" algn="ctr"/>
            <a:r>
              <a:rPr lang="en-US" altLang="ko-KR" sz="2800" dirty="0"/>
              <a:t>The first series of questions on statistical pattern recognition</a:t>
            </a:r>
          </a:p>
        </p:txBody>
      </p:sp>
      <p:sp>
        <p:nvSpPr>
          <p:cNvPr id="12" name="Text Placeholder 2">
            <a:extLst>
              <a:ext uri="{FF2B5EF4-FFF2-40B4-BE49-F238E27FC236}">
                <a16:creationId xmlns:a16="http://schemas.microsoft.com/office/drawing/2014/main" id="{394A200F-9576-BA69-C0DB-5FE04EA53773}"/>
              </a:ext>
            </a:extLst>
          </p:cNvPr>
          <p:cNvSpPr txBox="1">
            <a:spLocks/>
          </p:cNvSpPr>
          <p:nvPr/>
        </p:nvSpPr>
        <p:spPr>
          <a:xfrm>
            <a:off x="3851920" y="2859782"/>
            <a:ext cx="5183560"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dirty="0"/>
              <a:t>Arezoo </a:t>
            </a:r>
            <a:r>
              <a:rPr lang="en-US" altLang="ko-KR" dirty="0" err="1"/>
              <a:t>Zareian</a:t>
            </a:r>
            <a:endParaRPr lang="en-US" altLang="ko-KR" dirty="0"/>
          </a:p>
        </p:txBody>
      </p:sp>
      <p:pic>
        <p:nvPicPr>
          <p:cNvPr id="14" name="Picture 13">
            <a:extLst>
              <a:ext uri="{FF2B5EF4-FFF2-40B4-BE49-F238E27FC236}">
                <a16:creationId xmlns:a16="http://schemas.microsoft.com/office/drawing/2014/main" id="{76FF888E-925B-CE0F-90EF-56C6FFEEDA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75279">
            <a:off x="1253374" y="1773402"/>
            <a:ext cx="1680895" cy="1680895"/>
          </a:xfrm>
          <a:prstGeom prst="rect">
            <a:avLst/>
          </a:prstGeom>
        </p:spPr>
      </p:pic>
    </p:spTree>
    <p:extLst>
      <p:ext uri="{BB962C8B-B14F-4D97-AF65-F5344CB8AC3E}">
        <p14:creationId xmlns:p14="http://schemas.microsoft.com/office/powerpoint/2010/main" val="310123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1275606"/>
            <a:ext cx="7128792" cy="2160240"/>
          </a:xfrm>
        </p:spPr>
        <p:txBody>
          <a:bodyPr/>
          <a:lstStyle/>
          <a:p>
            <a:pPr algn="l"/>
            <a:r>
              <a:rPr lang="en-US" sz="2000" dirty="0"/>
              <a:t>The parameters to be estimated in the simple linear</a:t>
            </a:r>
          </a:p>
          <a:p>
            <a:pPr algn="l"/>
            <a:r>
              <a:rPr lang="en-US" sz="2000" dirty="0"/>
              <a:t>regression model Y=</a:t>
            </a:r>
            <a:r>
              <a:rPr lang="el-GR" sz="2000" dirty="0"/>
              <a:t>α</a:t>
            </a:r>
            <a:r>
              <a:rPr lang="en-US" sz="2000" dirty="0"/>
              <a:t>+</a:t>
            </a:r>
            <a:r>
              <a:rPr lang="en-US" sz="2000" dirty="0" err="1"/>
              <a:t>ßx</a:t>
            </a:r>
            <a:r>
              <a:rPr lang="en-US" sz="2000" dirty="0"/>
              <a:t>+</a:t>
            </a:r>
            <a:r>
              <a:rPr lang="el-GR" sz="2000" dirty="0"/>
              <a:t>ε</a:t>
            </a:r>
            <a:r>
              <a:rPr lang="en-US" sz="2000" dirty="0"/>
              <a:t>, </a:t>
            </a:r>
            <a:r>
              <a:rPr lang="el-GR" sz="2000" dirty="0"/>
              <a:t>ε</a:t>
            </a:r>
            <a:r>
              <a:rPr lang="en-US" sz="2000" dirty="0"/>
              <a:t>~N (0,</a:t>
            </a:r>
            <a:r>
              <a:rPr lang="el-GR" sz="2000" dirty="0"/>
              <a:t> σ</a:t>
            </a:r>
            <a:r>
              <a:rPr lang="en-US" sz="2000" dirty="0"/>
              <a:t>) are:</a:t>
            </a:r>
          </a:p>
          <a:p>
            <a:pPr algn="l"/>
            <a:r>
              <a:rPr lang="en-US" sz="2000" dirty="0"/>
              <a:t>a) </a:t>
            </a:r>
            <a:r>
              <a:rPr lang="el-GR" sz="2000" dirty="0"/>
              <a:t>α</a:t>
            </a:r>
            <a:r>
              <a:rPr lang="en-US" sz="2000" dirty="0"/>
              <a:t>, ß, </a:t>
            </a:r>
            <a:r>
              <a:rPr lang="el-GR" sz="2000" dirty="0"/>
              <a:t>ε </a:t>
            </a:r>
            <a:endParaRPr lang="en-US" sz="2000" dirty="0"/>
          </a:p>
          <a:p>
            <a:pPr algn="l"/>
            <a:r>
              <a:rPr lang="en-US" sz="2000" dirty="0"/>
              <a:t>b) </a:t>
            </a:r>
            <a:r>
              <a:rPr lang="el-GR" sz="2000" dirty="0"/>
              <a:t>α</a:t>
            </a:r>
            <a:r>
              <a:rPr lang="en-US" sz="2000" dirty="0"/>
              <a:t>, ß </a:t>
            </a:r>
          </a:p>
          <a:p>
            <a:pPr algn="l"/>
            <a:r>
              <a:rPr lang="en-US" sz="2000" dirty="0"/>
              <a:t>c) </a:t>
            </a:r>
            <a:r>
              <a:rPr lang="el-GR" sz="2000" dirty="0"/>
              <a:t>α</a:t>
            </a:r>
            <a:r>
              <a:rPr lang="en-US" sz="2000" dirty="0"/>
              <a:t>, ß, </a:t>
            </a:r>
            <a:r>
              <a:rPr lang="el-GR" sz="2000" dirty="0"/>
              <a:t>σ</a:t>
            </a:r>
            <a:endParaRPr lang="en-US" sz="2000" dirty="0"/>
          </a:p>
          <a:p>
            <a:pPr algn="l"/>
            <a:r>
              <a:rPr lang="en-US" sz="2000" dirty="0"/>
              <a:t>d) </a:t>
            </a:r>
            <a:r>
              <a:rPr lang="el-GR" sz="2000" dirty="0"/>
              <a:t>ε</a:t>
            </a:r>
            <a:r>
              <a:rPr lang="en-US" sz="2000" dirty="0"/>
              <a:t>, </a:t>
            </a:r>
            <a:r>
              <a:rPr lang="el-GR" sz="2000" dirty="0"/>
              <a:t>σ</a:t>
            </a:r>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7" name="Picture 6">
            <a:extLst>
              <a:ext uri="{FF2B5EF4-FFF2-40B4-BE49-F238E27FC236}">
                <a16:creationId xmlns:a16="http://schemas.microsoft.com/office/drawing/2014/main" id="{F6F15749-C47E-5AB8-6779-8544E621CC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798043"/>
            <a:ext cx="2631225" cy="1563638"/>
          </a:xfrm>
          <a:prstGeom prst="rect">
            <a:avLst/>
          </a:prstGeom>
        </p:spPr>
      </p:pic>
    </p:spTree>
    <p:extLst>
      <p:ext uri="{BB962C8B-B14F-4D97-AF65-F5344CB8AC3E}">
        <p14:creationId xmlns:p14="http://schemas.microsoft.com/office/powerpoint/2010/main" val="352715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1275606"/>
            <a:ext cx="7128792" cy="2160240"/>
          </a:xfrm>
        </p:spPr>
        <p:txBody>
          <a:bodyPr/>
          <a:lstStyle/>
          <a:p>
            <a:pPr algn="l"/>
            <a:r>
              <a:rPr lang="en-US" sz="2000" dirty="0"/>
              <a:t>The parameters to be estimated in the simple linear</a:t>
            </a:r>
          </a:p>
          <a:p>
            <a:pPr algn="l"/>
            <a:r>
              <a:rPr lang="en-US" sz="2000" dirty="0"/>
              <a:t>regression model Y=</a:t>
            </a:r>
            <a:r>
              <a:rPr lang="el-GR" sz="2000" dirty="0"/>
              <a:t>α</a:t>
            </a:r>
            <a:r>
              <a:rPr lang="en-US" sz="2000" dirty="0"/>
              <a:t>+</a:t>
            </a:r>
            <a:r>
              <a:rPr lang="en-US" sz="2000" dirty="0" err="1"/>
              <a:t>ßx</a:t>
            </a:r>
            <a:r>
              <a:rPr lang="en-US" sz="2000" dirty="0"/>
              <a:t>+</a:t>
            </a:r>
            <a:r>
              <a:rPr lang="el-GR" sz="2000" dirty="0"/>
              <a:t>ε</a:t>
            </a:r>
            <a:r>
              <a:rPr lang="en-US" sz="2000" dirty="0"/>
              <a:t>, </a:t>
            </a:r>
            <a:r>
              <a:rPr lang="el-GR" sz="2000" dirty="0"/>
              <a:t>ε</a:t>
            </a:r>
            <a:r>
              <a:rPr lang="en-US" sz="2000" dirty="0"/>
              <a:t>~N (0,</a:t>
            </a:r>
            <a:r>
              <a:rPr lang="el-GR" sz="2000" dirty="0"/>
              <a:t> σ</a:t>
            </a:r>
            <a:r>
              <a:rPr lang="en-US" sz="2000" dirty="0"/>
              <a:t>) are:</a:t>
            </a:r>
          </a:p>
          <a:p>
            <a:pPr algn="l"/>
            <a:r>
              <a:rPr lang="en-US" sz="2000" dirty="0"/>
              <a:t>a) </a:t>
            </a:r>
            <a:r>
              <a:rPr lang="el-GR" sz="2000" dirty="0"/>
              <a:t>α</a:t>
            </a:r>
            <a:r>
              <a:rPr lang="en-US" sz="2000" dirty="0"/>
              <a:t>, ß, </a:t>
            </a:r>
            <a:r>
              <a:rPr lang="el-GR" sz="2000" dirty="0"/>
              <a:t>ε </a:t>
            </a:r>
            <a:endParaRPr lang="en-US" sz="2000" dirty="0"/>
          </a:p>
          <a:p>
            <a:pPr algn="l"/>
            <a:r>
              <a:rPr lang="en-US" sz="2000" dirty="0"/>
              <a:t>b) </a:t>
            </a:r>
            <a:r>
              <a:rPr lang="el-GR" sz="2000" dirty="0"/>
              <a:t>α</a:t>
            </a:r>
            <a:r>
              <a:rPr lang="en-US" sz="2000" dirty="0"/>
              <a:t>, ß </a:t>
            </a:r>
          </a:p>
          <a:p>
            <a:pPr algn="l"/>
            <a:r>
              <a:rPr lang="en-US" sz="2000" dirty="0"/>
              <a:t>c) </a:t>
            </a:r>
            <a:r>
              <a:rPr lang="el-GR" sz="2000" dirty="0"/>
              <a:t>α</a:t>
            </a:r>
            <a:r>
              <a:rPr lang="en-US" sz="2000" dirty="0"/>
              <a:t>, ß, </a:t>
            </a:r>
            <a:r>
              <a:rPr lang="el-GR" sz="2000" dirty="0"/>
              <a:t>σ</a:t>
            </a:r>
            <a:endParaRPr lang="en-US" sz="2000" dirty="0"/>
          </a:p>
          <a:p>
            <a:pPr algn="l"/>
            <a:r>
              <a:rPr lang="en-US" sz="2000" dirty="0"/>
              <a:t>d) </a:t>
            </a:r>
            <a:r>
              <a:rPr lang="el-GR" sz="2000" dirty="0"/>
              <a:t>ε</a:t>
            </a:r>
            <a:r>
              <a:rPr lang="en-US" sz="2000" dirty="0"/>
              <a:t>, </a:t>
            </a:r>
            <a:r>
              <a:rPr lang="el-GR" sz="2000" dirty="0"/>
              <a:t>σ</a:t>
            </a:r>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sp>
        <p:nvSpPr>
          <p:cNvPr id="2" name="Frame 17">
            <a:extLst>
              <a:ext uri="{FF2B5EF4-FFF2-40B4-BE49-F238E27FC236}">
                <a16:creationId xmlns:a16="http://schemas.microsoft.com/office/drawing/2014/main" id="{94C99CCF-916E-F231-7C69-670C15F93519}"/>
              </a:ext>
            </a:extLst>
          </p:cNvPr>
          <p:cNvSpPr/>
          <p:nvPr/>
        </p:nvSpPr>
        <p:spPr>
          <a:xfrm>
            <a:off x="611560" y="2787774"/>
            <a:ext cx="288032" cy="27501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 name="Picture 2">
            <a:extLst>
              <a:ext uri="{FF2B5EF4-FFF2-40B4-BE49-F238E27FC236}">
                <a16:creationId xmlns:a16="http://schemas.microsoft.com/office/drawing/2014/main" id="{F7373434-9EBF-6A09-BA38-D28A0A6AC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798043"/>
            <a:ext cx="2631225" cy="1563638"/>
          </a:xfrm>
          <a:prstGeom prst="rect">
            <a:avLst/>
          </a:prstGeom>
        </p:spPr>
      </p:pic>
    </p:spTree>
    <p:extLst>
      <p:ext uri="{BB962C8B-B14F-4D97-AF65-F5344CB8AC3E}">
        <p14:creationId xmlns:p14="http://schemas.microsoft.com/office/powerpoint/2010/main" val="347684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1458411"/>
            <a:ext cx="7128792" cy="2160240"/>
          </a:xfrm>
        </p:spPr>
        <p:txBody>
          <a:bodyPr/>
          <a:lstStyle/>
          <a:p>
            <a:pPr algn="l"/>
            <a:r>
              <a:rPr lang="en-US" sz="2000" dirty="0"/>
              <a:t>The MSE is an estimator of:</a:t>
            </a:r>
          </a:p>
          <a:p>
            <a:pPr algn="l"/>
            <a:r>
              <a:rPr lang="en-US" sz="2000" dirty="0"/>
              <a:t>a) Y</a:t>
            </a:r>
          </a:p>
          <a:p>
            <a:pPr algn="l"/>
            <a:r>
              <a:rPr lang="en-US" sz="2000" dirty="0"/>
              <a:t>b)</a:t>
            </a:r>
            <a:r>
              <a:rPr lang="el-GR" sz="2000" dirty="0"/>
              <a:t> ε</a:t>
            </a:r>
            <a:endParaRPr lang="en-US" sz="2000" dirty="0"/>
          </a:p>
          <a:p>
            <a:pPr algn="l"/>
            <a:r>
              <a:rPr lang="en-US" sz="2000" dirty="0"/>
              <a:t>c) </a:t>
            </a:r>
            <a:r>
              <a:rPr lang="el-GR" sz="2000" dirty="0"/>
              <a:t>σ</a:t>
            </a:r>
            <a:endParaRPr lang="en-US" sz="2000" dirty="0"/>
          </a:p>
          <a:p>
            <a:pPr algn="l"/>
            <a:r>
              <a:rPr lang="en-US" sz="2000" dirty="0"/>
              <a:t>d) Y hat</a:t>
            </a:r>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5" name="Picture 4">
            <a:extLst>
              <a:ext uri="{FF2B5EF4-FFF2-40B4-BE49-F238E27FC236}">
                <a16:creationId xmlns:a16="http://schemas.microsoft.com/office/drawing/2014/main" id="{D729A05C-17DF-8D61-156E-B7F68803E0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2602648"/>
            <a:ext cx="1828804" cy="1828804"/>
          </a:xfrm>
          <a:prstGeom prst="rect">
            <a:avLst/>
          </a:prstGeom>
        </p:spPr>
      </p:pic>
    </p:spTree>
    <p:extLst>
      <p:ext uri="{BB962C8B-B14F-4D97-AF65-F5344CB8AC3E}">
        <p14:creationId xmlns:p14="http://schemas.microsoft.com/office/powerpoint/2010/main" val="95315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1458411"/>
            <a:ext cx="7128792" cy="2160240"/>
          </a:xfrm>
        </p:spPr>
        <p:txBody>
          <a:bodyPr/>
          <a:lstStyle/>
          <a:p>
            <a:pPr algn="l"/>
            <a:r>
              <a:rPr lang="en-US" sz="2000" dirty="0"/>
              <a:t>The MSE is an estimator of:</a:t>
            </a:r>
          </a:p>
          <a:p>
            <a:pPr algn="l"/>
            <a:r>
              <a:rPr lang="en-US" sz="2000" dirty="0"/>
              <a:t>a) Y</a:t>
            </a:r>
          </a:p>
          <a:p>
            <a:pPr algn="l"/>
            <a:r>
              <a:rPr lang="en-US" sz="2000" dirty="0"/>
              <a:t>b)</a:t>
            </a:r>
            <a:r>
              <a:rPr lang="el-GR" sz="2000" dirty="0"/>
              <a:t> ε</a:t>
            </a:r>
            <a:endParaRPr lang="en-US" sz="2000" dirty="0"/>
          </a:p>
          <a:p>
            <a:pPr algn="l"/>
            <a:r>
              <a:rPr lang="en-US" sz="2000" dirty="0"/>
              <a:t>c) </a:t>
            </a:r>
            <a:r>
              <a:rPr lang="el-GR" sz="2000" dirty="0"/>
              <a:t>σ</a:t>
            </a:r>
            <a:endParaRPr lang="en-US" sz="2000" dirty="0"/>
          </a:p>
          <a:p>
            <a:pPr algn="l"/>
            <a:r>
              <a:rPr lang="en-US" sz="2000" dirty="0"/>
              <a:t>d) Y hat</a:t>
            </a:r>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sp>
        <p:nvSpPr>
          <p:cNvPr id="2" name="Frame 17">
            <a:extLst>
              <a:ext uri="{FF2B5EF4-FFF2-40B4-BE49-F238E27FC236}">
                <a16:creationId xmlns:a16="http://schemas.microsoft.com/office/drawing/2014/main" id="{94C99CCF-916E-F231-7C69-670C15F93519}"/>
              </a:ext>
            </a:extLst>
          </p:cNvPr>
          <p:cNvSpPr/>
          <p:nvPr/>
        </p:nvSpPr>
        <p:spPr>
          <a:xfrm>
            <a:off x="619571" y="2243576"/>
            <a:ext cx="288032" cy="27501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 name="Picture 2">
            <a:extLst>
              <a:ext uri="{FF2B5EF4-FFF2-40B4-BE49-F238E27FC236}">
                <a16:creationId xmlns:a16="http://schemas.microsoft.com/office/drawing/2014/main" id="{ED9BE191-7D92-0C6B-2114-9C0BAD848C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2602648"/>
            <a:ext cx="1828804" cy="1828804"/>
          </a:xfrm>
          <a:prstGeom prst="rect">
            <a:avLst/>
          </a:prstGeom>
        </p:spPr>
      </p:pic>
    </p:spTree>
    <p:extLst>
      <p:ext uri="{BB962C8B-B14F-4D97-AF65-F5344CB8AC3E}">
        <p14:creationId xmlns:p14="http://schemas.microsoft.com/office/powerpoint/2010/main" val="291203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47564" y="1275606"/>
            <a:ext cx="7740860" cy="2880319"/>
          </a:xfrm>
        </p:spPr>
        <p:txBody>
          <a:bodyPr/>
          <a:lstStyle/>
          <a:p>
            <a:pPr algn="l"/>
            <a:r>
              <a:rPr lang="en-US" sz="2000" dirty="0"/>
              <a:t>The below figure shows AUC-ROC curves for three logistic </a:t>
            </a:r>
          </a:p>
          <a:p>
            <a:pPr algn="l"/>
            <a:r>
              <a:rPr lang="en-US" sz="2000" dirty="0"/>
              <a:t>regression models. Different colors show curves for different hyper parameters values. Which of the following AUC-ROC will give best result?</a:t>
            </a:r>
          </a:p>
          <a:p>
            <a:pPr algn="l"/>
            <a:r>
              <a:rPr lang="en-US" sz="2000" dirty="0"/>
              <a:t>a) Pink </a:t>
            </a:r>
          </a:p>
          <a:p>
            <a:pPr algn="l"/>
            <a:r>
              <a:rPr lang="en-US" sz="2000" dirty="0"/>
              <a:t>b)</a:t>
            </a:r>
            <a:r>
              <a:rPr lang="el-GR" sz="2000" dirty="0"/>
              <a:t> </a:t>
            </a:r>
            <a:r>
              <a:rPr lang="en-US" sz="2000" dirty="0"/>
              <a:t>Yellow </a:t>
            </a:r>
          </a:p>
          <a:p>
            <a:pPr algn="l"/>
            <a:r>
              <a:rPr lang="en-US" sz="2000" dirty="0"/>
              <a:t>c) Black </a:t>
            </a:r>
          </a:p>
          <a:p>
            <a:pPr algn="l"/>
            <a:r>
              <a:rPr lang="en-US" sz="2000" dirty="0"/>
              <a:t>d) Are the same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5" name="Picture 4">
            <a:extLst>
              <a:ext uri="{FF2B5EF4-FFF2-40B4-BE49-F238E27FC236}">
                <a16:creationId xmlns:a16="http://schemas.microsoft.com/office/drawing/2014/main" id="{22A00192-304A-768F-08FF-67BAC33EA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2427734"/>
            <a:ext cx="2448272" cy="2275780"/>
          </a:xfrm>
          <a:prstGeom prst="rect">
            <a:avLst/>
          </a:prstGeom>
        </p:spPr>
      </p:pic>
      <p:pic>
        <p:nvPicPr>
          <p:cNvPr id="2" name="Picture 1">
            <a:extLst>
              <a:ext uri="{FF2B5EF4-FFF2-40B4-BE49-F238E27FC236}">
                <a16:creationId xmlns:a16="http://schemas.microsoft.com/office/drawing/2014/main" id="{3ECAA031-F034-6DE6-FAB3-3CD73E2ADD4F}"/>
              </a:ext>
            </a:extLst>
          </p:cNvPr>
          <p:cNvPicPr>
            <a:picLocks noChangeAspect="1"/>
          </p:cNvPicPr>
          <p:nvPr/>
        </p:nvPicPr>
        <p:blipFill>
          <a:blip r:embed="rId4"/>
          <a:stretch>
            <a:fillRect/>
          </a:stretch>
        </p:blipFill>
        <p:spPr>
          <a:xfrm>
            <a:off x="2699792" y="2643758"/>
            <a:ext cx="3014440" cy="1728193"/>
          </a:xfrm>
          <a:prstGeom prst="rect">
            <a:avLst/>
          </a:prstGeom>
        </p:spPr>
      </p:pic>
    </p:spTree>
    <p:extLst>
      <p:ext uri="{BB962C8B-B14F-4D97-AF65-F5344CB8AC3E}">
        <p14:creationId xmlns:p14="http://schemas.microsoft.com/office/powerpoint/2010/main" val="151879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47564" y="1275606"/>
            <a:ext cx="7740860" cy="2880319"/>
          </a:xfrm>
        </p:spPr>
        <p:txBody>
          <a:bodyPr/>
          <a:lstStyle/>
          <a:p>
            <a:pPr algn="l"/>
            <a:r>
              <a:rPr lang="en-US" sz="2000" dirty="0"/>
              <a:t>The below figure shows AUC-ROC curves for three logistic </a:t>
            </a:r>
          </a:p>
          <a:p>
            <a:pPr algn="l"/>
            <a:r>
              <a:rPr lang="en-US" sz="2000" dirty="0"/>
              <a:t>regression models. Different colors show curves for different hyper parameters values. Which of the following AUC-ROC will give best result?</a:t>
            </a:r>
          </a:p>
          <a:p>
            <a:pPr algn="l"/>
            <a:r>
              <a:rPr lang="en-US" sz="2000" dirty="0"/>
              <a:t>a) Pink </a:t>
            </a:r>
          </a:p>
          <a:p>
            <a:pPr algn="l"/>
            <a:r>
              <a:rPr lang="en-US" sz="2000" dirty="0"/>
              <a:t>b)</a:t>
            </a:r>
            <a:r>
              <a:rPr lang="el-GR" sz="2000" dirty="0"/>
              <a:t> </a:t>
            </a:r>
            <a:r>
              <a:rPr lang="en-US" sz="2000" dirty="0"/>
              <a:t>Yellow </a:t>
            </a:r>
          </a:p>
          <a:p>
            <a:pPr algn="l"/>
            <a:r>
              <a:rPr lang="en-US" sz="2000" dirty="0"/>
              <a:t>c) Black </a:t>
            </a:r>
          </a:p>
          <a:p>
            <a:pPr algn="l"/>
            <a:r>
              <a:rPr lang="en-US" sz="2000" dirty="0"/>
              <a:t>d) Are the same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5" name="Picture 4">
            <a:extLst>
              <a:ext uri="{FF2B5EF4-FFF2-40B4-BE49-F238E27FC236}">
                <a16:creationId xmlns:a16="http://schemas.microsoft.com/office/drawing/2014/main" id="{22A00192-304A-768F-08FF-67BAC33EA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427734"/>
            <a:ext cx="2448272" cy="2275780"/>
          </a:xfrm>
          <a:prstGeom prst="rect">
            <a:avLst/>
          </a:prstGeom>
        </p:spPr>
      </p:pic>
      <p:sp>
        <p:nvSpPr>
          <p:cNvPr id="2" name="Frame 17">
            <a:extLst>
              <a:ext uri="{FF2B5EF4-FFF2-40B4-BE49-F238E27FC236}">
                <a16:creationId xmlns:a16="http://schemas.microsoft.com/office/drawing/2014/main" id="{A19C4D39-D971-EDC0-09A6-9A9E0DF4C54D}"/>
              </a:ext>
            </a:extLst>
          </p:cNvPr>
          <p:cNvSpPr/>
          <p:nvPr/>
        </p:nvSpPr>
        <p:spPr>
          <a:xfrm>
            <a:off x="390361" y="3075806"/>
            <a:ext cx="288032" cy="27501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317785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1275606"/>
            <a:ext cx="7416824" cy="3443833"/>
          </a:xfrm>
        </p:spPr>
        <p:txBody>
          <a:bodyPr/>
          <a:lstStyle/>
          <a:p>
            <a:pPr algn="just"/>
            <a:r>
              <a:rPr lang="en-US" sz="1600" dirty="0"/>
              <a:t>AUC - ROC curve is a performance measurement for the classification problems at various threshold settings. ROC is a probability curve and AUC represents the degree or measure of separability. It tells how much the model is capable of </a:t>
            </a:r>
          </a:p>
          <a:p>
            <a:pPr algn="just"/>
            <a:r>
              <a:rPr lang="en-US" sz="1600" dirty="0"/>
              <a:t>distinguishing between classes.</a:t>
            </a:r>
          </a:p>
          <a:p>
            <a:pPr algn="just"/>
            <a:r>
              <a:rPr lang="en-US" sz="1600" dirty="0"/>
              <a:t>Higher the AUC, the better the model is at predicting</a:t>
            </a:r>
          </a:p>
          <a:p>
            <a:pPr algn="just"/>
            <a:r>
              <a:rPr lang="en-US" sz="1600" dirty="0"/>
              <a:t>0 classes as 0 and 1 classes as 1.</a:t>
            </a:r>
          </a:p>
          <a:p>
            <a:pPr algn="just"/>
            <a:r>
              <a:rPr lang="en-US" sz="1600" dirty="0"/>
              <a:t>By analogy, the Higher the AUC, the better the model</a:t>
            </a:r>
          </a:p>
          <a:p>
            <a:pPr algn="just"/>
            <a:r>
              <a:rPr lang="en-US" sz="1600" dirty="0"/>
              <a:t>is at distinguishing between patients with the disease and </a:t>
            </a:r>
          </a:p>
          <a:p>
            <a:pPr algn="just"/>
            <a:r>
              <a:rPr lang="en-US" sz="1600" dirty="0"/>
              <a:t>no disease.</a:t>
            </a:r>
          </a:p>
          <a:p>
            <a:pPr algn="l"/>
            <a:endParaRPr lang="en-US" sz="2000" dirty="0"/>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sz="3600" dirty="0"/>
              <a:t>AUC-ROC</a:t>
            </a:r>
            <a:endParaRPr lang="en-US" dirty="0"/>
          </a:p>
        </p:txBody>
      </p:sp>
      <p:pic>
        <p:nvPicPr>
          <p:cNvPr id="4098" name="Picture 2">
            <a:extLst>
              <a:ext uri="{FF2B5EF4-FFF2-40B4-BE49-F238E27FC236}">
                <a16:creationId xmlns:a16="http://schemas.microsoft.com/office/drawing/2014/main" id="{18CF0774-59CA-D667-E761-424BA3EC5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355726"/>
            <a:ext cx="2585759" cy="236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14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755576" y="974406"/>
            <a:ext cx="7416824" cy="3443833"/>
          </a:xfrm>
        </p:spPr>
        <p:txBody>
          <a:bodyPr/>
          <a:lstStyle/>
          <a:p>
            <a:pPr algn="l"/>
            <a:r>
              <a:rPr lang="en-US" sz="2000" dirty="0"/>
              <a:t>TPR (True Positive Rate) / Recall /Sensitivity :</a:t>
            </a:r>
          </a:p>
          <a:p>
            <a:pPr algn="l"/>
            <a:endParaRPr lang="en-US" sz="2000" dirty="0"/>
          </a:p>
          <a:p>
            <a:pPr algn="l"/>
            <a:endParaRPr lang="en-US" sz="2000" dirty="0"/>
          </a:p>
          <a:p>
            <a:pPr algn="l"/>
            <a:r>
              <a:rPr lang="en-US" sz="2000" dirty="0"/>
              <a:t>Specificity :</a:t>
            </a:r>
          </a:p>
          <a:p>
            <a:pPr algn="l"/>
            <a:endParaRPr lang="en-US" sz="2000" dirty="0"/>
          </a:p>
          <a:p>
            <a:pPr algn="l"/>
            <a:endParaRPr lang="en-US" sz="2000" dirty="0"/>
          </a:p>
          <a:p>
            <a:pPr algn="l"/>
            <a:r>
              <a:rPr lang="en-US" sz="2000" dirty="0"/>
              <a:t>FPR : </a:t>
            </a:r>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sz="3600" dirty="0"/>
              <a:t>AUC-ROC</a:t>
            </a:r>
            <a:endParaRPr lang="en-US" dirty="0"/>
          </a:p>
        </p:txBody>
      </p:sp>
      <p:pic>
        <p:nvPicPr>
          <p:cNvPr id="4098" name="Picture 2">
            <a:extLst>
              <a:ext uri="{FF2B5EF4-FFF2-40B4-BE49-F238E27FC236}">
                <a16:creationId xmlns:a16="http://schemas.microsoft.com/office/drawing/2014/main" id="{18CF0774-59CA-D667-E761-424BA3EC5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355726"/>
            <a:ext cx="2585759" cy="236371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3C08352-E15C-1B95-4C95-5FEAA3A73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556" y="1674722"/>
            <a:ext cx="2439756" cy="6452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C1F5D51-0F7D-90FE-EBEF-244505279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284" y="2696324"/>
            <a:ext cx="2439755" cy="6838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BA99018-1186-D78D-6B2F-7BE39B7F3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0829" y="3683646"/>
            <a:ext cx="2421210" cy="90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50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755575" y="1131590"/>
            <a:ext cx="7549489" cy="3482145"/>
          </a:xfrm>
        </p:spPr>
        <p:txBody>
          <a:bodyPr/>
          <a:lstStyle/>
          <a:p>
            <a:pPr algn="l"/>
            <a:r>
              <a:rPr lang="en-US" sz="1600" dirty="0"/>
              <a:t>As we know, ROC is a curve of probability. So let's plot the distributions of those  probabilities: (Red distribution curve is of the positive class (patients with disease) and the green distribution curve is of the negative class(patients with no disease))</a:t>
            </a:r>
          </a:p>
          <a:p>
            <a:pPr algn="l"/>
            <a:endParaRPr lang="en-US" sz="1600" dirty="0"/>
          </a:p>
          <a:p>
            <a:pPr algn="l"/>
            <a:r>
              <a:rPr lang="en-US" sz="1600" dirty="0"/>
              <a:t>This is an ideal situation. When two curves don’t overlap at all means model has an ideal measure of separability. It is perfectly able to distinguish between positive class and negative class.</a:t>
            </a:r>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a:xfrm>
            <a:off x="0" y="420359"/>
            <a:ext cx="9144000" cy="576064"/>
          </a:xfrm>
        </p:spPr>
        <p:txBody>
          <a:bodyPr/>
          <a:lstStyle/>
          <a:p>
            <a:r>
              <a:rPr lang="en-US" sz="3600" dirty="0"/>
              <a:t>AUC-ROC</a:t>
            </a:r>
            <a:endParaRPr lang="en-US" dirty="0"/>
          </a:p>
        </p:txBody>
      </p:sp>
      <p:pic>
        <p:nvPicPr>
          <p:cNvPr id="7172" name="Picture 4">
            <a:extLst>
              <a:ext uri="{FF2B5EF4-FFF2-40B4-BE49-F238E27FC236}">
                <a16:creationId xmlns:a16="http://schemas.microsoft.com/office/drawing/2014/main" id="{78F2B620-BB19-B3B2-BDE2-53DB36C9A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041954"/>
            <a:ext cx="3312368" cy="14366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3A3A5EB-CE0B-A352-9E2A-145DF8B385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3077698"/>
            <a:ext cx="1500816" cy="1365126"/>
          </a:xfrm>
          <a:prstGeom prst="rect">
            <a:avLst/>
          </a:prstGeom>
        </p:spPr>
      </p:pic>
    </p:spTree>
    <p:extLst>
      <p:ext uri="{BB962C8B-B14F-4D97-AF65-F5344CB8AC3E}">
        <p14:creationId xmlns:p14="http://schemas.microsoft.com/office/powerpoint/2010/main" val="7481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755575" y="1131590"/>
            <a:ext cx="7549489" cy="3482145"/>
          </a:xfrm>
        </p:spPr>
        <p:txBody>
          <a:bodyPr/>
          <a:lstStyle/>
          <a:p>
            <a:pPr algn="l"/>
            <a:r>
              <a:rPr lang="en-US" sz="1600" dirty="0"/>
              <a:t>When two distributions overlap, we introduce type 1 and type 2 errors. Depending upon the threshold, we can minimize or maximize them. When AUC is 0.7, it       means there is a 70% chance that the model will be able to distinguish between </a:t>
            </a:r>
          </a:p>
          <a:p>
            <a:pPr algn="l"/>
            <a:r>
              <a:rPr lang="en-US" sz="1600" dirty="0"/>
              <a:t>positive class and negative class.</a:t>
            </a:r>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a:xfrm>
            <a:off x="0" y="420359"/>
            <a:ext cx="9144000" cy="576064"/>
          </a:xfrm>
        </p:spPr>
        <p:txBody>
          <a:bodyPr/>
          <a:lstStyle/>
          <a:p>
            <a:r>
              <a:rPr lang="en-US" sz="3600" dirty="0"/>
              <a:t>AUC-ROC</a:t>
            </a:r>
            <a:endParaRPr lang="en-US" dirty="0"/>
          </a:p>
        </p:txBody>
      </p:sp>
      <p:pic>
        <p:nvPicPr>
          <p:cNvPr id="8194" name="Picture 2">
            <a:extLst>
              <a:ext uri="{FF2B5EF4-FFF2-40B4-BE49-F238E27FC236}">
                <a16:creationId xmlns:a16="http://schemas.microsoft.com/office/drawing/2014/main" id="{F856A0EE-517B-C3C5-14BB-56720BFF6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75806"/>
            <a:ext cx="2702619" cy="126335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E088134-4092-B189-0005-F896E9F552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3061283"/>
            <a:ext cx="1411536" cy="128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1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To predict the probability of an event, one would prefer a</a:t>
            </a:r>
          </a:p>
          <a:p>
            <a:pPr algn="l"/>
            <a:r>
              <a:rPr lang="en-US" sz="2000" dirty="0"/>
              <a:t>regression model trained with squared error to a classifier</a:t>
            </a:r>
          </a:p>
          <a:p>
            <a:pPr algn="l"/>
            <a:r>
              <a:rPr lang="en-US" sz="2000" dirty="0"/>
              <a:t>trained with logistic regression.</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32" name="Picture 31">
            <a:extLst>
              <a:ext uri="{FF2B5EF4-FFF2-40B4-BE49-F238E27FC236}">
                <a16:creationId xmlns:a16="http://schemas.microsoft.com/office/drawing/2014/main" id="{3C6B6860-2363-1788-2874-99F60422F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18524">
            <a:off x="6687146" y="2783352"/>
            <a:ext cx="1687423" cy="1687423"/>
          </a:xfrm>
          <a:prstGeom prst="rect">
            <a:avLst/>
          </a:prstGeom>
        </p:spPr>
      </p:pic>
    </p:spTree>
    <p:extLst>
      <p:ext uri="{BB962C8B-B14F-4D97-AF65-F5344CB8AC3E}">
        <p14:creationId xmlns:p14="http://schemas.microsoft.com/office/powerpoint/2010/main" val="46029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755575" y="1131590"/>
            <a:ext cx="7549489" cy="3482145"/>
          </a:xfrm>
        </p:spPr>
        <p:txBody>
          <a:bodyPr/>
          <a:lstStyle/>
          <a:p>
            <a:pPr algn="l"/>
            <a:endParaRPr lang="en-US" sz="2000" dirty="0"/>
          </a:p>
          <a:p>
            <a:pPr algn="l"/>
            <a:endParaRPr lang="en-US" sz="2000" dirty="0"/>
          </a:p>
          <a:p>
            <a:pPr algn="l"/>
            <a:endParaRPr lang="en-US" sz="2000" dirty="0"/>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a:xfrm>
            <a:off x="0" y="420359"/>
            <a:ext cx="9144000" cy="576064"/>
          </a:xfrm>
        </p:spPr>
        <p:txBody>
          <a:bodyPr/>
          <a:lstStyle/>
          <a:p>
            <a:r>
              <a:rPr lang="en-US" sz="3600" dirty="0"/>
              <a:t>AUC-ROC</a:t>
            </a:r>
            <a:endParaRPr lang="en-US" dirty="0"/>
          </a:p>
        </p:txBody>
      </p:sp>
      <p:pic>
        <p:nvPicPr>
          <p:cNvPr id="10242" name="Picture 2">
            <a:extLst>
              <a:ext uri="{FF2B5EF4-FFF2-40B4-BE49-F238E27FC236}">
                <a16:creationId xmlns:a16="http://schemas.microsoft.com/office/drawing/2014/main" id="{3A2588E0-864D-D176-DFD0-9F6AF62F4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78090"/>
            <a:ext cx="2808312" cy="144987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BF01437-43C1-A67C-A9B3-DA9788461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912452"/>
            <a:ext cx="1738313"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9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755575" y="1131590"/>
            <a:ext cx="7549489" cy="3482145"/>
          </a:xfrm>
        </p:spPr>
        <p:txBody>
          <a:bodyPr/>
          <a:lstStyle/>
          <a:p>
            <a:pPr algn="l"/>
            <a:r>
              <a:rPr lang="en-US" sz="1600" dirty="0"/>
              <a:t>This is the worst situation. When AUC is approximately 0.5, the model has no discrimination capacity to distinguish between positive class and negative class.</a:t>
            </a:r>
            <a:endParaRPr lang="en-US" sz="2000" dirty="0"/>
          </a:p>
          <a:p>
            <a:pPr algn="l"/>
            <a:endParaRPr lang="en-US" sz="2000" dirty="0"/>
          </a:p>
          <a:p>
            <a:pPr algn="l"/>
            <a:endParaRPr lang="en-US" sz="2000" dirty="0"/>
          </a:p>
          <a:p>
            <a:pPr algn="l"/>
            <a:endParaRPr lang="en-US" sz="2000"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a:xfrm>
            <a:off x="0" y="420359"/>
            <a:ext cx="9144000" cy="576064"/>
          </a:xfrm>
        </p:spPr>
        <p:txBody>
          <a:bodyPr/>
          <a:lstStyle/>
          <a:p>
            <a:r>
              <a:rPr lang="en-US" sz="3600" dirty="0"/>
              <a:t>AUC-ROC</a:t>
            </a:r>
            <a:endParaRPr lang="en-US" dirty="0"/>
          </a:p>
        </p:txBody>
      </p:sp>
      <p:pic>
        <p:nvPicPr>
          <p:cNvPr id="9218" name="Picture 2">
            <a:extLst>
              <a:ext uri="{FF2B5EF4-FFF2-40B4-BE49-F238E27FC236}">
                <a16:creationId xmlns:a16="http://schemas.microsoft.com/office/drawing/2014/main" id="{E43E53DF-6415-CDF6-8769-2FD723D0B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002" y="2931790"/>
            <a:ext cx="3079998" cy="119654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C2FBC6E-1A94-838C-7738-E260914053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2931790"/>
            <a:ext cx="1361925" cy="123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595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47564" y="1275606"/>
            <a:ext cx="7740860" cy="2880319"/>
          </a:xfrm>
        </p:spPr>
        <p:txBody>
          <a:bodyPr/>
          <a:lstStyle/>
          <a:p>
            <a:pPr algn="l"/>
            <a:r>
              <a:rPr lang="en-US" sz="2000" dirty="0"/>
              <a:t>Imagine, you have given the below graph of logistic regression  which is shows the relationships between cost function and number of iteration for 3 different learning rate values (different colors are showing different curves at different learning rates ). </a:t>
            </a:r>
          </a:p>
          <a:p>
            <a:pPr algn="l"/>
            <a:r>
              <a:rPr lang="en-US" sz="2000" dirty="0"/>
              <a:t>a) Pink </a:t>
            </a:r>
          </a:p>
          <a:p>
            <a:pPr algn="l"/>
            <a:r>
              <a:rPr lang="en-US" sz="2000" dirty="0"/>
              <a:t>b)</a:t>
            </a:r>
            <a:r>
              <a:rPr lang="el-GR" sz="2000" dirty="0"/>
              <a:t> </a:t>
            </a:r>
            <a:r>
              <a:rPr lang="en-US" sz="2000" dirty="0"/>
              <a:t>Yellow </a:t>
            </a:r>
          </a:p>
          <a:p>
            <a:pPr algn="l"/>
            <a:r>
              <a:rPr lang="en-US" sz="2000" dirty="0"/>
              <a:t>c) Black </a:t>
            </a:r>
          </a:p>
          <a:p>
            <a:pPr algn="l"/>
            <a:r>
              <a:rPr lang="en-US" sz="2000" dirty="0"/>
              <a:t>d) Are the same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5" name="Picture 4">
            <a:extLst>
              <a:ext uri="{FF2B5EF4-FFF2-40B4-BE49-F238E27FC236}">
                <a16:creationId xmlns:a16="http://schemas.microsoft.com/office/drawing/2014/main" id="{22A00192-304A-768F-08FF-67BAC33EA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571750"/>
            <a:ext cx="2448272" cy="2275780"/>
          </a:xfrm>
          <a:prstGeom prst="rect">
            <a:avLst/>
          </a:prstGeom>
        </p:spPr>
      </p:pic>
      <p:sp>
        <p:nvSpPr>
          <p:cNvPr id="2" name="Frame 17">
            <a:extLst>
              <a:ext uri="{FF2B5EF4-FFF2-40B4-BE49-F238E27FC236}">
                <a16:creationId xmlns:a16="http://schemas.microsoft.com/office/drawing/2014/main" id="{A19C4D39-D971-EDC0-09A6-9A9E0DF4C54D}"/>
              </a:ext>
            </a:extLst>
          </p:cNvPr>
          <p:cNvSpPr/>
          <p:nvPr/>
        </p:nvSpPr>
        <p:spPr>
          <a:xfrm>
            <a:off x="390361" y="3075806"/>
            <a:ext cx="288032" cy="27501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250907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83374"/>
            <a:ext cx="7776864" cy="2181343"/>
          </a:xfrm>
        </p:spPr>
        <p:txBody>
          <a:bodyPr>
            <a:noAutofit/>
          </a:bodyPr>
          <a:lstStyle/>
          <a:p>
            <a:pPr algn="just"/>
            <a:r>
              <a:rPr lang="en-US" dirty="0"/>
              <a:t>Imagine, you have given the below graph of logistic regression which is shows the relationships between cost function and </a:t>
            </a:r>
          </a:p>
          <a:p>
            <a:pPr algn="just"/>
            <a:r>
              <a:rPr lang="en-US" dirty="0"/>
              <a:t>number of iteration for 3 different learning rate values (different colors are showing different        curves at different learning rates ).</a:t>
            </a:r>
          </a:p>
          <a:p>
            <a:pPr algn="just"/>
            <a:r>
              <a:rPr lang="en-US" dirty="0"/>
              <a:t>Suppose, you save the graph for future reference but you forgot to save the value of different      learning rates for this graph. Now, you want to find out the relation between the leaning rate        values of these curve. Which of the following will be the true relation?</a:t>
            </a:r>
          </a:p>
          <a:p>
            <a:pPr algn="just"/>
            <a:r>
              <a:rPr lang="en-US" dirty="0"/>
              <a:t>Note : (The learning rate for blue is l1, The learning rate for red is</a:t>
            </a:r>
          </a:p>
          <a:p>
            <a:pPr algn="just"/>
            <a:r>
              <a:rPr lang="en-US" dirty="0"/>
              <a:t> l2, The learning rate for green is l3)</a:t>
            </a:r>
          </a:p>
          <a:p>
            <a:pPr algn="just"/>
            <a:r>
              <a:rPr lang="en-US" dirty="0"/>
              <a:t>A) l1&gt;l2&gt;l3</a:t>
            </a:r>
          </a:p>
          <a:p>
            <a:pPr algn="just"/>
            <a:r>
              <a:rPr lang="en-US" dirty="0"/>
              <a:t>B) l1 = l2 = l3</a:t>
            </a:r>
          </a:p>
          <a:p>
            <a:pPr algn="just"/>
            <a:r>
              <a:rPr lang="en-US" dirty="0"/>
              <a:t>C) l1 &lt; l2 &lt; l3</a:t>
            </a:r>
          </a:p>
          <a:p>
            <a:pPr algn="just"/>
            <a:r>
              <a:rPr lang="en-US" dirty="0"/>
              <a:t>D) None of these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2050" name="Picture 2">
            <a:extLst>
              <a:ext uri="{FF2B5EF4-FFF2-40B4-BE49-F238E27FC236}">
                <a16:creationId xmlns:a16="http://schemas.microsoft.com/office/drawing/2014/main" id="{F8B6DE5C-C1C9-A25F-1AB2-29A339D82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874046"/>
            <a:ext cx="2592288" cy="191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6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83374"/>
            <a:ext cx="7776864" cy="2181343"/>
          </a:xfrm>
        </p:spPr>
        <p:txBody>
          <a:bodyPr>
            <a:noAutofit/>
          </a:bodyPr>
          <a:lstStyle/>
          <a:p>
            <a:pPr algn="just"/>
            <a:r>
              <a:rPr lang="en-US" dirty="0"/>
              <a:t>Imagine, you have given the below graph of logistic regression which is shows the relationships between cost function and </a:t>
            </a:r>
          </a:p>
          <a:p>
            <a:pPr algn="just"/>
            <a:r>
              <a:rPr lang="en-US" dirty="0"/>
              <a:t>number of iteration for 3 different learning rate values (different colors are showing different        curves at different learning rates ).</a:t>
            </a:r>
          </a:p>
          <a:p>
            <a:pPr algn="just"/>
            <a:r>
              <a:rPr lang="en-US" dirty="0"/>
              <a:t>Suppose, you save the graph for future reference but you forgot to save the value of different      learning rates for this graph. Now, you want to find out the relation between the leaning rate        values of these curve. Which of the following will be the true relation?</a:t>
            </a:r>
          </a:p>
          <a:p>
            <a:pPr algn="just"/>
            <a:r>
              <a:rPr lang="en-US" dirty="0"/>
              <a:t>Note : (The learning rate for blue is l1, The learning rate for red is</a:t>
            </a:r>
          </a:p>
          <a:p>
            <a:pPr algn="just"/>
            <a:r>
              <a:rPr lang="en-US" dirty="0"/>
              <a:t> l2, The learning rate for green is l3)</a:t>
            </a:r>
          </a:p>
          <a:p>
            <a:pPr algn="just"/>
            <a:r>
              <a:rPr lang="en-US" dirty="0"/>
              <a:t>A) l1&gt;l2&gt;l3</a:t>
            </a:r>
          </a:p>
          <a:p>
            <a:pPr algn="just"/>
            <a:r>
              <a:rPr lang="en-US" dirty="0"/>
              <a:t>B) l1 = l2 = l3</a:t>
            </a:r>
          </a:p>
          <a:p>
            <a:pPr algn="just"/>
            <a:r>
              <a:rPr lang="en-US" dirty="0"/>
              <a:t>C) l1 &lt; l2 &lt; l3</a:t>
            </a:r>
          </a:p>
          <a:p>
            <a:pPr algn="just"/>
            <a:r>
              <a:rPr lang="en-US" dirty="0"/>
              <a:t>D) None of these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2050" name="Picture 2">
            <a:extLst>
              <a:ext uri="{FF2B5EF4-FFF2-40B4-BE49-F238E27FC236}">
                <a16:creationId xmlns:a16="http://schemas.microsoft.com/office/drawing/2014/main" id="{F8B6DE5C-C1C9-A25F-1AB2-29A339D82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874046"/>
            <a:ext cx="2592288" cy="1910106"/>
          </a:xfrm>
          <a:prstGeom prst="rect">
            <a:avLst/>
          </a:prstGeom>
          <a:noFill/>
          <a:extLst>
            <a:ext uri="{909E8E84-426E-40DD-AFC4-6F175D3DCCD1}">
              <a14:hiddenFill xmlns:a14="http://schemas.microsoft.com/office/drawing/2010/main">
                <a:solidFill>
                  <a:srgbClr val="FFFFFF"/>
                </a:solidFill>
              </a14:hiddenFill>
            </a:ext>
          </a:extLst>
        </p:spPr>
      </p:pic>
      <p:sp>
        <p:nvSpPr>
          <p:cNvPr id="2" name="Frame 17">
            <a:extLst>
              <a:ext uri="{FF2B5EF4-FFF2-40B4-BE49-F238E27FC236}">
                <a16:creationId xmlns:a16="http://schemas.microsoft.com/office/drawing/2014/main" id="{CA339599-51CB-CDE3-F517-4E581CED9B07}"/>
              </a:ext>
            </a:extLst>
          </p:cNvPr>
          <p:cNvSpPr/>
          <p:nvPr/>
        </p:nvSpPr>
        <p:spPr>
          <a:xfrm>
            <a:off x="616894" y="3964717"/>
            <a:ext cx="221199" cy="216766"/>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375889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83374"/>
            <a:ext cx="7776864" cy="2181343"/>
          </a:xfrm>
        </p:spPr>
        <p:txBody>
          <a:bodyPr>
            <a:noAutofit/>
          </a:bodyPr>
          <a:lstStyle/>
          <a:p>
            <a:pPr algn="just"/>
            <a:r>
              <a:rPr lang="en-US" dirty="0"/>
              <a:t>Can a Logistic Regression classifier do a perfect classification on the below data?</a:t>
            </a:r>
          </a:p>
          <a:p>
            <a:pPr algn="just"/>
            <a:r>
              <a:rPr lang="en-US" dirty="0"/>
              <a:t>Note: You can use only X1 and X2 variables where X1 and X2 can take only two binary values    (0,1).</a:t>
            </a:r>
          </a:p>
          <a:p>
            <a:pPr algn="just"/>
            <a:endParaRPr lang="en-US" dirty="0"/>
          </a:p>
          <a:p>
            <a:pPr algn="just"/>
            <a:r>
              <a:rPr lang="en-US" dirty="0"/>
              <a:t>A) TRUE</a:t>
            </a:r>
          </a:p>
          <a:p>
            <a:pPr algn="just"/>
            <a:r>
              <a:rPr lang="en-US" dirty="0"/>
              <a:t>B) FALSE</a:t>
            </a:r>
          </a:p>
          <a:p>
            <a:pPr algn="just"/>
            <a:r>
              <a:rPr lang="en-US" dirty="0"/>
              <a:t>C) Can’t say</a:t>
            </a:r>
          </a:p>
          <a:p>
            <a:pPr algn="just"/>
            <a:r>
              <a:rPr lang="en-US" dirty="0"/>
              <a:t>D) None of these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pic>
        <p:nvPicPr>
          <p:cNvPr id="3074" name="Picture 2">
            <a:extLst>
              <a:ext uri="{FF2B5EF4-FFF2-40B4-BE49-F238E27FC236}">
                <a16:creationId xmlns:a16="http://schemas.microsoft.com/office/drawing/2014/main" id="{A40063C2-C8A5-8DD4-8ACF-97D011E8A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787774"/>
            <a:ext cx="19240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92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79662"/>
            <a:ext cx="7776864" cy="2181343"/>
          </a:xfrm>
        </p:spPr>
        <p:txBody>
          <a:bodyPr>
            <a:noAutofit/>
          </a:bodyPr>
          <a:lstStyle/>
          <a:p>
            <a:pPr algn="just"/>
            <a:r>
              <a:rPr lang="en-US" dirty="0"/>
              <a:t>Can a Logistic Regression classifier do a perfect classification on the below data?</a:t>
            </a:r>
          </a:p>
          <a:p>
            <a:pPr algn="just"/>
            <a:r>
              <a:rPr lang="en-US" dirty="0"/>
              <a:t>Note: You can use only X1 and X2 variables where X1 and X2 can take only two binary values    (0,1).</a:t>
            </a:r>
          </a:p>
          <a:p>
            <a:pPr algn="just"/>
            <a:endParaRPr lang="en-US" dirty="0"/>
          </a:p>
          <a:p>
            <a:pPr algn="just"/>
            <a:r>
              <a:rPr lang="en-US" dirty="0"/>
              <a:t>A) TRUE</a:t>
            </a:r>
          </a:p>
          <a:p>
            <a:pPr algn="just"/>
            <a:r>
              <a:rPr lang="en-US" dirty="0"/>
              <a:t>B) FALSE</a:t>
            </a:r>
          </a:p>
          <a:p>
            <a:pPr algn="just"/>
            <a:r>
              <a:rPr lang="en-US" dirty="0"/>
              <a:t>C) Can’t say</a:t>
            </a:r>
          </a:p>
          <a:p>
            <a:pPr algn="just"/>
            <a:r>
              <a:rPr lang="en-US" dirty="0"/>
              <a:t>D) None of these</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Choose the best</a:t>
            </a:r>
          </a:p>
        </p:txBody>
      </p:sp>
      <p:sp>
        <p:nvSpPr>
          <p:cNvPr id="2" name="Frame 17">
            <a:extLst>
              <a:ext uri="{FF2B5EF4-FFF2-40B4-BE49-F238E27FC236}">
                <a16:creationId xmlns:a16="http://schemas.microsoft.com/office/drawing/2014/main" id="{CA339599-51CB-CDE3-F517-4E581CED9B07}"/>
              </a:ext>
            </a:extLst>
          </p:cNvPr>
          <p:cNvSpPr/>
          <p:nvPr/>
        </p:nvSpPr>
        <p:spPr>
          <a:xfrm>
            <a:off x="611560" y="3147814"/>
            <a:ext cx="270141" cy="216766"/>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074" name="Picture 2">
            <a:extLst>
              <a:ext uri="{FF2B5EF4-FFF2-40B4-BE49-F238E27FC236}">
                <a16:creationId xmlns:a16="http://schemas.microsoft.com/office/drawing/2014/main" id="{A40063C2-C8A5-8DD4-8ACF-97D011E8A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787774"/>
            <a:ext cx="19240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532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79662"/>
            <a:ext cx="7776864" cy="2181343"/>
          </a:xfrm>
        </p:spPr>
        <p:txBody>
          <a:bodyPr>
            <a:noAutofit/>
          </a:bodyPr>
          <a:lstStyle/>
          <a:p>
            <a:pPr algn="just"/>
            <a:r>
              <a:rPr lang="en-US" sz="2000" dirty="0"/>
              <a:t>Describe how Gradient Descent and Stochastic Gradient Descent  differ each other. Witch one converge faster and why? How would  noisy data affect each of these algorithms?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pic>
        <p:nvPicPr>
          <p:cNvPr id="5" name="Picture 4">
            <a:extLst>
              <a:ext uri="{FF2B5EF4-FFF2-40B4-BE49-F238E27FC236}">
                <a16:creationId xmlns:a16="http://schemas.microsoft.com/office/drawing/2014/main" id="{CA2FD2BF-752F-C686-22DB-0D6A54AEF5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2335188"/>
            <a:ext cx="2592288" cy="2592288"/>
          </a:xfrm>
          <a:prstGeom prst="rect">
            <a:avLst/>
          </a:prstGeom>
        </p:spPr>
      </p:pic>
    </p:spTree>
    <p:extLst>
      <p:ext uri="{BB962C8B-B14F-4D97-AF65-F5344CB8AC3E}">
        <p14:creationId xmlns:p14="http://schemas.microsoft.com/office/powerpoint/2010/main" val="169600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38854" y="1742790"/>
            <a:ext cx="7776864" cy="2181343"/>
          </a:xfrm>
        </p:spPr>
        <p:txBody>
          <a:bodyPr>
            <a:noAutofit/>
          </a:bodyPr>
          <a:lstStyle/>
          <a:p>
            <a:pPr algn="just"/>
            <a:r>
              <a:rPr lang="en-US" sz="2000" dirty="0"/>
              <a:t>Describe how Gradient Descent and Stochastic Gradient Descent  differ each other. Witch one converge faster and why? How would  noisy data affect each of these algorithms?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pic>
        <p:nvPicPr>
          <p:cNvPr id="3" name="Picture 2">
            <a:extLst>
              <a:ext uri="{FF2B5EF4-FFF2-40B4-BE49-F238E27FC236}">
                <a16:creationId xmlns:a16="http://schemas.microsoft.com/office/drawing/2014/main" id="{8E4049A4-2536-EFFD-E986-62E0A1A0B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833462"/>
            <a:ext cx="3634581" cy="1800200"/>
          </a:xfrm>
          <a:prstGeom prst="rect">
            <a:avLst/>
          </a:prstGeom>
        </p:spPr>
      </p:pic>
    </p:spTree>
    <p:extLst>
      <p:ext uri="{BB962C8B-B14F-4D97-AF65-F5344CB8AC3E}">
        <p14:creationId xmlns:p14="http://schemas.microsoft.com/office/powerpoint/2010/main" val="77784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27584" y="1779662"/>
            <a:ext cx="7776864" cy="2181343"/>
          </a:xfrm>
        </p:spPr>
        <p:txBody>
          <a:bodyPr>
            <a:noAutofit/>
          </a:bodyPr>
          <a:lstStyle/>
          <a:p>
            <a:pPr algn="just"/>
            <a:r>
              <a:rPr lang="en-US" sz="2000" dirty="0"/>
              <a:t>What are some disadvantages of using Naive Bayes Algorithm?</a:t>
            </a:r>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pic>
        <p:nvPicPr>
          <p:cNvPr id="5" name="Picture 4">
            <a:extLst>
              <a:ext uri="{FF2B5EF4-FFF2-40B4-BE49-F238E27FC236}">
                <a16:creationId xmlns:a16="http://schemas.microsoft.com/office/drawing/2014/main" id="{ECC03032-E9DC-AAED-7FC1-1532AC41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847" y="3191368"/>
            <a:ext cx="1313474" cy="1396606"/>
          </a:xfrm>
          <a:prstGeom prst="rect">
            <a:avLst/>
          </a:prstGeom>
        </p:spPr>
      </p:pic>
    </p:spTree>
    <p:extLst>
      <p:ext uri="{BB962C8B-B14F-4D97-AF65-F5344CB8AC3E}">
        <p14:creationId xmlns:p14="http://schemas.microsoft.com/office/powerpoint/2010/main" val="197165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To predict the probability of an event, one would prefer a</a:t>
            </a:r>
          </a:p>
          <a:p>
            <a:pPr algn="l"/>
            <a:r>
              <a:rPr lang="en-US" sz="2000" dirty="0"/>
              <a:t>regression model trained with squared error to a classifier</a:t>
            </a:r>
          </a:p>
          <a:p>
            <a:pPr algn="l"/>
            <a:r>
              <a:rPr lang="en-US" sz="2000" dirty="0"/>
              <a:t>trained with logistic regression.</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3" name="Picture 2">
            <a:extLst>
              <a:ext uri="{FF2B5EF4-FFF2-40B4-BE49-F238E27FC236}">
                <a16:creationId xmlns:a16="http://schemas.microsoft.com/office/drawing/2014/main" id="{342D5CDA-228E-2FAD-6664-75240805E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2398198"/>
            <a:ext cx="3099486" cy="2061205"/>
          </a:xfrm>
          <a:prstGeom prst="rect">
            <a:avLst/>
          </a:prstGeom>
        </p:spPr>
      </p:pic>
    </p:spTree>
    <p:extLst>
      <p:ext uri="{BB962C8B-B14F-4D97-AF65-F5344CB8AC3E}">
        <p14:creationId xmlns:p14="http://schemas.microsoft.com/office/powerpoint/2010/main" val="1948319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2355726"/>
            <a:ext cx="7488832" cy="2037327"/>
          </a:xfrm>
        </p:spPr>
        <p:txBody>
          <a:bodyPr>
            <a:noAutofit/>
          </a:bodyPr>
          <a:lstStyle/>
          <a:p>
            <a:pPr algn="just"/>
            <a:r>
              <a:rPr lang="en-US" sz="2000" dirty="0"/>
              <a:t>What are some disadvantages of using Naive Bayes Algorithm?</a:t>
            </a:r>
          </a:p>
          <a:p>
            <a:pPr algn="just"/>
            <a:endParaRPr lang="en-US" sz="2000" dirty="0"/>
          </a:p>
          <a:p>
            <a:pPr algn="just"/>
            <a:r>
              <a:rPr lang="en-US" sz="2000" dirty="0"/>
              <a:t>1) It relies on a very big assumption that the independent            variables are not related to each other.</a:t>
            </a:r>
          </a:p>
          <a:p>
            <a:pPr algn="just"/>
            <a:r>
              <a:rPr lang="en-US" sz="2000" dirty="0"/>
              <a:t>2) It is generally not suitable for datasets with large numbers of  numerical attributes.</a:t>
            </a:r>
          </a:p>
          <a:p>
            <a:pPr algn="just"/>
            <a:r>
              <a:rPr lang="en-US" sz="2000" dirty="0"/>
              <a:t>3) It has been observed that if a rare case is not in the training   dataset but is in the testing dataset, then it will most definitely be wrong.</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spTree>
    <p:extLst>
      <p:ext uri="{BB962C8B-B14F-4D97-AF65-F5344CB8AC3E}">
        <p14:creationId xmlns:p14="http://schemas.microsoft.com/office/powerpoint/2010/main" val="1268171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2211710"/>
            <a:ext cx="7488832" cy="2037327"/>
          </a:xfrm>
        </p:spPr>
        <p:txBody>
          <a:bodyPr>
            <a:noAutofit/>
          </a:bodyPr>
          <a:lstStyle/>
          <a:p>
            <a:pPr algn="just"/>
            <a:r>
              <a:rPr lang="en-US" sz="2000" dirty="0"/>
              <a:t>What are some advantages of using Naive Bayes Algorithm?</a:t>
            </a:r>
          </a:p>
          <a:p>
            <a:pPr algn="just"/>
            <a:endParaRPr lang="en-US" sz="2000"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pic>
        <p:nvPicPr>
          <p:cNvPr id="9" name="Picture 8">
            <a:extLst>
              <a:ext uri="{FF2B5EF4-FFF2-40B4-BE49-F238E27FC236}">
                <a16:creationId xmlns:a16="http://schemas.microsoft.com/office/drawing/2014/main" id="{99B89DA3-6397-16C3-77DA-96467902AE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176" y="2283718"/>
            <a:ext cx="2571750" cy="2571750"/>
          </a:xfrm>
          <a:prstGeom prst="rect">
            <a:avLst/>
          </a:prstGeom>
        </p:spPr>
      </p:pic>
    </p:spTree>
    <p:extLst>
      <p:ext uri="{BB962C8B-B14F-4D97-AF65-F5344CB8AC3E}">
        <p14:creationId xmlns:p14="http://schemas.microsoft.com/office/powerpoint/2010/main" val="2641607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899592" y="2211710"/>
            <a:ext cx="7488832" cy="2037327"/>
          </a:xfrm>
        </p:spPr>
        <p:txBody>
          <a:bodyPr>
            <a:noAutofit/>
          </a:bodyPr>
          <a:lstStyle/>
          <a:p>
            <a:pPr algn="just"/>
            <a:r>
              <a:rPr lang="en-US" sz="2000" dirty="0"/>
              <a:t>What are some advantages of using Naive Bayes Algorithm?</a:t>
            </a:r>
          </a:p>
          <a:p>
            <a:pPr algn="just"/>
            <a:endParaRPr lang="en-US" sz="2000" dirty="0"/>
          </a:p>
          <a:p>
            <a:pPr algn="just"/>
            <a:r>
              <a:rPr lang="en-US" sz="2000" dirty="0"/>
              <a:t>1) It is a simple, fast, and very robust method of classification.</a:t>
            </a:r>
          </a:p>
          <a:p>
            <a:pPr algn="just"/>
            <a:r>
              <a:rPr lang="en-US" sz="2000" dirty="0"/>
              <a:t>2) It does well with both clean and noisy data.</a:t>
            </a:r>
          </a:p>
          <a:p>
            <a:pPr algn="just"/>
            <a:r>
              <a:rPr lang="en-US" sz="2000" dirty="0"/>
              <a:t>3) It requires a few examples for training, but the underlying       assumption is that the training dataset is a true representative of the population.</a:t>
            </a:r>
          </a:p>
          <a:p>
            <a:pPr algn="just"/>
            <a:r>
              <a:rPr lang="en-US" sz="2000" dirty="0"/>
              <a:t>4) It is easy to get the probability for a prediction.</a:t>
            </a:r>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Short Answer</a:t>
            </a:r>
          </a:p>
        </p:txBody>
      </p:sp>
    </p:spTree>
    <p:extLst>
      <p:ext uri="{BB962C8B-B14F-4D97-AF65-F5344CB8AC3E}">
        <p14:creationId xmlns:p14="http://schemas.microsoft.com/office/powerpoint/2010/main" val="3975536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47564" y="1347614"/>
            <a:ext cx="7848872" cy="2181343"/>
          </a:xfrm>
        </p:spPr>
        <p:txBody>
          <a:bodyPr>
            <a:noAutofit/>
          </a:bodyPr>
          <a:lstStyle/>
          <a:p>
            <a:pPr algn="just"/>
            <a:r>
              <a:rPr lang="en-US" sz="2000" dirty="0"/>
              <a:t>Determine the linear function of the form (ax +b) which minimizes</a:t>
            </a:r>
          </a:p>
          <a:p>
            <a:pPr algn="just"/>
            <a:r>
              <a:rPr lang="en-US" sz="2000" dirty="0"/>
              <a:t>the squared error for the following regression problem: (assume that b = 0)</a:t>
            </a:r>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Solve it :</a:t>
            </a:r>
          </a:p>
        </p:txBody>
      </p:sp>
      <p:pic>
        <p:nvPicPr>
          <p:cNvPr id="3" name="Picture 2">
            <a:extLst>
              <a:ext uri="{FF2B5EF4-FFF2-40B4-BE49-F238E27FC236}">
                <a16:creationId xmlns:a16="http://schemas.microsoft.com/office/drawing/2014/main" id="{A033038C-90B6-DFA6-ADF3-D0BDCD1E3695}"/>
              </a:ext>
            </a:extLst>
          </p:cNvPr>
          <p:cNvPicPr>
            <a:picLocks noChangeAspect="1"/>
          </p:cNvPicPr>
          <p:nvPr/>
        </p:nvPicPr>
        <p:blipFill>
          <a:blip r:embed="rId3"/>
          <a:stretch>
            <a:fillRect/>
          </a:stretch>
        </p:blipFill>
        <p:spPr>
          <a:xfrm>
            <a:off x="1763688" y="2438285"/>
            <a:ext cx="800212" cy="1857634"/>
          </a:xfrm>
          <a:prstGeom prst="rect">
            <a:avLst/>
          </a:prstGeom>
        </p:spPr>
      </p:pic>
      <p:pic>
        <p:nvPicPr>
          <p:cNvPr id="7" name="Picture 6">
            <a:extLst>
              <a:ext uri="{FF2B5EF4-FFF2-40B4-BE49-F238E27FC236}">
                <a16:creationId xmlns:a16="http://schemas.microsoft.com/office/drawing/2014/main" id="{88497207-6594-6F7A-4884-68F1930EA7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9085" y="2859782"/>
            <a:ext cx="1685370" cy="1685370"/>
          </a:xfrm>
          <a:prstGeom prst="rect">
            <a:avLst/>
          </a:prstGeom>
        </p:spPr>
      </p:pic>
    </p:spTree>
    <p:extLst>
      <p:ext uri="{BB962C8B-B14F-4D97-AF65-F5344CB8AC3E}">
        <p14:creationId xmlns:p14="http://schemas.microsoft.com/office/powerpoint/2010/main" val="1446456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47564" y="1347614"/>
            <a:ext cx="7848872" cy="2181343"/>
          </a:xfrm>
        </p:spPr>
        <p:txBody>
          <a:bodyPr>
            <a:noAutofit/>
          </a:bodyPr>
          <a:lstStyle/>
          <a:p>
            <a:pPr algn="just"/>
            <a:r>
              <a:rPr lang="en-US" sz="2000" dirty="0"/>
              <a:t>Determine the linear function of the form (ax +b) which minimizes</a:t>
            </a:r>
          </a:p>
          <a:p>
            <a:pPr algn="just"/>
            <a:r>
              <a:rPr lang="en-US" sz="2000" dirty="0"/>
              <a:t>the squared error for the following regression problem: (assume that b = 0)</a:t>
            </a:r>
          </a:p>
          <a:p>
            <a:pPr algn="just"/>
            <a:endParaRPr lang="en-US" dirty="0"/>
          </a:p>
          <a:p>
            <a:pPr algn="just"/>
            <a:endParaRPr lang="en-US" dirty="0"/>
          </a:p>
          <a:p>
            <a:pPr algn="just"/>
            <a:endParaRPr lang="en-US" dirty="0"/>
          </a:p>
          <a:p>
            <a:pPr algn="just"/>
            <a:endParaRPr lang="en-US" dirty="0"/>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Solve it :</a:t>
            </a:r>
          </a:p>
        </p:txBody>
      </p:sp>
      <p:pic>
        <p:nvPicPr>
          <p:cNvPr id="3" name="Picture 2">
            <a:extLst>
              <a:ext uri="{FF2B5EF4-FFF2-40B4-BE49-F238E27FC236}">
                <a16:creationId xmlns:a16="http://schemas.microsoft.com/office/drawing/2014/main" id="{A033038C-90B6-DFA6-ADF3-D0BDCD1E3695}"/>
              </a:ext>
            </a:extLst>
          </p:cNvPr>
          <p:cNvPicPr>
            <a:picLocks noChangeAspect="1"/>
          </p:cNvPicPr>
          <p:nvPr/>
        </p:nvPicPr>
        <p:blipFill>
          <a:blip r:embed="rId3"/>
          <a:stretch>
            <a:fillRect/>
          </a:stretch>
        </p:blipFill>
        <p:spPr>
          <a:xfrm>
            <a:off x="827584" y="2486553"/>
            <a:ext cx="800212" cy="1857634"/>
          </a:xfrm>
          <a:prstGeom prst="rect">
            <a:avLst/>
          </a:prstGeom>
        </p:spPr>
      </p:pic>
      <p:pic>
        <p:nvPicPr>
          <p:cNvPr id="9" name="Picture 8">
            <a:extLst>
              <a:ext uri="{FF2B5EF4-FFF2-40B4-BE49-F238E27FC236}">
                <a16:creationId xmlns:a16="http://schemas.microsoft.com/office/drawing/2014/main" id="{66772429-4280-5740-3BB4-AC7B83A95DD7}"/>
              </a:ext>
            </a:extLst>
          </p:cNvPr>
          <p:cNvPicPr>
            <a:picLocks noChangeAspect="1"/>
          </p:cNvPicPr>
          <p:nvPr/>
        </p:nvPicPr>
        <p:blipFill>
          <a:blip r:embed="rId4"/>
          <a:stretch>
            <a:fillRect/>
          </a:stretch>
        </p:blipFill>
        <p:spPr>
          <a:xfrm>
            <a:off x="2339752" y="2486553"/>
            <a:ext cx="5887272" cy="1857634"/>
          </a:xfrm>
          <a:prstGeom prst="rect">
            <a:avLst/>
          </a:prstGeom>
        </p:spPr>
      </p:pic>
    </p:spTree>
    <p:extLst>
      <p:ext uri="{BB962C8B-B14F-4D97-AF65-F5344CB8AC3E}">
        <p14:creationId xmlns:p14="http://schemas.microsoft.com/office/powerpoint/2010/main" val="1558343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503" y="1995687"/>
            <a:ext cx="9144000" cy="576063"/>
          </a:xfrm>
        </p:spPr>
        <p:txBody>
          <a:bodyPr/>
          <a:lstStyle/>
          <a:p>
            <a:r>
              <a:rPr lang="en-US" altLang="ko-KR" dirty="0"/>
              <a:t>Thanks!!</a:t>
            </a:r>
            <a:endParaRPr lang="ko-KR" altLang="en-US" dirty="0"/>
          </a:p>
        </p:txBody>
      </p:sp>
      <p:grpSp>
        <p:nvGrpSpPr>
          <p:cNvPr id="4" name="Group 3"/>
          <p:cNvGrpSpPr/>
          <p:nvPr/>
        </p:nvGrpSpPr>
        <p:grpSpPr>
          <a:xfrm>
            <a:off x="2843808" y="2762514"/>
            <a:ext cx="4522812" cy="722112"/>
            <a:chOff x="3017860" y="4625878"/>
            <a:chExt cx="2120876" cy="722112"/>
          </a:xfrm>
        </p:grpSpPr>
        <p:sp>
          <p:nvSpPr>
            <p:cNvPr id="5" name="TextBox 4"/>
            <p:cNvSpPr txBox="1"/>
            <p:nvPr/>
          </p:nvSpPr>
          <p:spPr>
            <a:xfrm>
              <a:off x="3017860" y="5070991"/>
              <a:ext cx="1654564" cy="276999"/>
            </a:xfrm>
            <a:prstGeom prst="rect">
              <a:avLst/>
            </a:prstGeom>
            <a:noFill/>
            <a:ln>
              <a:noFill/>
            </a:ln>
          </p:spPr>
          <p:txBody>
            <a:bodyPr wrap="square" rtlCol="0" anchor="ctr">
              <a:spAutoFit/>
            </a:bodyPr>
            <a:lstStyle/>
            <a:p>
              <a:endParaRPr lang="en-US" altLang="ko-KR" sz="1200" dirty="0">
                <a:solidFill>
                  <a:schemeClr val="bg1"/>
                </a:solidFill>
                <a:cs typeface="Arial" pitchFamily="34" charset="0"/>
              </a:endParaRPr>
            </a:p>
          </p:txBody>
        </p:sp>
        <p:sp>
          <p:nvSpPr>
            <p:cNvPr id="6" name="TextBox 5"/>
            <p:cNvSpPr txBox="1"/>
            <p:nvPr/>
          </p:nvSpPr>
          <p:spPr>
            <a:xfrm>
              <a:off x="3490593" y="4625878"/>
              <a:ext cx="1648143" cy="338554"/>
            </a:xfrm>
            <a:prstGeom prst="rect">
              <a:avLst/>
            </a:prstGeom>
            <a:noFill/>
          </p:spPr>
          <p:txBody>
            <a:bodyPr wrap="square" rtlCol="0" anchor="ctr">
              <a:spAutoFit/>
            </a:bodyPr>
            <a:lstStyle/>
            <a:p>
              <a:r>
                <a:rPr lang="en-US" altLang="ko-KR" sz="1600" b="1" dirty="0">
                  <a:solidFill>
                    <a:schemeClr val="bg1"/>
                  </a:solidFill>
                  <a:cs typeface="Arial" pitchFamily="34" charset="0"/>
                </a:rPr>
                <a:t>Any Question?</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232922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As linear regression is given more and more data, its</a:t>
            </a:r>
          </a:p>
          <a:p>
            <a:pPr algn="l"/>
            <a:r>
              <a:rPr lang="en-US" sz="2000" dirty="0"/>
              <a:t>training error will eventually approach 0.</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9" name="Picture 8">
            <a:extLst>
              <a:ext uri="{FF2B5EF4-FFF2-40B4-BE49-F238E27FC236}">
                <a16:creationId xmlns:a16="http://schemas.microsoft.com/office/drawing/2014/main" id="{8A4CB91D-81E7-7723-BD22-46EBAFF3F6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0271" y="2989313"/>
            <a:ext cx="2690161" cy="1598661"/>
          </a:xfrm>
          <a:prstGeom prst="rect">
            <a:avLst/>
          </a:prstGeom>
        </p:spPr>
      </p:pic>
    </p:spTree>
    <p:extLst>
      <p:ext uri="{BB962C8B-B14F-4D97-AF65-F5344CB8AC3E}">
        <p14:creationId xmlns:p14="http://schemas.microsoft.com/office/powerpoint/2010/main" val="34643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As linear regression is given more and more data, its</a:t>
            </a:r>
          </a:p>
          <a:p>
            <a:pPr algn="l"/>
            <a:r>
              <a:rPr lang="en-US" sz="2000" dirty="0"/>
              <a:t>training error will eventually approach 0.</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3" name="Picture 2">
            <a:extLst>
              <a:ext uri="{FF2B5EF4-FFF2-40B4-BE49-F238E27FC236}">
                <a16:creationId xmlns:a16="http://schemas.microsoft.com/office/drawing/2014/main" id="{342D5CDA-228E-2FAD-6664-75240805E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2398198"/>
            <a:ext cx="3099486" cy="2061205"/>
          </a:xfrm>
          <a:prstGeom prst="rect">
            <a:avLst/>
          </a:prstGeom>
        </p:spPr>
      </p:pic>
      <p:pic>
        <p:nvPicPr>
          <p:cNvPr id="5" name="Picture 4">
            <a:extLst>
              <a:ext uri="{FF2B5EF4-FFF2-40B4-BE49-F238E27FC236}">
                <a16:creationId xmlns:a16="http://schemas.microsoft.com/office/drawing/2014/main" id="{B5E104C3-91EE-C66B-5479-AFB6B88E626C}"/>
              </a:ext>
            </a:extLst>
          </p:cNvPr>
          <p:cNvPicPr>
            <a:picLocks noChangeAspect="1"/>
          </p:cNvPicPr>
          <p:nvPr/>
        </p:nvPicPr>
        <p:blipFill>
          <a:blip r:embed="rId4"/>
          <a:stretch>
            <a:fillRect/>
          </a:stretch>
        </p:blipFill>
        <p:spPr>
          <a:xfrm>
            <a:off x="1259632" y="2574726"/>
            <a:ext cx="1800200" cy="1806652"/>
          </a:xfrm>
          <a:prstGeom prst="rect">
            <a:avLst/>
          </a:prstGeom>
        </p:spPr>
      </p:pic>
    </p:spTree>
    <p:extLst>
      <p:ext uri="{BB962C8B-B14F-4D97-AF65-F5344CB8AC3E}">
        <p14:creationId xmlns:p14="http://schemas.microsoft.com/office/powerpoint/2010/main" val="249556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With correct fixed learning rate, gradient descent with the </a:t>
            </a:r>
            <a:r>
              <a:rPr lang="en-US" sz="2000" dirty="0" err="1"/>
              <a:t>mse</a:t>
            </a:r>
            <a:r>
              <a:rPr lang="en-US" sz="2000" dirty="0"/>
              <a:t>   error always converge to the optimum of the objective function </a:t>
            </a:r>
          </a:p>
          <a:p>
            <a:pPr algn="l"/>
            <a:r>
              <a:rPr lang="en-US" sz="2000" dirty="0"/>
              <a:t>for linear regression (If the optimum exist).</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12" name="Picture 11">
            <a:extLst>
              <a:ext uri="{FF2B5EF4-FFF2-40B4-BE49-F238E27FC236}">
                <a16:creationId xmlns:a16="http://schemas.microsoft.com/office/drawing/2014/main" id="{CE29BAA9-CFA3-7BAE-37FA-8D4033C0E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193" y="2571750"/>
            <a:ext cx="1828804" cy="1828804"/>
          </a:xfrm>
          <a:prstGeom prst="rect">
            <a:avLst/>
          </a:prstGeom>
        </p:spPr>
      </p:pic>
    </p:spTree>
    <p:extLst>
      <p:ext uri="{BB962C8B-B14F-4D97-AF65-F5344CB8AC3E}">
        <p14:creationId xmlns:p14="http://schemas.microsoft.com/office/powerpoint/2010/main" val="357547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83568" y="936669"/>
            <a:ext cx="7416824" cy="2160240"/>
          </a:xfrm>
        </p:spPr>
        <p:txBody>
          <a:bodyPr/>
          <a:lstStyle/>
          <a:p>
            <a:pPr algn="l"/>
            <a:r>
              <a:rPr lang="en-US" sz="2000" dirty="0"/>
              <a:t>With correct fixed learning rate, gradient descent with the </a:t>
            </a:r>
            <a:r>
              <a:rPr lang="en-US" sz="2000" dirty="0" err="1"/>
              <a:t>mse</a:t>
            </a:r>
            <a:r>
              <a:rPr lang="en-US" sz="2000" dirty="0"/>
              <a:t>   error always converge to the optimum of the objective function </a:t>
            </a:r>
          </a:p>
          <a:p>
            <a:pPr algn="l"/>
            <a:r>
              <a:rPr lang="en-US" sz="2000" dirty="0"/>
              <a:t>for linear regression (If the optimum exist).</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5" name="Picture 4">
            <a:extLst>
              <a:ext uri="{FF2B5EF4-FFF2-40B4-BE49-F238E27FC236}">
                <a16:creationId xmlns:a16="http://schemas.microsoft.com/office/drawing/2014/main" id="{5EA1BA0D-F2B7-FC77-EEBB-4B5206606CB7}"/>
              </a:ext>
            </a:extLst>
          </p:cNvPr>
          <p:cNvPicPr>
            <a:picLocks noChangeAspect="1"/>
          </p:cNvPicPr>
          <p:nvPr/>
        </p:nvPicPr>
        <p:blipFill>
          <a:blip r:embed="rId3"/>
          <a:stretch>
            <a:fillRect/>
          </a:stretch>
        </p:blipFill>
        <p:spPr>
          <a:xfrm>
            <a:off x="971600" y="2886083"/>
            <a:ext cx="3103056" cy="1669068"/>
          </a:xfrm>
          <a:prstGeom prst="rect">
            <a:avLst/>
          </a:prstGeom>
        </p:spPr>
      </p:pic>
      <p:pic>
        <p:nvPicPr>
          <p:cNvPr id="8" name="Picture 7">
            <a:extLst>
              <a:ext uri="{FF2B5EF4-FFF2-40B4-BE49-F238E27FC236}">
                <a16:creationId xmlns:a16="http://schemas.microsoft.com/office/drawing/2014/main" id="{16A605C1-7618-56E5-531E-9E91C166E9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33559">
            <a:off x="5001984" y="2672632"/>
            <a:ext cx="3436390" cy="1610840"/>
          </a:xfrm>
          <a:prstGeom prst="rect">
            <a:avLst/>
          </a:prstGeom>
        </p:spPr>
      </p:pic>
    </p:spTree>
    <p:extLst>
      <p:ext uri="{BB962C8B-B14F-4D97-AF65-F5344CB8AC3E}">
        <p14:creationId xmlns:p14="http://schemas.microsoft.com/office/powerpoint/2010/main" val="295887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35681" y="771550"/>
            <a:ext cx="7416824" cy="2160240"/>
          </a:xfrm>
        </p:spPr>
        <p:txBody>
          <a:bodyPr/>
          <a:lstStyle/>
          <a:p>
            <a:pPr algn="l"/>
            <a:r>
              <a:rPr lang="en-US" sz="2000" dirty="0"/>
              <a:t>When we have less data and the model complexity stay the</a:t>
            </a:r>
          </a:p>
          <a:p>
            <a:pPr algn="l"/>
            <a:r>
              <a:rPr lang="en-US" sz="2000" dirty="0"/>
              <a:t>same, over fitting is more likely.</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11" name="Picture 10">
            <a:extLst>
              <a:ext uri="{FF2B5EF4-FFF2-40B4-BE49-F238E27FC236}">
                <a16:creationId xmlns:a16="http://schemas.microsoft.com/office/drawing/2014/main" id="{200B562C-7D91-10C2-7348-13A5A19B5C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2211710"/>
            <a:ext cx="2499742" cy="2499742"/>
          </a:xfrm>
          <a:prstGeom prst="rect">
            <a:avLst/>
          </a:prstGeom>
        </p:spPr>
      </p:pic>
    </p:spTree>
    <p:extLst>
      <p:ext uri="{BB962C8B-B14F-4D97-AF65-F5344CB8AC3E}">
        <p14:creationId xmlns:p14="http://schemas.microsoft.com/office/powerpoint/2010/main" val="93491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554A86-62F4-5581-7084-5F1513199BB4}"/>
              </a:ext>
            </a:extLst>
          </p:cNvPr>
          <p:cNvSpPr>
            <a:spLocks noGrp="1"/>
          </p:cNvSpPr>
          <p:nvPr>
            <p:ph type="body" sz="quarter" idx="11"/>
          </p:nvPr>
        </p:nvSpPr>
        <p:spPr>
          <a:xfrm>
            <a:off x="635681" y="771550"/>
            <a:ext cx="7416824" cy="2160240"/>
          </a:xfrm>
        </p:spPr>
        <p:txBody>
          <a:bodyPr/>
          <a:lstStyle/>
          <a:p>
            <a:pPr algn="l"/>
            <a:r>
              <a:rPr lang="en-US" sz="2000" dirty="0"/>
              <a:t>When we have less data and the model complexity stay the</a:t>
            </a:r>
          </a:p>
          <a:p>
            <a:pPr algn="l"/>
            <a:r>
              <a:rPr lang="en-US" sz="2000" dirty="0"/>
              <a:t>same, over fitting is more likely.</a:t>
            </a:r>
          </a:p>
        </p:txBody>
      </p:sp>
      <p:sp>
        <p:nvSpPr>
          <p:cNvPr id="6" name="Text Placeholder 5">
            <a:extLst>
              <a:ext uri="{FF2B5EF4-FFF2-40B4-BE49-F238E27FC236}">
                <a16:creationId xmlns:a16="http://schemas.microsoft.com/office/drawing/2014/main" id="{39A5A608-8CAA-7F80-38D9-418E54F1E0CB}"/>
              </a:ext>
            </a:extLst>
          </p:cNvPr>
          <p:cNvSpPr>
            <a:spLocks noGrp="1"/>
          </p:cNvSpPr>
          <p:nvPr>
            <p:ph type="body" sz="quarter" idx="10"/>
          </p:nvPr>
        </p:nvSpPr>
        <p:spPr/>
        <p:txBody>
          <a:bodyPr/>
          <a:lstStyle/>
          <a:p>
            <a:r>
              <a:rPr lang="en-US" dirty="0"/>
              <a:t>True or False?!</a:t>
            </a:r>
          </a:p>
        </p:txBody>
      </p:sp>
      <p:pic>
        <p:nvPicPr>
          <p:cNvPr id="8" name="Picture 7">
            <a:extLst>
              <a:ext uri="{FF2B5EF4-FFF2-40B4-BE49-F238E27FC236}">
                <a16:creationId xmlns:a16="http://schemas.microsoft.com/office/drawing/2014/main" id="{16A605C1-7618-56E5-531E-9E91C166E9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33559">
            <a:off x="5001984" y="2672632"/>
            <a:ext cx="3436390" cy="1610840"/>
          </a:xfrm>
          <a:prstGeom prst="rect">
            <a:avLst/>
          </a:prstGeom>
        </p:spPr>
      </p:pic>
      <p:pic>
        <p:nvPicPr>
          <p:cNvPr id="9" name="Picture 8">
            <a:extLst>
              <a:ext uri="{FF2B5EF4-FFF2-40B4-BE49-F238E27FC236}">
                <a16:creationId xmlns:a16="http://schemas.microsoft.com/office/drawing/2014/main" id="{E2DB8A23-BA47-4AF0-813C-BDF1AB593407}"/>
              </a:ext>
            </a:extLst>
          </p:cNvPr>
          <p:cNvPicPr>
            <a:picLocks noChangeAspect="1"/>
          </p:cNvPicPr>
          <p:nvPr/>
        </p:nvPicPr>
        <p:blipFill>
          <a:blip r:embed="rId4"/>
          <a:stretch>
            <a:fillRect/>
          </a:stretch>
        </p:blipFill>
        <p:spPr>
          <a:xfrm>
            <a:off x="914408" y="2715766"/>
            <a:ext cx="3698591" cy="1255011"/>
          </a:xfrm>
          <a:prstGeom prst="rect">
            <a:avLst/>
          </a:prstGeom>
        </p:spPr>
      </p:pic>
    </p:spTree>
    <p:extLst>
      <p:ext uri="{BB962C8B-B14F-4D97-AF65-F5344CB8AC3E}">
        <p14:creationId xmlns:p14="http://schemas.microsoft.com/office/powerpoint/2010/main" val="3129081726"/>
      </p:ext>
    </p:extLst>
  </p:cSld>
  <p:clrMapOvr>
    <a:masterClrMapping/>
  </p:clrMapOvr>
</p:sld>
</file>

<file path=ppt/theme/theme1.xml><?xml version="1.0" encoding="utf-8"?>
<a:theme xmlns:a="http://schemas.openxmlformats.org/drawingml/2006/main" name="Cover and End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1580</Words>
  <Application>Microsoft Office PowerPoint</Application>
  <PresentationFormat>On-screen Show (16:9)</PresentationFormat>
  <Paragraphs>233</Paragraphs>
  <Slides>35</Slides>
  <Notes>33</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35</vt:i4>
      </vt:variant>
    </vt:vector>
  </HeadingPairs>
  <TitlesOfParts>
    <vt:vector size="40"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Arezoo</cp:lastModifiedBy>
  <cp:revision>123</cp:revision>
  <dcterms:created xsi:type="dcterms:W3CDTF">2016-12-05T23:26:54Z</dcterms:created>
  <dcterms:modified xsi:type="dcterms:W3CDTF">2022-11-19T09:32:49Z</dcterms:modified>
</cp:coreProperties>
</file>