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69b4090a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69b4090a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69b4090a8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69b4090a8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69b4090a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69b4090a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69b4090a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69b4090a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69b4090a8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69b4090a8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69b4090a8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69b4090a8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69b4090a8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69b4090a8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69b4090a8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69b4090a8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69b4090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69b4090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69b4090a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69b4090a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69b4090a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69b4090a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69b4090a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69b4090a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69b4090a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69b4090a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69b4090a8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69b4090a8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69b4090a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69b4090a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69b4090a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69b4090a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909200"/>
            <a:ext cx="8520600" cy="13857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3100">
                <a:highlight>
                  <a:srgbClr val="FFFFFF"/>
                </a:highlight>
                <a:latin typeface="Times New Roman"/>
                <a:ea typeface="Times New Roman"/>
                <a:cs typeface="Times New Roman"/>
                <a:sym typeface="Times New Roman"/>
              </a:rPr>
              <a:t>Deep Neural Networks in Text Classification using Active Learning</a:t>
            </a:r>
            <a:endParaRPr sz="3100"/>
          </a:p>
        </p:txBody>
      </p:sp>
      <p:sp>
        <p:nvSpPr>
          <p:cNvPr id="55" name="Google Shape;55;p13"/>
          <p:cNvSpPr txBox="1"/>
          <p:nvPr>
            <p:ph idx="1" type="subTitle"/>
          </p:nvPr>
        </p:nvSpPr>
        <p:spPr>
          <a:xfrm>
            <a:off x="311700" y="2834125"/>
            <a:ext cx="8520600" cy="1746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200">
                <a:solidFill>
                  <a:srgbClr val="2D3B45"/>
                </a:solidFill>
                <a:highlight>
                  <a:srgbClr val="FFFFFF"/>
                </a:highlight>
                <a:latin typeface="Times New Roman"/>
                <a:ea typeface="Times New Roman"/>
                <a:cs typeface="Times New Roman"/>
                <a:sym typeface="Times New Roman"/>
              </a:rPr>
              <a:t>Mirsaeid Abolghasemi</a:t>
            </a:r>
            <a:endParaRPr b="1" sz="2200">
              <a:solidFill>
                <a:srgbClr val="2D3B45"/>
              </a:solidFill>
              <a:highlight>
                <a:srgbClr val="FFFFFF"/>
              </a:highlight>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b="1" sz="1800">
              <a:solidFill>
                <a:srgbClr val="2D3B45"/>
              </a:solidFill>
              <a:highlight>
                <a:srgbClr val="FFFFFF"/>
              </a:highlight>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1800">
                <a:solidFill>
                  <a:srgbClr val="2D3B45"/>
                </a:solidFill>
                <a:highlight>
                  <a:srgbClr val="FFFFFF"/>
                </a:highlight>
                <a:latin typeface="Times New Roman"/>
                <a:ea typeface="Times New Roman"/>
                <a:cs typeface="Times New Roman"/>
                <a:sym typeface="Times New Roman"/>
              </a:rPr>
              <a:t>San Jose State University </a:t>
            </a:r>
            <a:endParaRPr b="1" sz="1800">
              <a:solidFill>
                <a:srgbClr val="2D3B45"/>
              </a:solidFill>
              <a:highlight>
                <a:srgbClr val="FFFFFF"/>
              </a:highlight>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400">
                <a:solidFill>
                  <a:srgbClr val="2D3B45"/>
                </a:solidFill>
                <a:highlight>
                  <a:srgbClr val="FFFFFF"/>
                </a:highlight>
                <a:latin typeface="Times New Roman"/>
                <a:ea typeface="Times New Roman"/>
                <a:cs typeface="Times New Roman"/>
                <a:sym typeface="Times New Roman"/>
              </a:rPr>
              <a:t>CMPE-297 Sec 49 - Advanced Deep Learning - Short story assignment</a:t>
            </a:r>
            <a:endParaRPr sz="1400">
              <a:solidFill>
                <a:srgbClr val="2D3B45"/>
              </a:solidFill>
              <a:highlight>
                <a:srgbClr val="FFFFFF"/>
              </a:highlight>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b="1" lang="en" sz="1800">
                <a:solidFill>
                  <a:srgbClr val="2D3B45"/>
                </a:solidFill>
                <a:highlight>
                  <a:srgbClr val="FFFFFF"/>
                </a:highlight>
                <a:latin typeface="Times New Roman"/>
                <a:ea typeface="Times New Roman"/>
                <a:cs typeface="Times New Roman"/>
                <a:sym typeface="Times New Roman"/>
              </a:rPr>
              <a:t>Fall 2020</a:t>
            </a:r>
            <a:endParaRPr b="1" sz="1800">
              <a:solidFill>
                <a:srgbClr val="2D3B45"/>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2200">
                <a:latin typeface="Times New Roman"/>
                <a:ea typeface="Times New Roman"/>
                <a:cs typeface="Times New Roman"/>
                <a:sym typeface="Times New Roman"/>
              </a:rPr>
              <a:t>2.2 Neural-Network-Based Active Learning</a:t>
            </a:r>
            <a:endParaRPr b="1" sz="22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For this part, it will be discussed that neural networks in Active Learning applications are not more common and why. This will be focused on NLP techniques.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Two key themes can be applied to this: </a:t>
            </a:r>
            <a:endParaRPr>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Uncertainty estimation in NNs</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The contrast of NNs requiring between big data and Active Learning dealing with small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2200">
                <a:latin typeface="Times New Roman"/>
                <a:ea typeface="Times New Roman"/>
                <a:cs typeface="Times New Roman"/>
                <a:sym typeface="Times New Roman"/>
              </a:rPr>
              <a:t>3 Active Learning for Text Classification</a:t>
            </a:r>
            <a:endParaRPr b="1" sz="22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classical methods implement the representation of the bag-of-words (BoW). </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BoW representations are high-dimensional and sparse. </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following new representation in word embeddings </a:t>
            </a:r>
            <a:r>
              <a:rPr lang="en">
                <a:solidFill>
                  <a:schemeClr val="dk1"/>
                </a:solidFill>
                <a:latin typeface="Times New Roman"/>
                <a:ea typeface="Times New Roman"/>
                <a:cs typeface="Times New Roman"/>
                <a:sym typeface="Times New Roman"/>
              </a:rPr>
              <a:t>replaced BoW representations</a:t>
            </a: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317500" lvl="1" marL="914400" rtl="0" algn="just">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Word2vec</a:t>
            </a:r>
            <a:endParaRPr>
              <a:solidFill>
                <a:schemeClr val="dk1"/>
              </a:solidFill>
              <a:latin typeface="Times New Roman"/>
              <a:ea typeface="Times New Roman"/>
              <a:cs typeface="Times New Roman"/>
              <a:sym typeface="Times New Roman"/>
            </a:endParaRPr>
          </a:p>
          <a:p>
            <a:pPr indent="-317500" lvl="1" marL="914400" rtl="0" algn="just">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GloVe</a:t>
            </a:r>
            <a:endParaRPr>
              <a:solidFill>
                <a:schemeClr val="dk1"/>
              </a:solidFill>
              <a:latin typeface="Times New Roman"/>
              <a:ea typeface="Times New Roman"/>
              <a:cs typeface="Times New Roman"/>
              <a:sym typeface="Times New Roman"/>
            </a:endParaRPr>
          </a:p>
          <a:p>
            <a:pPr indent="-317500" lvl="1" marL="914400" rtl="0" algn="just">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fastText </a:t>
            </a:r>
            <a:endParaRPr>
              <a:solidFill>
                <a:schemeClr val="dk1"/>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2200">
                <a:latin typeface="Times New Roman"/>
                <a:ea typeface="Times New Roman"/>
                <a:cs typeface="Times New Roman"/>
                <a:sym typeface="Times New Roman"/>
              </a:rPr>
              <a:t>3.2 Text Classification for Active Learning</a:t>
            </a:r>
            <a:endParaRPr b="1" sz="22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Classic</a:t>
            </a:r>
            <a:r>
              <a:rPr lang="en">
                <a:solidFill>
                  <a:schemeClr val="dk1"/>
                </a:solidFill>
                <a:latin typeface="Times New Roman"/>
                <a:ea typeface="Times New Roman"/>
                <a:cs typeface="Times New Roman"/>
                <a:sym typeface="Times New Roman"/>
              </a:rPr>
              <a:t> Active Learning for text classification was heavily focused on prediction-uncertainty and ensembling. </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Popular models contained Support Vector Machines(SVMs), Naive Bayes, logistic regression, and neural networks. </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However, Olsson has covered a large ensemble-based Active Learning for NLP in detail</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According to recent research, no prior survey covered classical Active Learning for text classification. </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Concerning current text classification NN-based Active Learning, the applicable models are mainly CNN- and LSTM-based deep architectures.</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140225"/>
            <a:ext cx="8607300" cy="1148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b="1" lang="en" sz="2200">
                <a:latin typeface="Times New Roman"/>
                <a:ea typeface="Times New Roman"/>
                <a:cs typeface="Times New Roman"/>
                <a:sym typeface="Times New Roman"/>
              </a:rPr>
              <a:t>3.3 Commonalities and </a:t>
            </a:r>
            <a:r>
              <a:rPr b="1" lang="en" sz="2200">
                <a:latin typeface="Times New Roman"/>
                <a:ea typeface="Times New Roman"/>
                <a:cs typeface="Times New Roman"/>
                <a:sym typeface="Times New Roman"/>
              </a:rPr>
              <a:t>Text classification recent work on Active Learning:</a:t>
            </a:r>
            <a:r>
              <a:rPr b="1" lang="en"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30" name="Google Shape;130;p25"/>
          <p:cNvSpPr txBox="1"/>
          <p:nvPr>
            <p:ph idx="1" type="body"/>
          </p:nvPr>
        </p:nvSpPr>
        <p:spPr>
          <a:xfrm>
            <a:off x="6900" y="936925"/>
            <a:ext cx="4180500" cy="4134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200">
                <a:solidFill>
                  <a:schemeClr val="dk1"/>
                </a:solidFill>
                <a:latin typeface="Times New Roman"/>
                <a:ea typeface="Times New Roman"/>
                <a:cs typeface="Times New Roman"/>
                <a:sym typeface="Times New Roman"/>
              </a:rPr>
              <a:t>Models in Table 1: </a:t>
            </a:r>
            <a:endParaRPr sz="1200">
              <a:solidFill>
                <a:schemeClr val="dk1"/>
              </a:solidFill>
              <a:latin typeface="Times New Roman"/>
              <a:ea typeface="Times New Roman"/>
              <a:cs typeface="Times New Roman"/>
              <a:sym typeface="Times New Roman"/>
            </a:endParaRPr>
          </a:p>
          <a:p>
            <a:pPr indent="-304800" lvl="0" marL="457200" rtl="0" algn="l">
              <a:spcBef>
                <a:spcPts val="12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Naive Bayes (NB)</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Support Vector Machine (SVM)</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k-Nearest Neighbours (kNN)</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Convolutional Neural Network (CNN)</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[Bidirectional] Long Short-Term Memory ([Bi]LSTM)</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FastText.zip (FTZ)</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Universal Language Model Fine-tuning (ULMFiT). </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chemeClr val="dk1"/>
                </a:solidFill>
                <a:latin typeface="Times New Roman"/>
                <a:ea typeface="Times New Roman"/>
                <a:cs typeface="Times New Roman"/>
                <a:sym typeface="Times New Roman"/>
              </a:rPr>
              <a:t>Query strategies in Table 1: </a:t>
            </a:r>
            <a:endParaRPr sz="1200">
              <a:solidFill>
                <a:schemeClr val="dk1"/>
              </a:solidFill>
              <a:latin typeface="Times New Roman"/>
              <a:ea typeface="Times New Roman"/>
              <a:cs typeface="Times New Roman"/>
              <a:sym typeface="Times New Roman"/>
            </a:endParaRPr>
          </a:p>
          <a:p>
            <a:pPr indent="-304800" lvl="0" marL="457200" rtl="0" algn="l">
              <a:spcBef>
                <a:spcPts val="12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Least confidence (LC)</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Closest-to-hyperplane (CTH)</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expected gradient length (EGL)</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n" sz="1200">
                <a:solidFill>
                  <a:schemeClr val="dk1"/>
                </a:solidFill>
                <a:latin typeface="Times New Roman"/>
                <a:ea typeface="Times New Roman"/>
                <a:cs typeface="Times New Roman"/>
                <a:sym typeface="Times New Roman"/>
              </a:rPr>
              <a:t>Based on the table, It is clear that a vast majority of such query strategies belong to the </a:t>
            </a:r>
            <a:r>
              <a:rPr b="1" lang="en" sz="1200">
                <a:solidFill>
                  <a:schemeClr val="dk1"/>
                </a:solidFill>
                <a:latin typeface="Times New Roman"/>
                <a:ea typeface="Times New Roman"/>
                <a:cs typeface="Times New Roman"/>
                <a:sym typeface="Times New Roman"/>
              </a:rPr>
              <a:t>prediction-uncertainty</a:t>
            </a:r>
            <a:r>
              <a:rPr lang="en" sz="1200">
                <a:solidFill>
                  <a:schemeClr val="dk1"/>
                </a:solidFill>
                <a:latin typeface="Times New Roman"/>
                <a:ea typeface="Times New Roman"/>
                <a:cs typeface="Times New Roman"/>
                <a:sym typeface="Times New Roman"/>
              </a:rPr>
              <a:t> and disagreement- based sub-classes.</a:t>
            </a:r>
            <a:endParaRPr sz="1200">
              <a:solidFill>
                <a:schemeClr val="dk1"/>
              </a:solidFill>
              <a:latin typeface="Times New Roman"/>
              <a:ea typeface="Times New Roman"/>
              <a:cs typeface="Times New Roman"/>
              <a:sym typeface="Times New Roman"/>
            </a:endParaRPr>
          </a:p>
        </p:txBody>
      </p:sp>
      <p:pic>
        <p:nvPicPr>
          <p:cNvPr id="131" name="Google Shape;131;p25"/>
          <p:cNvPicPr preferRelativeResize="0"/>
          <p:nvPr/>
        </p:nvPicPr>
        <p:blipFill>
          <a:blip r:embed="rId3">
            <a:alphaModFix/>
          </a:blip>
          <a:stretch>
            <a:fillRect/>
          </a:stretch>
        </p:blipFill>
        <p:spPr>
          <a:xfrm>
            <a:off x="4187550" y="1152475"/>
            <a:ext cx="4644750" cy="3977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The short keys of a collection</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 of widely-used text classification datasets.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chemeClr val="dk1"/>
                </a:solidFill>
                <a:latin typeface="Times New Roman"/>
                <a:ea typeface="Times New Roman"/>
                <a:cs typeface="Times New Roman"/>
                <a:sym typeface="Times New Roman"/>
              </a:rPr>
              <a:t>The column "Type" shows the classification setting:</a:t>
            </a:r>
            <a:endParaRPr sz="1200">
              <a:solidFill>
                <a:schemeClr val="dk1"/>
              </a:solidFill>
              <a:latin typeface="Times New Roman"/>
              <a:ea typeface="Times New Roman"/>
              <a:cs typeface="Times New Roman"/>
              <a:sym typeface="Times New Roman"/>
            </a:endParaRPr>
          </a:p>
          <a:p>
            <a:pPr indent="-304800" lvl="0" marL="457200" rtl="0" algn="l">
              <a:spcBef>
                <a:spcPts val="12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B = binary</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MC = multi-class</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ML = multi-class multi-label</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pic>
        <p:nvPicPr>
          <p:cNvPr id="138" name="Google Shape;138;p26"/>
          <p:cNvPicPr preferRelativeResize="0"/>
          <p:nvPr/>
        </p:nvPicPr>
        <p:blipFill>
          <a:blip r:embed="rId3">
            <a:alphaModFix/>
          </a:blip>
          <a:stretch>
            <a:fillRect/>
          </a:stretch>
        </p:blipFill>
        <p:spPr>
          <a:xfrm>
            <a:off x="5598975" y="625200"/>
            <a:ext cx="2638425" cy="3762375"/>
          </a:xfrm>
          <a:prstGeom prst="rect">
            <a:avLst/>
          </a:prstGeom>
          <a:noFill/>
          <a:ln>
            <a:noFill/>
          </a:ln>
        </p:spPr>
      </p:pic>
      <p:pic>
        <p:nvPicPr>
          <p:cNvPr id="139" name="Google Shape;139;p26"/>
          <p:cNvPicPr preferRelativeResize="0"/>
          <p:nvPr/>
        </p:nvPicPr>
        <p:blipFill>
          <a:blip r:embed="rId4">
            <a:alphaModFix/>
          </a:blip>
          <a:stretch>
            <a:fillRect/>
          </a:stretch>
        </p:blipFill>
        <p:spPr>
          <a:xfrm>
            <a:off x="5665650" y="4242975"/>
            <a:ext cx="2571750" cy="628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2200">
                <a:latin typeface="Times New Roman"/>
                <a:ea typeface="Times New Roman"/>
                <a:cs typeface="Times New Roman"/>
                <a:sym typeface="Times New Roman"/>
              </a:rPr>
              <a:t>5 Outcomes of the Research and Conclusions:</a:t>
            </a:r>
            <a:endParaRPr b="1" sz="22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b="1" lang="en">
                <a:solidFill>
                  <a:schemeClr val="dk1"/>
                </a:solidFill>
                <a:latin typeface="Times New Roman"/>
                <a:ea typeface="Times New Roman"/>
                <a:cs typeface="Times New Roman"/>
                <a:sym typeface="Times New Roman"/>
              </a:rPr>
              <a:t>Uncertainty Estimates in Neural Networks:</a:t>
            </a:r>
            <a:r>
              <a:rPr lang="en">
                <a:solidFill>
                  <a:schemeClr val="dk1"/>
                </a:solidFill>
                <a:latin typeface="Times New Roman"/>
                <a:ea typeface="Times New Roman"/>
                <a:cs typeface="Times New Roman"/>
                <a:sym typeface="Times New Roman"/>
              </a:rPr>
              <a:t> In collaboration with NN models, uncertainty-based strategies were successfully utilized, and the most critical aspect of query strategies in the latest NN-based Active Learning has been discovered. Because of inaccurate uncertainty estimates, or restricted scalability, the uncertainty in NNs is still challenging.</a:t>
            </a:r>
            <a:endParaRPr>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rPr b="1" lang="en">
                <a:solidFill>
                  <a:schemeClr val="dk1"/>
                </a:solidFill>
                <a:latin typeface="Times New Roman"/>
                <a:ea typeface="Times New Roman"/>
                <a:cs typeface="Times New Roman"/>
                <a:sym typeface="Times New Roman"/>
              </a:rPr>
              <a:t>Representations:</a:t>
            </a:r>
            <a:r>
              <a:rPr lang="en">
                <a:solidFill>
                  <a:schemeClr val="dk1"/>
                </a:solidFill>
                <a:latin typeface="Times New Roman"/>
                <a:ea typeface="Times New Roman"/>
                <a:cs typeface="Times New Roman"/>
                <a:sym typeface="Times New Roman"/>
              </a:rPr>
              <a:t> The implementation of NLP text representations has progressed from bag-of-words to text embedding. These representations bring numerous benefits, including non-sparse vectors, disambiguation capabilities, and accuracy improvements for several tasks. </a:t>
            </a:r>
            <a:endParaRPr>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Clr>
                <a:schemeClr val="dk1"/>
              </a:buClr>
              <a:buSzPts val="1100"/>
              <a:buFont typeface="Arial"/>
              <a:buNone/>
            </a:pPr>
            <a:r>
              <a:t/>
            </a:r>
            <a:endParaRPr b="1" sz="16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2200">
                <a:latin typeface="Times New Roman"/>
                <a:ea typeface="Times New Roman"/>
                <a:cs typeface="Times New Roman"/>
                <a:sym typeface="Times New Roman"/>
              </a:rPr>
              <a:t>5 Conclusions (Cont.)</a:t>
            </a:r>
            <a:endParaRPr b="1" sz="22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b="1" lang="en">
                <a:solidFill>
                  <a:schemeClr val="dk1"/>
                </a:solidFill>
                <a:latin typeface="Times New Roman"/>
                <a:ea typeface="Times New Roman"/>
                <a:cs typeface="Times New Roman"/>
                <a:sym typeface="Times New Roman"/>
              </a:rPr>
              <a:t>Small Data DNNs:</a:t>
            </a:r>
            <a:r>
              <a:rPr lang="en">
                <a:solidFill>
                  <a:schemeClr val="dk1"/>
                </a:solidFill>
                <a:latin typeface="Times New Roman"/>
                <a:ea typeface="Times New Roman"/>
                <a:cs typeface="Times New Roman"/>
                <a:sym typeface="Times New Roman"/>
              </a:rPr>
              <a:t> In large datasets, DL methods are typically used. </a:t>
            </a:r>
            <a:r>
              <a:rPr b="1" lang="en">
                <a:solidFill>
                  <a:schemeClr val="dk1"/>
                </a:solidFill>
                <a:latin typeface="Times New Roman"/>
                <a:ea typeface="Times New Roman"/>
                <a:cs typeface="Times New Roman"/>
                <a:sym typeface="Times New Roman"/>
              </a:rPr>
              <a:t>Active Learning plans to keep the data collection as small as necessary</a:t>
            </a:r>
            <a:r>
              <a:rPr lang="en">
                <a:solidFill>
                  <a:schemeClr val="dk1"/>
                </a:solidFill>
                <a:latin typeface="Times New Roman"/>
                <a:ea typeface="Times New Roman"/>
                <a:cs typeface="Times New Roman"/>
                <a:sym typeface="Times New Roman"/>
              </a:rPr>
              <a:t>, though. Small data sets were explained why they could challenge DNNs and also DNN- based Active Learning as a direct result. </a:t>
            </a:r>
            <a:endParaRPr>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rPr b="1" lang="en">
                <a:solidFill>
                  <a:schemeClr val="dk1"/>
                </a:solidFill>
                <a:latin typeface="Times New Roman"/>
                <a:ea typeface="Times New Roman"/>
                <a:cs typeface="Times New Roman"/>
                <a:sym typeface="Times New Roman"/>
              </a:rPr>
              <a:t>Learning to Learn:</a:t>
            </a:r>
            <a:r>
              <a:rPr lang="en">
                <a:solidFill>
                  <a:schemeClr val="dk1"/>
                </a:solidFill>
                <a:latin typeface="Times New Roman"/>
                <a:ea typeface="Times New Roman"/>
                <a:cs typeface="Times New Roman"/>
                <a:sym typeface="Times New Roman"/>
              </a:rPr>
              <a:t> There are lots of query strategies, which were classified non-exhaustively. This raises the issue of selecting the best strategy. Several variables, such as data, model, or task, depending on the correct choice and which vary between the various processes during the Active Learning process. This means that learning to learn (or </a:t>
            </a:r>
            <a:r>
              <a:rPr b="1" lang="en">
                <a:solidFill>
                  <a:schemeClr val="dk1"/>
                </a:solidFill>
                <a:latin typeface="Times New Roman"/>
                <a:ea typeface="Times New Roman"/>
                <a:cs typeface="Times New Roman"/>
                <a:sym typeface="Times New Roman"/>
              </a:rPr>
              <a:t>meta-learn</a:t>
            </a:r>
            <a:r>
              <a:rPr lang="en">
                <a:solidFill>
                  <a:schemeClr val="dk1"/>
                </a:solidFill>
                <a:latin typeface="Times New Roman"/>
                <a:ea typeface="Times New Roman"/>
                <a:cs typeface="Times New Roman"/>
                <a:sym typeface="Times New Roman"/>
              </a:rPr>
              <a:t>) has become popular and can be used to learn the best option, or also to learn query strategies in general.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b="1" lang="en" sz="2200">
                <a:latin typeface="Times New Roman"/>
                <a:ea typeface="Times New Roman"/>
                <a:cs typeface="Times New Roman"/>
                <a:sym typeface="Times New Roman"/>
              </a:rPr>
              <a:t>6 Reference:</a:t>
            </a:r>
            <a:endParaRPr sz="2200"/>
          </a:p>
        </p:txBody>
      </p:sp>
      <p:sp>
        <p:nvSpPr>
          <p:cNvPr id="157" name="Google Shape;15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This </a:t>
            </a:r>
            <a:r>
              <a:rPr lang="en">
                <a:solidFill>
                  <a:schemeClr val="dk1"/>
                </a:solidFill>
                <a:latin typeface="Times New Roman"/>
                <a:ea typeface="Times New Roman"/>
                <a:cs typeface="Times New Roman"/>
                <a:sym typeface="Times New Roman"/>
              </a:rPr>
              <a:t>presentation</a:t>
            </a:r>
            <a:r>
              <a:rPr lang="en">
                <a:solidFill>
                  <a:schemeClr val="dk1"/>
                </a:solidFill>
                <a:latin typeface="Times New Roman"/>
                <a:ea typeface="Times New Roman"/>
                <a:cs typeface="Times New Roman"/>
                <a:sym typeface="Times New Roman"/>
              </a:rPr>
              <a:t> is a short story of the following paper:</a:t>
            </a:r>
            <a:endParaRPr>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 Schröder and A. Niekler, “A Survey of Active Learning for Text Classification using Deep Neural Networks,” </a:t>
            </a:r>
            <a:r>
              <a:rPr i="1" lang="en">
                <a:solidFill>
                  <a:schemeClr val="dk1"/>
                </a:solidFill>
                <a:latin typeface="Times New Roman"/>
                <a:ea typeface="Times New Roman"/>
                <a:cs typeface="Times New Roman"/>
                <a:sym typeface="Times New Roman"/>
              </a:rPr>
              <a:t>arXiv.org</a:t>
            </a:r>
            <a:r>
              <a:rPr lang="en">
                <a:solidFill>
                  <a:schemeClr val="dk1"/>
                </a:solidFill>
                <a:latin typeface="Times New Roman"/>
                <a:ea typeface="Times New Roman"/>
                <a:cs typeface="Times New Roman"/>
                <a:sym typeface="Times New Roman"/>
              </a:rPr>
              <a:t>, August 17, 2020. [Online]. Available: https://arxiv.org/abs/2008.07267 (Accessed: October 05, 2020).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 sz="2000">
                <a:latin typeface="Times New Roman"/>
                <a:ea typeface="Times New Roman"/>
                <a:cs typeface="Times New Roman"/>
                <a:sym typeface="Times New Roman"/>
              </a:rPr>
              <a:t>1 Introduction</a:t>
            </a:r>
            <a:r>
              <a:rPr b="1" lang="en" sz="1800">
                <a:solidFill>
                  <a:srgbClr val="2D3B45"/>
                </a:solidFill>
                <a:highlight>
                  <a:srgbClr val="FFFFFF"/>
                </a:highlight>
                <a:latin typeface="Times New Roman"/>
                <a:ea typeface="Times New Roman"/>
                <a:cs typeface="Times New Roman"/>
                <a:sym typeface="Times New Roman"/>
              </a:rPr>
              <a:t> </a:t>
            </a:r>
            <a:endParaRPr b="1" sz="340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en">
                <a:solidFill>
                  <a:srgbClr val="2D3B45"/>
                </a:solidFill>
                <a:highlight>
                  <a:srgbClr val="FFFFFF"/>
                </a:highlight>
                <a:latin typeface="Times New Roman"/>
                <a:ea typeface="Times New Roman"/>
                <a:cs typeface="Times New Roman"/>
                <a:sym typeface="Times New Roman"/>
              </a:rPr>
              <a:t>Three main scenarios for Active Learning: </a:t>
            </a:r>
            <a:endParaRPr>
              <a:solidFill>
                <a:srgbClr val="2D3B45"/>
              </a:solidFill>
              <a:highlight>
                <a:srgbClr val="FFFFFF"/>
              </a:highlight>
              <a:latin typeface="Times New Roman"/>
              <a:ea typeface="Times New Roman"/>
              <a:cs typeface="Times New Roman"/>
              <a:sym typeface="Times New Roman"/>
            </a:endParaRPr>
          </a:p>
          <a:p>
            <a:pPr indent="-342900" lvl="0" marL="457200" rtl="0" algn="just">
              <a:spcBef>
                <a:spcPts val="1200"/>
              </a:spcBef>
              <a:spcAft>
                <a:spcPts val="0"/>
              </a:spcAft>
              <a:buClr>
                <a:srgbClr val="2D3B45"/>
              </a:buClr>
              <a:buSzPts val="1800"/>
              <a:buFont typeface="Times New Roman"/>
              <a:buAutoNum type="arabicPeriod"/>
            </a:pPr>
            <a:r>
              <a:rPr b="1" lang="en">
                <a:solidFill>
                  <a:srgbClr val="2D3B45"/>
                </a:solidFill>
                <a:highlight>
                  <a:srgbClr val="FFFFFF"/>
                </a:highlight>
                <a:latin typeface="Times New Roman"/>
                <a:ea typeface="Times New Roman"/>
                <a:cs typeface="Times New Roman"/>
                <a:sym typeface="Times New Roman"/>
              </a:rPr>
              <a:t>Pool-based</a:t>
            </a:r>
            <a:r>
              <a:rPr lang="en">
                <a:solidFill>
                  <a:srgbClr val="2D3B45"/>
                </a:solidFill>
                <a:highlight>
                  <a:srgbClr val="FFFFFF"/>
                </a:highlight>
                <a:latin typeface="Times New Roman"/>
                <a:ea typeface="Times New Roman"/>
                <a:cs typeface="Times New Roman"/>
                <a:sym typeface="Times New Roman"/>
              </a:rPr>
              <a:t>: the learner has an availability to the closed collection of unlabeled cases, known as the pool.</a:t>
            </a:r>
            <a:endParaRPr>
              <a:solidFill>
                <a:srgbClr val="2D3B45"/>
              </a:solidFill>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Clr>
                <a:srgbClr val="2D3B45"/>
              </a:buClr>
              <a:buSzPts val="1800"/>
              <a:buFont typeface="Times New Roman"/>
              <a:buAutoNum type="arabicPeriod"/>
            </a:pPr>
            <a:r>
              <a:rPr b="1" lang="en">
                <a:solidFill>
                  <a:srgbClr val="2D3B45"/>
                </a:solidFill>
                <a:highlight>
                  <a:srgbClr val="FFFFFF"/>
                </a:highlight>
                <a:latin typeface="Times New Roman"/>
                <a:ea typeface="Times New Roman"/>
                <a:cs typeface="Times New Roman"/>
                <a:sym typeface="Times New Roman"/>
              </a:rPr>
              <a:t>Stream-based</a:t>
            </a:r>
            <a:r>
              <a:rPr lang="en">
                <a:solidFill>
                  <a:srgbClr val="2D3B45"/>
                </a:solidFill>
                <a:highlight>
                  <a:srgbClr val="FFFFFF"/>
                </a:highlight>
                <a:latin typeface="Times New Roman"/>
                <a:ea typeface="Times New Roman"/>
                <a:cs typeface="Times New Roman"/>
                <a:sym typeface="Times New Roman"/>
              </a:rPr>
              <a:t>:  the learner has the option to hold or release one case at a time.</a:t>
            </a:r>
            <a:endParaRPr>
              <a:solidFill>
                <a:srgbClr val="2D3B45"/>
              </a:solidFill>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Clr>
                <a:srgbClr val="2D3B45"/>
              </a:buClr>
              <a:buSzPts val="1800"/>
              <a:buFont typeface="Times New Roman"/>
              <a:buAutoNum type="arabicPeriod"/>
            </a:pPr>
            <a:r>
              <a:rPr b="1" lang="en">
                <a:solidFill>
                  <a:srgbClr val="2D3B45"/>
                </a:solidFill>
                <a:highlight>
                  <a:srgbClr val="FFFFFF"/>
                </a:highlight>
                <a:latin typeface="Times New Roman"/>
                <a:ea typeface="Times New Roman"/>
                <a:cs typeface="Times New Roman"/>
                <a:sym typeface="Times New Roman"/>
              </a:rPr>
              <a:t>Membership query synthesis</a:t>
            </a:r>
            <a:r>
              <a:rPr lang="en">
                <a:solidFill>
                  <a:srgbClr val="2D3B45"/>
                </a:solidFill>
                <a:highlight>
                  <a:srgbClr val="FFFFFF"/>
                </a:highlight>
                <a:latin typeface="Times New Roman"/>
                <a:ea typeface="Times New Roman"/>
                <a:cs typeface="Times New Roman"/>
                <a:sym typeface="Times New Roman"/>
              </a:rPr>
              <a:t>:  The learner makes the labeling of new artificial cases. When the pool-based setup does not work on a single case, it is called batch-Mode Active Learning on a batch of cases.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 sz="2200">
                <a:latin typeface="Times New Roman"/>
                <a:ea typeface="Times New Roman"/>
                <a:cs typeface="Times New Roman"/>
                <a:sym typeface="Times New Roman"/>
              </a:rPr>
              <a:t>1 Introduction</a:t>
            </a:r>
            <a:r>
              <a:rPr b="1" lang="en" sz="2200">
                <a:solidFill>
                  <a:srgbClr val="2D3B45"/>
                </a:solidFill>
                <a:highlight>
                  <a:srgbClr val="FFFFFF"/>
                </a:highlight>
                <a:latin typeface="Times New Roman"/>
                <a:ea typeface="Times New Roman"/>
                <a:cs typeface="Times New Roman"/>
                <a:sym typeface="Times New Roman"/>
              </a:rPr>
              <a:t> (Cont.)</a:t>
            </a:r>
            <a:endParaRPr b="1" sz="2200"/>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7485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en">
                <a:solidFill>
                  <a:srgbClr val="2D3B45"/>
                </a:solidFill>
                <a:highlight>
                  <a:srgbClr val="FFFFFF"/>
                </a:highlight>
                <a:latin typeface="Times New Roman"/>
                <a:ea typeface="Times New Roman"/>
                <a:cs typeface="Times New Roman"/>
                <a:sym typeface="Times New Roman"/>
              </a:rPr>
              <a:t>Interestingly, while NNs are common, there are few researchers in the field of NLP and fewer in the case of text classification on NN-based active learning.</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following may be the reasons for it: </a:t>
            </a:r>
            <a:endParaRPr>
              <a:solidFill>
                <a:schemeClr val="dk1"/>
              </a:solidFill>
              <a:latin typeface="Times New Roman"/>
              <a:ea typeface="Times New Roman"/>
              <a:cs typeface="Times New Roman"/>
              <a:sym typeface="Times New Roman"/>
            </a:endParaRPr>
          </a:p>
          <a:p>
            <a:pPr indent="-342900" lvl="0" marL="457200" rtl="0" algn="just">
              <a:spcBef>
                <a:spcPts val="1200"/>
              </a:spcBef>
              <a:spcAft>
                <a:spcPts val="0"/>
              </a:spcAft>
              <a:buClr>
                <a:srgbClr val="2D3B45"/>
              </a:buClr>
              <a:buSzPts val="1800"/>
              <a:buFont typeface="Times New Roman"/>
              <a:buAutoNum type="arabicPeriod"/>
            </a:pPr>
            <a:r>
              <a:rPr lang="en">
                <a:solidFill>
                  <a:srgbClr val="2D3B45"/>
                </a:solidFill>
                <a:highlight>
                  <a:srgbClr val="FFFFFF"/>
                </a:highlight>
                <a:latin typeface="Times New Roman"/>
                <a:ea typeface="Times New Roman"/>
                <a:cs typeface="Times New Roman"/>
                <a:sym typeface="Times New Roman"/>
              </a:rPr>
              <a:t>Most DL models need a huge amount of data, which contrasts strongly with Active Learning which expects small datasets as necessary. </a:t>
            </a:r>
            <a:endParaRPr>
              <a:solidFill>
                <a:srgbClr val="2D3B45"/>
              </a:solidFill>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Clr>
                <a:srgbClr val="2D3B45"/>
              </a:buClr>
              <a:buSzPts val="1800"/>
              <a:buFont typeface="Times New Roman"/>
              <a:buAutoNum type="arabicPeriod"/>
            </a:pPr>
            <a:r>
              <a:rPr lang="en">
                <a:solidFill>
                  <a:srgbClr val="2D3B45"/>
                </a:solidFill>
                <a:highlight>
                  <a:srgbClr val="FFFFFF"/>
                </a:highlight>
                <a:latin typeface="Times New Roman"/>
                <a:ea typeface="Times New Roman"/>
                <a:cs typeface="Times New Roman"/>
                <a:sym typeface="Times New Roman"/>
              </a:rPr>
              <a:t>The total  Active Learning approaches focused on the generation of creating data, which is inevitably much more complicated for text than, for instance, images, in which data augmentation is widely used in classification tasks.</a:t>
            </a:r>
            <a:endParaRPr>
              <a:solidFill>
                <a:srgbClr val="2D3B45"/>
              </a:solidFill>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AutoNum type="arabicPeriod"/>
            </a:pPr>
            <a:r>
              <a:rPr lang="en">
                <a:solidFill>
                  <a:srgbClr val="2D3B45"/>
                </a:solidFill>
                <a:highlight>
                  <a:srgbClr val="FFFFFF"/>
                </a:highlight>
                <a:latin typeface="Times New Roman"/>
                <a:ea typeface="Times New Roman"/>
                <a:cs typeface="Times New Roman"/>
                <a:sym typeface="Times New Roman"/>
              </a:rPr>
              <a:t>NNs lack uncertain information, which makes the use of a leading class of query approaches more difficult.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b="1" lang="en" sz="2200">
                <a:latin typeface="Times New Roman"/>
                <a:ea typeface="Times New Roman"/>
                <a:cs typeface="Times New Roman"/>
                <a:sym typeface="Times New Roman"/>
              </a:rPr>
              <a:t>2 Active Learning</a:t>
            </a:r>
            <a:r>
              <a:rPr lang="en" sz="2200">
                <a:latin typeface="Times New Roman"/>
                <a:ea typeface="Times New Roman"/>
                <a:cs typeface="Times New Roman"/>
                <a:sym typeface="Times New Roman"/>
              </a:rPr>
              <a:t>		</a:t>
            </a:r>
            <a:endParaRPr sz="2200"/>
          </a:p>
        </p:txBody>
      </p:sp>
      <p:sp>
        <p:nvSpPr>
          <p:cNvPr id="73" name="Google Shape;73;p16"/>
          <p:cNvSpPr txBox="1"/>
          <p:nvPr>
            <p:ph idx="1" type="body"/>
          </p:nvPr>
        </p:nvSpPr>
        <p:spPr>
          <a:xfrm>
            <a:off x="311700" y="847675"/>
            <a:ext cx="8832300" cy="2165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There are three steps the Active Learning process which is:</a:t>
            </a:r>
            <a:endParaRPr>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Char char="●"/>
            </a:pPr>
            <a:r>
              <a:rPr b="1" lang="en">
                <a:solidFill>
                  <a:schemeClr val="dk1"/>
                </a:solidFill>
                <a:latin typeface="Times New Roman"/>
                <a:ea typeface="Times New Roman"/>
                <a:cs typeface="Times New Roman"/>
                <a:sym typeface="Times New Roman"/>
              </a:rPr>
              <a:t>Step 1</a:t>
            </a:r>
            <a:r>
              <a:rPr lang="en">
                <a:solidFill>
                  <a:schemeClr val="dk1"/>
                </a:solidFill>
                <a:latin typeface="Times New Roman"/>
                <a:ea typeface="Times New Roman"/>
                <a:cs typeface="Times New Roman"/>
                <a:sym typeface="Times New Roman"/>
              </a:rPr>
              <a:t>: The oracle sends a request for unlabeled instances to the active learner (</a:t>
            </a:r>
            <a:r>
              <a:rPr b="1" lang="en">
                <a:solidFill>
                  <a:schemeClr val="dk1"/>
                </a:solidFill>
                <a:latin typeface="Times New Roman"/>
                <a:ea typeface="Times New Roman"/>
                <a:cs typeface="Times New Roman"/>
                <a:sym typeface="Times New Roman"/>
              </a:rPr>
              <a:t>query</a:t>
            </a: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b="1" lang="en">
                <a:solidFill>
                  <a:schemeClr val="dk1"/>
                </a:solidFill>
                <a:latin typeface="Times New Roman"/>
                <a:ea typeface="Times New Roman"/>
                <a:cs typeface="Times New Roman"/>
                <a:sym typeface="Times New Roman"/>
              </a:rPr>
              <a:t>Step 2</a:t>
            </a:r>
            <a:r>
              <a:rPr lang="en">
                <a:solidFill>
                  <a:schemeClr val="dk1"/>
                </a:solidFill>
                <a:latin typeface="Times New Roman"/>
                <a:ea typeface="Times New Roman"/>
                <a:cs typeface="Times New Roman"/>
                <a:sym typeface="Times New Roman"/>
              </a:rPr>
              <a:t>: Active Learner selects and passes the unlabeled instance to the oracle(based on the selected query strategy.) </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b="1" lang="en">
                <a:solidFill>
                  <a:schemeClr val="dk1"/>
                </a:solidFill>
                <a:latin typeface="Times New Roman"/>
                <a:ea typeface="Times New Roman"/>
                <a:cs typeface="Times New Roman"/>
                <a:sym typeface="Times New Roman"/>
              </a:rPr>
              <a:t>Step 3</a:t>
            </a:r>
            <a:r>
              <a:rPr lang="en">
                <a:solidFill>
                  <a:schemeClr val="dk1"/>
                </a:solidFill>
                <a:latin typeface="Times New Roman"/>
                <a:ea typeface="Times New Roman"/>
                <a:cs typeface="Times New Roman"/>
                <a:sym typeface="Times New Roman"/>
              </a:rPr>
              <a:t>: The oracle labels these instances and returns back to the active learner (</a:t>
            </a:r>
            <a:r>
              <a:rPr b="1" lang="en">
                <a:solidFill>
                  <a:schemeClr val="dk1"/>
                </a:solidFill>
                <a:latin typeface="Times New Roman"/>
                <a:ea typeface="Times New Roman"/>
                <a:cs typeface="Times New Roman"/>
                <a:sym typeface="Times New Roman"/>
              </a:rPr>
              <a:t>update</a:t>
            </a:r>
            <a:r>
              <a:rPr lang="en">
                <a:solidFill>
                  <a:schemeClr val="dk1"/>
                </a:solidFill>
                <a:latin typeface="Times New Roman"/>
                <a:ea typeface="Times New Roman"/>
                <a:cs typeface="Times New Roman"/>
                <a:sym typeface="Times New Roman"/>
              </a:rPr>
              <a:t>). </a:t>
            </a:r>
            <a:endParaRPr sz="2400"/>
          </a:p>
        </p:txBody>
      </p:sp>
      <p:pic>
        <p:nvPicPr>
          <p:cNvPr id="74" name="Google Shape;74;p16"/>
          <p:cNvPicPr preferRelativeResize="0"/>
          <p:nvPr/>
        </p:nvPicPr>
        <p:blipFill>
          <a:blip r:embed="rId3">
            <a:alphaModFix/>
          </a:blip>
          <a:stretch>
            <a:fillRect/>
          </a:stretch>
        </p:blipFill>
        <p:spPr>
          <a:xfrm>
            <a:off x="126763" y="2774375"/>
            <a:ext cx="8890474" cy="2322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2200">
                <a:latin typeface="Times New Roman"/>
                <a:ea typeface="Times New Roman"/>
                <a:cs typeface="Times New Roman"/>
                <a:sym typeface="Times New Roman"/>
              </a:rPr>
              <a:t>2 Active Learning (Cont.)</a:t>
            </a:r>
            <a:r>
              <a:rPr lang="en" sz="2200">
                <a:latin typeface="Times New Roman"/>
                <a:ea typeface="Times New Roman"/>
                <a:cs typeface="Times New Roman"/>
                <a:sym typeface="Times New Roman"/>
              </a:rPr>
              <a:t>		</a:t>
            </a:r>
            <a:endParaRPr sz="2200"/>
          </a:p>
          <a:p>
            <a:pPr indent="0" lvl="0" marL="0" rtl="0" algn="l">
              <a:spcBef>
                <a:spcPts val="1200"/>
              </a:spcBef>
              <a:spcAft>
                <a:spcPts val="0"/>
              </a:spcAft>
              <a:buNone/>
            </a:pPr>
            <a:r>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key parts of Active Learner which are Model, Query strategy, and Stopping criterion (optional). </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main part for Active Learner is the query strategy which is uncertainty-based. </a:t>
            </a:r>
            <a:endParaRPr sz="2400"/>
          </a:p>
        </p:txBody>
      </p:sp>
      <p:pic>
        <p:nvPicPr>
          <p:cNvPr id="81" name="Google Shape;81;p17"/>
          <p:cNvPicPr preferRelativeResize="0"/>
          <p:nvPr/>
        </p:nvPicPr>
        <p:blipFill>
          <a:blip r:embed="rId3">
            <a:alphaModFix/>
          </a:blip>
          <a:stretch>
            <a:fillRect/>
          </a:stretch>
        </p:blipFill>
        <p:spPr>
          <a:xfrm>
            <a:off x="126763" y="2469575"/>
            <a:ext cx="8890474" cy="2322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b="1" lang="en" sz="2200">
                <a:latin typeface="Times New Roman"/>
                <a:ea typeface="Times New Roman"/>
                <a:cs typeface="Times New Roman"/>
                <a:sym typeface="Times New Roman"/>
              </a:rPr>
              <a:t>2.1 Query Strategies</a:t>
            </a:r>
            <a:endParaRPr sz="2200"/>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a:solidFill>
                  <a:schemeClr val="dk1"/>
                </a:solidFill>
                <a:latin typeface="Times New Roman"/>
                <a:ea typeface="Times New Roman"/>
                <a:cs typeface="Times New Roman"/>
                <a:sym typeface="Times New Roman"/>
              </a:rPr>
              <a:t>The most common query strategies of Active Learning are classified based on the input information of a strategy. </a:t>
            </a:r>
            <a:endParaRPr>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rPr lang="en">
                <a:solidFill>
                  <a:schemeClr val="dk1"/>
                </a:solidFill>
                <a:latin typeface="Times New Roman"/>
                <a:ea typeface="Times New Roman"/>
                <a:cs typeface="Times New Roman"/>
                <a:sym typeface="Times New Roman"/>
              </a:rPr>
              <a:t>The input information for this study is classified into four categories:</a:t>
            </a:r>
            <a:endParaRPr>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Random</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Data-Based</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Model-Based</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Prediction-Based </a:t>
            </a:r>
            <a:endParaRPr>
              <a:solidFill>
                <a:schemeClr val="dk1"/>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159300" y="445025"/>
            <a:ext cx="8520600" cy="1208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2200">
                <a:latin typeface="Times New Roman"/>
                <a:ea typeface="Times New Roman"/>
                <a:cs typeface="Times New Roman"/>
                <a:sym typeface="Times New Roman"/>
              </a:rPr>
              <a:t> </a:t>
            </a:r>
            <a:r>
              <a:rPr b="1" lang="en" sz="2200">
                <a:latin typeface="Times New Roman"/>
                <a:ea typeface="Times New Roman"/>
                <a:cs typeface="Times New Roman"/>
                <a:sym typeface="Times New Roman"/>
              </a:rPr>
              <a:t>2.1 Query Strategies (Cont.) </a:t>
            </a:r>
            <a:endParaRPr b="1" sz="2200">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100"/>
              <a:buFont typeface="Arial"/>
              <a:buNone/>
            </a:pPr>
            <a:r>
              <a:rPr b="1" lang="en" sz="1700">
                <a:latin typeface="Times New Roman"/>
                <a:ea typeface="Times New Roman"/>
                <a:cs typeface="Times New Roman"/>
                <a:sym typeface="Times New Roman"/>
              </a:rPr>
              <a:t>Categorization of query strategies</a:t>
            </a:r>
            <a:endParaRPr b="1" sz="3400"/>
          </a:p>
        </p:txBody>
      </p:sp>
      <p:sp>
        <p:nvSpPr>
          <p:cNvPr id="93" name="Google Shape;93;p19"/>
          <p:cNvSpPr txBox="1"/>
          <p:nvPr>
            <p:ph idx="1" type="body"/>
          </p:nvPr>
        </p:nvSpPr>
        <p:spPr>
          <a:xfrm>
            <a:off x="311700" y="2026225"/>
            <a:ext cx="8520600" cy="2542800"/>
          </a:xfrm>
          <a:prstGeom prst="rect">
            <a:avLst/>
          </a:prstGeom>
        </p:spPr>
        <p:txBody>
          <a:bodyPr anchorCtr="0" anchor="t" bIns="91425" lIns="91425" spcFirstLastPara="1" rIns="91425" wrap="square" tIns="91425">
            <a:noAutofit/>
          </a:bodyPr>
          <a:lstStyle/>
          <a:p>
            <a:pPr indent="0" lvl="0" marL="0" rtl="0" algn="l">
              <a:spcBef>
                <a:spcPts val="1200"/>
              </a:spcBef>
              <a:spcAft>
                <a:spcPts val="1200"/>
              </a:spcAft>
              <a:buNone/>
            </a:pPr>
            <a:r>
              <a:t/>
            </a:r>
            <a:endParaRPr/>
          </a:p>
        </p:txBody>
      </p:sp>
      <p:pic>
        <p:nvPicPr>
          <p:cNvPr id="94" name="Google Shape;94;p19"/>
          <p:cNvPicPr preferRelativeResize="0"/>
          <p:nvPr/>
        </p:nvPicPr>
        <p:blipFill rotWithShape="1">
          <a:blip r:embed="rId3">
            <a:alphaModFix/>
          </a:blip>
          <a:srcRect b="0" l="3124" r="3600" t="0"/>
          <a:stretch/>
        </p:blipFill>
        <p:spPr>
          <a:xfrm>
            <a:off x="3653681" y="60625"/>
            <a:ext cx="5326519" cy="5082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2200">
                <a:latin typeface="Times New Roman"/>
                <a:ea typeface="Times New Roman"/>
                <a:cs typeface="Times New Roman"/>
                <a:sym typeface="Times New Roman"/>
              </a:rPr>
              <a:t> 2.1 Query Strategies (Cont.) </a:t>
            </a:r>
            <a:endParaRPr b="1" sz="22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Data-based</a:t>
            </a:r>
            <a:r>
              <a:rPr lang="en">
                <a:solidFill>
                  <a:schemeClr val="dk1"/>
                </a:solidFill>
                <a:latin typeface="Times New Roman"/>
                <a:ea typeface="Times New Roman"/>
                <a:cs typeface="Times New Roman"/>
                <a:sym typeface="Times New Roman"/>
              </a:rPr>
              <a:t>: Data-based strategies have the lowest level of knowledge, i.e. they only operate on the raw input data and optionally the labels of the labeled pool. It is categorized into:</a:t>
            </a:r>
            <a:endParaRPr>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 </a:t>
            </a:r>
            <a:r>
              <a:rPr b="1" lang="en">
                <a:solidFill>
                  <a:schemeClr val="dk1"/>
                </a:solidFill>
                <a:latin typeface="Times New Roman"/>
                <a:ea typeface="Times New Roman"/>
                <a:cs typeface="Times New Roman"/>
                <a:sym typeface="Times New Roman"/>
              </a:rPr>
              <a:t>Strategies:</a:t>
            </a:r>
            <a:r>
              <a:rPr lang="en">
                <a:solidFill>
                  <a:schemeClr val="dk1"/>
                </a:solidFill>
                <a:latin typeface="Times New Roman"/>
                <a:ea typeface="Times New Roman"/>
                <a:cs typeface="Times New Roman"/>
                <a:sym typeface="Times New Roman"/>
              </a:rPr>
              <a:t> Strategies rely on data-uncertainty. It may use the input information about:</a:t>
            </a:r>
            <a:endParaRPr>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AutoNum type="alphaLcPeriod"/>
            </a:pPr>
            <a:r>
              <a:rPr lang="en" sz="1800">
                <a:solidFill>
                  <a:schemeClr val="dk1"/>
                </a:solidFill>
                <a:latin typeface="Times New Roman"/>
                <a:ea typeface="Times New Roman"/>
                <a:cs typeface="Times New Roman"/>
                <a:sym typeface="Times New Roman"/>
              </a:rPr>
              <a:t>Data distribution</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AutoNum type="alphaLcPeriod"/>
            </a:pPr>
            <a:r>
              <a:rPr lang="en" sz="1800">
                <a:solidFill>
                  <a:schemeClr val="dk1"/>
                </a:solidFill>
                <a:latin typeface="Times New Roman"/>
                <a:ea typeface="Times New Roman"/>
                <a:cs typeface="Times New Roman"/>
                <a:sym typeface="Times New Roman"/>
              </a:rPr>
              <a:t>Label distribution</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AutoNum type="alphaLcPeriod"/>
            </a:pPr>
            <a:r>
              <a:rPr lang="en" sz="1800">
                <a:solidFill>
                  <a:schemeClr val="dk1"/>
                </a:solidFill>
                <a:latin typeface="Times New Roman"/>
                <a:ea typeface="Times New Roman"/>
                <a:cs typeface="Times New Roman"/>
                <a:sym typeface="Times New Roman"/>
              </a:rPr>
              <a:t>Label correlation.</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b="1" lang="en">
                <a:solidFill>
                  <a:schemeClr val="dk1"/>
                </a:solidFill>
                <a:latin typeface="Times New Roman"/>
                <a:ea typeface="Times New Roman"/>
                <a:cs typeface="Times New Roman"/>
                <a:sym typeface="Times New Roman"/>
              </a:rPr>
              <a:t>Representativeness:</a:t>
            </a:r>
            <a:r>
              <a:rPr lang="en">
                <a:solidFill>
                  <a:schemeClr val="dk1"/>
                </a:solidFill>
                <a:latin typeface="Times New Roman"/>
                <a:ea typeface="Times New Roman"/>
                <a:cs typeface="Times New Roman"/>
                <a:sym typeface="Times New Roman"/>
              </a:rPr>
              <a:t> geometrically compact a collection of points, requires lesser descriptive instances to describe the whole specifications.</a:t>
            </a:r>
            <a:endParaRPr/>
          </a:p>
          <a:p>
            <a:pPr indent="0" lvl="0" marL="0" rtl="0" algn="l">
              <a:spcBef>
                <a:spcPts val="12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2200">
                <a:latin typeface="Times New Roman"/>
                <a:ea typeface="Times New Roman"/>
                <a:cs typeface="Times New Roman"/>
                <a:sym typeface="Times New Roman"/>
              </a:rPr>
              <a:t> 2.1 Query Strategies (Cont.) </a:t>
            </a:r>
            <a:endParaRPr b="1" sz="22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Ensembles:</a:t>
            </a:r>
            <a:r>
              <a:rPr lang="en">
                <a:solidFill>
                  <a:schemeClr val="dk1"/>
                </a:solidFill>
                <a:latin typeface="Times New Roman"/>
                <a:ea typeface="Times New Roman"/>
                <a:cs typeface="Times New Roman"/>
                <a:sym typeface="Times New Roman"/>
              </a:rPr>
              <a:t> an ensemble is a combination of the outcome of some other strategies by a query strategy. </a:t>
            </a:r>
            <a:endParaRPr>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Ensembles consist of basic query strategies</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Ensembles may be hybrids, for instance, a combination of multiple categories of query strategies. Also, the outcome of ensembles typically depends on the conflict between the individual classifiers.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