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56" r:id="rId5"/>
    <p:sldId id="286" r:id="rId6"/>
    <p:sldId id="297" r:id="rId7"/>
    <p:sldId id="316" r:id="rId8"/>
    <p:sldId id="317" r:id="rId9"/>
    <p:sldId id="318" r:id="rId10"/>
    <p:sldId id="319" r:id="rId11"/>
    <p:sldId id="321" r:id="rId12"/>
    <p:sldId id="320" r:id="rId13"/>
    <p:sldId id="322" r:id="rId14"/>
    <p:sldId id="323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288" r:id="rId27"/>
    <p:sldId id="302" r:id="rId28"/>
    <p:sldId id="301" r:id="rId29"/>
    <p:sldId id="300" r:id="rId30"/>
    <p:sldId id="303" r:id="rId31"/>
    <p:sldId id="299" r:id="rId32"/>
    <p:sldId id="304" r:id="rId33"/>
    <p:sldId id="298" r:id="rId34"/>
    <p:sldId id="305" r:id="rId35"/>
    <p:sldId id="307" r:id="rId36"/>
    <p:sldId id="306" r:id="rId37"/>
    <p:sldId id="309" r:id="rId38"/>
    <p:sldId id="312" r:id="rId39"/>
    <p:sldId id="313" r:id="rId40"/>
    <p:sldId id="311" r:id="rId41"/>
    <p:sldId id="310" r:id="rId42"/>
    <p:sldId id="315" r:id="rId43"/>
    <p:sldId id="314" r:id="rId44"/>
    <p:sldId id="28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4" d="100"/>
          <a:sy n="74" d="100"/>
        </p:scale>
        <p:origin x="696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21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08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17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92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19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567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99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67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34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91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64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65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85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21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0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048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027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44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558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77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62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208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752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73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12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97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72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82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0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934" y="2097113"/>
            <a:ext cx="10054107" cy="249299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Pointers and Array-Based lists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=""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=""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40203" y="4697716"/>
            <a:ext cx="35830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Presentation Members: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Faizan Ul Islam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Muhammad Shahzad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Saeed Ahmad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Usama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Bin Hafeez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26524" y="389051"/>
            <a:ext cx="8667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dirty="0">
                <a:solidFill>
                  <a:schemeClr val="bg1"/>
                </a:solidFill>
                <a:latin typeface="+mj-lt"/>
              </a:rPr>
              <a:t>The Pointer Data Type and Pointer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6524" y="1596980"/>
            <a:ext cx="96076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int *first;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int *second;</a:t>
            </a:r>
          </a:p>
          <a:p>
            <a:r>
              <a:rPr lang="en-US" sz="2400" dirty="0">
                <a:solidFill>
                  <a:schemeClr val="bg1"/>
                </a:solidFill>
              </a:rPr>
              <a:t>Further suppose that first points to an int array, as shown </a:t>
            </a:r>
            <a:r>
              <a:rPr lang="en-US" sz="2400" dirty="0" smtClean="0">
                <a:solidFill>
                  <a:schemeClr val="bg1"/>
                </a:solidFill>
              </a:rPr>
              <a:t>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>
                <a:solidFill>
                  <a:schemeClr val="bg1"/>
                </a:solidFill>
              </a:rPr>
              <a:t>Next, consider the following statement: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second = first;</a:t>
            </a:r>
          </a:p>
          <a:p>
            <a:endParaRPr lang="en-US" sz="24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01" y="2986236"/>
            <a:ext cx="7115591" cy="10071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772733" y="1073760"/>
            <a:ext cx="8667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b="1" dirty="0">
                <a:solidFill>
                  <a:schemeClr val="bg1"/>
                </a:solidFill>
              </a:rPr>
              <a:t>Shallow vs Deep Copy Pointers: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71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26524" y="389051"/>
            <a:ext cx="8667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dirty="0">
                <a:solidFill>
                  <a:schemeClr val="bg1"/>
                </a:solidFill>
                <a:latin typeface="+mj-lt"/>
              </a:rPr>
              <a:t>The Pointer Data Type and Pointer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6524" y="1596980"/>
            <a:ext cx="960763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After this statement executes ,both first and second points to the same array, as shown in</a:t>
            </a:r>
            <a:r>
              <a:rPr lang="en-US" sz="2400" dirty="0" smtClean="0">
                <a:solidFill>
                  <a:schemeClr val="bg1"/>
                </a:solidFill>
              </a:rPr>
              <a:t>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Let us execute the following statement: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delete[ ] second;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executes , first becomes invalid, that is, first(as well as second) are now dangling pointers.   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latin typeface="+mj-lt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2575659"/>
            <a:ext cx="7920506" cy="10690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772732" y="1132212"/>
            <a:ext cx="86674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dirty="0">
                <a:solidFill>
                  <a:schemeClr val="bg1"/>
                </a:solidFill>
              </a:rPr>
              <a:t>Shallow vs Deep copy </a:t>
            </a:r>
            <a:r>
              <a:rPr lang="en-US" sz="2800" dirty="0" smtClean="0">
                <a:solidFill>
                  <a:schemeClr val="bg1"/>
                </a:solidFill>
              </a:rPr>
              <a:t>Pointers</a:t>
            </a:r>
            <a:r>
              <a:rPr lang="en-US" sz="2800" b="1" dirty="0" smtClean="0">
                <a:solidFill>
                  <a:schemeClr val="bg1"/>
                </a:solidFill>
              </a:rPr>
              <a:t>:</a:t>
            </a:r>
            <a:endParaRPr lang="en-US" sz="2800" b="1" dirty="0">
              <a:solidFill>
                <a:schemeClr val="bg1"/>
              </a:solidFill>
            </a:endParaRPr>
          </a:p>
          <a:p>
            <a:pPr lvl="1" algn="ctr"/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93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26524" y="389051"/>
            <a:ext cx="8667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dirty="0">
                <a:solidFill>
                  <a:schemeClr val="bg1"/>
                </a:solidFill>
                <a:latin typeface="+mj-lt"/>
              </a:rPr>
              <a:t>The Pointer Data Type and Pointer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6524" y="1596980"/>
            <a:ext cx="9607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Now if we want to access first either it will access wrong memory or the program will terminate this is a example of shallow copy.</a:t>
            </a:r>
          </a:p>
          <a:p>
            <a:r>
              <a:rPr lang="en-US" sz="2400" dirty="0">
                <a:solidFill>
                  <a:schemeClr val="bg1"/>
                </a:solidFill>
              </a:rPr>
              <a:t>On the other hand, suppose that instead of the earlier statement , second = first;(in Line A), we have the following statements: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second = new int[10];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for (int j = 0; j &lt; 10; j++ 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second[j]= first[j];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Both first and second now point to their own data. If second deletes its memory , there is no effect on first. This case is an example of a deep copy. More formally, in a deep copy, two or more pointers have their own data.</a:t>
            </a:r>
          </a:p>
          <a:p>
            <a:endParaRPr lang="en-US" sz="24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378039" y="1073760"/>
            <a:ext cx="8667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b="1" dirty="0">
                <a:solidFill>
                  <a:schemeClr val="bg1"/>
                </a:solidFill>
              </a:rPr>
              <a:t>Shallow vs Deep </a:t>
            </a:r>
            <a:r>
              <a:rPr lang="en-US" sz="2800" b="1" dirty="0" smtClean="0">
                <a:solidFill>
                  <a:schemeClr val="bg1"/>
                </a:solidFill>
              </a:rPr>
              <a:t>Copy: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039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2E342CA-6DF4-4E91-B3EA-D52F35F8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607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b="1" u="sng" kern="1200" dirty="0">
                <a:solidFill>
                  <a:schemeClr val="accent1"/>
                </a:solidFill>
                <a:latin typeface="Agency FB" panose="020B0503020202020204" pitchFamily="34" charset="0"/>
              </a:rPr>
              <a:t>Classes: Some </a:t>
            </a:r>
            <a:r>
              <a:rPr lang="en-US" sz="3200" b="1" u="sng" kern="1200" dirty="0" err="1">
                <a:solidFill>
                  <a:schemeClr val="accent1"/>
                </a:solidFill>
                <a:latin typeface="Agency FB" panose="020B0503020202020204" pitchFamily="34" charset="0"/>
              </a:rPr>
              <a:t>Pecularities</a:t>
            </a:r>
            <a:endParaRPr lang="en-US" sz="3200" b="1" u="sng" kern="12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1173494-ACC1-481B-A0F4-BD62929AE11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76031" y="1126436"/>
            <a:ext cx="6377769" cy="52580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Whenever we have a pointer as a data member in our class we must take care about some points. We must separately define our own: </a:t>
            </a:r>
          </a:p>
          <a:p>
            <a:pPr marL="0"/>
            <a:endParaRPr lang="en-US" sz="2400" dirty="0"/>
          </a:p>
          <a:p>
            <a:pPr lvl="1"/>
            <a:r>
              <a:rPr lang="en-US" dirty="0"/>
              <a:t>Destructor</a:t>
            </a:r>
          </a:p>
          <a:p>
            <a:pPr lvl="1"/>
            <a:r>
              <a:rPr lang="en-US" dirty="0"/>
              <a:t>Assignment operator </a:t>
            </a:r>
          </a:p>
          <a:p>
            <a:pPr lvl="1"/>
            <a:r>
              <a:rPr lang="en-US" dirty="0"/>
              <a:t>Copy Constructor</a:t>
            </a:r>
          </a:p>
          <a:p>
            <a:endParaRPr lang="en-US" sz="2400" dirty="0"/>
          </a:p>
          <a:p>
            <a:pPr marL="0"/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</a:t>
            </a:r>
          </a:p>
          <a:p>
            <a:pPr marL="0" indent="0">
              <a:buNone/>
            </a:pPr>
            <a:r>
              <a:rPr lang="en-US" sz="2400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565716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60861C-9707-44F2-8EA4-D9FCAAAAE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34" y="541814"/>
            <a:ext cx="9894133" cy="1031216"/>
          </a:xfrm>
        </p:spPr>
        <p:txBody>
          <a:bodyPr anchor="b">
            <a:normAutofit/>
          </a:bodyPr>
          <a:lstStyle/>
          <a:p>
            <a:r>
              <a:rPr lang="en-IN" sz="3200" b="1" u="sng" dirty="0">
                <a:latin typeface="Agency FB" panose="020B0503020202020204" pitchFamily="34" charset="0"/>
              </a:rPr>
              <a:t>WHY AND HOW?</a:t>
            </a:r>
          </a:p>
        </p:txBody>
      </p:sp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xmlns="" id="{CCD8A79F-3820-4F95-A7DC-A3283E38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105" y="2589086"/>
            <a:ext cx="4691758" cy="2755478"/>
          </a:xfrm>
          <a:prstGeom prst="rect">
            <a:avLst/>
          </a:prstGeom>
        </p:spPr>
      </p:pic>
      <p:sp>
        <p:nvSpPr>
          <p:cNvPr id="13" name="Freeform: Shape 8">
            <a:extLst>
              <a:ext uri="{FF2B5EF4-FFF2-40B4-BE49-F238E27FC236}">
                <a16:creationId xmlns:a16="http://schemas.microsoft.com/office/drawing/2014/main" xmlns="" id="{C607803A-4E99-444E-94F7-8785CDDF5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xmlns="" id="{2989BE6A-C309-418E-8ADD-1616A98057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E29D4A-706F-43DC-B62A-8EE3DF311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3200" b="1" u="sng" dirty="0">
                <a:latin typeface="Agency FB" panose="020B0503020202020204" pitchFamily="34" charset="0"/>
              </a:rPr>
              <a:t>Destructor:</a:t>
            </a:r>
          </a:p>
          <a:p>
            <a:pPr marL="0" indent="0">
              <a:buNone/>
            </a:pPr>
            <a:r>
              <a:rPr lang="en-IN" dirty="0"/>
              <a:t>Suppose we have  an object of a class that has a pointer</a:t>
            </a:r>
            <a:r>
              <a:rPr lang="en-IN" sz="3200" b="1" dirty="0"/>
              <a:t> p </a:t>
            </a:r>
            <a:r>
              <a:rPr lang="en-IN" dirty="0"/>
              <a:t>as shown in fig;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83239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4629F4E-A718-4ACD-BB3E-D9E5E82AE274}"/>
              </a:ext>
            </a:extLst>
          </p:cNvPr>
          <p:cNvSpPr/>
          <p:nvPr/>
        </p:nvSpPr>
        <p:spPr>
          <a:xfrm>
            <a:off x="480340" y="812466"/>
            <a:ext cx="911382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Assume during  execution the pointer </a:t>
            </a:r>
            <a:r>
              <a:rPr lang="en-US" sz="2400" b="1" u="sng" dirty="0"/>
              <a:t>p</a:t>
            </a:r>
            <a:r>
              <a:rPr lang="en-US" sz="2400" dirty="0"/>
              <a:t> creates a dynamic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an object goes out of scope (destroy) it’s member variable are destroyed by default destructor.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memory </a:t>
            </a:r>
            <a:r>
              <a:rPr lang="en-US" sz="2400" dirty="0"/>
              <a:t>space of the dynamic array would stay as marked because dynamic memory must be deallocated using the operator </a:t>
            </a:r>
            <a:r>
              <a:rPr lang="en-US" sz="2400" b="1" dirty="0"/>
              <a:t>delete.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we must put the necessary code in the destructor to ensure that when object goes out of scope, the memory created by the pointer </a:t>
            </a:r>
            <a:r>
              <a:rPr lang="en-US" sz="2400" b="1" dirty="0"/>
              <a:t>p</a:t>
            </a:r>
            <a:r>
              <a:rPr lang="en-US" sz="2400" dirty="0"/>
              <a:t> is deallocated.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              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C133E2F-D169-4CEC-99AF-470021CE5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26" y="1274997"/>
            <a:ext cx="6541477" cy="195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10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49C6C55-C6A4-4ECA-B3F8-FF19618FC216}"/>
              </a:ext>
            </a:extLst>
          </p:cNvPr>
          <p:cNvSpPr/>
          <p:nvPr/>
        </p:nvSpPr>
        <p:spPr>
          <a:xfrm>
            <a:off x="384313" y="887896"/>
            <a:ext cx="89054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How to deallocate memory using coding?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definition of destructor is as follows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 err="1"/>
              <a:t>classname</a:t>
            </a:r>
            <a:r>
              <a:rPr lang="en-IN" sz="2400" dirty="0"/>
              <a:t> :: ~ </a:t>
            </a:r>
            <a:r>
              <a:rPr lang="en-IN" sz="2400" dirty="0" err="1"/>
              <a:t>classname</a:t>
            </a:r>
            <a:r>
              <a:rPr lang="en-IN" sz="2400" dirty="0"/>
              <a:t>()</a:t>
            </a:r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delete [] </a:t>
            </a:r>
            <a:r>
              <a:rPr lang="en-IN" sz="2400" dirty="0" err="1"/>
              <a:t>pointer_variable</a:t>
            </a:r>
            <a:r>
              <a:rPr lang="en-IN" sz="2400" dirty="0"/>
              <a:t>;</a:t>
            </a:r>
          </a:p>
          <a:p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5470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307D39-2740-41AC-93E6-695812BF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u="sng" dirty="0"/>
              <a:t/>
            </a:r>
            <a:br>
              <a:rPr lang="en-US" sz="4800" b="1" u="sng" dirty="0"/>
            </a:br>
            <a:r>
              <a:rPr lang="en-US" sz="3600" b="1" u="sng" dirty="0">
                <a:latin typeface="Agency FB" panose="020B0503020202020204" pitchFamily="34" charset="0"/>
              </a:rPr>
              <a:t>Assignment Operator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6FE1F422-F315-42E2-92BA-88EFEF512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Suppose we have two objects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86E77FC-1EC8-450D-BF21-47E021770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697" y="2363372"/>
            <a:ext cx="6926657" cy="205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58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D5E19C9-7488-46B9-B6A8-314DB4615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97" y="2111590"/>
            <a:ext cx="6003360" cy="1992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BDA8120-F748-4624-8C7D-826C6520B5F2}"/>
              </a:ext>
            </a:extLst>
          </p:cNvPr>
          <p:cNvSpPr/>
          <p:nvPr/>
        </p:nvSpPr>
        <p:spPr>
          <a:xfrm>
            <a:off x="467099" y="790010"/>
            <a:ext cx="108416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The statement: </a:t>
            </a:r>
            <a:r>
              <a:rPr lang="en-IN" sz="2400" b="1" dirty="0"/>
              <a:t>objectTwo = objectOne</a:t>
            </a:r>
            <a:r>
              <a:rPr lang="en-IN" sz="2400" dirty="0"/>
              <a:t>; </a:t>
            </a:r>
            <a:r>
              <a:rPr lang="en-US" sz="2400" dirty="0"/>
              <a:t>copies the member variables of objectOne into objectTwo.</a:t>
            </a:r>
            <a:r>
              <a:rPr lang="en-IN" sz="2400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F456B1F-3444-4090-9104-0AB3899F2E33}"/>
              </a:ext>
            </a:extLst>
          </p:cNvPr>
          <p:cNvSpPr/>
          <p:nvPr/>
        </p:nvSpPr>
        <p:spPr>
          <a:xfrm>
            <a:off x="790657" y="4289698"/>
            <a:ext cx="103087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if </a:t>
            </a:r>
            <a:r>
              <a:rPr lang="en-US" sz="2400" b="0" i="0" u="none" strike="noStrike" baseline="0" dirty="0" err="1"/>
              <a:t>objectTwo.p</a:t>
            </a:r>
            <a:r>
              <a:rPr lang="en-US" sz="2400" b="0" i="0" u="none" strike="noStrike" baseline="0" dirty="0"/>
              <a:t> </a:t>
            </a:r>
            <a:r>
              <a:rPr lang="en-US" sz="2400" dirty="0"/>
              <a:t>deallocates the  memory space to which it point </a:t>
            </a:r>
            <a:r>
              <a:rPr lang="en-US" sz="2400" b="0" i="0" u="none" strike="noStrike" baseline="0" dirty="0"/>
              <a:t>objectOne.p </a:t>
            </a:r>
            <a:r>
              <a:rPr lang="en-US" sz="2400" dirty="0"/>
              <a:t>would </a:t>
            </a:r>
            <a:r>
              <a:rPr lang="en-IN" sz="2400" dirty="0"/>
              <a:t>become invalid.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This concept is known as shallow copying. To avoid shallow copy we must overload (define) our own assignment operator.</a:t>
            </a:r>
          </a:p>
        </p:txBody>
      </p:sp>
    </p:spTree>
    <p:extLst>
      <p:ext uri="{BB962C8B-B14F-4D97-AF65-F5344CB8AC3E}">
        <p14:creationId xmlns:p14="http://schemas.microsoft.com/office/powerpoint/2010/main" val="930039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0F7E7FF-DBD0-42D8-A304-A1D83F9DBA17}"/>
              </a:ext>
            </a:extLst>
          </p:cNvPr>
          <p:cNvSpPr/>
          <p:nvPr/>
        </p:nvSpPr>
        <p:spPr>
          <a:xfrm>
            <a:off x="318052" y="331304"/>
            <a:ext cx="79655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u="sng" dirty="0">
                <a:latin typeface="Abadi" panose="020B0604020104020204" pitchFamily="34" charset="0"/>
              </a:rPr>
              <a:t>OVERLOADING THE ASSIGNMENT OPERATOR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18AFF42-FE9C-4AFE-9223-0DE198BF833C}"/>
              </a:ext>
            </a:extLst>
          </p:cNvPr>
          <p:cNvSpPr/>
          <p:nvPr/>
        </p:nvSpPr>
        <p:spPr>
          <a:xfrm>
            <a:off x="543339" y="1192696"/>
            <a:ext cx="860066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i="0" u="sng" strike="noStrike" baseline="0" dirty="0">
                <a:latin typeface="Agency FB" panose="020B0503020202020204" pitchFamily="34" charset="0"/>
              </a:rPr>
              <a:t>Function Definition:</a:t>
            </a:r>
          </a:p>
          <a:p>
            <a:r>
              <a:rPr lang="en-US" sz="2400" dirty="0"/>
              <a:t>const className&amp; className::operator=(const className&amp; rightObject)</a:t>
            </a:r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//local declaration, if any</a:t>
            </a:r>
          </a:p>
          <a:p>
            <a:r>
              <a:rPr lang="en-US" sz="2400" dirty="0"/>
              <a:t>if (this != &amp;rightObject) //avoids self-assignment</a:t>
            </a:r>
          </a:p>
          <a:p>
            <a:r>
              <a:rPr lang="en-IN" sz="2400" dirty="0"/>
              <a:t>{</a:t>
            </a:r>
          </a:p>
          <a:p>
            <a:r>
              <a:rPr lang="en-US" sz="2400" dirty="0"/>
              <a:t>//algorithm to copy rightObject into this object</a:t>
            </a:r>
          </a:p>
          <a:p>
            <a:r>
              <a:rPr lang="en-IN" sz="2400" dirty="0"/>
              <a:t>}</a:t>
            </a:r>
          </a:p>
          <a:p>
            <a:r>
              <a:rPr lang="en-IN" sz="2400" dirty="0"/>
              <a:t>//returns the object assigned</a:t>
            </a:r>
          </a:p>
          <a:p>
            <a:r>
              <a:rPr lang="en-IN" sz="2400" dirty="0"/>
              <a:t>return *this;</a:t>
            </a:r>
          </a:p>
          <a:p>
            <a:r>
              <a:rPr lang="en-IN" sz="2400" dirty="0"/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return type of the function to overload the assignment operator is a reference. This is so that the statements such as x = y = z; can be executed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9065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=""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484492" y="1162501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=""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017431" y="0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18721" y="2105593"/>
            <a:ext cx="8831264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+mj-lt"/>
              </a:rPr>
              <a:t>Contents</a:t>
            </a:r>
          </a:p>
          <a:p>
            <a:endParaRPr lang="en-US" sz="3200" b="1" dirty="0" smtClean="0">
              <a:solidFill>
                <a:schemeClr val="bg1"/>
              </a:solidFill>
              <a:latin typeface="+mj-lt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The Pointer Data Type and Pointer Variables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Classes and Pointers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Inheritance, Pointers and Virtual Functions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Abstract Classes and Pure Virtual Functions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 Array-Based Lists       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61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F2A4740-9F8B-48DE-9089-818973E83FFB}"/>
              </a:ext>
            </a:extLst>
          </p:cNvPr>
          <p:cNvSpPr/>
          <p:nvPr/>
        </p:nvSpPr>
        <p:spPr>
          <a:xfrm>
            <a:off x="0" y="25590"/>
            <a:ext cx="8905461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200" b="1" i="0" u="sng" strike="noStrike" baseline="0" dirty="0">
              <a:latin typeface="Agency FB" panose="020B0503020202020204" pitchFamily="34" charset="0"/>
            </a:endParaRPr>
          </a:p>
          <a:p>
            <a:r>
              <a:rPr lang="en-IN" sz="3200" b="1" i="0" u="sng" strike="noStrike" baseline="0" dirty="0">
                <a:latin typeface="Agency FB" panose="020B0503020202020204" pitchFamily="34" charset="0"/>
              </a:rPr>
              <a:t>Copy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declaring a class object, you can initialize it by using the value of an existing object </a:t>
            </a:r>
            <a:r>
              <a:rPr lang="en-IN" sz="2400" dirty="0"/>
              <a:t>of the same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pointerDataClass objectThree(objectOne);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initialization is called the default </a:t>
            </a:r>
            <a:r>
              <a:rPr lang="en-US" sz="2400" dirty="0" err="1"/>
              <a:t>memberwise</a:t>
            </a:r>
            <a:r>
              <a:rPr lang="en-US" sz="2400" dirty="0"/>
              <a:t> initialization. The default </a:t>
            </a:r>
            <a:r>
              <a:rPr lang="en-US" sz="2400" dirty="0" err="1"/>
              <a:t>memberwise</a:t>
            </a:r>
            <a:r>
              <a:rPr lang="en-US" sz="2400" dirty="0"/>
              <a:t> initialization is due to the constructor, called the copy constructor (provided by the compiler). 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5755B7B-ECA0-46AC-B0F6-0CE2FF9F6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39" y="3820181"/>
            <a:ext cx="6692348" cy="218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88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8FD8DC4-8E53-431B-8961-B3633E33CCD6}"/>
              </a:ext>
            </a:extLst>
          </p:cNvPr>
          <p:cNvSpPr/>
          <p:nvPr/>
        </p:nvSpPr>
        <p:spPr>
          <a:xfrm>
            <a:off x="278296" y="410817"/>
            <a:ext cx="886570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void destroyList(pointerDataClass paramObject);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destroyList(objectOne)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 class has pointer member variables:</a:t>
            </a:r>
          </a:p>
          <a:p>
            <a:r>
              <a:rPr lang="en-US" sz="2400" b="0" i="0" u="none" strike="noStrike" baseline="0" dirty="0"/>
              <a:t>        • </a:t>
            </a:r>
            <a:r>
              <a:rPr lang="en-US" sz="2400" dirty="0"/>
              <a:t>During object declaration, the initialization of one object using the value of another object leads to a shallow copying of the data, if the default </a:t>
            </a:r>
            <a:r>
              <a:rPr lang="en-US" sz="2400" dirty="0" err="1"/>
              <a:t>memberwise</a:t>
            </a:r>
            <a:r>
              <a:rPr lang="en-US" sz="2400" dirty="0"/>
              <a:t> copying of data is allowed.</a:t>
            </a:r>
          </a:p>
          <a:p>
            <a:r>
              <a:rPr lang="en-US" sz="2400" b="0" i="0" u="none" strike="noStrike" baseline="0" dirty="0"/>
              <a:t>        • </a:t>
            </a:r>
            <a:r>
              <a:rPr lang="en-US" sz="2400" dirty="0"/>
              <a:t>If, as a parameter, an object is passed by value and the default </a:t>
            </a:r>
            <a:r>
              <a:rPr lang="en-US" sz="2400" dirty="0" err="1"/>
              <a:t>memberwise</a:t>
            </a:r>
            <a:r>
              <a:rPr lang="en-US" sz="2400" dirty="0"/>
              <a:t> copying of data is allowed, it leads to a shallow copying of the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overcome this shallow copying problem by including the copy constructor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784AD47-F3AB-4CE5-B87A-0401C6DEB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17" y="1314773"/>
            <a:ext cx="7103165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96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8CBCEAF-F0D8-428C-A567-944185E8CFFC}"/>
              </a:ext>
            </a:extLst>
          </p:cNvPr>
          <p:cNvSpPr/>
          <p:nvPr/>
        </p:nvSpPr>
        <p:spPr>
          <a:xfrm>
            <a:off x="172278" y="331304"/>
            <a:ext cx="897172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copy constructor automatically executes in three situations </a:t>
            </a:r>
          </a:p>
          <a:p>
            <a:r>
              <a:rPr lang="en-US" sz="2400" b="0" i="0" u="none" strike="noStrike" baseline="0" dirty="0"/>
              <a:t>     • </a:t>
            </a:r>
            <a:r>
              <a:rPr lang="en-US" sz="2400" dirty="0"/>
              <a:t>When an object is declared and initialized by using the value of </a:t>
            </a:r>
          </a:p>
          <a:p>
            <a:r>
              <a:rPr lang="en-US" sz="2400" b="0" i="0" u="none" strike="noStrike" baseline="0" dirty="0"/>
              <a:t>       </a:t>
            </a:r>
            <a:r>
              <a:rPr lang="en-US" sz="2400" dirty="0"/>
              <a:t>another </a:t>
            </a:r>
            <a:r>
              <a:rPr lang="en-IN" sz="2400" dirty="0"/>
              <a:t>object</a:t>
            </a:r>
          </a:p>
          <a:p>
            <a:r>
              <a:rPr lang="en-US" sz="2400" b="0" i="0" u="none" strike="noStrike" baseline="0" dirty="0"/>
              <a:t>      • </a:t>
            </a:r>
            <a:r>
              <a:rPr lang="en-US" sz="2400" dirty="0"/>
              <a:t>When, as a parameter, an object is passed by value</a:t>
            </a:r>
          </a:p>
          <a:p>
            <a:r>
              <a:rPr lang="en-US" sz="2400" b="0" i="0" u="none" strike="noStrike" baseline="0" dirty="0"/>
              <a:t>      • </a:t>
            </a:r>
            <a:r>
              <a:rPr lang="en-US" sz="2400" dirty="0"/>
              <a:t>When the return value of a function is an object</a:t>
            </a:r>
          </a:p>
          <a:p>
            <a:r>
              <a:rPr lang="en-US" sz="3200" b="1" u="sng" dirty="0">
                <a:latin typeface="Agency FB" panose="020B0503020202020204" pitchFamily="34" charset="0"/>
              </a:rPr>
              <a:t>General syntax:</a:t>
            </a:r>
          </a:p>
          <a:p>
            <a:endParaRPr lang="en-US" sz="3200" b="1" u="sng" dirty="0">
              <a:latin typeface="Agency FB" panose="020B0503020202020204" pitchFamily="34" charset="0"/>
            </a:endParaRPr>
          </a:p>
          <a:p>
            <a:r>
              <a:rPr lang="en-IN" sz="2400" dirty="0"/>
              <a:t>                          className(const className&amp; otherObject);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0013743-01D9-4B3C-BAAE-F584741626BE}"/>
              </a:ext>
            </a:extLst>
          </p:cNvPr>
          <p:cNvSpPr/>
          <p:nvPr/>
        </p:nvSpPr>
        <p:spPr>
          <a:xfrm>
            <a:off x="331304" y="3737113"/>
            <a:ext cx="88126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classes with pointer member variables, three things are normally done:</a:t>
            </a:r>
          </a:p>
          <a:p>
            <a:r>
              <a:rPr lang="en-US" sz="2400" dirty="0"/>
              <a:t>1. Include the destructor in the class.</a:t>
            </a:r>
          </a:p>
          <a:p>
            <a:r>
              <a:rPr lang="en-US" sz="2400" dirty="0"/>
              <a:t>2. Overload the assignment operator for the class.</a:t>
            </a:r>
          </a:p>
          <a:p>
            <a:r>
              <a:rPr lang="en-US" sz="2400" dirty="0"/>
              <a:t>3. Include the copy constructor.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69513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24767" y="449618"/>
            <a:ext cx="6478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Inheritance, Pointers and Virtual Functions</a:t>
            </a:r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296216" y="1778468"/>
            <a:ext cx="103159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Inheritance is one of the key features of Object-oriented programming in C++. It allows user to create a new class (derived class) from an existing class(base class).</a:t>
            </a:r>
          </a:p>
          <a:p>
            <a:pPr marL="342900" indent="-342900" fontAlgn="base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The derived class inherits all the features from the base class and can have additional features of its own.</a:t>
            </a:r>
            <a:endParaRPr lang="en-US" sz="2000" b="0" i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6216" y="131456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Inheritance</a:t>
            </a:r>
            <a:endParaRPr lang="en-US" sz="24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1065" y="3807559"/>
            <a:ext cx="1997663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</a:rPr>
              <a:t>Base Class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76651" y="3807559"/>
            <a:ext cx="253146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</a:rPr>
              <a:t>Derived Class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80065" y="4335720"/>
            <a:ext cx="2739665" cy="13007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Feature 1</a:t>
            </a:r>
          </a:p>
          <a:p>
            <a:pPr algn="ctr"/>
            <a:r>
              <a:rPr lang="en-US" b="1" dirty="0" smtClean="0">
                <a:latin typeface="+mj-lt"/>
              </a:rPr>
              <a:t>Feature 2</a:t>
            </a:r>
            <a:endParaRPr lang="en-US" b="1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73713" y="5778343"/>
            <a:ext cx="2737341" cy="6053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Feature 3</a:t>
            </a:r>
            <a:endParaRPr lang="en-US" b="1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72550" y="4335721"/>
            <a:ext cx="2739665" cy="13007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Feature 1</a:t>
            </a:r>
          </a:p>
          <a:p>
            <a:pPr algn="ctr"/>
            <a:r>
              <a:rPr lang="en-US" b="1" dirty="0" smtClean="0">
                <a:latin typeface="+mj-lt"/>
              </a:rPr>
              <a:t>Feature 2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181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24767" y="449618"/>
            <a:ext cx="6478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Inheritance, Pointers and Virtual Functions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15425" y="1389867"/>
            <a:ext cx="976902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Public Inheritance: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chemeClr val="bg1"/>
                </a:solidFill>
                <a:latin typeface="+mj-lt"/>
              </a:rPr>
              <a:t>Private and protected members of the base class become</a:t>
            </a:r>
          </a:p>
          <a:p>
            <a:pPr lvl="1"/>
            <a:r>
              <a:rPr lang="en-US" sz="2400" i="1" dirty="0" smtClean="0">
                <a:solidFill>
                  <a:schemeClr val="bg1"/>
                </a:solidFill>
                <a:latin typeface="+mj-lt"/>
              </a:rPr>
              <a:t>    the private and protected members of the derived class</a:t>
            </a:r>
          </a:p>
          <a:p>
            <a:pPr lvl="1"/>
            <a:r>
              <a:rPr lang="en-US" sz="24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i="1" dirty="0" smtClean="0">
                <a:solidFill>
                  <a:schemeClr val="bg1"/>
                </a:solidFill>
                <a:latin typeface="+mj-lt"/>
              </a:rPr>
              <a:t>   respectively.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      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 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Protected Inheritance: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chemeClr val="bg1"/>
                </a:solidFill>
                <a:latin typeface="+mj-lt"/>
              </a:rPr>
              <a:t>Public and protected members of the base class become </a:t>
            </a:r>
          </a:p>
          <a:p>
            <a:pPr lvl="1"/>
            <a:r>
              <a:rPr lang="en-US" sz="24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i="1" dirty="0" smtClean="0">
                <a:solidFill>
                  <a:schemeClr val="bg1"/>
                </a:solidFill>
                <a:latin typeface="+mj-lt"/>
              </a:rPr>
              <a:t>   protected member of the derived class.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  <a:latin typeface="+mj-lt"/>
              </a:rPr>
              <a:t>      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Private Inheritance: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chemeClr val="bg1"/>
                </a:solidFill>
                <a:latin typeface="+mj-lt"/>
              </a:rPr>
              <a:t>Public and protect members of the base class become </a:t>
            </a:r>
          </a:p>
          <a:p>
            <a:pPr lvl="1"/>
            <a:r>
              <a:rPr lang="en-US" sz="2400" i="1" dirty="0" smtClean="0">
                <a:solidFill>
                  <a:schemeClr val="bg1"/>
                </a:solidFill>
                <a:latin typeface="+mj-lt"/>
              </a:rPr>
              <a:t>    private members of the derived class.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     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21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24767" y="449618"/>
            <a:ext cx="6478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Inheritance, Pointers and Virtual Functions</a:t>
            </a:r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849414" y="1778468"/>
            <a:ext cx="10315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Courier New" panose="02070309020205020404" pitchFamily="49" charset="0"/>
              <a:buChar char="o"/>
            </a:pPr>
            <a:r>
              <a:rPr lang="en-US" sz="2400" b="0" i="0" dirty="0" smtClean="0">
                <a:solidFill>
                  <a:schemeClr val="bg1"/>
                </a:solidFill>
                <a:effectLst/>
                <a:latin typeface="+mj-lt"/>
              </a:rPr>
              <a:t>It is also called compile-time binding</a:t>
            </a:r>
          </a:p>
          <a:p>
            <a:pPr marL="342900" indent="-342900" fontAlgn="base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The necessary code to call a specific function is generated by the compiler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7937" y="1316803"/>
            <a:ext cx="227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Static Binding 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8512" y="4061426"/>
            <a:ext cx="103159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Courier New" panose="02070309020205020404" pitchFamily="49" charset="0"/>
              <a:buChar char="o"/>
            </a:pPr>
            <a:r>
              <a:rPr lang="en-US" sz="2400" b="0" i="0" dirty="0" smtClean="0">
                <a:solidFill>
                  <a:schemeClr val="bg1"/>
                </a:solidFill>
                <a:effectLst/>
                <a:latin typeface="+mj-lt"/>
              </a:rPr>
              <a:t>It is also called run-time binding</a:t>
            </a:r>
          </a:p>
          <a:p>
            <a:pPr marL="342900" indent="-342900" fontAlgn="base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Virtual functions are used to create this type of binding, it allows us to override the function in the derived classes</a:t>
            </a:r>
          </a:p>
          <a:p>
            <a:pPr marL="342900" indent="-342900" fontAlgn="base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The binding of virtual functions occurs at program execution time, not at compile time. </a:t>
            </a:r>
          </a:p>
          <a:p>
            <a:pPr marL="342900" indent="-342900" fontAlgn="base">
              <a:buFont typeface="Courier New" panose="02070309020205020404" pitchFamily="49" charset="0"/>
              <a:buChar char="o"/>
            </a:pPr>
            <a:endParaRPr lang="en-US" sz="2000" b="0" i="0" dirty="0" smtClean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035" y="3599761"/>
            <a:ext cx="2871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Dynamic Binding 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467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24767" y="192040"/>
            <a:ext cx="6478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Inheritance, Pointers and Virtual Functions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64" y="805413"/>
            <a:ext cx="11296650" cy="5724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639" y="5691738"/>
            <a:ext cx="6467475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62282" y="934201"/>
            <a:ext cx="2125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+mj-lt"/>
              </a:rPr>
              <a:t>Static Binding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341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24767" y="192040"/>
            <a:ext cx="6478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Inheritance, Pointers and Virtual Functions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715260"/>
            <a:ext cx="11420475" cy="5895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137" y="5736679"/>
            <a:ext cx="6134100" cy="771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9323" y="715260"/>
            <a:ext cx="236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+mj-lt"/>
              </a:rPr>
              <a:t>Dynamic Binding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144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0620" y="247383"/>
            <a:ext cx="86546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dirty="0">
                <a:solidFill>
                  <a:schemeClr val="bg1"/>
                </a:solidFill>
                <a:latin typeface="+mj-lt"/>
              </a:rPr>
              <a:t>Abstract Classes and Pure Virtual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5852" y="1801813"/>
            <a:ext cx="97529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Abstract Class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A class which contain one or more pure virtual functions     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1169" y="3144474"/>
            <a:ext cx="1045350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Pure Virtual Functions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It is a special kind of function which must be overridden by any 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  derived class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This function is indicated in the declaration with the syntax “=0”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    functions' declaration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This function has no definition. 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494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3347" y="144352"/>
            <a:ext cx="86546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dirty="0">
                <a:solidFill>
                  <a:schemeClr val="bg1"/>
                </a:solidFill>
                <a:latin typeface="+mj-lt"/>
              </a:rPr>
              <a:t>Abstract Classes and Pure Virtual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10" y="770603"/>
            <a:ext cx="10117965" cy="5451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642" y="5792273"/>
            <a:ext cx="4434657" cy="66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6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6524" y="1596980"/>
            <a:ext cx="9607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Pointer variable: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    A variable whose content is an address (that is, a memory address.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In </a:t>
            </a:r>
            <a:r>
              <a:rPr lang="en-US" sz="2400" dirty="0">
                <a:solidFill>
                  <a:schemeClr val="bg1"/>
                </a:solidFill>
              </a:rPr>
              <a:t>C++, you declare a pointer variable by using the asterisk symbol (*) between the data type and the variable name.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As an example, consider the following statements</a:t>
            </a:r>
            <a:r>
              <a:rPr lang="en-US" sz="2400" dirty="0" smtClean="0">
                <a:solidFill>
                  <a:schemeClr val="bg1"/>
                </a:solidFill>
              </a:rPr>
              <a:t>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 int *p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 char *cu;</a:t>
            </a:r>
          </a:p>
          <a:p>
            <a:endParaRPr lang="en-US" sz="24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26524" y="389051"/>
            <a:ext cx="8667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dirty="0">
                <a:solidFill>
                  <a:schemeClr val="bg1"/>
                </a:solidFill>
                <a:latin typeface="+mj-lt"/>
              </a:rPr>
              <a:t>The Pointer Data Type and Pointer Variables</a:t>
            </a:r>
          </a:p>
        </p:txBody>
      </p:sp>
    </p:spTree>
    <p:extLst>
      <p:ext uri="{BB962C8B-B14F-4D97-AF65-F5344CB8AC3E}">
        <p14:creationId xmlns:p14="http://schemas.microsoft.com/office/powerpoint/2010/main" val="32698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871" y="269315"/>
            <a:ext cx="28472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Array-Based Lists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339403" y="1918952"/>
            <a:ext cx="897232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List: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 collection of elements.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elements must be of the same type.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The length of a list is the number of elements in the list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427" y="4230005"/>
            <a:ext cx="7738280" cy="132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4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871" y="269315"/>
            <a:ext cx="28472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Array-Based Lists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75763" y="1571222"/>
            <a:ext cx="987321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Operations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performed on a list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: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   1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. Create the list. The list is initialized to an empty state.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   2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. Determine whether the list is empty.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   3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. Determine whether the list is full.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   4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. Find the size of the list.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   5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. Destroy, or clear, the list.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   6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. Insert an item in the list at the specified location.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   7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. Remove an item from the list at the specified location.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   8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. Replace an item at the specified location with another item.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   9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. Retrieve an item from the list from the specified location.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   10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. Search the list for a given item.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7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871" y="269315"/>
            <a:ext cx="28472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Array-Based Lists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31819" y="1764405"/>
            <a:ext cx="118128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Why we use array for implementation of list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:</a:t>
            </a:r>
          </a:p>
          <a:p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Because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all the elements of a list are of the same type, an effective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and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          convenient way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to process a list.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Initially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, the size of the array holding the list elements is usually larger </a:t>
            </a:r>
            <a:endParaRPr lang="en-US" sz="24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         Than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the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number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of elements in the list so that, at a later stage, </a:t>
            </a:r>
            <a:endParaRPr lang="en-US" sz="24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         the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list can grow.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575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871" y="269315"/>
            <a:ext cx="28472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Array-Based Lists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25024" y="2202288"/>
            <a:ext cx="11666976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To process the list in an array, we need three variables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The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array holding the list elements.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 A variable to store the length of the list </a:t>
            </a:r>
            <a:endParaRPr lang="en-US" sz="2400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    (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that is, the number of list elements currently in the array).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 A variable to store the size of the array 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  (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that is, the maximum number of elements that can be stored in the array).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48230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</a:rPr>
              <a:t>Implementation: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871" y="269315"/>
            <a:ext cx="28472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Array-Based Lists 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85671" y="26931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/>
                </a:solidFill>
              </a:rPr>
              <a:t>Continue: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46" y="1795533"/>
            <a:ext cx="7519917" cy="12798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046" y="3177776"/>
            <a:ext cx="8521391" cy="15117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046" y="4846649"/>
            <a:ext cx="7519917" cy="143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871" y="269315"/>
            <a:ext cx="28472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Array-Based Lists 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85671" y="26931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/>
                </a:solidFill>
              </a:rPr>
              <a:t>Continue: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267" y="1590115"/>
            <a:ext cx="10227748" cy="507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7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871" y="269315"/>
            <a:ext cx="28472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Array-Based Lists 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85671" y="26931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/>
                </a:solidFill>
              </a:rPr>
              <a:t>Search Algorithm (Linear Search)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5819" y="1772276"/>
            <a:ext cx="9749556" cy="541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For example, we have a list: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Suppose we want to determine whether 27 is in the list. First, you compare 27 with list[0]—that is, compare 27 with 35.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then compare 27 with list[1] that is, with 12.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 you compare 27 with the next element in the list—that is, compare 27 with list[2]. Because list[2] = 27, the search stops.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558" y="2415056"/>
            <a:ext cx="7683690" cy="120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871" y="269315"/>
            <a:ext cx="28472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Array-Based Lists 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85671" y="26931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671" y="1590115"/>
            <a:ext cx="9080815" cy="496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871" y="269315"/>
            <a:ext cx="28472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Array-Based Lists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75571" y="914400"/>
            <a:ext cx="108838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Coding (search function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)</a:t>
            </a:r>
          </a:p>
          <a:p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template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&lt;class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elemType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&gt;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int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arrayListType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elemType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&gt;::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seqSearch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(const </a:t>
            </a:r>
            <a:r>
              <a:rPr lang="en-US" sz="2400" dirty="0" err="1" smtClean="0">
                <a:solidFill>
                  <a:schemeClr val="bg1"/>
                </a:solidFill>
                <a:latin typeface="+mj-lt"/>
              </a:rPr>
              <a:t>elemType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&amp; item) const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{    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int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loc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;</a:t>
            </a:r>
          </a:p>
          <a:p>
            <a:r>
              <a:rPr lang="en-US" sz="2400" dirty="0" err="1">
                <a:solidFill>
                  <a:schemeClr val="bg1"/>
                </a:solidFill>
                <a:latin typeface="+mj-lt"/>
              </a:rPr>
              <a:t>bool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found = false;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for (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loc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= 0;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loc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&lt; length;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loc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++)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if (list[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loc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] == item)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{    found = true;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break;   }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if (found)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return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loc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;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else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return -1;    }</a:t>
            </a:r>
          </a:p>
          <a:p>
            <a:pPr lvl="1"/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871" y="269315"/>
            <a:ext cx="28472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Array-Based Lists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75571" y="914400"/>
            <a:ext cx="108838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Coding (insert function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)</a:t>
            </a:r>
          </a:p>
          <a:p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.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template &lt;class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elemType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&gt;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void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arrayListType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&lt;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elemType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&gt;::insert(const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elemType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&amp;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insertItem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)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{   int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loc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;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if (length == 0) //list is empty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list[length++] =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insertItem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; //insert the item 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else if (length ==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maxSize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)</a:t>
            </a:r>
          </a:p>
          <a:p>
            <a:r>
              <a:rPr lang="en-US" sz="2400" dirty="0" err="1">
                <a:solidFill>
                  <a:schemeClr val="bg1"/>
                </a:solidFill>
                <a:latin typeface="+mj-lt"/>
              </a:rPr>
              <a:t>cerr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&lt;&lt; "Cannot insert in a full list." &lt;&lt; endl;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else { 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loc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seqSearch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insertItem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if (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loc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== -1) //the item does not exist in the list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list[length++] =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insertItem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;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else   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cerr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&lt;&lt; "the item to be inserted is already in "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&lt;&lt; "the list. No duplicates are allowed." &lt;&lt; endl;  } }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1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26524" y="389051"/>
            <a:ext cx="8667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dirty="0">
                <a:solidFill>
                  <a:schemeClr val="bg1"/>
                </a:solidFill>
                <a:latin typeface="+mj-lt"/>
              </a:rPr>
              <a:t>The Pointer Data Type and Pointer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6524" y="1596980"/>
            <a:ext cx="96076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 C++, the ampersand,&amp;, called the address of operator, is a unary operator that returns the address of its operand. For example, given the statements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int x 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int *p 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the statement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p = &amp;x; </a:t>
            </a:r>
          </a:p>
          <a:p>
            <a:r>
              <a:rPr lang="en-US" sz="2400" dirty="0">
                <a:solidFill>
                  <a:schemeClr val="bg1"/>
                </a:solidFill>
              </a:rPr>
              <a:t>assigns the address of ‘x’ to ‘p’. That is, ‘x’ and the value of ‘p’ refer to the same memory location.</a:t>
            </a:r>
          </a:p>
          <a:p>
            <a:endParaRPr lang="en-US" sz="24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62130" y="1073760"/>
            <a:ext cx="8667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b="1" dirty="0">
                <a:solidFill>
                  <a:schemeClr val="bg1"/>
                </a:solidFill>
              </a:rPr>
              <a:t>Address Of Operator(&amp;):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4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871" y="269315"/>
            <a:ext cx="28472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Array-Based Lists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75571" y="914400"/>
            <a:ext cx="1088385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Coding (remove function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)</a:t>
            </a:r>
          </a:p>
          <a:p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template&lt;class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elemType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&gt;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void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arrayListType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&lt;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elemType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&gt;::remove(const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elemType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&amp;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removeItem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)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{    int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loc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;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if (length == 0)</a:t>
            </a:r>
          </a:p>
          <a:p>
            <a:r>
              <a:rPr lang="en-US" sz="2400" dirty="0" err="1">
                <a:solidFill>
                  <a:schemeClr val="bg1"/>
                </a:solidFill>
                <a:latin typeface="+mj-lt"/>
              </a:rPr>
              <a:t>cerr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&lt;&lt; "Cannot delete from an empty list." &lt;&lt; endl;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else{</a:t>
            </a:r>
          </a:p>
          <a:p>
            <a:r>
              <a:rPr lang="en-US" sz="2400" dirty="0" err="1">
                <a:solidFill>
                  <a:schemeClr val="bg1"/>
                </a:solidFill>
                <a:latin typeface="+mj-lt"/>
              </a:rPr>
              <a:t>loc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seqSearch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removeItem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if (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loc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!= -1)</a:t>
            </a:r>
          </a:p>
          <a:p>
            <a:r>
              <a:rPr lang="en-US" sz="2400" dirty="0" err="1">
                <a:solidFill>
                  <a:schemeClr val="bg1"/>
                </a:solidFill>
                <a:latin typeface="+mj-lt"/>
              </a:rPr>
              <a:t>removeAt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loc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else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cout &lt;&lt; "The item to be deleted is not in the list."&lt;&lt; endl;  }  }</a:t>
            </a:r>
          </a:p>
          <a:p>
            <a:pPr lvl="1"/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5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=""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=""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26524" y="389051"/>
            <a:ext cx="8667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dirty="0">
                <a:solidFill>
                  <a:schemeClr val="bg1"/>
                </a:solidFill>
                <a:latin typeface="+mj-lt"/>
              </a:rPr>
              <a:t>The Pointer Data Type and Pointer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6524" y="1596980"/>
            <a:ext cx="96076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dereferencing operator (*) refers to the object to which the operand of the (*) (that is, the pointer) points. For example, given the statements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int x = 25;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int *p;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p = &amp;x; //store the address of x in p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the statement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cout &lt;&lt; *p &lt;&lt; endl;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prints the value stored in the memory space to which ’p’ points,        which is the value of ‘x’.</a:t>
            </a:r>
          </a:p>
          <a:p>
            <a:endParaRPr lang="en-US" sz="2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65916" y="1073760"/>
            <a:ext cx="8667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dirty="0">
                <a:solidFill>
                  <a:schemeClr val="bg1"/>
                </a:solidFill>
              </a:rPr>
              <a:t>Dereferencing Operator (*):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894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26524" y="389051"/>
            <a:ext cx="8667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dirty="0">
                <a:solidFill>
                  <a:schemeClr val="bg1"/>
                </a:solidFill>
                <a:latin typeface="+mj-lt"/>
              </a:rPr>
              <a:t>The Pointer Data Type and Pointer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6524" y="1596980"/>
            <a:ext cx="96076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Pointer variables are initialized using the constant value 0, called the null pointer. Thus,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chemeClr val="bg1"/>
                </a:solidFill>
              </a:rPr>
              <a:t>statement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p = 0;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stores the null pointer in p;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that is  p points to nothing. Some programmers use the named   constant NULL to initialize pointer variables. The following two    statements are equivalent: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p = NULL;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p = 0;</a:t>
            </a:r>
          </a:p>
          <a:p>
            <a:endParaRPr lang="en-US" sz="2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33340" y="1073760"/>
            <a:ext cx="8667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b="1" dirty="0">
                <a:solidFill>
                  <a:schemeClr val="bg1"/>
                </a:solidFill>
              </a:rPr>
              <a:t>Initializing Pointer Variables: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362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26524" y="389051"/>
            <a:ext cx="8667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dirty="0">
                <a:solidFill>
                  <a:schemeClr val="bg1"/>
                </a:solidFill>
                <a:latin typeface="+mj-lt"/>
              </a:rPr>
              <a:t>The Pointer Data Type and Pointer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6524" y="1596980"/>
            <a:ext cx="96076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Variables that are created during program execution are called dynamic variables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With the help of pointers, C++ creates dynamic variables. C++ provides two operators , new and delete, to create and destroy dynamic variables, respectively. When a program requires a new variable, the operator new is used. When a program no longer needs a dynamic variable, the operator delete is used. </a:t>
            </a:r>
          </a:p>
          <a:p>
            <a:endParaRPr lang="en-US" sz="2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661375" y="1073760"/>
            <a:ext cx="8667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b="1" dirty="0">
                <a:solidFill>
                  <a:schemeClr val="bg1"/>
                </a:solidFill>
              </a:rPr>
              <a:t>Dynamic Variables: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978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26524" y="389051"/>
            <a:ext cx="8667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dirty="0">
                <a:solidFill>
                  <a:schemeClr val="bg1"/>
                </a:solidFill>
                <a:latin typeface="+mj-lt"/>
              </a:rPr>
              <a:t>The Pointer Data Type and Pointer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6524" y="1596980"/>
            <a:ext cx="96076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int *p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p = new int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*p=18;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delete p;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For dynamic array</a:t>
            </a:r>
          </a:p>
          <a:p>
            <a:r>
              <a:rPr lang="en-US" sz="2400" dirty="0">
                <a:solidFill>
                  <a:schemeClr val="bg1"/>
                </a:solidFill>
              </a:rPr>
              <a:t> int *a;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a=new int[ ];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delete [ ] a;</a:t>
            </a:r>
          </a:p>
          <a:p>
            <a:endParaRPr lang="en-US" sz="2400" dirty="0">
              <a:latin typeface="+mj-lt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15" y="4083459"/>
            <a:ext cx="4220556" cy="18596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146220" y="1115581"/>
            <a:ext cx="8667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b="1" dirty="0">
                <a:solidFill>
                  <a:schemeClr val="bg1"/>
                </a:solidFill>
              </a:rPr>
              <a:t>Operator new and delete</a:t>
            </a:r>
            <a:r>
              <a:rPr lang="en-US" sz="2800" b="1" dirty="0" smtClean="0">
                <a:solidFill>
                  <a:schemeClr val="bg1"/>
                </a:solidFill>
              </a:rPr>
              <a:t>: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940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26524" y="389051"/>
            <a:ext cx="8667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dirty="0">
                <a:solidFill>
                  <a:schemeClr val="bg1"/>
                </a:solidFill>
                <a:latin typeface="+mj-lt"/>
              </a:rPr>
              <a:t>The Pointer Data Type and Pointer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6524" y="1596980"/>
            <a:ext cx="96076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int *p;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This statement declares p to be a pointer variable of type int. Next,      consider the following statements: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p = new int;    //Line 1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*p = 54;           //Line 2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p = new int;    //Line 3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*p = 73;            //Line 4</a:t>
            </a:r>
          </a:p>
          <a:p>
            <a:r>
              <a:rPr lang="en-US" sz="2400" dirty="0">
                <a:solidFill>
                  <a:schemeClr val="bg1"/>
                </a:solidFill>
              </a:rPr>
              <a:t>Now first memory space is</a:t>
            </a:r>
          </a:p>
          <a:p>
            <a:r>
              <a:rPr lang="en-US" sz="2400" dirty="0">
                <a:solidFill>
                  <a:schemeClr val="bg1"/>
                </a:solidFill>
              </a:rPr>
              <a:t>Inaccessible which results in</a:t>
            </a:r>
          </a:p>
          <a:p>
            <a:r>
              <a:rPr lang="en-US" sz="2400" dirty="0">
                <a:solidFill>
                  <a:schemeClr val="bg1"/>
                </a:solidFill>
              </a:rPr>
              <a:t>Memory leak.</a:t>
            </a:r>
          </a:p>
          <a:p>
            <a:endParaRPr lang="en-US" sz="2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009104" y="1187541"/>
            <a:ext cx="8667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b="1" dirty="0">
                <a:solidFill>
                  <a:schemeClr val="bg1"/>
                </a:solidFill>
              </a:rPr>
              <a:t>Memory Leak</a:t>
            </a:r>
            <a:r>
              <a:rPr lang="en-US" sz="2800" b="1" dirty="0" smtClean="0">
                <a:solidFill>
                  <a:schemeClr val="bg1"/>
                </a:solidFill>
              </a:rPr>
              <a:t>: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670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2407</Words>
  <Application>Microsoft Office PowerPoint</Application>
  <PresentationFormat>Widescreen</PresentationFormat>
  <Paragraphs>365</Paragraphs>
  <Slides>41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Abadi</vt:lpstr>
      <vt:lpstr>Agency FB</vt:lpstr>
      <vt:lpstr>Arial</vt:lpstr>
      <vt:lpstr>Calibri</vt:lpstr>
      <vt:lpstr>Century Gothic</vt:lpstr>
      <vt:lpstr>Courier New</vt:lpstr>
      <vt:lpstr>Segoe UI Light</vt:lpstr>
      <vt:lpstr>Wingdings</vt:lpstr>
      <vt:lpstr>Office Theme</vt:lpstr>
      <vt:lpstr>Pointers and Array-Based lists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Classes: Some Pecularities</vt:lpstr>
      <vt:lpstr>WHY AND HOW?</vt:lpstr>
      <vt:lpstr>PowerPoint Presentation</vt:lpstr>
      <vt:lpstr>PowerPoint Presentation</vt:lpstr>
      <vt:lpstr> Assignment Operator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2020-01-02T21:24:29Z</dcterms:created>
  <dcterms:modified xsi:type="dcterms:W3CDTF">2020-01-03T04:46:45Z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