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3" r:id="rId3"/>
    <p:sldId id="275" r:id="rId4"/>
    <p:sldId id="276" r:id="rId5"/>
    <p:sldId id="277" r:id="rId6"/>
    <p:sldId id="264" r:id="rId7"/>
    <p:sldId id="269" r:id="rId8"/>
    <p:sldId id="265" r:id="rId9"/>
    <p:sldId id="271" r:id="rId10"/>
    <p:sldId id="272" r:id="rId11"/>
    <p:sldId id="273" r:id="rId12"/>
    <p:sldId id="274" r:id="rId13"/>
    <p:sldId id="278" r:id="rId14"/>
    <p:sldId id="279" r:id="rId15"/>
    <p:sldId id="280" r:id="rId16"/>
    <p:sldId id="283" r:id="rId17"/>
    <p:sldId id="289" r:id="rId18"/>
    <p:sldId id="290" r:id="rId19"/>
    <p:sldId id="286" r:id="rId20"/>
    <p:sldId id="287" r:id="rId21"/>
    <p:sldId id="288" r:id="rId22"/>
    <p:sldId id="268" r:id="rId23"/>
    <p:sldId id="266"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8" d="100"/>
          <a:sy n="58" d="100"/>
        </p:scale>
        <p:origin x="-102" y="-12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7DCE5-BEA5-4AD0-AD09-D91239E761DC}" type="datetimeFigureOut">
              <a:rPr lang="en-US" smtClean="0"/>
              <a:t>11/25/2013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640E3-03FA-4DF7-98D3-FC27050EDBA1}" type="slidenum">
              <a:rPr lang="en-US" smtClean="0"/>
              <a:t>‹#›</a:t>
            </a:fld>
            <a:endParaRPr lang="en-US"/>
          </a:p>
        </p:txBody>
      </p:sp>
    </p:spTree>
    <p:extLst>
      <p:ext uri="{BB962C8B-B14F-4D97-AF65-F5344CB8AC3E}">
        <p14:creationId xmlns:p14="http://schemas.microsoft.com/office/powerpoint/2010/main" val="223897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5598E4-F0BB-42DA-A653-CD963E926288}" type="slidenum">
              <a:rPr lang="en-US" smtClean="0"/>
              <a:pPr/>
              <a:t>5</a:t>
            </a:fld>
            <a:endParaRPr lang="en-US"/>
          </a:p>
        </p:txBody>
      </p:sp>
    </p:spTree>
    <p:extLst>
      <p:ext uri="{BB962C8B-B14F-4D97-AF65-F5344CB8AC3E}">
        <p14:creationId xmlns:p14="http://schemas.microsoft.com/office/powerpoint/2010/main" val="3451912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5598E4-F0BB-42DA-A653-CD963E926288}" type="slidenum">
              <a:rPr lang="en-US" smtClean="0"/>
              <a:pPr/>
              <a:t>15</a:t>
            </a:fld>
            <a:endParaRPr lang="en-US"/>
          </a:p>
        </p:txBody>
      </p:sp>
    </p:spTree>
    <p:extLst>
      <p:ext uri="{BB962C8B-B14F-4D97-AF65-F5344CB8AC3E}">
        <p14:creationId xmlns:p14="http://schemas.microsoft.com/office/powerpoint/2010/main" val="2563984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FDDC172-157F-4EC3-9A81-21566845DAF3}" type="datetimeFigureOut">
              <a:rPr lang="en-US" smtClean="0"/>
              <a:t>11/25/2013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31221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352699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11/25/2013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231652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11/25/2013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9248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DDC172-157F-4EC3-9A81-21566845DAF3}" type="datetimeFigureOut">
              <a:rPr lang="en-US" smtClean="0"/>
              <a:t>11/25/2013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576086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FDDC172-157F-4EC3-9A81-21566845DAF3}" type="datetimeFigureOut">
              <a:rPr lang="en-US" smtClean="0"/>
              <a:t>11/25/2013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4147048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FDDC172-157F-4EC3-9A81-21566845DAF3}" type="datetimeFigureOut">
              <a:rPr lang="en-US" smtClean="0"/>
              <a:t>11/25/2013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3102705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DC172-157F-4EC3-9A81-21566845DAF3}" type="datetimeFigureOut">
              <a:rPr lang="en-US" smtClean="0"/>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887575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FDDC172-157F-4EC3-9A81-21566845DAF3}" type="datetimeFigureOut">
              <a:rPr lang="en-US" smtClean="0"/>
              <a:t>11/25/2013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6266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DC172-157F-4EC3-9A81-21566845DAF3}" type="datetimeFigureOut">
              <a:rPr lang="en-US" smtClean="0"/>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42564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11/25/2013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37101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DDC172-157F-4EC3-9A81-21566845DAF3}" type="datetimeFigureOut">
              <a:rPr lang="en-US" smtClean="0"/>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7829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C172-157F-4EC3-9A81-21566845DAF3}" type="datetimeFigureOut">
              <a:rPr lang="en-US" smtClean="0"/>
              <a:t>11/25/2013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90559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DDC172-157F-4EC3-9A81-21566845DAF3}" type="datetimeFigureOut">
              <a:rPr lang="en-US" smtClean="0"/>
              <a:t>11/25/2013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828603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DC172-157F-4EC3-9A81-21566845DAF3}" type="datetimeFigureOut">
              <a:rPr lang="en-US" smtClean="0"/>
              <a:t>11/25/2013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36448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723342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570117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DDC172-157F-4EC3-9A81-21566845DAF3}" type="datetimeFigureOut">
              <a:rPr lang="en-US" smtClean="0"/>
              <a:t>11/25/2013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7AFA82-2D56-4E91-9A78-23B544A0F234}" type="slidenum">
              <a:rPr lang="en-US" smtClean="0"/>
              <a:t>‹#›</a:t>
            </a:fld>
            <a:endParaRPr lang="en-US"/>
          </a:p>
        </p:txBody>
      </p:sp>
    </p:spTree>
    <p:extLst>
      <p:ext uri="{BB962C8B-B14F-4D97-AF65-F5344CB8AC3E}">
        <p14:creationId xmlns:p14="http://schemas.microsoft.com/office/powerpoint/2010/main" val="12212201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Baby monitor System	</a:t>
            </a:r>
            <a:endParaRPr lang="en-US" dirty="0"/>
          </a:p>
        </p:txBody>
      </p:sp>
      <p:sp>
        <p:nvSpPr>
          <p:cNvPr id="3" name="Subtitle 2"/>
          <p:cNvSpPr>
            <a:spLocks noGrp="1"/>
          </p:cNvSpPr>
          <p:nvPr>
            <p:ph type="subTitle" idx="1"/>
          </p:nvPr>
        </p:nvSpPr>
        <p:spPr/>
        <p:txBody>
          <a:bodyPr/>
          <a:lstStyle/>
          <a:p>
            <a:r>
              <a:rPr lang="en-US" dirty="0" smtClean="0"/>
              <a:t>Code review</a:t>
            </a:r>
            <a:endParaRPr lang="en-US" dirty="0"/>
          </a:p>
        </p:txBody>
      </p:sp>
    </p:spTree>
    <p:extLst>
      <p:ext uri="{BB962C8B-B14F-4D97-AF65-F5344CB8AC3E}">
        <p14:creationId xmlns:p14="http://schemas.microsoft.com/office/powerpoint/2010/main" val="4127314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995488"/>
            <a:ext cx="22098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1162" y="528637"/>
            <a:ext cx="516255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1162" y="2776537"/>
            <a:ext cx="431482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1162" y="4429124"/>
            <a:ext cx="388620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2047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507197"/>
            <a:ext cx="11391900" cy="1035853"/>
          </a:xfrm>
        </p:spPr>
        <p:txBody>
          <a:bodyPr/>
          <a:lstStyle/>
          <a:p>
            <a:pPr algn="ctr"/>
            <a:r>
              <a:rPr lang="en-US" dirty="0" err="1" smtClean="0"/>
              <a:t>Pyunit</a:t>
            </a:r>
            <a:r>
              <a:rPr lang="en-US" dirty="0" smtClean="0"/>
              <a:t> Testing</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2833687"/>
            <a:ext cx="319087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838" y="2466975"/>
            <a:ext cx="4810125"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5406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600075"/>
            <a:ext cx="5676900" cy="588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600075"/>
            <a:ext cx="5629275" cy="576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9903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09800" y="381001"/>
            <a:ext cx="7772400" cy="76199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atin typeface="Times New Roman" pitchFamily="18" charset="0"/>
                <a:cs typeface="Times New Roman" pitchFamily="18" charset="0"/>
              </a:rPr>
              <a:t>Temperature Sensor</a:t>
            </a:r>
            <a:endParaRPr lang="en-US" dirty="0">
              <a:latin typeface="Times New Roman" pitchFamily="18" charset="0"/>
              <a:cs typeface="Times New Roman" pitchFamily="18" charset="0"/>
            </a:endParaRPr>
          </a:p>
        </p:txBody>
      </p:sp>
      <p:pic>
        <p:nvPicPr>
          <p:cNvPr id="5" name="Picture 2" descr="C:\Users\riyadhalsegier\Desktop\gpi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71601"/>
            <a:ext cx="5715000" cy="280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riyadhalsegier\Desktop\gpio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953" y="4397749"/>
            <a:ext cx="5715000" cy="1304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C:\Users\riyadhalsegier\Desktop\Connecting the sensor DS18B2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587874"/>
            <a:ext cx="2819400"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594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6613" y="755325"/>
            <a:ext cx="7772400" cy="761999"/>
          </a:xfrm>
        </p:spPr>
        <p:txBody>
          <a:bodyPr>
            <a:normAutofit fontScale="90000"/>
          </a:bodyPr>
          <a:lstStyle/>
          <a:p>
            <a:r>
              <a:rPr lang="en-US" dirty="0" smtClean="0">
                <a:latin typeface="Times New Roman" pitchFamily="18" charset="0"/>
                <a:cs typeface="Times New Roman" pitchFamily="18" charset="0"/>
              </a:rPr>
              <a:t>Temperature Sensor</a:t>
            </a:r>
            <a:endParaRPr lang="en-US" dirty="0">
              <a:latin typeface="Times New Roman" pitchFamily="18" charset="0"/>
              <a:cs typeface="Times New Roman" pitchFamily="18" charset="0"/>
            </a:endParaRPr>
          </a:p>
        </p:txBody>
      </p:sp>
      <p:sp>
        <p:nvSpPr>
          <p:cNvPr id="4" name="Flowchart: Process 3"/>
          <p:cNvSpPr/>
          <p:nvPr/>
        </p:nvSpPr>
        <p:spPr>
          <a:xfrm>
            <a:off x="2438400" y="1371600"/>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Setup(void);</a:t>
            </a:r>
          </a:p>
          <a:p>
            <a:pPr algn="ctr"/>
            <a:r>
              <a:rPr lang="en-US" sz="1000" dirty="0" err="1"/>
              <a:t>wiringpi.pinMode</a:t>
            </a:r>
            <a:r>
              <a:rPr lang="en-US" sz="1000" dirty="0"/>
              <a:t>(25,1)        #red light</a:t>
            </a:r>
            <a:br>
              <a:rPr lang="en-US" sz="1000" dirty="0"/>
            </a:br>
            <a:r>
              <a:rPr lang="en-US" sz="1000" dirty="0" err="1"/>
              <a:t>wiringpi.pinMode</a:t>
            </a:r>
            <a:r>
              <a:rPr lang="en-US" sz="1000" dirty="0"/>
              <a:t>(24,1)        #green light</a:t>
            </a:r>
            <a:br>
              <a:rPr lang="en-US" sz="1000" dirty="0"/>
            </a:br>
            <a:r>
              <a:rPr lang="en-US" sz="1000" dirty="0"/>
              <a:t>…</a:t>
            </a:r>
          </a:p>
          <a:p>
            <a:r>
              <a:rPr lang="en-US" sz="1000" dirty="0">
                <a:latin typeface="Times New Roman" pitchFamily="18" charset="0"/>
                <a:cs typeface="Times New Roman" pitchFamily="18" charset="0"/>
              </a:rPr>
              <a:t>          --------------------------------------------------------</a:t>
            </a:r>
          </a:p>
          <a:p>
            <a:pPr algn="ctr"/>
            <a:endParaRPr lang="en-US" sz="1000" dirty="0">
              <a:latin typeface="Times New Roman" pitchFamily="18" charset="0"/>
              <a:cs typeface="Times New Roman" pitchFamily="18" charset="0"/>
            </a:endParaRPr>
          </a:p>
        </p:txBody>
      </p:sp>
      <p:sp>
        <p:nvSpPr>
          <p:cNvPr id="5" name="Flowchart: Process 4"/>
          <p:cNvSpPr/>
          <p:nvPr/>
        </p:nvSpPr>
        <p:spPr>
          <a:xfrm>
            <a:off x="6948503" y="4676274"/>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Led_con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Temp);</a:t>
            </a:r>
          </a:p>
          <a:p>
            <a:pPr algn="ctr"/>
            <a:endParaRPr lang="en-US" sz="1000" dirty="0">
              <a:latin typeface="Times New Roman" pitchFamily="18" charset="0"/>
              <a:cs typeface="Times New Roman" pitchFamily="18" charset="0"/>
            </a:endParaRPr>
          </a:p>
          <a:p>
            <a:r>
              <a:rPr lang="en-US" sz="1000" dirty="0"/>
              <a:t>         </a:t>
            </a:r>
            <a:r>
              <a:rPr lang="en-US" sz="1000" dirty="0" err="1"/>
              <a:t>wiringpi.digitalWrite</a:t>
            </a:r>
            <a:r>
              <a:rPr lang="en-US" sz="1000" dirty="0"/>
              <a:t>(25,0)  #red is on</a:t>
            </a:r>
            <a:br>
              <a:rPr lang="en-US" sz="1000" dirty="0"/>
            </a:br>
            <a:r>
              <a:rPr lang="en-US" sz="1000" dirty="0"/>
              <a:t>         sleep(1)</a:t>
            </a:r>
          </a:p>
          <a:p>
            <a:r>
              <a:rPr lang="en-US" sz="1000" dirty="0"/>
              <a:t>         </a:t>
            </a:r>
            <a:r>
              <a:rPr lang="en-US" sz="1000" dirty="0" err="1"/>
              <a:t>wiringpi.digitalWrite</a:t>
            </a:r>
            <a:r>
              <a:rPr lang="en-US" sz="1000" dirty="0"/>
              <a:t>(25,1)  #red is off</a:t>
            </a:r>
          </a:p>
          <a:p>
            <a:r>
              <a:rPr lang="en-US" sz="1000" dirty="0"/>
              <a:t>	                …</a:t>
            </a:r>
          </a:p>
          <a:p>
            <a:r>
              <a:rPr lang="en-US" sz="1000" dirty="0">
                <a:latin typeface="Times New Roman" pitchFamily="18" charset="0"/>
                <a:cs typeface="Times New Roman" pitchFamily="18" charset="0"/>
              </a:rPr>
              <a:t>          --------------------------------------------------------</a:t>
            </a:r>
          </a:p>
          <a:p>
            <a:pPr algn="ctr"/>
            <a:r>
              <a:rPr lang="en-US" sz="1000" dirty="0">
                <a:latin typeface="Times New Roman" pitchFamily="18" charset="0"/>
                <a:cs typeface="Times New Roman" pitchFamily="18" charset="0"/>
              </a:rPr>
              <a:t>*Temp value is &lt;40°C  or &lt;10°C .</a:t>
            </a:r>
            <a:endParaRPr lang="en-US" dirty="0">
              <a:latin typeface="Times New Roman" pitchFamily="18" charset="0"/>
              <a:cs typeface="Times New Roman" pitchFamily="18" charset="0"/>
            </a:endParaRPr>
          </a:p>
        </p:txBody>
      </p:sp>
      <p:sp>
        <p:nvSpPr>
          <p:cNvPr id="6" name="Flowchart: Process 5"/>
          <p:cNvSpPr/>
          <p:nvPr/>
        </p:nvSpPr>
        <p:spPr>
          <a:xfrm>
            <a:off x="6934200" y="1371600"/>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Led_con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Temp);</a:t>
            </a:r>
          </a:p>
          <a:p>
            <a:pPr algn="ctr"/>
            <a:r>
              <a:rPr lang="en-US" dirty="0"/>
              <a:t> </a:t>
            </a:r>
            <a:r>
              <a:rPr lang="en-US" sz="1000" dirty="0" err="1"/>
              <a:t>wiringpi.digitalWrite</a:t>
            </a:r>
            <a:r>
              <a:rPr lang="en-US" sz="1000" dirty="0"/>
              <a:t>(24,1)   #green is on</a:t>
            </a:r>
          </a:p>
          <a:p>
            <a:r>
              <a:rPr lang="en-US" sz="1000" dirty="0"/>
              <a:t>	                …</a:t>
            </a:r>
          </a:p>
          <a:p>
            <a:r>
              <a:rPr lang="en-US" sz="1000" dirty="0">
                <a:latin typeface="Times New Roman" pitchFamily="18" charset="0"/>
                <a:cs typeface="Times New Roman" pitchFamily="18" charset="0"/>
              </a:rPr>
              <a:t>          --------------------------------------------------------</a:t>
            </a:r>
          </a:p>
          <a:p>
            <a:pPr algn="ctr"/>
            <a:r>
              <a:rPr lang="en-US" sz="1000" dirty="0">
                <a:latin typeface="Times New Roman" pitchFamily="18" charset="0"/>
                <a:cs typeface="Times New Roman" pitchFamily="18" charset="0"/>
              </a:rPr>
              <a:t>*Temp value is between 20°C  and 27°C.</a:t>
            </a:r>
            <a:endParaRPr lang="en-US" dirty="0">
              <a:latin typeface="Times New Roman" pitchFamily="18" charset="0"/>
              <a:cs typeface="Times New Roman" pitchFamily="18" charset="0"/>
            </a:endParaRPr>
          </a:p>
        </p:txBody>
      </p:sp>
      <p:sp>
        <p:nvSpPr>
          <p:cNvPr id="7" name="Flowchart: Process 6"/>
          <p:cNvSpPr/>
          <p:nvPr/>
        </p:nvSpPr>
        <p:spPr>
          <a:xfrm>
            <a:off x="2438400" y="4660232"/>
            <a:ext cx="3047997"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cleanup(void);</a:t>
            </a:r>
          </a:p>
          <a:p>
            <a:pPr algn="ctr"/>
            <a:endParaRPr lang="en-US" dirty="0">
              <a:latin typeface="Times New Roman" pitchFamily="18" charset="0"/>
              <a:cs typeface="Times New Roman" pitchFamily="18" charset="0"/>
            </a:endParaRPr>
          </a:p>
          <a:p>
            <a:pPr algn="ctr"/>
            <a:r>
              <a:rPr lang="en-US" sz="1000" dirty="0"/>
              <a:t>  </a:t>
            </a:r>
            <a:r>
              <a:rPr lang="en-US" sz="1000" dirty="0" err="1"/>
              <a:t>wiringpi.digitalWrite</a:t>
            </a:r>
            <a:r>
              <a:rPr lang="en-US" sz="1000" dirty="0"/>
              <a:t>(25,0)   #red is off</a:t>
            </a:r>
            <a:br>
              <a:rPr lang="en-US" sz="1000" dirty="0"/>
            </a:br>
            <a:r>
              <a:rPr lang="en-US" sz="1000" dirty="0"/>
              <a:t>        </a:t>
            </a:r>
            <a:r>
              <a:rPr lang="en-US" sz="1000" dirty="0" err="1"/>
              <a:t>wiringpi.digitalWrite</a:t>
            </a:r>
            <a:r>
              <a:rPr lang="en-US" sz="1000" dirty="0"/>
              <a:t>(24,0)   #green is off</a:t>
            </a:r>
            <a:endParaRPr lang="en-US" dirty="0">
              <a:latin typeface="Times New Roman" pitchFamily="18" charset="0"/>
              <a:cs typeface="Times New Roman" pitchFamily="18" charset="0"/>
            </a:endParaRPr>
          </a:p>
          <a:p>
            <a:r>
              <a:rPr lang="en-US" sz="1000" dirty="0"/>
              <a:t>	                …</a:t>
            </a:r>
          </a:p>
          <a:p>
            <a:r>
              <a:rPr lang="en-US" sz="1000"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8" name="Oval 7"/>
          <p:cNvSpPr/>
          <p:nvPr/>
        </p:nvSpPr>
        <p:spPr>
          <a:xfrm>
            <a:off x="3962397" y="2895600"/>
            <a:ext cx="4243406" cy="178067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lumMod val="95000"/>
                    <a:lumOff val="5000"/>
                  </a:schemeClr>
                </a:solidFill>
                <a:latin typeface="Times New Roman" pitchFamily="18" charset="0"/>
                <a:cs typeface="Times New Roman" pitchFamily="18" charset="0"/>
              </a:rPr>
              <a:t>1- Read Temp</a:t>
            </a:r>
          </a:p>
          <a:p>
            <a:pPr algn="ctr"/>
            <a:r>
              <a:rPr lang="en-US" dirty="0">
                <a:solidFill>
                  <a:schemeClr val="tx1">
                    <a:lumMod val="95000"/>
                    <a:lumOff val="5000"/>
                  </a:schemeClr>
                </a:solidFill>
                <a:latin typeface="Times New Roman" pitchFamily="18" charset="0"/>
                <a:cs typeface="Times New Roman" pitchFamily="18" charset="0"/>
              </a:rPr>
              <a:t>2- Detects and reports the status of the system (etc. working normal, problems…) </a:t>
            </a:r>
          </a:p>
        </p:txBody>
      </p:sp>
      <p:cxnSp>
        <p:nvCxnSpPr>
          <p:cNvPr id="10" name="Straight Arrow Connector 9"/>
          <p:cNvCxnSpPr>
            <a:stCxn id="6" idx="2"/>
            <a:endCxn id="8" idx="7"/>
          </p:cNvCxnSpPr>
          <p:nvPr/>
        </p:nvCxnSpPr>
        <p:spPr>
          <a:xfrm flipH="1">
            <a:off x="7584372" y="2895600"/>
            <a:ext cx="873829"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4" idx="2"/>
            <a:endCxn id="8" idx="1"/>
          </p:cNvCxnSpPr>
          <p:nvPr/>
        </p:nvCxnSpPr>
        <p:spPr>
          <a:xfrm>
            <a:off x="3962401" y="2895600"/>
            <a:ext cx="621429"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5" idx="0"/>
            <a:endCxn id="8" idx="5"/>
          </p:cNvCxnSpPr>
          <p:nvPr/>
        </p:nvCxnSpPr>
        <p:spPr>
          <a:xfrm flipH="1" flipV="1">
            <a:off x="7584371" y="4415500"/>
            <a:ext cx="888132"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0"/>
            <a:endCxn id="8" idx="3"/>
          </p:cNvCxnSpPr>
          <p:nvPr/>
        </p:nvCxnSpPr>
        <p:spPr>
          <a:xfrm flipV="1">
            <a:off x="3962399" y="4415500"/>
            <a:ext cx="621431" cy="2447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7" name="Right Arrow 26"/>
          <p:cNvSpPr/>
          <p:nvPr/>
        </p:nvSpPr>
        <p:spPr>
          <a:xfrm rot="3391550">
            <a:off x="1701231" y="1688296"/>
            <a:ext cx="881427" cy="5334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sp>
        <p:nvSpPr>
          <p:cNvPr id="36" name="Right Arrow 35"/>
          <p:cNvSpPr/>
          <p:nvPr/>
        </p:nvSpPr>
        <p:spPr>
          <a:xfrm rot="2752046">
            <a:off x="1640737" y="4961519"/>
            <a:ext cx="922981" cy="5334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sp>
        <p:nvSpPr>
          <p:cNvPr id="55" name="TextBox 54"/>
          <p:cNvSpPr txBox="1"/>
          <p:nvPr/>
        </p:nvSpPr>
        <p:spPr>
          <a:xfrm>
            <a:off x="2420321" y="6200274"/>
            <a:ext cx="7576182" cy="369332"/>
          </a:xfrm>
          <a:prstGeom prst="rect">
            <a:avLst/>
          </a:prstGeom>
          <a:noFill/>
        </p:spPr>
        <p:txBody>
          <a:bodyPr wrap="square" rtlCol="0">
            <a:spAutoFit/>
          </a:bodyPr>
          <a:lstStyle/>
          <a:p>
            <a:r>
              <a:rPr lang="en-US" dirty="0">
                <a:latin typeface="Times New Roman" pitchFamily="18" charset="0"/>
                <a:cs typeface="Times New Roman" pitchFamily="18" charset="0"/>
              </a:rPr>
              <a:t>Figure1.1: General view of the Temperature sensor’s functionality</a:t>
            </a:r>
          </a:p>
        </p:txBody>
      </p:sp>
      <p:sp>
        <p:nvSpPr>
          <p:cNvPr id="56" name="TextBox 55"/>
          <p:cNvSpPr txBox="1"/>
          <p:nvPr/>
        </p:nvSpPr>
        <p:spPr>
          <a:xfrm>
            <a:off x="1487092" y="1132504"/>
            <a:ext cx="1309703" cy="307777"/>
          </a:xfrm>
          <a:prstGeom prst="rect">
            <a:avLst/>
          </a:prstGeom>
          <a:noFill/>
        </p:spPr>
        <p:txBody>
          <a:bodyPr wrap="square" rtlCol="0">
            <a:spAutoFit/>
          </a:bodyPr>
          <a:lstStyle/>
          <a:p>
            <a:r>
              <a:rPr lang="en-US" sz="1400" dirty="0">
                <a:latin typeface="Times New Roman" pitchFamily="18" charset="0"/>
                <a:cs typeface="Times New Roman" pitchFamily="18" charset="0"/>
              </a:rPr>
              <a:t>First call</a:t>
            </a:r>
          </a:p>
        </p:txBody>
      </p:sp>
      <p:sp>
        <p:nvSpPr>
          <p:cNvPr id="58" name="TextBox 57"/>
          <p:cNvSpPr txBox="1"/>
          <p:nvPr/>
        </p:nvSpPr>
        <p:spPr>
          <a:xfrm>
            <a:off x="1487092" y="4415501"/>
            <a:ext cx="1651573" cy="307777"/>
          </a:xfrm>
          <a:prstGeom prst="rect">
            <a:avLst/>
          </a:prstGeom>
          <a:noFill/>
        </p:spPr>
        <p:txBody>
          <a:bodyPr wrap="square" rtlCol="0">
            <a:spAutoFit/>
          </a:bodyPr>
          <a:lstStyle/>
          <a:p>
            <a:r>
              <a:rPr lang="en-US" sz="1400" dirty="0">
                <a:latin typeface="Times New Roman" pitchFamily="18" charset="0"/>
                <a:cs typeface="Times New Roman" pitchFamily="18" charset="0"/>
              </a:rPr>
              <a:t>Last call</a:t>
            </a:r>
          </a:p>
        </p:txBody>
      </p:sp>
      <p:sp>
        <p:nvSpPr>
          <p:cNvPr id="60" name="TextBox 59"/>
          <p:cNvSpPr txBox="1"/>
          <p:nvPr/>
        </p:nvSpPr>
        <p:spPr>
          <a:xfrm>
            <a:off x="2420320" y="2895601"/>
            <a:ext cx="1923080" cy="646331"/>
          </a:xfrm>
          <a:prstGeom prst="rect">
            <a:avLst/>
          </a:prstGeom>
          <a:noFill/>
        </p:spPr>
        <p:txBody>
          <a:bodyPr wrap="square" rtlCol="0">
            <a:spAutoFit/>
          </a:bodyPr>
          <a:lstStyle/>
          <a:p>
            <a:r>
              <a:rPr lang="en-US" dirty="0">
                <a:latin typeface="Times New Roman" pitchFamily="18" charset="0"/>
                <a:cs typeface="Times New Roman" pitchFamily="18" charset="0"/>
              </a:rPr>
              <a:t>Initialize GPIO (sensor and LEDs)</a:t>
            </a:r>
          </a:p>
        </p:txBody>
      </p:sp>
      <p:sp>
        <p:nvSpPr>
          <p:cNvPr id="61" name="TextBox 60"/>
          <p:cNvSpPr txBox="1"/>
          <p:nvPr/>
        </p:nvSpPr>
        <p:spPr>
          <a:xfrm>
            <a:off x="7830522" y="3062039"/>
            <a:ext cx="1770679" cy="338554"/>
          </a:xfrm>
          <a:prstGeom prst="rect">
            <a:avLst/>
          </a:prstGeom>
          <a:noFill/>
        </p:spPr>
        <p:txBody>
          <a:bodyPr wrap="square" rtlCol="0">
            <a:spAutoFit/>
          </a:bodyPr>
          <a:lstStyle/>
          <a:p>
            <a:r>
              <a:rPr lang="en-US" sz="1600" dirty="0">
                <a:latin typeface="Times New Roman" pitchFamily="18" charset="0"/>
                <a:cs typeface="Times New Roman" pitchFamily="18" charset="0"/>
              </a:rPr>
              <a:t>Normal mode</a:t>
            </a:r>
          </a:p>
        </p:txBody>
      </p:sp>
      <p:sp>
        <p:nvSpPr>
          <p:cNvPr id="62" name="TextBox 61"/>
          <p:cNvSpPr txBox="1"/>
          <p:nvPr/>
        </p:nvSpPr>
        <p:spPr>
          <a:xfrm>
            <a:off x="8015107" y="4171287"/>
            <a:ext cx="1770679" cy="338554"/>
          </a:xfrm>
          <a:prstGeom prst="rect">
            <a:avLst/>
          </a:prstGeom>
          <a:noFill/>
        </p:spPr>
        <p:txBody>
          <a:bodyPr wrap="square" rtlCol="0">
            <a:spAutoFit/>
          </a:bodyPr>
          <a:lstStyle/>
          <a:p>
            <a:r>
              <a:rPr lang="en-US" sz="1600" dirty="0">
                <a:latin typeface="Times New Roman" pitchFamily="18" charset="0"/>
                <a:cs typeface="Times New Roman" pitchFamily="18" charset="0"/>
              </a:rPr>
              <a:t>Dangerous mode</a:t>
            </a:r>
          </a:p>
        </p:txBody>
      </p:sp>
      <p:sp>
        <p:nvSpPr>
          <p:cNvPr id="64" name="TextBox 63"/>
          <p:cNvSpPr txBox="1"/>
          <p:nvPr/>
        </p:nvSpPr>
        <p:spPr>
          <a:xfrm>
            <a:off x="2438400" y="4012484"/>
            <a:ext cx="1770679" cy="646331"/>
          </a:xfrm>
          <a:prstGeom prst="rect">
            <a:avLst/>
          </a:prstGeom>
          <a:noFill/>
        </p:spPr>
        <p:txBody>
          <a:bodyPr wrap="square" rtlCol="0">
            <a:spAutoFit/>
          </a:bodyPr>
          <a:lstStyle/>
          <a:p>
            <a:r>
              <a:rPr lang="en-US" dirty="0">
                <a:latin typeface="Times New Roman" pitchFamily="18" charset="0"/>
                <a:cs typeface="Times New Roman" pitchFamily="18" charset="0"/>
              </a:rPr>
              <a:t>Reset GPIO (sensor and </a:t>
            </a:r>
            <a:r>
              <a:rPr lang="en-US" dirty="0" err="1">
                <a:latin typeface="Times New Roman" pitchFamily="18" charset="0"/>
                <a:cs typeface="Times New Roman" pitchFamily="18" charset="0"/>
              </a:rPr>
              <a:t>leds</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1848554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752600" y="914400"/>
          <a:ext cx="8839198" cy="5200898"/>
        </p:xfrm>
        <a:graphic>
          <a:graphicData uri="http://schemas.openxmlformats.org/drawingml/2006/table">
            <a:tbl>
              <a:tblPr firstRow="1" firstCol="1" bandRow="1">
                <a:tableStyleId>{5C22544A-7EE6-4342-B048-85BDC9FD1C3A}</a:tableStyleId>
              </a:tblPr>
              <a:tblGrid>
                <a:gridCol w="964112"/>
                <a:gridCol w="1245688"/>
                <a:gridCol w="914400"/>
                <a:gridCol w="2286000"/>
                <a:gridCol w="2209800"/>
                <a:gridCol w="1219198"/>
              </a:tblGrid>
              <a:tr h="746590">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Function</a:t>
                      </a:r>
                    </a:p>
                    <a:p>
                      <a:pPr marL="0" marR="0" algn="ctr">
                        <a:lnSpc>
                          <a:spcPct val="115000"/>
                        </a:lnSpc>
                        <a:spcBef>
                          <a:spcPts val="0"/>
                        </a:spcBef>
                        <a:spcAft>
                          <a:spcPts val="0"/>
                        </a:spcAft>
                      </a:pPr>
                      <a:r>
                        <a:rPr lang="en-US" sz="1800" dirty="0">
                          <a:effectLst/>
                          <a:latin typeface="Times New Roman" pitchFamily="18" charset="0"/>
                          <a:cs typeface="Times New Roman" pitchFamily="18" charset="0"/>
                        </a:rPr>
                        <a:t>Name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Argument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Test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 Information/</a:t>
                      </a:r>
                    </a:p>
                    <a:p>
                      <a:pPr marL="0" marR="0" algn="ctr">
                        <a:lnSpc>
                          <a:spcPct val="115000"/>
                        </a:lnSpc>
                        <a:spcBef>
                          <a:spcPts val="0"/>
                        </a:spcBef>
                        <a:spcAft>
                          <a:spcPts val="0"/>
                        </a:spcAft>
                      </a:pPr>
                      <a:r>
                        <a:rPr lang="en-US" sz="1800">
                          <a:effectLst/>
                          <a:latin typeface="Times New Roman" pitchFamily="18" charset="0"/>
                          <a:cs typeface="Times New Roman" pitchFamily="18" charset="0"/>
                        </a:rPr>
                        <a:t>Action preformed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Expected result</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Actual</a:t>
                      </a:r>
                      <a:endParaRPr lang="en-US" sz="1800">
                        <a:effectLst/>
                        <a:latin typeface="Times New Roman" pitchFamily="18" charset="0"/>
                        <a:ea typeface="Calibri"/>
                        <a:cs typeface="Times New Roman" pitchFamily="18" charset="0"/>
                      </a:endParaRPr>
                    </a:p>
                  </a:txBody>
                  <a:tcPr marL="68580" marR="68580" marT="0" marB="0"/>
                </a:tc>
              </a:tr>
              <a:tr h="574489">
                <a:tc>
                  <a:txBody>
                    <a:bodyPr/>
                    <a:lstStyle/>
                    <a:p>
                      <a:pPr marL="0" marR="0" algn="ctr">
                        <a:lnSpc>
                          <a:spcPct val="115000"/>
                        </a:lnSpc>
                        <a:spcBef>
                          <a:spcPts val="0"/>
                        </a:spcBef>
                        <a:spcAft>
                          <a:spcPts val="0"/>
                        </a:spcAft>
                      </a:pPr>
                      <a:r>
                        <a:rPr lang="en-US" sz="1600" dirty="0" err="1">
                          <a:effectLst/>
                          <a:latin typeface="Times New Roman" pitchFamily="18" charset="0"/>
                          <a:cs typeface="Times New Roman" pitchFamily="18" charset="0"/>
                        </a:rPr>
                        <a:t>Led_con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Int Temp</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 </a:t>
                      </a:r>
                      <a:r>
                        <a:rPr lang="en-US" sz="1600" dirty="0" smtClean="0">
                          <a:effectLst/>
                          <a:latin typeface="Times New Roman" pitchFamily="18" charset="0"/>
                          <a:cs typeface="Times New Roman" pitchFamily="18" charset="0"/>
                        </a:rPr>
                        <a:t>Method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T=Max(40 </a:t>
                      </a:r>
                      <a:r>
                        <a:rPr lang="en-US" sz="1800" dirty="0">
                          <a:effectLst/>
                          <a:latin typeface="Times New Roman" pitchFamily="18" charset="0"/>
                          <a:cs typeface="Times New Roman" pitchFamily="18" charset="0"/>
                        </a:rPr>
                        <a:t>°C</a:t>
                      </a:r>
                      <a:r>
                        <a:rPr lang="en-US" sz="1800" dirty="0" smtClean="0">
                          <a:effectLst/>
                          <a:latin typeface="Times New Roman" pitchFamily="18" charset="0"/>
                          <a:cs typeface="Times New Roman" pitchFamily="18" charset="0"/>
                        </a:rPr>
                        <a:t>)</a:t>
                      </a:r>
                    </a:p>
                    <a:p>
                      <a:pPr marL="0" marR="0" algn="ctr">
                        <a:lnSpc>
                          <a:spcPct val="115000"/>
                        </a:lnSpc>
                        <a:spcBef>
                          <a:spcPts val="0"/>
                        </a:spcBef>
                        <a:spcAft>
                          <a:spcPts val="0"/>
                        </a:spcAft>
                      </a:pPr>
                      <a:r>
                        <a:rPr lang="en-US" sz="1000" dirty="0" smtClean="0">
                          <a:effectLst/>
                          <a:latin typeface="Times New Roman" pitchFamily="18" charset="0"/>
                          <a:ea typeface="Calibri"/>
                          <a:cs typeface="Times New Roman" pitchFamily="18" charset="0"/>
                        </a:rPr>
                        <a:t>*Min(10</a:t>
                      </a:r>
                      <a:r>
                        <a:rPr lang="en-US" sz="1000" dirty="0" smtClean="0">
                          <a:effectLst/>
                          <a:latin typeface="Times New Roman" pitchFamily="18" charset="0"/>
                          <a:cs typeface="Times New Roman" pitchFamily="18" charset="0"/>
                        </a:rPr>
                        <a:t>°C) cab be used</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the red led (Void)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431473">
                <a:tc>
                  <a:txBody>
                    <a:bodyPr/>
                    <a:lstStyle/>
                    <a:p>
                      <a:pPr marL="0" marR="0" algn="ctr">
                        <a:lnSpc>
                          <a:spcPct val="115000"/>
                        </a:lnSpc>
                        <a:spcBef>
                          <a:spcPts val="0"/>
                        </a:spcBef>
                        <a:spcAft>
                          <a:spcPts val="0"/>
                        </a:spcAft>
                      </a:pPr>
                      <a:r>
                        <a:rPr lang="en-US" sz="1600" dirty="0" err="1">
                          <a:effectLst/>
                          <a:latin typeface="Times New Roman" pitchFamily="18" charset="0"/>
                          <a:cs typeface="Times New Roman" pitchFamily="18" charset="0"/>
                        </a:rPr>
                        <a:t>Led_con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a:effectLst/>
                          <a:latin typeface="Times New Roman" pitchFamily="18" charset="0"/>
                          <a:cs typeface="Times New Roman" pitchFamily="18" charset="0"/>
                        </a:rPr>
                        <a:t>Int</a:t>
                      </a:r>
                      <a:r>
                        <a:rPr lang="en-US" sz="1800" dirty="0">
                          <a:effectLst/>
                          <a:latin typeface="Times New Roman" pitchFamily="18" charset="0"/>
                          <a:cs typeface="Times New Roman" pitchFamily="18" charset="0"/>
                        </a:rPr>
                        <a:t> Temp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Method</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T=NR* (</a:t>
                      </a:r>
                      <a:r>
                        <a:rPr lang="en-US" sz="1800" dirty="0" err="1">
                          <a:effectLst/>
                          <a:latin typeface="Times New Roman" pitchFamily="18" charset="0"/>
                          <a:cs typeface="Times New Roman" pitchFamily="18" charset="0"/>
                        </a:rPr>
                        <a:t>x°C</a:t>
                      </a:r>
                      <a:r>
                        <a:rPr lang="en-US" sz="1800" dirty="0" smtClean="0">
                          <a:effectLst/>
                          <a:latin typeface="Times New Roman" pitchFamily="18" charset="0"/>
                          <a:cs typeface="Times New Roman" pitchFamily="18" charset="0"/>
                        </a:rPr>
                        <a:t>)</a:t>
                      </a:r>
                    </a:p>
                    <a:p>
                      <a:pPr marL="0" marR="0" algn="ctr">
                        <a:lnSpc>
                          <a:spcPct val="115000"/>
                        </a:lnSpc>
                        <a:spcBef>
                          <a:spcPts val="0"/>
                        </a:spcBef>
                        <a:spcAft>
                          <a:spcPts val="0"/>
                        </a:spcAft>
                      </a:pPr>
                      <a:r>
                        <a:rPr lang="en-US" sz="1000" dirty="0" smtClean="0">
                          <a:effectLst/>
                          <a:latin typeface="Times New Roman" pitchFamily="18" charset="0"/>
                          <a:ea typeface="Calibri"/>
                          <a:cs typeface="Times New Roman" pitchFamily="18" charset="0"/>
                        </a:rPr>
                        <a:t>Normal Range(20</a:t>
                      </a:r>
                      <a:r>
                        <a:rPr lang="en-US" sz="1000" dirty="0" smtClean="0">
                          <a:effectLst/>
                          <a:latin typeface="Times New Roman" pitchFamily="18" charset="0"/>
                          <a:cs typeface="Times New Roman" pitchFamily="18" charset="0"/>
                        </a:rPr>
                        <a:t>°C</a:t>
                      </a:r>
                      <a:r>
                        <a:rPr lang="en-US" sz="1000" dirty="0" smtClean="0">
                          <a:effectLst/>
                          <a:latin typeface="Times New Roman" pitchFamily="18" charset="0"/>
                          <a:ea typeface="Calibri"/>
                          <a:cs typeface="Times New Roman" pitchFamily="18" charset="0"/>
                        </a:rPr>
                        <a:t> to 27</a:t>
                      </a:r>
                      <a:r>
                        <a:rPr lang="en-US" sz="1000" dirty="0" smtClean="0">
                          <a:effectLst/>
                          <a:latin typeface="Times New Roman" pitchFamily="18" charset="0"/>
                          <a:cs typeface="Times New Roman" pitchFamily="18" charset="0"/>
                        </a:rPr>
                        <a:t>°C</a:t>
                      </a:r>
                      <a:r>
                        <a:rPr lang="en-US" sz="1000" dirty="0" smtClean="0">
                          <a:effectLst/>
                          <a:latin typeface="Times New Roman" pitchFamily="18" charset="0"/>
                          <a:ea typeface="Calibri"/>
                          <a:cs typeface="Times New Roman" pitchFamily="18" charset="0"/>
                        </a:rPr>
                        <a:t>)</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Green led is on(Void)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574489">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setup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Nothing</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Method</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the green led(Void)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870430">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cleanup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 </a:t>
                      </a:r>
                      <a:r>
                        <a:rPr lang="en-US" sz="1600" dirty="0" smtClean="0">
                          <a:effectLst/>
                          <a:latin typeface="Times New Roman" pitchFamily="18" charset="0"/>
                          <a:cs typeface="Times New Roman" pitchFamily="18" charset="0"/>
                        </a:rPr>
                        <a:t>Method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both (green and red)</a:t>
                      </a:r>
                    </a:p>
                    <a:p>
                      <a:pPr marL="0" marR="0" algn="ctr">
                        <a:lnSpc>
                          <a:spcPct val="115000"/>
                        </a:lnSpc>
                        <a:spcBef>
                          <a:spcPts val="0"/>
                        </a:spcBef>
                        <a:spcAft>
                          <a:spcPts val="0"/>
                        </a:spcAft>
                      </a:pPr>
                      <a:r>
                        <a:rPr lang="en-US" sz="1800">
                          <a:effectLst/>
                          <a:latin typeface="Times New Roman" pitchFamily="18" charset="0"/>
                          <a:cs typeface="Times New Roman" pitchFamily="18" charset="0"/>
                        </a:rPr>
                        <a:t>(Void)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870430">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smtClean="0">
                          <a:effectLst/>
                          <a:latin typeface="Times New Roman" pitchFamily="18" charset="0"/>
                          <a:cs typeface="Times New Roman" pitchFamily="18" charset="0"/>
                        </a:rPr>
                        <a:t>HTCase</a:t>
                      </a:r>
                      <a:r>
                        <a:rPr lang="en-US" sz="1800" dirty="0" smtClean="0">
                          <a:effectLst/>
                          <a:latin typeface="Times New Roman" pitchFamily="18" charset="0"/>
                          <a:cs typeface="Times New Roman" pitchFamily="18" charset="0"/>
                        </a:rPr>
                        <a:t> one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Touch the sensor with an ice cube ( in a plastic bag)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Temperature readings are decreasing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808900">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smtClean="0">
                          <a:effectLst/>
                          <a:latin typeface="Times New Roman" pitchFamily="18" charset="0"/>
                          <a:cs typeface="Times New Roman" pitchFamily="18" charset="0"/>
                        </a:rPr>
                        <a:t>HTCase</a:t>
                      </a:r>
                      <a:r>
                        <a:rPr lang="en-US" sz="1800" dirty="0" smtClean="0">
                          <a:effectLst/>
                          <a:latin typeface="Times New Roman" pitchFamily="18" charset="0"/>
                          <a:cs typeface="Times New Roman" pitchFamily="18" charset="0"/>
                        </a:rPr>
                        <a:t> two</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Place a hot object  on the sensor</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Temperature readings are increasing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bl>
          </a:graphicData>
        </a:graphic>
      </p:graphicFrame>
      <p:sp>
        <p:nvSpPr>
          <p:cNvPr id="5" name="TextBox 4"/>
          <p:cNvSpPr txBox="1"/>
          <p:nvPr/>
        </p:nvSpPr>
        <p:spPr>
          <a:xfrm>
            <a:off x="1676400" y="6224372"/>
            <a:ext cx="5715000" cy="369332"/>
          </a:xfrm>
          <a:prstGeom prst="rect">
            <a:avLst/>
          </a:prstGeom>
          <a:noFill/>
        </p:spPr>
        <p:txBody>
          <a:bodyPr wrap="square" rtlCol="0">
            <a:spAutoFit/>
          </a:bodyPr>
          <a:lstStyle/>
          <a:p>
            <a:r>
              <a:rPr lang="en-US" dirty="0">
                <a:latin typeface="Times New Roman" pitchFamily="18" charset="0"/>
                <a:cs typeface="Times New Roman" pitchFamily="18" charset="0"/>
              </a:rPr>
              <a:t>Table 1.1: Details about Temperature sensor's test cases</a:t>
            </a:r>
          </a:p>
        </p:txBody>
      </p:sp>
    </p:spTree>
    <p:extLst>
      <p:ext uri="{BB962C8B-B14F-4D97-AF65-F5344CB8AC3E}">
        <p14:creationId xmlns:p14="http://schemas.microsoft.com/office/powerpoint/2010/main" val="11210565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			</a:t>
            </a:r>
            <a:r>
              <a:rPr lang="en-CA" dirty="0" err="1" smtClean="0"/>
              <a:t>Raspi</a:t>
            </a:r>
            <a:r>
              <a:rPr lang="en-CA" dirty="0" smtClean="0"/>
              <a:t> Mic</a:t>
            </a:r>
            <a:endParaRPr lang="en-CA" dirty="0"/>
          </a:p>
        </p:txBody>
      </p:sp>
      <p:sp>
        <p:nvSpPr>
          <p:cNvPr id="5" name="Content Placeholder 4"/>
          <p:cNvSpPr>
            <a:spLocks noGrp="1"/>
          </p:cNvSpPr>
          <p:nvPr>
            <p:ph idx="1"/>
          </p:nvPr>
        </p:nvSpPr>
        <p:spPr/>
        <p:txBody>
          <a:bodyPr/>
          <a:lstStyle/>
          <a:p>
            <a:r>
              <a:rPr lang="en-CA" dirty="0" err="1" smtClean="0"/>
              <a:t>readInput</a:t>
            </a:r>
            <a:r>
              <a:rPr lang="en-CA" dirty="0" smtClean="0"/>
              <a:t> is a file in the Raspberry pi that reads the sound from the microphone and analyses the volume to verify if the sound is high or low and sends the result through TCP/IP to the server.</a:t>
            </a:r>
            <a:endParaRPr lang="en-CA" dirty="0"/>
          </a:p>
        </p:txBody>
      </p:sp>
      <p:sp>
        <p:nvSpPr>
          <p:cNvPr id="6" name="Flowchart: Process 5"/>
          <p:cNvSpPr/>
          <p:nvPr/>
        </p:nvSpPr>
        <p:spPr>
          <a:xfrm>
            <a:off x="7014729" y="3949876"/>
            <a:ext cx="1724890" cy="103909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Snowball </a:t>
            </a:r>
          </a:p>
          <a:p>
            <a:pPr algn="ctr"/>
            <a:r>
              <a:rPr lang="en-CA" dirty="0" smtClean="0"/>
              <a:t>Microphone</a:t>
            </a:r>
            <a:endParaRPr lang="en-CA" dirty="0"/>
          </a:p>
        </p:txBody>
      </p:sp>
      <p:sp>
        <p:nvSpPr>
          <p:cNvPr id="7" name="Flowchart: Process 6"/>
          <p:cNvSpPr/>
          <p:nvPr/>
        </p:nvSpPr>
        <p:spPr>
          <a:xfrm>
            <a:off x="1827064" y="3195838"/>
            <a:ext cx="2961410" cy="25471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Raspi</a:t>
            </a:r>
            <a:endParaRPr lang="en-CA" dirty="0"/>
          </a:p>
        </p:txBody>
      </p:sp>
      <p:sp>
        <p:nvSpPr>
          <p:cNvPr id="8" name="Left Arrow 7"/>
          <p:cNvSpPr/>
          <p:nvPr/>
        </p:nvSpPr>
        <p:spPr>
          <a:xfrm>
            <a:off x="8969083" y="3972755"/>
            <a:ext cx="332509"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Left Arrow 8"/>
          <p:cNvSpPr/>
          <p:nvPr/>
        </p:nvSpPr>
        <p:spPr>
          <a:xfrm>
            <a:off x="8979474" y="4399946"/>
            <a:ext cx="311728" cy="2022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Left Arrow 9"/>
          <p:cNvSpPr/>
          <p:nvPr/>
        </p:nvSpPr>
        <p:spPr>
          <a:xfrm>
            <a:off x="9003282" y="4770755"/>
            <a:ext cx="311728" cy="2285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p:cNvSpPr txBox="1"/>
          <p:nvPr/>
        </p:nvSpPr>
        <p:spPr>
          <a:xfrm>
            <a:off x="9554865" y="4004755"/>
            <a:ext cx="1401043" cy="923330"/>
          </a:xfrm>
          <a:prstGeom prst="rect">
            <a:avLst/>
          </a:prstGeom>
          <a:noFill/>
        </p:spPr>
        <p:txBody>
          <a:bodyPr wrap="square" rtlCol="0">
            <a:spAutoFit/>
          </a:bodyPr>
          <a:lstStyle/>
          <a:p>
            <a:r>
              <a:rPr lang="en-CA" dirty="0" smtClean="0"/>
              <a:t>Sound coming into microphone</a:t>
            </a:r>
            <a:endParaRPr lang="en-CA" dirty="0"/>
          </a:p>
        </p:txBody>
      </p:sp>
      <p:sp>
        <p:nvSpPr>
          <p:cNvPr id="13" name="Left-Right Arrow 12"/>
          <p:cNvSpPr/>
          <p:nvPr/>
        </p:nvSpPr>
        <p:spPr>
          <a:xfrm>
            <a:off x="5349154" y="4322385"/>
            <a:ext cx="914400" cy="2940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lowchart: Process 13"/>
          <p:cNvSpPr/>
          <p:nvPr/>
        </p:nvSpPr>
        <p:spPr>
          <a:xfrm>
            <a:off x="3232000" y="4928085"/>
            <a:ext cx="1224398" cy="4751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readInput</a:t>
            </a:r>
            <a:endParaRPr lang="en-CA" dirty="0"/>
          </a:p>
        </p:txBody>
      </p:sp>
      <p:sp>
        <p:nvSpPr>
          <p:cNvPr id="15" name="TextBox 14"/>
          <p:cNvSpPr txBox="1"/>
          <p:nvPr/>
        </p:nvSpPr>
        <p:spPr>
          <a:xfrm>
            <a:off x="5507182" y="3803073"/>
            <a:ext cx="562975" cy="369332"/>
          </a:xfrm>
          <a:prstGeom prst="rect">
            <a:avLst/>
          </a:prstGeom>
          <a:noFill/>
        </p:spPr>
        <p:txBody>
          <a:bodyPr wrap="none" rtlCol="0">
            <a:spAutoFit/>
          </a:bodyPr>
          <a:lstStyle/>
          <a:p>
            <a:r>
              <a:rPr lang="en-CA" dirty="0" smtClean="0"/>
              <a:t>USB</a:t>
            </a:r>
            <a:endParaRPr lang="en-CA" dirty="0"/>
          </a:p>
        </p:txBody>
      </p:sp>
    </p:spTree>
    <p:extLst>
      <p:ext uri="{BB962C8B-B14F-4D97-AF65-F5344CB8AC3E}">
        <p14:creationId xmlns:p14="http://schemas.microsoft.com/office/powerpoint/2010/main" val="1728136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74350" cy="611188"/>
          </a:xfrm>
        </p:spPr>
        <p:txBody>
          <a:bodyPr>
            <a:normAutofit/>
          </a:bodyPr>
          <a:lstStyle/>
          <a:p>
            <a:r>
              <a:rPr lang="en-CA" sz="4000" smtClean="0"/>
              <a:t>		Functionality of RaspiMic</a:t>
            </a:r>
          </a:p>
        </p:txBody>
      </p:sp>
      <p:sp>
        <p:nvSpPr>
          <p:cNvPr id="3" name="Content Placeholder 2"/>
          <p:cNvSpPr>
            <a:spLocks noGrp="1"/>
          </p:cNvSpPr>
          <p:nvPr>
            <p:ph idx="1"/>
          </p:nvPr>
        </p:nvSpPr>
        <p:spPr>
          <a:xfrm>
            <a:off x="693738" y="944563"/>
            <a:ext cx="10674350" cy="5200650"/>
          </a:xfrm>
        </p:spPr>
        <p:txBody>
          <a:bodyPr/>
          <a:lstStyle/>
          <a:p>
            <a:pPr>
              <a:lnSpc>
                <a:spcPct val="70000"/>
              </a:lnSpc>
            </a:pPr>
            <a:endParaRPr lang="en-CA" sz="2600" smtClean="0"/>
          </a:p>
        </p:txBody>
      </p:sp>
      <p:sp>
        <p:nvSpPr>
          <p:cNvPr id="14340" name="Oval 4"/>
          <p:cNvSpPr>
            <a:spLocks noChangeArrowheads="1"/>
          </p:cNvSpPr>
          <p:nvPr/>
        </p:nvSpPr>
        <p:spPr bwMode="auto">
          <a:xfrm>
            <a:off x="1828800" y="1700213"/>
            <a:ext cx="3192463" cy="1379537"/>
          </a:xfrm>
          <a:prstGeom prst="ellipse">
            <a:avLst/>
          </a:prstGeom>
          <a:solidFill>
            <a:schemeClr val="accent1"/>
          </a:solidFill>
          <a:ln w="9525">
            <a:solidFill>
              <a:schemeClr val="tx1"/>
            </a:solidFill>
            <a:round/>
            <a:headEnd/>
            <a:tailEnd/>
          </a:ln>
          <a:effectLst/>
        </p:spPr>
        <p:txBody>
          <a:bodyPr wrap="none" anchor="ctr"/>
          <a:lstStyle/>
          <a:p>
            <a:pPr algn="ctr"/>
            <a:endParaRPr lang="en-US"/>
          </a:p>
        </p:txBody>
      </p:sp>
      <p:sp>
        <p:nvSpPr>
          <p:cNvPr id="14341" name="Oval 5"/>
          <p:cNvSpPr>
            <a:spLocks noChangeArrowheads="1"/>
          </p:cNvSpPr>
          <p:nvPr/>
        </p:nvSpPr>
        <p:spPr bwMode="auto">
          <a:xfrm>
            <a:off x="7348538" y="1701800"/>
            <a:ext cx="3319462" cy="1347788"/>
          </a:xfrm>
          <a:prstGeom prst="ellipse">
            <a:avLst/>
          </a:prstGeom>
          <a:solidFill>
            <a:schemeClr val="accent1"/>
          </a:solidFill>
          <a:ln w="9525">
            <a:solidFill>
              <a:schemeClr val="tx1"/>
            </a:solidFill>
            <a:round/>
            <a:headEnd/>
            <a:tailEnd/>
          </a:ln>
          <a:effectLst/>
        </p:spPr>
        <p:txBody>
          <a:bodyPr wrap="none" anchor="ctr"/>
          <a:lstStyle/>
          <a:p>
            <a:pPr algn="ctr"/>
            <a:endParaRPr lang="en-US"/>
          </a:p>
        </p:txBody>
      </p:sp>
      <p:sp>
        <p:nvSpPr>
          <p:cNvPr id="14342" name="Oval 6"/>
          <p:cNvSpPr>
            <a:spLocks noChangeArrowheads="1"/>
          </p:cNvSpPr>
          <p:nvPr/>
        </p:nvSpPr>
        <p:spPr bwMode="auto">
          <a:xfrm>
            <a:off x="1843088" y="4525963"/>
            <a:ext cx="3111500" cy="142557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343" name="Oval 7"/>
          <p:cNvSpPr>
            <a:spLocks noChangeArrowheads="1"/>
          </p:cNvSpPr>
          <p:nvPr/>
        </p:nvSpPr>
        <p:spPr bwMode="auto">
          <a:xfrm>
            <a:off x="7331075" y="4476750"/>
            <a:ext cx="3417888" cy="1444625"/>
          </a:xfrm>
          <a:prstGeom prst="ellipse">
            <a:avLst/>
          </a:prstGeom>
          <a:solidFill>
            <a:schemeClr val="accent1"/>
          </a:solidFill>
          <a:ln w="9525">
            <a:solidFill>
              <a:schemeClr val="tx1"/>
            </a:solidFill>
            <a:round/>
            <a:headEnd/>
            <a:tailEnd/>
          </a:ln>
          <a:effectLst/>
        </p:spPr>
        <p:txBody>
          <a:bodyPr wrap="none" anchor="ctr"/>
          <a:lstStyle/>
          <a:p>
            <a:pPr algn="ctr"/>
            <a:r>
              <a:rPr lang="en-US"/>
              <a:t>  </a:t>
            </a:r>
          </a:p>
          <a:p>
            <a:pPr algn="ctr"/>
            <a:r>
              <a:rPr lang="en-US"/>
              <a:t>Void analyseData(volume)</a:t>
            </a:r>
          </a:p>
          <a:p>
            <a:pPr algn="ctr"/>
            <a:r>
              <a:rPr lang="en-US"/>
              <a:t>*volume &lt;10000</a:t>
            </a:r>
          </a:p>
          <a:p>
            <a:pPr algn="ctr"/>
            <a:r>
              <a:rPr lang="en-US"/>
              <a:t>Send “0” to server</a:t>
            </a:r>
          </a:p>
          <a:p>
            <a:pPr algn="ctr"/>
            <a:endParaRPr lang="en-US"/>
          </a:p>
        </p:txBody>
      </p:sp>
      <p:sp>
        <p:nvSpPr>
          <p:cNvPr id="14344" name="Oval 8"/>
          <p:cNvSpPr>
            <a:spLocks noChangeArrowheads="1"/>
          </p:cNvSpPr>
          <p:nvPr/>
        </p:nvSpPr>
        <p:spPr bwMode="auto">
          <a:xfrm>
            <a:off x="4538663" y="3111500"/>
            <a:ext cx="2984500" cy="150812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345" name="Text Box 9"/>
          <p:cNvSpPr txBox="1">
            <a:spLocks noChangeArrowheads="1"/>
          </p:cNvSpPr>
          <p:nvPr/>
        </p:nvSpPr>
        <p:spPr bwMode="auto">
          <a:xfrm>
            <a:off x="1946275" y="1768475"/>
            <a:ext cx="2647950" cy="1190625"/>
          </a:xfrm>
          <a:prstGeom prst="rect">
            <a:avLst/>
          </a:prstGeom>
          <a:noFill/>
          <a:ln w="9525">
            <a:noFill/>
            <a:miter lim="800000"/>
            <a:headEnd/>
            <a:tailEnd/>
          </a:ln>
          <a:effectLst/>
        </p:spPr>
        <p:txBody>
          <a:bodyPr wrap="none">
            <a:spAutoFit/>
          </a:bodyPr>
          <a:lstStyle/>
          <a:p>
            <a:r>
              <a:rPr lang="en-US"/>
              <a:t>         Void setup()</a:t>
            </a:r>
          </a:p>
          <a:p>
            <a:r>
              <a:rPr lang="en-US"/>
              <a:t>Opens input device and </a:t>
            </a:r>
          </a:p>
          <a:p>
            <a:r>
              <a:rPr lang="en-US"/>
              <a:t>Sets its attributes for </a:t>
            </a:r>
          </a:p>
          <a:p>
            <a:r>
              <a:rPr lang="en-US"/>
              <a:t>         reading data</a:t>
            </a:r>
          </a:p>
        </p:txBody>
      </p:sp>
      <p:sp>
        <p:nvSpPr>
          <p:cNvPr id="14346" name="Text Box 10"/>
          <p:cNvSpPr txBox="1">
            <a:spLocks noChangeArrowheads="1"/>
          </p:cNvSpPr>
          <p:nvPr/>
        </p:nvSpPr>
        <p:spPr bwMode="auto">
          <a:xfrm>
            <a:off x="-92075" y="2073275"/>
            <a:ext cx="184150" cy="366713"/>
          </a:xfrm>
          <a:prstGeom prst="rect">
            <a:avLst/>
          </a:prstGeom>
          <a:noFill/>
          <a:ln w="9525">
            <a:noFill/>
            <a:miter lim="800000"/>
            <a:headEnd/>
            <a:tailEnd/>
          </a:ln>
          <a:effectLst/>
        </p:spPr>
        <p:txBody>
          <a:bodyPr wrap="none">
            <a:spAutoFit/>
          </a:bodyPr>
          <a:lstStyle/>
          <a:p>
            <a:endParaRPr lang="en-US"/>
          </a:p>
        </p:txBody>
      </p:sp>
      <p:sp>
        <p:nvSpPr>
          <p:cNvPr id="14349" name="Text Box 13"/>
          <p:cNvSpPr txBox="1">
            <a:spLocks noChangeArrowheads="1"/>
          </p:cNvSpPr>
          <p:nvPr/>
        </p:nvSpPr>
        <p:spPr bwMode="auto">
          <a:xfrm>
            <a:off x="7497763" y="1944688"/>
            <a:ext cx="3232150" cy="1190625"/>
          </a:xfrm>
          <a:prstGeom prst="rect">
            <a:avLst/>
          </a:prstGeom>
          <a:noFill/>
          <a:ln w="9525">
            <a:noFill/>
            <a:miter lim="800000"/>
            <a:headEnd/>
            <a:tailEnd/>
          </a:ln>
          <a:effectLst/>
        </p:spPr>
        <p:txBody>
          <a:bodyPr wrap="none">
            <a:spAutoFit/>
          </a:bodyPr>
          <a:lstStyle/>
          <a:p>
            <a:r>
              <a:rPr lang="en-US"/>
              <a:t>Void readData(input device)</a:t>
            </a:r>
          </a:p>
          <a:p>
            <a:r>
              <a:rPr lang="en-US"/>
              <a:t>Read data and verify the max </a:t>
            </a:r>
          </a:p>
          <a:p>
            <a:r>
              <a:rPr lang="en-US"/>
              <a:t>Of the samples</a:t>
            </a:r>
          </a:p>
          <a:p>
            <a:endParaRPr lang="en-US"/>
          </a:p>
        </p:txBody>
      </p:sp>
      <p:sp>
        <p:nvSpPr>
          <p:cNvPr id="14350" name="Text Box 14"/>
          <p:cNvSpPr txBox="1">
            <a:spLocks noChangeArrowheads="1"/>
          </p:cNvSpPr>
          <p:nvPr/>
        </p:nvSpPr>
        <p:spPr bwMode="auto">
          <a:xfrm>
            <a:off x="2027238" y="4784725"/>
            <a:ext cx="2863850" cy="915988"/>
          </a:xfrm>
          <a:prstGeom prst="rect">
            <a:avLst/>
          </a:prstGeom>
          <a:noFill/>
          <a:ln w="9525">
            <a:noFill/>
            <a:miter lim="800000"/>
            <a:headEnd/>
            <a:tailEnd/>
          </a:ln>
          <a:effectLst/>
        </p:spPr>
        <p:txBody>
          <a:bodyPr wrap="none">
            <a:spAutoFit/>
          </a:bodyPr>
          <a:lstStyle/>
          <a:p>
            <a:r>
              <a:rPr lang="en-US"/>
              <a:t>Void analyseData(volume)</a:t>
            </a:r>
          </a:p>
          <a:p>
            <a:r>
              <a:rPr lang="en-US"/>
              <a:t>    *volume &gt;=10000</a:t>
            </a:r>
          </a:p>
          <a:p>
            <a:r>
              <a:rPr lang="en-US"/>
              <a:t>    Send “1” to server</a:t>
            </a:r>
          </a:p>
        </p:txBody>
      </p:sp>
      <p:sp>
        <p:nvSpPr>
          <p:cNvPr id="14355" name="Text Box 19"/>
          <p:cNvSpPr txBox="1">
            <a:spLocks noChangeArrowheads="1"/>
          </p:cNvSpPr>
          <p:nvPr/>
        </p:nvSpPr>
        <p:spPr bwMode="auto">
          <a:xfrm>
            <a:off x="4752975" y="3308350"/>
            <a:ext cx="2711450" cy="1190625"/>
          </a:xfrm>
          <a:prstGeom prst="rect">
            <a:avLst/>
          </a:prstGeom>
          <a:noFill/>
          <a:ln w="9525">
            <a:noFill/>
            <a:miter lim="800000"/>
            <a:headEnd/>
            <a:tailEnd/>
          </a:ln>
          <a:effectLst/>
        </p:spPr>
        <p:txBody>
          <a:bodyPr wrap="none">
            <a:spAutoFit/>
          </a:bodyPr>
          <a:lstStyle/>
          <a:p>
            <a:r>
              <a:rPr lang="en-US"/>
              <a:t>1, Read sound from </a:t>
            </a:r>
          </a:p>
          <a:p>
            <a:r>
              <a:rPr lang="en-US"/>
              <a:t>    environment</a:t>
            </a:r>
          </a:p>
          <a:p>
            <a:r>
              <a:rPr lang="en-US"/>
              <a:t>2,  Determine if sound is </a:t>
            </a:r>
          </a:p>
          <a:p>
            <a:r>
              <a:rPr lang="en-US"/>
              <a:t>      dangerous or not</a:t>
            </a:r>
          </a:p>
        </p:txBody>
      </p:sp>
      <p:sp>
        <p:nvSpPr>
          <p:cNvPr id="14357" name="Line 21"/>
          <p:cNvSpPr>
            <a:spLocks noChangeShapeType="1"/>
          </p:cNvSpPr>
          <p:nvPr/>
        </p:nvSpPr>
        <p:spPr bwMode="auto">
          <a:xfrm>
            <a:off x="3994150" y="3128963"/>
            <a:ext cx="625475" cy="304800"/>
          </a:xfrm>
          <a:prstGeom prst="line">
            <a:avLst/>
          </a:prstGeom>
          <a:noFill/>
          <a:ln w="9525">
            <a:solidFill>
              <a:schemeClr val="tx1"/>
            </a:solidFill>
            <a:round/>
            <a:headEnd/>
            <a:tailEnd type="triangle" w="med" len="med"/>
          </a:ln>
          <a:effectLst/>
        </p:spPr>
        <p:txBody>
          <a:bodyPr/>
          <a:lstStyle/>
          <a:p>
            <a:endParaRPr lang="en-US"/>
          </a:p>
        </p:txBody>
      </p:sp>
      <p:sp>
        <p:nvSpPr>
          <p:cNvPr id="14360" name="Line 24"/>
          <p:cNvSpPr>
            <a:spLocks noChangeShapeType="1"/>
          </p:cNvSpPr>
          <p:nvPr/>
        </p:nvSpPr>
        <p:spPr bwMode="auto">
          <a:xfrm flipH="1">
            <a:off x="7315200" y="3063875"/>
            <a:ext cx="593725" cy="257175"/>
          </a:xfrm>
          <a:prstGeom prst="line">
            <a:avLst/>
          </a:prstGeom>
          <a:noFill/>
          <a:ln w="9525">
            <a:solidFill>
              <a:schemeClr val="tx1"/>
            </a:solidFill>
            <a:round/>
            <a:headEnd/>
            <a:tailEnd type="triangle" w="med" len="med"/>
          </a:ln>
          <a:effectLst/>
        </p:spPr>
        <p:txBody>
          <a:bodyPr/>
          <a:lstStyle/>
          <a:p>
            <a:endParaRPr lang="en-US"/>
          </a:p>
        </p:txBody>
      </p:sp>
      <p:sp>
        <p:nvSpPr>
          <p:cNvPr id="14363" name="Line 27"/>
          <p:cNvSpPr>
            <a:spLocks noChangeShapeType="1"/>
          </p:cNvSpPr>
          <p:nvPr/>
        </p:nvSpPr>
        <p:spPr bwMode="auto">
          <a:xfrm flipV="1">
            <a:off x="4508500" y="4411663"/>
            <a:ext cx="336550" cy="207962"/>
          </a:xfrm>
          <a:prstGeom prst="line">
            <a:avLst/>
          </a:prstGeom>
          <a:noFill/>
          <a:ln w="9525">
            <a:solidFill>
              <a:schemeClr val="tx1"/>
            </a:solidFill>
            <a:round/>
            <a:headEnd/>
            <a:tailEnd type="triangle" w="med" len="med"/>
          </a:ln>
          <a:effectLst/>
        </p:spPr>
        <p:txBody>
          <a:bodyPr/>
          <a:lstStyle/>
          <a:p>
            <a:endParaRPr lang="en-US"/>
          </a:p>
        </p:txBody>
      </p:sp>
      <p:sp>
        <p:nvSpPr>
          <p:cNvPr id="14367" name="Line 31"/>
          <p:cNvSpPr>
            <a:spLocks noChangeShapeType="1"/>
          </p:cNvSpPr>
          <p:nvPr/>
        </p:nvSpPr>
        <p:spPr bwMode="auto">
          <a:xfrm flipH="1" flipV="1">
            <a:off x="7362825" y="4330700"/>
            <a:ext cx="288925" cy="288925"/>
          </a:xfrm>
          <a:prstGeom prst="line">
            <a:avLst/>
          </a:prstGeom>
          <a:noFill/>
          <a:ln w="9525">
            <a:solidFill>
              <a:schemeClr val="tx1"/>
            </a:solidFill>
            <a:round/>
            <a:headEnd/>
            <a:tailEnd type="triangle" w="med" len="med"/>
          </a:ln>
          <a:effectLst/>
        </p:spPr>
        <p:txBody>
          <a:bodyPr/>
          <a:lstStyle/>
          <a:p>
            <a:endParaRPr lang="en-US"/>
          </a:p>
        </p:txBody>
      </p:sp>
      <p:sp>
        <p:nvSpPr>
          <p:cNvPr id="14368" name="AutoShape 32"/>
          <p:cNvSpPr>
            <a:spLocks noChangeArrowheads="1"/>
          </p:cNvSpPr>
          <p:nvPr/>
        </p:nvSpPr>
        <p:spPr bwMode="auto">
          <a:xfrm>
            <a:off x="1557338" y="1509713"/>
            <a:ext cx="485775" cy="542925"/>
          </a:xfrm>
          <a:prstGeom prst="downArrow">
            <a:avLst>
              <a:gd name="adj1" fmla="val 50000"/>
              <a:gd name="adj2" fmla="val 27941"/>
            </a:avLst>
          </a:prstGeom>
          <a:solidFill>
            <a:schemeClr val="accent1"/>
          </a:solidFill>
          <a:ln w="9525">
            <a:solidFill>
              <a:schemeClr val="tx1"/>
            </a:solidFill>
            <a:miter lim="800000"/>
            <a:headEnd/>
            <a:tailEnd/>
          </a:ln>
          <a:effectLst/>
        </p:spPr>
        <p:txBody>
          <a:bodyPr wrap="none" anchor="ctr"/>
          <a:lstStyle/>
          <a:p>
            <a:endParaRPr lang="en-US"/>
          </a:p>
        </p:txBody>
      </p:sp>
      <p:sp>
        <p:nvSpPr>
          <p:cNvPr id="14369" name="Text Box 33"/>
          <p:cNvSpPr txBox="1">
            <a:spLocks noChangeArrowheads="1"/>
          </p:cNvSpPr>
          <p:nvPr/>
        </p:nvSpPr>
        <p:spPr bwMode="auto">
          <a:xfrm>
            <a:off x="1239838" y="1047750"/>
            <a:ext cx="1123950" cy="366713"/>
          </a:xfrm>
          <a:prstGeom prst="rect">
            <a:avLst/>
          </a:prstGeom>
          <a:noFill/>
          <a:ln w="9525">
            <a:noFill/>
            <a:miter lim="800000"/>
            <a:headEnd/>
            <a:tailEnd/>
          </a:ln>
          <a:effectLst/>
        </p:spPr>
        <p:txBody>
          <a:bodyPr wrap="none">
            <a:spAutoFit/>
          </a:bodyPr>
          <a:lstStyle/>
          <a:p>
            <a:r>
              <a:rPr lang="en-US"/>
              <a:t>First step</a:t>
            </a:r>
          </a:p>
        </p:txBody>
      </p:sp>
      <p:sp>
        <p:nvSpPr>
          <p:cNvPr id="14370" name="Text Box 34"/>
          <p:cNvSpPr txBox="1">
            <a:spLocks noChangeArrowheads="1"/>
          </p:cNvSpPr>
          <p:nvPr/>
        </p:nvSpPr>
        <p:spPr bwMode="auto">
          <a:xfrm>
            <a:off x="8167688" y="4078288"/>
            <a:ext cx="1555750" cy="366712"/>
          </a:xfrm>
          <a:prstGeom prst="rect">
            <a:avLst/>
          </a:prstGeom>
          <a:noFill/>
          <a:ln w="9525">
            <a:noFill/>
            <a:miter lim="800000"/>
            <a:headEnd/>
            <a:tailEnd/>
          </a:ln>
          <a:effectLst/>
        </p:spPr>
        <p:txBody>
          <a:bodyPr wrap="none">
            <a:spAutoFit/>
          </a:bodyPr>
          <a:lstStyle/>
          <a:p>
            <a:r>
              <a:rPr lang="en-US"/>
              <a:t>Normal mode</a:t>
            </a:r>
          </a:p>
        </p:txBody>
      </p:sp>
      <p:sp>
        <p:nvSpPr>
          <p:cNvPr id="14371" name="Text Box 35"/>
          <p:cNvSpPr txBox="1">
            <a:spLocks noChangeArrowheads="1"/>
          </p:cNvSpPr>
          <p:nvPr/>
        </p:nvSpPr>
        <p:spPr bwMode="auto">
          <a:xfrm>
            <a:off x="2073275" y="4064000"/>
            <a:ext cx="1936750" cy="366713"/>
          </a:xfrm>
          <a:prstGeom prst="rect">
            <a:avLst/>
          </a:prstGeom>
          <a:noFill/>
          <a:ln w="9525">
            <a:noFill/>
            <a:miter lim="800000"/>
            <a:headEnd/>
            <a:tailEnd/>
          </a:ln>
          <a:effectLst/>
        </p:spPr>
        <p:txBody>
          <a:bodyPr wrap="none">
            <a:spAutoFit/>
          </a:bodyPr>
          <a:lstStyle/>
          <a:p>
            <a:r>
              <a:rPr lang="en-US"/>
              <a:t>Dangerous mode</a:t>
            </a:r>
          </a:p>
        </p:txBody>
      </p:sp>
      <p:sp>
        <p:nvSpPr>
          <p:cNvPr id="14372" name="Text Box 36"/>
          <p:cNvSpPr txBox="1">
            <a:spLocks noChangeArrowheads="1"/>
          </p:cNvSpPr>
          <p:nvPr/>
        </p:nvSpPr>
        <p:spPr bwMode="auto">
          <a:xfrm>
            <a:off x="8040688" y="1239838"/>
            <a:ext cx="1454150" cy="366712"/>
          </a:xfrm>
          <a:prstGeom prst="rect">
            <a:avLst/>
          </a:prstGeom>
          <a:noFill/>
          <a:ln w="9525">
            <a:noFill/>
            <a:miter lim="800000"/>
            <a:headEnd/>
            <a:tailEnd/>
          </a:ln>
          <a:effectLst/>
        </p:spPr>
        <p:txBody>
          <a:bodyPr wrap="none">
            <a:spAutoFit/>
          </a:bodyPr>
          <a:lstStyle/>
          <a:p>
            <a:r>
              <a:rPr lang="en-US"/>
              <a:t>Second step</a:t>
            </a:r>
          </a:p>
        </p:txBody>
      </p:sp>
      <p:sp>
        <p:nvSpPr>
          <p:cNvPr id="14373" name="Text Box 37"/>
          <p:cNvSpPr txBox="1">
            <a:spLocks noChangeArrowheads="1"/>
          </p:cNvSpPr>
          <p:nvPr/>
        </p:nvSpPr>
        <p:spPr bwMode="auto">
          <a:xfrm>
            <a:off x="5441950" y="4864100"/>
            <a:ext cx="1200150" cy="366713"/>
          </a:xfrm>
          <a:prstGeom prst="rect">
            <a:avLst/>
          </a:prstGeom>
          <a:noFill/>
          <a:ln w="9525">
            <a:noFill/>
            <a:miter lim="800000"/>
            <a:headEnd/>
            <a:tailEnd/>
          </a:ln>
          <a:effectLst/>
        </p:spPr>
        <p:txBody>
          <a:bodyPr wrap="none">
            <a:spAutoFit/>
          </a:bodyPr>
          <a:lstStyle/>
          <a:p>
            <a:r>
              <a:rPr lang="en-US"/>
              <a:t>Third step</a:t>
            </a:r>
          </a:p>
        </p:txBody>
      </p:sp>
      <p:sp>
        <p:nvSpPr>
          <p:cNvPr id="14374" name="AutoShape 38"/>
          <p:cNvSpPr>
            <a:spLocks noChangeArrowheads="1"/>
          </p:cNvSpPr>
          <p:nvPr/>
        </p:nvSpPr>
        <p:spPr bwMode="auto">
          <a:xfrm>
            <a:off x="5021263" y="5197475"/>
            <a:ext cx="2197100" cy="320675"/>
          </a:xfrm>
          <a:prstGeom prst="leftRightArrow">
            <a:avLst>
              <a:gd name="adj1" fmla="val 50000"/>
              <a:gd name="adj2" fmla="val 137030"/>
            </a:avLst>
          </a:prstGeom>
          <a:solidFill>
            <a:schemeClr val="accent1"/>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352791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3988"/>
          </a:xfrm>
        </p:spPr>
        <p:txBody>
          <a:bodyPr/>
          <a:lstStyle/>
          <a:p>
            <a:r>
              <a:rPr lang="en-CA" sz="4000" smtClean="0"/>
              <a:t>Test results and implementation of RaspiMic</a:t>
            </a:r>
          </a:p>
        </p:txBody>
      </p:sp>
      <p:sp>
        <p:nvSpPr>
          <p:cNvPr id="3" name="Content Placeholder 2"/>
          <p:cNvSpPr>
            <a:spLocks noGrp="1"/>
          </p:cNvSpPr>
          <p:nvPr>
            <p:ph idx="1"/>
          </p:nvPr>
        </p:nvSpPr>
        <p:spPr>
          <a:xfrm>
            <a:off x="854075" y="1233488"/>
            <a:ext cx="10515600" cy="5200650"/>
          </a:xfrm>
        </p:spPr>
        <p:txBody>
          <a:bodyPr/>
          <a:lstStyle/>
          <a:p>
            <a:pPr marL="0" indent="0">
              <a:lnSpc>
                <a:spcPct val="80000"/>
              </a:lnSpc>
              <a:buFont typeface="Arial" charset="0"/>
              <a:buNone/>
            </a:pPr>
            <a:endParaRPr lang="en-CA" smtClean="0"/>
          </a:p>
        </p:txBody>
      </p:sp>
      <p:graphicFrame>
        <p:nvGraphicFramePr>
          <p:cNvPr id="15433" name="Group 73"/>
          <p:cNvGraphicFramePr>
            <a:graphicFrameLocks noGrp="1"/>
          </p:cNvGraphicFramePr>
          <p:nvPr/>
        </p:nvGraphicFramePr>
        <p:xfrm>
          <a:off x="1042988" y="1187450"/>
          <a:ext cx="10121900" cy="5320856"/>
        </p:xfrm>
        <a:graphic>
          <a:graphicData uri="http://schemas.openxmlformats.org/drawingml/2006/table">
            <a:tbl>
              <a:tblPr/>
              <a:tblGrid>
                <a:gridCol w="1797050"/>
                <a:gridCol w="1731962"/>
                <a:gridCol w="1652588"/>
                <a:gridCol w="1941512"/>
                <a:gridCol w="1395413"/>
                <a:gridCol w="1603375"/>
              </a:tblGrid>
              <a:tr h="1004888">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Function </a:t>
                      </a:r>
                    </a:p>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Argument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Return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Passed Information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Expected result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Actual 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Setup()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variable for device just set 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readData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variable for device just set 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Volume of maximum sample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6475">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analyseData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Volume of maximum sample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V=min(10000)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“1” to server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“1” to 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analyseData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Volume of maximum sample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V=max(9999)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“0” to server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“0” to 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673171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4038" y="661342"/>
            <a:ext cx="8610600" cy="1293028"/>
          </a:xfrm>
        </p:spPr>
        <p:txBody>
          <a:bodyPr/>
          <a:lstStyle/>
          <a:p>
            <a:r>
              <a:rPr lang="en-US" dirty="0" smtClean="0"/>
              <a:t>Image Stream top level System Diagram</a:t>
            </a:r>
            <a:endParaRPr lang="en-U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2" y="2264456"/>
            <a:ext cx="9361487"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3374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6575" y="426793"/>
            <a:ext cx="8610600" cy="1293028"/>
          </a:xfrm>
        </p:spPr>
        <p:txBody>
          <a:bodyPr/>
          <a:lstStyle/>
          <a:p>
            <a:pPr algn="l"/>
            <a:r>
              <a:rPr lang="en-US" dirty="0" smtClean="0"/>
              <a:t>System Overview</a:t>
            </a:r>
            <a:endParaRPr lang="en-US" dirty="0"/>
          </a:p>
        </p:txBody>
      </p:sp>
      <p:sp>
        <p:nvSpPr>
          <p:cNvPr id="3" name="Content Placeholder 2"/>
          <p:cNvSpPr>
            <a:spLocks noGrp="1"/>
          </p:cNvSpPr>
          <p:nvPr>
            <p:ph idx="1"/>
          </p:nvPr>
        </p:nvSpPr>
        <p:spPr>
          <a:xfrm>
            <a:off x="685800" y="1790700"/>
            <a:ext cx="10820400" cy="4427985"/>
          </a:xfrm>
        </p:spPr>
        <p:txBody>
          <a:bodyPr/>
          <a:lstStyle/>
          <a:p>
            <a:pPr marL="0" indent="0">
              <a:buNone/>
            </a:pPr>
            <a:r>
              <a:rPr lang="en-US" dirty="0" smtClean="0"/>
              <a:t>Extensible design allows customizing and future system extensions</a:t>
            </a:r>
            <a:endParaRPr lang="en-US" dirty="0"/>
          </a:p>
        </p:txBody>
      </p:sp>
      <p:sp>
        <p:nvSpPr>
          <p:cNvPr id="4" name="Rectangle 3"/>
          <p:cNvSpPr/>
          <p:nvPr/>
        </p:nvSpPr>
        <p:spPr>
          <a:xfrm>
            <a:off x="5562463" y="3386596"/>
            <a:ext cx="1442434" cy="9465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PI-Server</a:t>
            </a:r>
            <a:endParaRPr lang="en-US" dirty="0"/>
          </a:p>
        </p:txBody>
      </p:sp>
      <p:sp>
        <p:nvSpPr>
          <p:cNvPr id="5" name="Rounded Rectangle 4"/>
          <p:cNvSpPr/>
          <p:nvPr/>
        </p:nvSpPr>
        <p:spPr>
          <a:xfrm>
            <a:off x="1327863" y="4434896"/>
            <a:ext cx="1893195" cy="69712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Thermameter</a:t>
            </a:r>
            <a:endParaRPr lang="en-US" dirty="0"/>
          </a:p>
        </p:txBody>
      </p:sp>
      <p:sp>
        <p:nvSpPr>
          <p:cNvPr id="7" name="Rounded Rectangle 6"/>
          <p:cNvSpPr/>
          <p:nvPr/>
        </p:nvSpPr>
        <p:spPr>
          <a:xfrm>
            <a:off x="1351608" y="3632314"/>
            <a:ext cx="1893195" cy="60530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RaspiMic</a:t>
            </a:r>
            <a:endParaRPr lang="en-US" dirty="0"/>
          </a:p>
        </p:txBody>
      </p:sp>
      <p:sp>
        <p:nvSpPr>
          <p:cNvPr id="8" name="Rounded Rectangle 7"/>
          <p:cNvSpPr/>
          <p:nvPr/>
        </p:nvSpPr>
        <p:spPr>
          <a:xfrm>
            <a:off x="1327865" y="2625716"/>
            <a:ext cx="1893193" cy="60530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RaspiCam</a:t>
            </a:r>
            <a:endParaRPr lang="en-US" dirty="0"/>
          </a:p>
        </p:txBody>
      </p:sp>
      <p:sp>
        <p:nvSpPr>
          <p:cNvPr id="9" name="Rounded Rectangle 8"/>
          <p:cNvSpPr/>
          <p:nvPr/>
        </p:nvSpPr>
        <p:spPr>
          <a:xfrm>
            <a:off x="8766085" y="3288885"/>
            <a:ext cx="1738648" cy="862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Gui</a:t>
            </a:r>
            <a:r>
              <a:rPr lang="en-US" dirty="0" smtClean="0"/>
              <a:t> Client</a:t>
            </a:r>
            <a:endParaRPr lang="en-US" dirty="0"/>
          </a:p>
        </p:txBody>
      </p:sp>
      <p:sp>
        <p:nvSpPr>
          <p:cNvPr id="10" name="Rounded Rectangle 9"/>
          <p:cNvSpPr/>
          <p:nvPr/>
        </p:nvSpPr>
        <p:spPr>
          <a:xfrm>
            <a:off x="1249249" y="5460642"/>
            <a:ext cx="2050424" cy="55379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Potential sensor</a:t>
            </a:r>
            <a:endParaRPr lang="en-US" dirty="0"/>
          </a:p>
        </p:txBody>
      </p:sp>
      <p:sp>
        <p:nvSpPr>
          <p:cNvPr id="12" name="Rounded Rectangle 11"/>
          <p:cNvSpPr/>
          <p:nvPr/>
        </p:nvSpPr>
        <p:spPr>
          <a:xfrm>
            <a:off x="8766085" y="4994640"/>
            <a:ext cx="1738648" cy="8628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Potential Mobile Client</a:t>
            </a:r>
            <a:endParaRPr lang="en-US" dirty="0"/>
          </a:p>
        </p:txBody>
      </p:sp>
      <p:cxnSp>
        <p:nvCxnSpPr>
          <p:cNvPr id="16" name="Straight Arrow Connector 15"/>
          <p:cNvCxnSpPr>
            <a:stCxn id="7" idx="3"/>
            <a:endCxn id="4" idx="1"/>
          </p:cNvCxnSpPr>
          <p:nvPr/>
        </p:nvCxnSpPr>
        <p:spPr>
          <a:xfrm flipV="1">
            <a:off x="3244803" y="3859895"/>
            <a:ext cx="2317660" cy="750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40282" y="3889418"/>
            <a:ext cx="1677573" cy="1542116"/>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p:cNvCxnSpPr>
          <p:nvPr/>
        </p:nvCxnSpPr>
        <p:spPr>
          <a:xfrm flipV="1">
            <a:off x="3299673" y="3931275"/>
            <a:ext cx="2262790" cy="180626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3"/>
            <a:endCxn id="4" idx="1"/>
          </p:cNvCxnSpPr>
          <p:nvPr/>
        </p:nvCxnSpPr>
        <p:spPr>
          <a:xfrm>
            <a:off x="3221058" y="2928370"/>
            <a:ext cx="2341405" cy="931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a:endCxn id="4" idx="1"/>
          </p:cNvCxnSpPr>
          <p:nvPr/>
        </p:nvCxnSpPr>
        <p:spPr>
          <a:xfrm flipV="1">
            <a:off x="3221058" y="3859895"/>
            <a:ext cx="2341405" cy="9235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3"/>
            <a:endCxn id="9" idx="1"/>
          </p:cNvCxnSpPr>
          <p:nvPr/>
        </p:nvCxnSpPr>
        <p:spPr>
          <a:xfrm flipV="1">
            <a:off x="7004897" y="3720328"/>
            <a:ext cx="1761188" cy="1395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735476" y="2826983"/>
            <a:ext cx="1638300" cy="369332"/>
          </a:xfrm>
          <a:prstGeom prst="rect">
            <a:avLst/>
          </a:prstGeom>
          <a:noFill/>
        </p:spPr>
        <p:txBody>
          <a:bodyPr wrap="square" rtlCol="0">
            <a:spAutoFit/>
          </a:bodyPr>
          <a:lstStyle/>
          <a:p>
            <a:r>
              <a:rPr lang="en-US" dirty="0" smtClean="0"/>
              <a:t>Data(Strings)</a:t>
            </a:r>
            <a:endParaRPr lang="en-US" dirty="0"/>
          </a:p>
        </p:txBody>
      </p:sp>
      <p:sp>
        <p:nvSpPr>
          <p:cNvPr id="57" name="TextBox 56"/>
          <p:cNvSpPr txBox="1"/>
          <p:nvPr/>
        </p:nvSpPr>
        <p:spPr>
          <a:xfrm>
            <a:off x="7602389" y="3386596"/>
            <a:ext cx="759721" cy="369332"/>
          </a:xfrm>
          <a:prstGeom prst="rect">
            <a:avLst/>
          </a:prstGeom>
          <a:noFill/>
        </p:spPr>
        <p:txBody>
          <a:bodyPr wrap="square" rtlCol="0">
            <a:spAutoFit/>
          </a:bodyPr>
          <a:lstStyle/>
          <a:p>
            <a:r>
              <a:rPr lang="en-US" dirty="0" smtClean="0"/>
              <a:t>XML </a:t>
            </a:r>
            <a:endParaRPr lang="en-US" dirty="0"/>
          </a:p>
        </p:txBody>
      </p:sp>
    </p:spTree>
    <p:extLst>
      <p:ext uri="{BB962C8B-B14F-4D97-AF65-F5344CB8AC3E}">
        <p14:creationId xmlns:p14="http://schemas.microsoft.com/office/powerpoint/2010/main" val="1776743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1714" y="194233"/>
            <a:ext cx="8610600" cy="1293028"/>
          </a:xfrm>
        </p:spPr>
        <p:txBody>
          <a:bodyPr/>
          <a:lstStyle/>
          <a:p>
            <a:r>
              <a:rPr lang="en-US" dirty="0" smtClean="0"/>
              <a:t>Software Level System Diagram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410" y="1487261"/>
            <a:ext cx="1003935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9608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iyadhalsegier\Desktop\Test res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381" y="1594279"/>
            <a:ext cx="9707263" cy="4608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84887" y="702965"/>
            <a:ext cx="5758249" cy="707886"/>
          </a:xfrm>
          <a:prstGeom prst="rect">
            <a:avLst/>
          </a:prstGeom>
          <a:noFill/>
        </p:spPr>
        <p:txBody>
          <a:bodyPr wrap="square" rtlCol="0">
            <a:spAutoFit/>
          </a:bodyPr>
          <a:lstStyle/>
          <a:p>
            <a:r>
              <a:rPr lang="en-US" sz="4000" dirty="0" smtClean="0"/>
              <a:t>FPS testing</a:t>
            </a:r>
            <a:endParaRPr lang="en-US" sz="4000" dirty="0"/>
          </a:p>
        </p:txBody>
      </p:sp>
    </p:spTree>
    <p:extLst>
      <p:ext uri="{BB962C8B-B14F-4D97-AF65-F5344CB8AC3E}">
        <p14:creationId xmlns:p14="http://schemas.microsoft.com/office/powerpoint/2010/main" val="183256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735922"/>
            <a:ext cx="11391900" cy="3426627"/>
          </a:xfrm>
        </p:spPr>
        <p:txBody>
          <a:bodyPr/>
          <a:lstStyle/>
          <a:p>
            <a:pPr algn="ctr"/>
            <a:r>
              <a:rPr lang="en-US" dirty="0" smtClean="0"/>
              <a:t>Any Questions/Comments?</a:t>
            </a:r>
            <a:endParaRPr lang="en-US" dirty="0"/>
          </a:p>
        </p:txBody>
      </p:sp>
    </p:spTree>
    <p:extLst>
      <p:ext uri="{BB962C8B-B14F-4D97-AF65-F5344CB8AC3E}">
        <p14:creationId xmlns:p14="http://schemas.microsoft.com/office/powerpoint/2010/main" val="2323493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Appendix: controller</a:t>
            </a:r>
            <a:endParaRPr lang="en-US" dirty="0"/>
          </a:p>
        </p:txBody>
      </p:sp>
      <p:pic>
        <p:nvPicPr>
          <p:cNvPr id="4" name="Picture 3"/>
          <p:cNvPicPr>
            <a:picLocks noChangeAspect="1"/>
          </p:cNvPicPr>
          <p:nvPr/>
        </p:nvPicPr>
        <p:blipFill>
          <a:blip r:embed="rId2"/>
          <a:stretch>
            <a:fillRect/>
          </a:stretch>
        </p:blipFill>
        <p:spPr>
          <a:xfrm>
            <a:off x="1428750" y="1704976"/>
            <a:ext cx="8334375" cy="4933950"/>
          </a:xfrm>
          <a:prstGeom prst="rect">
            <a:avLst/>
          </a:prstGeom>
        </p:spPr>
      </p:pic>
    </p:spTree>
    <p:extLst>
      <p:ext uri="{BB962C8B-B14F-4D97-AF65-F5344CB8AC3E}">
        <p14:creationId xmlns:p14="http://schemas.microsoft.com/office/powerpoint/2010/main" val="10821285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0" y="269073"/>
            <a:ext cx="8610600" cy="1293028"/>
          </a:xfrm>
        </p:spPr>
        <p:txBody>
          <a:bodyPr/>
          <a:lstStyle/>
          <a:p>
            <a:pPr algn="l"/>
            <a:r>
              <a:rPr lang="en-US" dirty="0" smtClean="0"/>
              <a:t>Appendix : </a:t>
            </a:r>
            <a:r>
              <a:rPr lang="en-US" dirty="0" err="1" smtClean="0"/>
              <a:t>BArCHart</a:t>
            </a:r>
            <a:r>
              <a:rPr lang="en-US" dirty="0" smtClean="0"/>
              <a:t> Model</a:t>
            </a:r>
            <a:endParaRPr lang="en-US" dirty="0"/>
          </a:p>
        </p:txBody>
      </p:sp>
      <p:pic>
        <p:nvPicPr>
          <p:cNvPr id="4" name="Content Placeholder 3"/>
          <p:cNvPicPr>
            <a:picLocks noGrp="1" noChangeAspect="1"/>
          </p:cNvPicPr>
          <p:nvPr>
            <p:ph idx="1"/>
          </p:nvPr>
        </p:nvPicPr>
        <p:blipFill>
          <a:blip r:embed="rId2"/>
          <a:stretch>
            <a:fillRect/>
          </a:stretch>
        </p:blipFill>
        <p:spPr>
          <a:xfrm>
            <a:off x="552450" y="1717675"/>
            <a:ext cx="5991225" cy="4877647"/>
          </a:xfrm>
          <a:prstGeom prst="rect">
            <a:avLst/>
          </a:prstGeom>
        </p:spPr>
      </p:pic>
      <p:pic>
        <p:nvPicPr>
          <p:cNvPr id="5" name="Picture 4"/>
          <p:cNvPicPr>
            <a:picLocks noChangeAspect="1"/>
          </p:cNvPicPr>
          <p:nvPr/>
        </p:nvPicPr>
        <p:blipFill>
          <a:blip r:embed="rId3"/>
          <a:stretch>
            <a:fillRect/>
          </a:stretch>
        </p:blipFill>
        <p:spPr>
          <a:xfrm>
            <a:off x="6843712" y="2438400"/>
            <a:ext cx="4886325" cy="2133600"/>
          </a:xfrm>
          <a:prstGeom prst="rect">
            <a:avLst/>
          </a:prstGeom>
        </p:spPr>
      </p:pic>
    </p:spTree>
    <p:extLst>
      <p:ext uri="{BB962C8B-B14F-4D97-AF65-F5344CB8AC3E}">
        <p14:creationId xmlns:p14="http://schemas.microsoft.com/office/powerpoint/2010/main" val="3975665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09800" y="381001"/>
            <a:ext cx="7772400" cy="76199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atin typeface="Times New Roman" pitchFamily="18" charset="0"/>
                <a:cs typeface="Times New Roman" pitchFamily="18" charset="0"/>
              </a:rPr>
              <a:t>Temperature Sensor</a:t>
            </a:r>
            <a:endParaRPr lang="en-US" dirty="0">
              <a:latin typeface="Times New Roman" pitchFamily="18" charset="0"/>
              <a:cs typeface="Times New Roman" pitchFamily="18" charset="0"/>
            </a:endParaRPr>
          </a:p>
        </p:txBody>
      </p:sp>
      <p:pic>
        <p:nvPicPr>
          <p:cNvPr id="5" name="Picture 2" descr="C:\Users\riyadhalsegier\Desktop\gpi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71601"/>
            <a:ext cx="5715000" cy="280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riyadhalsegier\Desktop\gpio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953" y="4397749"/>
            <a:ext cx="5715000" cy="1304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C:\Users\riyadhalsegier\Desktop\Connecting the sensor DS18B2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587874"/>
            <a:ext cx="2819400"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302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81001"/>
            <a:ext cx="7772400" cy="761999"/>
          </a:xfrm>
        </p:spPr>
        <p:txBody>
          <a:bodyPr>
            <a:normAutofit/>
          </a:bodyPr>
          <a:lstStyle/>
          <a:p>
            <a:r>
              <a:rPr lang="en-US" sz="4400" dirty="0" smtClean="0">
                <a:latin typeface="Times New Roman" pitchFamily="18" charset="0"/>
                <a:cs typeface="Times New Roman" pitchFamily="18" charset="0"/>
              </a:rPr>
              <a:t>Temperature Sensor</a:t>
            </a:r>
            <a:endParaRPr lang="en-US" sz="4400" dirty="0">
              <a:latin typeface="Times New Roman" pitchFamily="18" charset="0"/>
              <a:cs typeface="Times New Roman" pitchFamily="18" charset="0"/>
            </a:endParaRPr>
          </a:p>
        </p:txBody>
      </p:sp>
      <p:sp>
        <p:nvSpPr>
          <p:cNvPr id="4" name="Flowchart: Process 3"/>
          <p:cNvSpPr/>
          <p:nvPr/>
        </p:nvSpPr>
        <p:spPr>
          <a:xfrm>
            <a:off x="2438400" y="1371600"/>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Setup(void);</a:t>
            </a:r>
          </a:p>
          <a:p>
            <a:pPr algn="ctr"/>
            <a:r>
              <a:rPr lang="en-US" sz="1000" dirty="0" err="1"/>
              <a:t>wiringpi.pinMode</a:t>
            </a:r>
            <a:r>
              <a:rPr lang="en-US" sz="1000" dirty="0"/>
              <a:t>(25,1)        #red light</a:t>
            </a:r>
            <a:br>
              <a:rPr lang="en-US" sz="1000" dirty="0"/>
            </a:br>
            <a:r>
              <a:rPr lang="en-US" sz="1000" dirty="0" err="1"/>
              <a:t>wiringpi.pinMode</a:t>
            </a:r>
            <a:r>
              <a:rPr lang="en-US" sz="1000" dirty="0"/>
              <a:t>(24,1)        #green light</a:t>
            </a:r>
            <a:br>
              <a:rPr lang="en-US" sz="1000" dirty="0"/>
            </a:br>
            <a:r>
              <a:rPr lang="en-US" sz="1000" dirty="0"/>
              <a:t>…</a:t>
            </a:r>
          </a:p>
          <a:p>
            <a:r>
              <a:rPr lang="en-US" sz="1000" dirty="0">
                <a:latin typeface="Times New Roman" pitchFamily="18" charset="0"/>
                <a:cs typeface="Times New Roman" pitchFamily="18" charset="0"/>
              </a:rPr>
              <a:t>          --------------------------------------------------------</a:t>
            </a:r>
          </a:p>
          <a:p>
            <a:pPr algn="ctr"/>
            <a:endParaRPr lang="en-US" sz="1000" dirty="0">
              <a:latin typeface="Times New Roman" pitchFamily="18" charset="0"/>
              <a:cs typeface="Times New Roman" pitchFamily="18" charset="0"/>
            </a:endParaRPr>
          </a:p>
        </p:txBody>
      </p:sp>
      <p:sp>
        <p:nvSpPr>
          <p:cNvPr id="5" name="Flowchart: Process 4"/>
          <p:cNvSpPr/>
          <p:nvPr/>
        </p:nvSpPr>
        <p:spPr>
          <a:xfrm>
            <a:off x="6948503" y="4676274"/>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Led_con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Temp);</a:t>
            </a:r>
          </a:p>
          <a:p>
            <a:pPr algn="ctr"/>
            <a:endParaRPr lang="en-US" sz="1000" dirty="0">
              <a:latin typeface="Times New Roman" pitchFamily="18" charset="0"/>
              <a:cs typeface="Times New Roman" pitchFamily="18" charset="0"/>
            </a:endParaRPr>
          </a:p>
          <a:p>
            <a:r>
              <a:rPr lang="en-US" sz="1000" dirty="0"/>
              <a:t>         </a:t>
            </a:r>
            <a:r>
              <a:rPr lang="en-US" sz="1000" dirty="0" err="1"/>
              <a:t>wiringpi.digitalWrite</a:t>
            </a:r>
            <a:r>
              <a:rPr lang="en-US" sz="1000" dirty="0"/>
              <a:t>(25,0)  #red is on</a:t>
            </a:r>
            <a:br>
              <a:rPr lang="en-US" sz="1000" dirty="0"/>
            </a:br>
            <a:r>
              <a:rPr lang="en-US" sz="1000" dirty="0"/>
              <a:t>         sleep(1)</a:t>
            </a:r>
          </a:p>
          <a:p>
            <a:r>
              <a:rPr lang="en-US" sz="1000" dirty="0"/>
              <a:t>         </a:t>
            </a:r>
            <a:r>
              <a:rPr lang="en-US" sz="1000" dirty="0" err="1"/>
              <a:t>wiringpi.digitalWrite</a:t>
            </a:r>
            <a:r>
              <a:rPr lang="en-US" sz="1000" dirty="0"/>
              <a:t>(25,1)  #red is off</a:t>
            </a:r>
          </a:p>
          <a:p>
            <a:r>
              <a:rPr lang="en-US" sz="1000" dirty="0"/>
              <a:t>	                …</a:t>
            </a:r>
          </a:p>
          <a:p>
            <a:r>
              <a:rPr lang="en-US" sz="1000" dirty="0">
                <a:latin typeface="Times New Roman" pitchFamily="18" charset="0"/>
                <a:cs typeface="Times New Roman" pitchFamily="18" charset="0"/>
              </a:rPr>
              <a:t>          --------------------------------------------------------</a:t>
            </a:r>
          </a:p>
          <a:p>
            <a:pPr algn="ctr"/>
            <a:r>
              <a:rPr lang="en-US" sz="1000" dirty="0">
                <a:latin typeface="Times New Roman" pitchFamily="18" charset="0"/>
                <a:cs typeface="Times New Roman" pitchFamily="18" charset="0"/>
              </a:rPr>
              <a:t>*Temp value is &lt;40°C  or &lt;10°C .</a:t>
            </a:r>
            <a:endParaRPr lang="en-US" dirty="0">
              <a:latin typeface="Times New Roman" pitchFamily="18" charset="0"/>
              <a:cs typeface="Times New Roman" pitchFamily="18" charset="0"/>
            </a:endParaRPr>
          </a:p>
        </p:txBody>
      </p:sp>
      <p:sp>
        <p:nvSpPr>
          <p:cNvPr id="6" name="Flowchart: Process 5"/>
          <p:cNvSpPr/>
          <p:nvPr/>
        </p:nvSpPr>
        <p:spPr>
          <a:xfrm>
            <a:off x="6934200" y="1371600"/>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Led_con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Temp);</a:t>
            </a:r>
          </a:p>
          <a:p>
            <a:pPr algn="ctr"/>
            <a:r>
              <a:rPr lang="en-US" dirty="0"/>
              <a:t> </a:t>
            </a:r>
            <a:r>
              <a:rPr lang="en-US" sz="1000" dirty="0" err="1"/>
              <a:t>wiringpi.digitalWrite</a:t>
            </a:r>
            <a:r>
              <a:rPr lang="en-US" sz="1000" dirty="0"/>
              <a:t>(24,1)   #green is on</a:t>
            </a:r>
          </a:p>
          <a:p>
            <a:r>
              <a:rPr lang="en-US" sz="1000" dirty="0"/>
              <a:t>	                …</a:t>
            </a:r>
          </a:p>
          <a:p>
            <a:r>
              <a:rPr lang="en-US" sz="1000" dirty="0">
                <a:latin typeface="Times New Roman" pitchFamily="18" charset="0"/>
                <a:cs typeface="Times New Roman" pitchFamily="18" charset="0"/>
              </a:rPr>
              <a:t>          --------------------------------------------------------</a:t>
            </a:r>
          </a:p>
          <a:p>
            <a:pPr algn="ctr"/>
            <a:r>
              <a:rPr lang="en-US" sz="1000" dirty="0">
                <a:latin typeface="Times New Roman" pitchFamily="18" charset="0"/>
                <a:cs typeface="Times New Roman" pitchFamily="18" charset="0"/>
              </a:rPr>
              <a:t>*Temp value is between 20°C  and 27°C.</a:t>
            </a:r>
            <a:endParaRPr lang="en-US" dirty="0">
              <a:latin typeface="Times New Roman" pitchFamily="18" charset="0"/>
              <a:cs typeface="Times New Roman" pitchFamily="18" charset="0"/>
            </a:endParaRPr>
          </a:p>
        </p:txBody>
      </p:sp>
      <p:sp>
        <p:nvSpPr>
          <p:cNvPr id="7" name="Flowchart: Process 6"/>
          <p:cNvSpPr/>
          <p:nvPr/>
        </p:nvSpPr>
        <p:spPr>
          <a:xfrm>
            <a:off x="2438400" y="4660232"/>
            <a:ext cx="3047997"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cleanup(void);</a:t>
            </a:r>
          </a:p>
          <a:p>
            <a:pPr algn="ctr"/>
            <a:endParaRPr lang="en-US" dirty="0">
              <a:latin typeface="Times New Roman" pitchFamily="18" charset="0"/>
              <a:cs typeface="Times New Roman" pitchFamily="18" charset="0"/>
            </a:endParaRPr>
          </a:p>
          <a:p>
            <a:pPr algn="ctr"/>
            <a:r>
              <a:rPr lang="en-US" sz="1000" dirty="0"/>
              <a:t>  </a:t>
            </a:r>
            <a:r>
              <a:rPr lang="en-US" sz="1000" dirty="0" err="1"/>
              <a:t>wiringpi.digitalWrite</a:t>
            </a:r>
            <a:r>
              <a:rPr lang="en-US" sz="1000" dirty="0"/>
              <a:t>(25,0)   #red is off</a:t>
            </a:r>
            <a:br>
              <a:rPr lang="en-US" sz="1000" dirty="0"/>
            </a:br>
            <a:r>
              <a:rPr lang="en-US" sz="1000" dirty="0"/>
              <a:t>        </a:t>
            </a:r>
            <a:r>
              <a:rPr lang="en-US" sz="1000" dirty="0" err="1"/>
              <a:t>wiringpi.digitalWrite</a:t>
            </a:r>
            <a:r>
              <a:rPr lang="en-US" sz="1000" dirty="0"/>
              <a:t>(24,0)   #green is off</a:t>
            </a:r>
            <a:endParaRPr lang="en-US" dirty="0">
              <a:latin typeface="Times New Roman" pitchFamily="18" charset="0"/>
              <a:cs typeface="Times New Roman" pitchFamily="18" charset="0"/>
            </a:endParaRPr>
          </a:p>
          <a:p>
            <a:r>
              <a:rPr lang="en-US" sz="1000" dirty="0"/>
              <a:t>	                …</a:t>
            </a:r>
          </a:p>
          <a:p>
            <a:r>
              <a:rPr lang="en-US" sz="1000"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8" name="Oval 7"/>
          <p:cNvSpPr/>
          <p:nvPr/>
        </p:nvSpPr>
        <p:spPr>
          <a:xfrm>
            <a:off x="3962397" y="2895600"/>
            <a:ext cx="4243406" cy="178067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solidFill>
                <a:latin typeface="Times New Roman" pitchFamily="18" charset="0"/>
                <a:cs typeface="Times New Roman" pitchFamily="18" charset="0"/>
              </a:rPr>
              <a:t>1- Read Temp</a:t>
            </a:r>
          </a:p>
          <a:p>
            <a:pPr algn="ctr"/>
            <a:r>
              <a:rPr lang="en-US" dirty="0">
                <a:solidFill>
                  <a:schemeClr val="bg2"/>
                </a:solidFill>
                <a:latin typeface="Times New Roman" pitchFamily="18" charset="0"/>
                <a:cs typeface="Times New Roman" pitchFamily="18" charset="0"/>
              </a:rPr>
              <a:t>2- Detects and reports the status of the system (etc. working normal, problems…) </a:t>
            </a:r>
          </a:p>
        </p:txBody>
      </p:sp>
      <p:cxnSp>
        <p:nvCxnSpPr>
          <p:cNvPr id="10" name="Straight Arrow Connector 9"/>
          <p:cNvCxnSpPr>
            <a:stCxn id="6" idx="2"/>
            <a:endCxn id="8" idx="7"/>
          </p:cNvCxnSpPr>
          <p:nvPr/>
        </p:nvCxnSpPr>
        <p:spPr>
          <a:xfrm flipH="1">
            <a:off x="7584372" y="2895600"/>
            <a:ext cx="873829"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4" idx="2"/>
            <a:endCxn id="8" idx="1"/>
          </p:cNvCxnSpPr>
          <p:nvPr/>
        </p:nvCxnSpPr>
        <p:spPr>
          <a:xfrm>
            <a:off x="3962401" y="2895600"/>
            <a:ext cx="621429"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5" idx="0"/>
            <a:endCxn id="8" idx="5"/>
          </p:cNvCxnSpPr>
          <p:nvPr/>
        </p:nvCxnSpPr>
        <p:spPr>
          <a:xfrm flipH="1" flipV="1">
            <a:off x="7584371" y="4415500"/>
            <a:ext cx="888132"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0"/>
            <a:endCxn id="8" idx="3"/>
          </p:cNvCxnSpPr>
          <p:nvPr/>
        </p:nvCxnSpPr>
        <p:spPr>
          <a:xfrm flipV="1">
            <a:off x="3962399" y="4415500"/>
            <a:ext cx="621431" cy="2447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7" name="Right Arrow 26"/>
          <p:cNvSpPr/>
          <p:nvPr/>
        </p:nvSpPr>
        <p:spPr>
          <a:xfrm rot="3391550">
            <a:off x="1701231" y="1688296"/>
            <a:ext cx="881427" cy="5334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sp>
        <p:nvSpPr>
          <p:cNvPr id="36" name="Right Arrow 35"/>
          <p:cNvSpPr/>
          <p:nvPr/>
        </p:nvSpPr>
        <p:spPr>
          <a:xfrm rot="2752046">
            <a:off x="1640737" y="4961519"/>
            <a:ext cx="922981" cy="5334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sp>
        <p:nvSpPr>
          <p:cNvPr id="55" name="TextBox 54"/>
          <p:cNvSpPr txBox="1"/>
          <p:nvPr/>
        </p:nvSpPr>
        <p:spPr>
          <a:xfrm>
            <a:off x="2420321" y="6200274"/>
            <a:ext cx="7576182" cy="369332"/>
          </a:xfrm>
          <a:prstGeom prst="rect">
            <a:avLst/>
          </a:prstGeom>
          <a:noFill/>
        </p:spPr>
        <p:txBody>
          <a:bodyPr wrap="square" rtlCol="0">
            <a:spAutoFit/>
          </a:bodyPr>
          <a:lstStyle/>
          <a:p>
            <a:r>
              <a:rPr lang="en-US" dirty="0">
                <a:latin typeface="Times New Roman" pitchFamily="18" charset="0"/>
                <a:cs typeface="Times New Roman" pitchFamily="18" charset="0"/>
              </a:rPr>
              <a:t>Figure1.1: General view of the Temperature sensor’s functionality</a:t>
            </a:r>
          </a:p>
        </p:txBody>
      </p:sp>
      <p:sp>
        <p:nvSpPr>
          <p:cNvPr id="56" name="TextBox 55"/>
          <p:cNvSpPr txBox="1"/>
          <p:nvPr/>
        </p:nvSpPr>
        <p:spPr>
          <a:xfrm>
            <a:off x="1487092" y="1132504"/>
            <a:ext cx="1309703" cy="307777"/>
          </a:xfrm>
          <a:prstGeom prst="rect">
            <a:avLst/>
          </a:prstGeom>
          <a:noFill/>
        </p:spPr>
        <p:txBody>
          <a:bodyPr wrap="square" rtlCol="0">
            <a:spAutoFit/>
          </a:bodyPr>
          <a:lstStyle/>
          <a:p>
            <a:r>
              <a:rPr lang="en-US" sz="1400" dirty="0">
                <a:latin typeface="Times New Roman" pitchFamily="18" charset="0"/>
                <a:cs typeface="Times New Roman" pitchFamily="18" charset="0"/>
              </a:rPr>
              <a:t>First call</a:t>
            </a:r>
          </a:p>
        </p:txBody>
      </p:sp>
      <p:sp>
        <p:nvSpPr>
          <p:cNvPr id="58" name="TextBox 57"/>
          <p:cNvSpPr txBox="1"/>
          <p:nvPr/>
        </p:nvSpPr>
        <p:spPr>
          <a:xfrm>
            <a:off x="1487092" y="4415501"/>
            <a:ext cx="1651573" cy="307777"/>
          </a:xfrm>
          <a:prstGeom prst="rect">
            <a:avLst/>
          </a:prstGeom>
          <a:noFill/>
        </p:spPr>
        <p:txBody>
          <a:bodyPr wrap="square" rtlCol="0">
            <a:spAutoFit/>
          </a:bodyPr>
          <a:lstStyle/>
          <a:p>
            <a:r>
              <a:rPr lang="en-US" sz="1400" dirty="0">
                <a:latin typeface="Times New Roman" pitchFamily="18" charset="0"/>
                <a:cs typeface="Times New Roman" pitchFamily="18" charset="0"/>
              </a:rPr>
              <a:t>Last call</a:t>
            </a:r>
          </a:p>
        </p:txBody>
      </p:sp>
      <p:sp>
        <p:nvSpPr>
          <p:cNvPr id="60" name="TextBox 59"/>
          <p:cNvSpPr txBox="1"/>
          <p:nvPr/>
        </p:nvSpPr>
        <p:spPr>
          <a:xfrm>
            <a:off x="2420320" y="2895601"/>
            <a:ext cx="1923080" cy="646331"/>
          </a:xfrm>
          <a:prstGeom prst="rect">
            <a:avLst/>
          </a:prstGeom>
          <a:noFill/>
        </p:spPr>
        <p:txBody>
          <a:bodyPr wrap="square" rtlCol="0">
            <a:spAutoFit/>
          </a:bodyPr>
          <a:lstStyle/>
          <a:p>
            <a:r>
              <a:rPr lang="en-US" dirty="0">
                <a:latin typeface="Times New Roman" pitchFamily="18" charset="0"/>
                <a:cs typeface="Times New Roman" pitchFamily="18" charset="0"/>
              </a:rPr>
              <a:t>Initialize GPIO (sensor and LEDs)</a:t>
            </a:r>
          </a:p>
        </p:txBody>
      </p:sp>
      <p:sp>
        <p:nvSpPr>
          <p:cNvPr id="61" name="TextBox 60"/>
          <p:cNvSpPr txBox="1"/>
          <p:nvPr/>
        </p:nvSpPr>
        <p:spPr>
          <a:xfrm>
            <a:off x="7830522" y="3062039"/>
            <a:ext cx="1770679" cy="338554"/>
          </a:xfrm>
          <a:prstGeom prst="rect">
            <a:avLst/>
          </a:prstGeom>
          <a:noFill/>
        </p:spPr>
        <p:txBody>
          <a:bodyPr wrap="square" rtlCol="0">
            <a:spAutoFit/>
          </a:bodyPr>
          <a:lstStyle/>
          <a:p>
            <a:r>
              <a:rPr lang="en-US" sz="1600" dirty="0">
                <a:latin typeface="Times New Roman" pitchFamily="18" charset="0"/>
                <a:cs typeface="Times New Roman" pitchFamily="18" charset="0"/>
              </a:rPr>
              <a:t>Normal mode</a:t>
            </a:r>
          </a:p>
        </p:txBody>
      </p:sp>
      <p:sp>
        <p:nvSpPr>
          <p:cNvPr id="62" name="TextBox 61"/>
          <p:cNvSpPr txBox="1"/>
          <p:nvPr/>
        </p:nvSpPr>
        <p:spPr>
          <a:xfrm>
            <a:off x="8015107" y="4171287"/>
            <a:ext cx="1770679" cy="338554"/>
          </a:xfrm>
          <a:prstGeom prst="rect">
            <a:avLst/>
          </a:prstGeom>
          <a:noFill/>
        </p:spPr>
        <p:txBody>
          <a:bodyPr wrap="square" rtlCol="0">
            <a:spAutoFit/>
          </a:bodyPr>
          <a:lstStyle/>
          <a:p>
            <a:r>
              <a:rPr lang="en-US" sz="1600" dirty="0">
                <a:latin typeface="Times New Roman" pitchFamily="18" charset="0"/>
                <a:cs typeface="Times New Roman" pitchFamily="18" charset="0"/>
              </a:rPr>
              <a:t>Dangerous mode</a:t>
            </a:r>
          </a:p>
        </p:txBody>
      </p:sp>
      <p:sp>
        <p:nvSpPr>
          <p:cNvPr id="64" name="TextBox 63"/>
          <p:cNvSpPr txBox="1"/>
          <p:nvPr/>
        </p:nvSpPr>
        <p:spPr>
          <a:xfrm>
            <a:off x="2438400" y="4012484"/>
            <a:ext cx="1770679" cy="646331"/>
          </a:xfrm>
          <a:prstGeom prst="rect">
            <a:avLst/>
          </a:prstGeom>
          <a:noFill/>
        </p:spPr>
        <p:txBody>
          <a:bodyPr wrap="square" rtlCol="0">
            <a:spAutoFit/>
          </a:bodyPr>
          <a:lstStyle/>
          <a:p>
            <a:r>
              <a:rPr lang="en-US" dirty="0">
                <a:latin typeface="Times New Roman" pitchFamily="18" charset="0"/>
                <a:cs typeface="Times New Roman" pitchFamily="18" charset="0"/>
              </a:rPr>
              <a:t>Reset GPIO (sensor and </a:t>
            </a:r>
            <a:r>
              <a:rPr lang="en-US" dirty="0" err="1">
                <a:latin typeface="Times New Roman" pitchFamily="18" charset="0"/>
                <a:cs typeface="Times New Roman" pitchFamily="18" charset="0"/>
              </a:rPr>
              <a:t>leds</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194258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60850074"/>
              </p:ext>
            </p:extLst>
          </p:nvPr>
        </p:nvGraphicFramePr>
        <p:xfrm>
          <a:off x="630195" y="914400"/>
          <a:ext cx="10849231" cy="5560543"/>
        </p:xfrm>
        <a:graphic>
          <a:graphicData uri="http://schemas.openxmlformats.org/drawingml/2006/table">
            <a:tbl>
              <a:tblPr firstRow="1" firstCol="1" bandRow="1">
                <a:tableStyleId>{5C22544A-7EE6-4342-B048-85BDC9FD1C3A}</a:tableStyleId>
              </a:tblPr>
              <a:tblGrid>
                <a:gridCol w="1183351"/>
                <a:gridCol w="1201503"/>
                <a:gridCol w="1449790"/>
                <a:gridCol w="2627939"/>
                <a:gridCol w="2890205"/>
                <a:gridCol w="1496443"/>
              </a:tblGrid>
              <a:tr h="816286">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Function</a:t>
                      </a:r>
                    </a:p>
                    <a:p>
                      <a:pPr marL="0" marR="0" algn="ctr">
                        <a:lnSpc>
                          <a:spcPct val="115000"/>
                        </a:lnSpc>
                        <a:spcBef>
                          <a:spcPts val="0"/>
                        </a:spcBef>
                        <a:spcAft>
                          <a:spcPts val="0"/>
                        </a:spcAft>
                      </a:pPr>
                      <a:r>
                        <a:rPr lang="en-US" sz="1800" dirty="0">
                          <a:effectLst/>
                          <a:latin typeface="Times New Roman" pitchFamily="18" charset="0"/>
                          <a:cs typeface="Times New Roman" pitchFamily="18" charset="0"/>
                        </a:rPr>
                        <a:t>Name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Argument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Test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 Information/</a:t>
                      </a:r>
                    </a:p>
                    <a:p>
                      <a:pPr marL="0" marR="0" algn="ctr">
                        <a:lnSpc>
                          <a:spcPct val="115000"/>
                        </a:lnSpc>
                        <a:spcBef>
                          <a:spcPts val="0"/>
                        </a:spcBef>
                        <a:spcAft>
                          <a:spcPts val="0"/>
                        </a:spcAft>
                      </a:pPr>
                      <a:r>
                        <a:rPr lang="en-US" sz="1800">
                          <a:effectLst/>
                          <a:latin typeface="Times New Roman" pitchFamily="18" charset="0"/>
                          <a:cs typeface="Times New Roman" pitchFamily="18" charset="0"/>
                        </a:rPr>
                        <a:t>Action preformed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Expected result</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Actual</a:t>
                      </a:r>
                      <a:endParaRPr lang="en-US" sz="1800">
                        <a:effectLst/>
                        <a:latin typeface="Times New Roman" pitchFamily="18" charset="0"/>
                        <a:ea typeface="Calibri"/>
                        <a:cs typeface="Times New Roman" pitchFamily="18" charset="0"/>
                      </a:endParaRPr>
                    </a:p>
                  </a:txBody>
                  <a:tcPr marL="68580" marR="68580" marT="0" marB="0"/>
                </a:tc>
              </a:tr>
              <a:tr h="662203">
                <a:tc>
                  <a:txBody>
                    <a:bodyPr/>
                    <a:lstStyle/>
                    <a:p>
                      <a:pPr marL="0" marR="0" algn="ctr">
                        <a:lnSpc>
                          <a:spcPct val="115000"/>
                        </a:lnSpc>
                        <a:spcBef>
                          <a:spcPts val="0"/>
                        </a:spcBef>
                        <a:spcAft>
                          <a:spcPts val="0"/>
                        </a:spcAft>
                      </a:pPr>
                      <a:r>
                        <a:rPr lang="en-US" sz="1600" dirty="0" err="1">
                          <a:effectLst/>
                          <a:latin typeface="Times New Roman" pitchFamily="18" charset="0"/>
                          <a:cs typeface="Times New Roman" pitchFamily="18" charset="0"/>
                        </a:rPr>
                        <a:t>Led_con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Int Temp</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 </a:t>
                      </a:r>
                      <a:r>
                        <a:rPr lang="en-US" sz="1600" dirty="0" smtClean="0">
                          <a:effectLst/>
                          <a:latin typeface="Times New Roman" pitchFamily="18" charset="0"/>
                          <a:cs typeface="Times New Roman" pitchFamily="18" charset="0"/>
                        </a:rPr>
                        <a:t>Method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T=Max(40 </a:t>
                      </a:r>
                      <a:r>
                        <a:rPr lang="en-US" sz="1800" dirty="0">
                          <a:effectLst/>
                          <a:latin typeface="Times New Roman" pitchFamily="18" charset="0"/>
                          <a:cs typeface="Times New Roman" pitchFamily="18" charset="0"/>
                        </a:rPr>
                        <a:t>°C</a:t>
                      </a:r>
                      <a:r>
                        <a:rPr lang="en-US" sz="1800" dirty="0" smtClean="0">
                          <a:effectLst/>
                          <a:latin typeface="Times New Roman" pitchFamily="18" charset="0"/>
                          <a:cs typeface="Times New Roman" pitchFamily="18" charset="0"/>
                        </a:rPr>
                        <a:t>)</a:t>
                      </a:r>
                    </a:p>
                    <a:p>
                      <a:pPr marL="0" marR="0" algn="ctr">
                        <a:lnSpc>
                          <a:spcPct val="115000"/>
                        </a:lnSpc>
                        <a:spcBef>
                          <a:spcPts val="0"/>
                        </a:spcBef>
                        <a:spcAft>
                          <a:spcPts val="0"/>
                        </a:spcAft>
                      </a:pPr>
                      <a:r>
                        <a:rPr lang="en-US" sz="1000" dirty="0" smtClean="0">
                          <a:effectLst/>
                          <a:latin typeface="Times New Roman" pitchFamily="18" charset="0"/>
                          <a:ea typeface="Calibri"/>
                          <a:cs typeface="Times New Roman" pitchFamily="18" charset="0"/>
                        </a:rPr>
                        <a:t>*Min(10</a:t>
                      </a:r>
                      <a:r>
                        <a:rPr lang="en-US" sz="1000" dirty="0" smtClean="0">
                          <a:effectLst/>
                          <a:latin typeface="Times New Roman" pitchFamily="18" charset="0"/>
                          <a:cs typeface="Times New Roman" pitchFamily="18" charset="0"/>
                        </a:rPr>
                        <a:t>°C) cab be used</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the red led (Void)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521196">
                <a:tc>
                  <a:txBody>
                    <a:bodyPr/>
                    <a:lstStyle/>
                    <a:p>
                      <a:pPr marL="0" marR="0" algn="ctr">
                        <a:lnSpc>
                          <a:spcPct val="115000"/>
                        </a:lnSpc>
                        <a:spcBef>
                          <a:spcPts val="0"/>
                        </a:spcBef>
                        <a:spcAft>
                          <a:spcPts val="0"/>
                        </a:spcAft>
                      </a:pPr>
                      <a:r>
                        <a:rPr lang="en-US" sz="1600" dirty="0" err="1">
                          <a:effectLst/>
                          <a:latin typeface="Times New Roman" pitchFamily="18" charset="0"/>
                          <a:cs typeface="Times New Roman" pitchFamily="18" charset="0"/>
                        </a:rPr>
                        <a:t>Led_con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a:effectLst/>
                          <a:latin typeface="Times New Roman" pitchFamily="18" charset="0"/>
                          <a:cs typeface="Times New Roman" pitchFamily="18" charset="0"/>
                        </a:rPr>
                        <a:t>Int</a:t>
                      </a:r>
                      <a:r>
                        <a:rPr lang="en-US" sz="1800" dirty="0">
                          <a:effectLst/>
                          <a:latin typeface="Times New Roman" pitchFamily="18" charset="0"/>
                          <a:cs typeface="Times New Roman" pitchFamily="18" charset="0"/>
                        </a:rPr>
                        <a:t> Temp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Method</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T=NR* (</a:t>
                      </a:r>
                      <a:r>
                        <a:rPr lang="en-US" sz="1800" dirty="0" err="1">
                          <a:effectLst/>
                          <a:latin typeface="Times New Roman" pitchFamily="18" charset="0"/>
                          <a:cs typeface="Times New Roman" pitchFamily="18" charset="0"/>
                        </a:rPr>
                        <a:t>x°C</a:t>
                      </a:r>
                      <a:r>
                        <a:rPr lang="en-US" sz="1800" dirty="0" smtClean="0">
                          <a:effectLst/>
                          <a:latin typeface="Times New Roman" pitchFamily="18" charset="0"/>
                          <a:cs typeface="Times New Roman" pitchFamily="18" charset="0"/>
                        </a:rPr>
                        <a:t>)</a:t>
                      </a:r>
                    </a:p>
                    <a:p>
                      <a:pPr marL="0" marR="0" algn="ctr">
                        <a:lnSpc>
                          <a:spcPct val="115000"/>
                        </a:lnSpc>
                        <a:spcBef>
                          <a:spcPts val="0"/>
                        </a:spcBef>
                        <a:spcAft>
                          <a:spcPts val="0"/>
                        </a:spcAft>
                      </a:pPr>
                      <a:r>
                        <a:rPr lang="en-US" sz="1000" dirty="0" smtClean="0">
                          <a:effectLst/>
                          <a:latin typeface="Times New Roman" pitchFamily="18" charset="0"/>
                          <a:ea typeface="Calibri"/>
                          <a:cs typeface="Times New Roman" pitchFamily="18" charset="0"/>
                        </a:rPr>
                        <a:t>Normal Range(20</a:t>
                      </a:r>
                      <a:r>
                        <a:rPr lang="en-US" sz="1000" dirty="0" smtClean="0">
                          <a:effectLst/>
                          <a:latin typeface="Times New Roman" pitchFamily="18" charset="0"/>
                          <a:cs typeface="Times New Roman" pitchFamily="18" charset="0"/>
                        </a:rPr>
                        <a:t>°C</a:t>
                      </a:r>
                      <a:r>
                        <a:rPr lang="en-US" sz="1000" dirty="0" smtClean="0">
                          <a:effectLst/>
                          <a:latin typeface="Times New Roman" pitchFamily="18" charset="0"/>
                          <a:ea typeface="Calibri"/>
                          <a:cs typeface="Times New Roman" pitchFamily="18" charset="0"/>
                        </a:rPr>
                        <a:t> to 27</a:t>
                      </a:r>
                      <a:r>
                        <a:rPr lang="en-US" sz="1000" dirty="0" smtClean="0">
                          <a:effectLst/>
                          <a:latin typeface="Times New Roman" pitchFamily="18" charset="0"/>
                          <a:cs typeface="Times New Roman" pitchFamily="18" charset="0"/>
                        </a:rPr>
                        <a:t>°C</a:t>
                      </a:r>
                      <a:r>
                        <a:rPr lang="en-US" sz="1000" dirty="0" smtClean="0">
                          <a:effectLst/>
                          <a:latin typeface="Times New Roman" pitchFamily="18" charset="0"/>
                          <a:ea typeface="Calibri"/>
                          <a:cs typeface="Times New Roman" pitchFamily="18" charset="0"/>
                        </a:rPr>
                        <a:t>)</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Green led is on(Void)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662203">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setup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Nothing</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Method</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the green led(Void)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1007121">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cleanup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 </a:t>
                      </a:r>
                      <a:r>
                        <a:rPr lang="en-US" sz="1600" dirty="0" smtClean="0">
                          <a:effectLst/>
                          <a:latin typeface="Times New Roman" pitchFamily="18" charset="0"/>
                          <a:cs typeface="Times New Roman" pitchFamily="18" charset="0"/>
                        </a:rPr>
                        <a:t>Method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both (green and red)</a:t>
                      </a:r>
                    </a:p>
                    <a:p>
                      <a:pPr marL="0" marR="0" algn="ctr">
                        <a:lnSpc>
                          <a:spcPct val="115000"/>
                        </a:lnSpc>
                        <a:spcBef>
                          <a:spcPts val="0"/>
                        </a:spcBef>
                        <a:spcAft>
                          <a:spcPts val="0"/>
                        </a:spcAft>
                      </a:pPr>
                      <a:r>
                        <a:rPr lang="en-US" sz="1800">
                          <a:effectLst/>
                          <a:latin typeface="Times New Roman" pitchFamily="18" charset="0"/>
                          <a:cs typeface="Times New Roman" pitchFamily="18" charset="0"/>
                        </a:rPr>
                        <a:t>(Void)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1007121">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smtClean="0">
                          <a:effectLst/>
                          <a:latin typeface="Times New Roman" pitchFamily="18" charset="0"/>
                          <a:cs typeface="Times New Roman" pitchFamily="18" charset="0"/>
                        </a:rPr>
                        <a:t>HTCase</a:t>
                      </a:r>
                      <a:r>
                        <a:rPr lang="en-US" sz="1800" dirty="0" smtClean="0">
                          <a:effectLst/>
                          <a:latin typeface="Times New Roman" pitchFamily="18" charset="0"/>
                          <a:cs typeface="Times New Roman" pitchFamily="18" charset="0"/>
                        </a:rPr>
                        <a:t> one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Touch the sensor with an ice cube ( in a plastic bag)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Temperature readings are decreasing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884413">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smtClean="0">
                          <a:effectLst/>
                          <a:latin typeface="Times New Roman" pitchFamily="18" charset="0"/>
                          <a:cs typeface="Times New Roman" pitchFamily="18" charset="0"/>
                        </a:rPr>
                        <a:t>HTCase</a:t>
                      </a:r>
                      <a:r>
                        <a:rPr lang="en-US" sz="1800" dirty="0" smtClean="0">
                          <a:effectLst/>
                          <a:latin typeface="Times New Roman" pitchFamily="18" charset="0"/>
                          <a:cs typeface="Times New Roman" pitchFamily="18" charset="0"/>
                        </a:rPr>
                        <a:t> two</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Place a hot object  on the sensor</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Temperature readings are increasing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219379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545482"/>
            <a:ext cx="4257675" cy="1293028"/>
          </a:xfrm>
        </p:spPr>
        <p:txBody>
          <a:bodyPr>
            <a:normAutofit fontScale="90000"/>
          </a:bodyPr>
          <a:lstStyle/>
          <a:p>
            <a:pPr algn="l"/>
            <a:r>
              <a:rPr lang="en-US" dirty="0" smtClean="0"/>
              <a:t>GUI Client</a:t>
            </a:r>
            <a:br>
              <a:rPr lang="en-US" dirty="0" smtClean="0"/>
            </a:br>
            <a:r>
              <a:rPr lang="en-US" dirty="0" smtClean="0"/>
              <a:t>class Diagram</a:t>
            </a:r>
            <a:endParaRPr lang="en-US" dirty="0"/>
          </a:p>
        </p:txBody>
      </p:sp>
      <p:pic>
        <p:nvPicPr>
          <p:cNvPr id="6" name="Picture 5"/>
          <p:cNvPicPr>
            <a:picLocks noChangeAspect="1"/>
          </p:cNvPicPr>
          <p:nvPr/>
        </p:nvPicPr>
        <p:blipFill>
          <a:blip r:embed="rId2"/>
          <a:stretch>
            <a:fillRect/>
          </a:stretch>
        </p:blipFill>
        <p:spPr>
          <a:xfrm>
            <a:off x="3629025" y="352575"/>
            <a:ext cx="7753350" cy="6219675"/>
          </a:xfrm>
          <a:prstGeom prst="rect">
            <a:avLst/>
          </a:prstGeom>
        </p:spPr>
      </p:pic>
    </p:spTree>
    <p:extLst>
      <p:ext uri="{BB962C8B-B14F-4D97-AF65-F5344CB8AC3E}">
        <p14:creationId xmlns:p14="http://schemas.microsoft.com/office/powerpoint/2010/main" val="3266911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3675" y="502434"/>
            <a:ext cx="8610600" cy="1293028"/>
          </a:xfrm>
        </p:spPr>
        <p:txBody>
          <a:bodyPr/>
          <a:lstStyle/>
          <a:p>
            <a:pPr algn="l"/>
            <a:r>
              <a:rPr lang="en-US" dirty="0" smtClean="0"/>
              <a:t>XML parsing and MVC:</a:t>
            </a:r>
            <a:endParaRPr lang="en-US" dirty="0"/>
          </a:p>
        </p:txBody>
      </p:sp>
      <p:sp>
        <p:nvSpPr>
          <p:cNvPr id="3" name="Content Placeholder 2"/>
          <p:cNvSpPr>
            <a:spLocks noGrp="1"/>
          </p:cNvSpPr>
          <p:nvPr>
            <p:ph idx="1"/>
          </p:nvPr>
        </p:nvSpPr>
        <p:spPr>
          <a:xfrm>
            <a:off x="200025" y="2057401"/>
            <a:ext cx="6229350" cy="4024125"/>
          </a:xfrm>
        </p:spPr>
        <p:txBody>
          <a:bodyPr/>
          <a:lstStyle/>
          <a:p>
            <a:r>
              <a:rPr lang="en-US" dirty="0" smtClean="0"/>
              <a:t>Server sends XML messages to </a:t>
            </a:r>
            <a:r>
              <a:rPr lang="en-US" dirty="0" err="1" smtClean="0"/>
              <a:t>mainClient</a:t>
            </a:r>
            <a:r>
              <a:rPr lang="en-US" dirty="0" smtClean="0"/>
              <a:t> class ( blocked on read </a:t>
            </a:r>
            <a:r>
              <a:rPr lang="en-US" dirty="0" err="1" smtClean="0"/>
              <a:t>msg</a:t>
            </a:r>
            <a:r>
              <a:rPr lang="en-US" dirty="0" smtClean="0"/>
              <a:t>)</a:t>
            </a:r>
          </a:p>
          <a:p>
            <a:r>
              <a:rPr lang="en-US" dirty="0" err="1"/>
              <a:t>M</a:t>
            </a:r>
            <a:r>
              <a:rPr lang="en-US" dirty="0" err="1" smtClean="0"/>
              <a:t>ainClient</a:t>
            </a:r>
            <a:r>
              <a:rPr lang="en-US" dirty="0" smtClean="0"/>
              <a:t> parses the received </a:t>
            </a:r>
            <a:r>
              <a:rPr lang="en-US" dirty="0" err="1" smtClean="0"/>
              <a:t>msg</a:t>
            </a:r>
            <a:endParaRPr lang="en-US" dirty="0"/>
          </a:p>
          <a:p>
            <a:r>
              <a:rPr lang="en-US" dirty="0" smtClean="0"/>
              <a:t>Updates the appropriate model classes based on the xml tags</a:t>
            </a:r>
          </a:p>
          <a:p>
            <a:r>
              <a:rPr lang="en-US" dirty="0" smtClean="0"/>
              <a:t>Model notifies the view of the changes</a:t>
            </a:r>
          </a:p>
          <a:p>
            <a:r>
              <a:rPr lang="en-US" dirty="0" smtClean="0"/>
              <a:t>View gets updated accordingly</a:t>
            </a:r>
          </a:p>
          <a:p>
            <a:pPr marL="0" indent="0">
              <a:buNone/>
            </a:pPr>
            <a:endParaRPr lang="en-US" dirty="0"/>
          </a:p>
        </p:txBody>
      </p:sp>
      <p:pic>
        <p:nvPicPr>
          <p:cNvPr id="4" name="Picture 3"/>
          <p:cNvPicPr>
            <a:picLocks noChangeAspect="1"/>
          </p:cNvPicPr>
          <p:nvPr/>
        </p:nvPicPr>
        <p:blipFill>
          <a:blip r:embed="rId2"/>
          <a:stretch>
            <a:fillRect/>
          </a:stretch>
        </p:blipFill>
        <p:spPr>
          <a:xfrm>
            <a:off x="6267450" y="1795462"/>
            <a:ext cx="5829300" cy="4814888"/>
          </a:xfrm>
          <a:prstGeom prst="rect">
            <a:avLst/>
          </a:prstGeom>
        </p:spPr>
      </p:pic>
    </p:spTree>
    <p:extLst>
      <p:ext uri="{BB962C8B-B14F-4D97-AF65-F5344CB8AC3E}">
        <p14:creationId xmlns:p14="http://schemas.microsoft.com/office/powerpoint/2010/main" val="1854582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26198"/>
            <a:ext cx="8610600" cy="1293028"/>
          </a:xfrm>
        </p:spPr>
        <p:txBody>
          <a:bodyPr/>
          <a:lstStyle/>
          <a:p>
            <a:pPr algn="l"/>
            <a:r>
              <a:rPr lang="en-US" dirty="0" err="1" smtClean="0"/>
              <a:t>jUnit</a:t>
            </a:r>
            <a:r>
              <a:rPr lang="en-US" dirty="0" smtClean="0"/>
              <a:t> Test cases:</a:t>
            </a:r>
            <a:endParaRPr lang="en-US" dirty="0"/>
          </a:p>
        </p:txBody>
      </p:sp>
      <p:pic>
        <p:nvPicPr>
          <p:cNvPr id="4" name="Content Placeholder 3"/>
          <p:cNvPicPr>
            <a:picLocks noGrp="1" noChangeAspect="1"/>
          </p:cNvPicPr>
          <p:nvPr>
            <p:ph idx="1"/>
          </p:nvPr>
        </p:nvPicPr>
        <p:blipFill>
          <a:blip r:embed="rId2"/>
          <a:stretch>
            <a:fillRect/>
          </a:stretch>
        </p:blipFill>
        <p:spPr>
          <a:xfrm>
            <a:off x="1638300" y="1285875"/>
            <a:ext cx="7724775" cy="5313364"/>
          </a:xfrm>
          <a:prstGeom prst="rect">
            <a:avLst/>
          </a:prstGeom>
        </p:spPr>
      </p:pic>
    </p:spTree>
    <p:extLst>
      <p:ext uri="{BB962C8B-B14F-4D97-AF65-F5344CB8AC3E}">
        <p14:creationId xmlns:p14="http://schemas.microsoft.com/office/powerpoint/2010/main" val="3796770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011" y="1785035"/>
            <a:ext cx="7191632" cy="4907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323850" y="507197"/>
            <a:ext cx="11391900" cy="10358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ctr"/>
            <a:r>
              <a:rPr lang="en-US" dirty="0" err="1" smtClean="0"/>
              <a:t>Jython</a:t>
            </a:r>
            <a:r>
              <a:rPr lang="en-US" dirty="0" smtClean="0"/>
              <a:t> Server</a:t>
            </a:r>
            <a:endParaRPr lang="en-US" dirty="0"/>
          </a:p>
        </p:txBody>
      </p:sp>
    </p:spTree>
    <p:extLst>
      <p:ext uri="{BB962C8B-B14F-4D97-AF65-F5344CB8AC3E}">
        <p14:creationId xmlns:p14="http://schemas.microsoft.com/office/powerpoint/2010/main" val="1327170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TC104033937[[fn=Vapor Trail]]</Template>
  <TotalTime>220</TotalTime>
  <Words>694</Words>
  <Application>Microsoft Office PowerPoint</Application>
  <PresentationFormat>Custom</PresentationFormat>
  <Paragraphs>252</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Vapor Trail</vt:lpstr>
      <vt:lpstr>Baby monitor System </vt:lpstr>
      <vt:lpstr>System Overview</vt:lpstr>
      <vt:lpstr>PowerPoint Presentation</vt:lpstr>
      <vt:lpstr>Temperature Sensor</vt:lpstr>
      <vt:lpstr>PowerPoint Presentation</vt:lpstr>
      <vt:lpstr>GUI Client class Diagram</vt:lpstr>
      <vt:lpstr>XML parsing and MVC:</vt:lpstr>
      <vt:lpstr>jUnit Test cases:</vt:lpstr>
      <vt:lpstr>PowerPoint Presentation</vt:lpstr>
      <vt:lpstr>PowerPoint Presentation</vt:lpstr>
      <vt:lpstr>Pyunit Testing</vt:lpstr>
      <vt:lpstr>PowerPoint Presentation</vt:lpstr>
      <vt:lpstr>PowerPoint Presentation</vt:lpstr>
      <vt:lpstr>Temperature Sensor</vt:lpstr>
      <vt:lpstr>PowerPoint Presentation</vt:lpstr>
      <vt:lpstr>   Raspi Mic</vt:lpstr>
      <vt:lpstr>  Functionality of RaspiMic</vt:lpstr>
      <vt:lpstr>Test results and implementation of RaspiMic</vt:lpstr>
      <vt:lpstr>Image Stream top level System Diagram</vt:lpstr>
      <vt:lpstr>Software Level System Diagram</vt:lpstr>
      <vt:lpstr>PowerPoint Presentation</vt:lpstr>
      <vt:lpstr>Any Questions/Comments?</vt:lpstr>
      <vt:lpstr>Appendix: controller</vt:lpstr>
      <vt:lpstr>Appendix : BArCHart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 monitor System</dc:title>
  <dc:creator>Saed Alavinia</dc:creator>
  <cp:lastModifiedBy>Riyadh Alsegier</cp:lastModifiedBy>
  <cp:revision>18</cp:revision>
  <dcterms:created xsi:type="dcterms:W3CDTF">2013-11-25T05:00:20Z</dcterms:created>
  <dcterms:modified xsi:type="dcterms:W3CDTF">2013-11-25T19:34:07Z</dcterms:modified>
</cp:coreProperties>
</file>