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91" r:id="rId14"/>
    <p:sldId id="268" r:id="rId15"/>
    <p:sldId id="290" r:id="rId16"/>
    <p:sldId id="283" r:id="rId17"/>
    <p:sldId id="289"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p:scale>
          <a:sx n="124" d="100"/>
          <a:sy n="124" d="100"/>
        </p:scale>
        <p:origin x="-108"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793" y="558581"/>
            <a:ext cx="8610600" cy="1293028"/>
          </a:xfrm>
        </p:spPr>
        <p:txBody>
          <a:bodyPr/>
          <a:lstStyle/>
          <a:p>
            <a:pPr algn="l"/>
            <a:r>
              <a:rPr lang="en-US" dirty="0" smtClean="0"/>
              <a:t>Progress :</a:t>
            </a: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52" y="1851609"/>
            <a:ext cx="10619873" cy="4716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miley Face 5"/>
          <p:cNvSpPr/>
          <p:nvPr/>
        </p:nvSpPr>
        <p:spPr>
          <a:xfrm>
            <a:off x="7491663" y="2727158"/>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Smiley Face 7"/>
          <p:cNvSpPr/>
          <p:nvPr/>
        </p:nvSpPr>
        <p:spPr>
          <a:xfrm>
            <a:off x="7491663" y="3489158"/>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Smiley Face 8"/>
          <p:cNvSpPr/>
          <p:nvPr/>
        </p:nvSpPr>
        <p:spPr>
          <a:xfrm>
            <a:off x="7491662" y="4225804"/>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Smiley Face 9"/>
          <p:cNvSpPr/>
          <p:nvPr/>
        </p:nvSpPr>
        <p:spPr>
          <a:xfrm>
            <a:off x="7491663" y="5093369"/>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quot;No&quot; Symbol 6"/>
          <p:cNvSpPr/>
          <p:nvPr/>
        </p:nvSpPr>
        <p:spPr>
          <a:xfrm>
            <a:off x="7491662" y="5935579"/>
            <a:ext cx="529389" cy="4652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5245768" y="5877580"/>
            <a:ext cx="2791325" cy="523220"/>
          </a:xfrm>
          <a:prstGeom prst="rect">
            <a:avLst/>
          </a:prstGeom>
          <a:noFill/>
        </p:spPr>
        <p:txBody>
          <a:bodyPr wrap="square" rtlCol="0">
            <a:spAutoFit/>
          </a:bodyPr>
          <a:lstStyle/>
          <a:p>
            <a:r>
              <a:rPr lang="en-US" sz="2800" b="1" dirty="0" smtClean="0">
                <a:solidFill>
                  <a:schemeClr val="bg1"/>
                </a:solidFill>
              </a:rPr>
              <a:t>In progress</a:t>
            </a:r>
            <a:endParaRPr lang="en-US" sz="2800" b="1" dirty="0">
              <a:solidFill>
                <a:schemeClr val="bg1"/>
              </a:solidFill>
            </a:endParaRPr>
          </a:p>
        </p:txBody>
      </p:sp>
    </p:spTree>
    <p:extLst>
      <p:ext uri="{BB962C8B-B14F-4D97-AF65-F5344CB8AC3E}">
        <p14:creationId xmlns:p14="http://schemas.microsoft.com/office/powerpoint/2010/main" val="87482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3988"/>
          </a:xfrm>
        </p:spPr>
        <p:txBody>
          <a:bodyPr>
            <a:normAutofit fontScale="90000"/>
          </a:bodyPr>
          <a:lstStyle/>
          <a:p>
            <a:r>
              <a:rPr lang="en-CA" sz="4000" smtClean="0"/>
              <a:t>Test results and implementation of RaspiMic</a:t>
            </a:r>
          </a:p>
        </p:txBody>
      </p:sp>
      <p:sp>
        <p:nvSpPr>
          <p:cNvPr id="3" name="Content Placeholder 2"/>
          <p:cNvSpPr>
            <a:spLocks noGrp="1"/>
          </p:cNvSpPr>
          <p:nvPr>
            <p:ph idx="1"/>
          </p:nvPr>
        </p:nvSpPr>
        <p:spPr>
          <a:xfrm>
            <a:off x="854075" y="1233488"/>
            <a:ext cx="10515600" cy="5200650"/>
          </a:xfrm>
        </p:spPr>
        <p:txBody>
          <a:bodyPr/>
          <a:lstStyle/>
          <a:p>
            <a:pPr marL="0" indent="0">
              <a:lnSpc>
                <a:spcPct val="80000"/>
              </a:lnSpc>
              <a:buFont typeface="Arial" charset="0"/>
              <a:buNone/>
            </a:pPr>
            <a:endParaRPr lang="en-CA" smtClean="0"/>
          </a:p>
        </p:txBody>
      </p:sp>
      <p:graphicFrame>
        <p:nvGraphicFramePr>
          <p:cNvPr id="15433" name="Group 73"/>
          <p:cNvGraphicFramePr>
            <a:graphicFrameLocks noGrp="1"/>
          </p:cNvGraphicFramePr>
          <p:nvPr/>
        </p:nvGraphicFramePr>
        <p:xfrm>
          <a:off x="1042988" y="1187450"/>
          <a:ext cx="10121900" cy="5320856"/>
        </p:xfrm>
        <a:graphic>
          <a:graphicData uri="http://schemas.openxmlformats.org/drawingml/2006/table">
            <a:tbl>
              <a:tblPr/>
              <a:tblGrid>
                <a:gridCol w="1797050"/>
                <a:gridCol w="1731962"/>
                <a:gridCol w="1652588"/>
                <a:gridCol w="1941512"/>
                <a:gridCol w="1395413"/>
                <a:gridCol w="1603375"/>
              </a:tblGrid>
              <a:tr h="1004888">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Function </a:t>
                      </a:r>
                    </a:p>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Argument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Return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Passed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Expected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Actual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Setup()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readData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V=min(10000)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V=max(9999)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67317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4350" cy="611188"/>
          </a:xfrm>
        </p:spPr>
        <p:txBody>
          <a:bodyPr>
            <a:normAutofit fontScale="90000"/>
          </a:bodyPr>
          <a:lstStyle/>
          <a:p>
            <a:r>
              <a:rPr lang="en-CA" sz="4000" smtClean="0"/>
              <a:t>		Functionality of RaspiMic</a:t>
            </a:r>
          </a:p>
        </p:txBody>
      </p:sp>
      <p:sp>
        <p:nvSpPr>
          <p:cNvPr id="3" name="Content Placeholder 2"/>
          <p:cNvSpPr>
            <a:spLocks noGrp="1"/>
          </p:cNvSpPr>
          <p:nvPr>
            <p:ph idx="1"/>
          </p:nvPr>
        </p:nvSpPr>
        <p:spPr>
          <a:xfrm>
            <a:off x="693738" y="944563"/>
            <a:ext cx="10674350" cy="5200650"/>
          </a:xfrm>
        </p:spPr>
        <p:txBody>
          <a:bodyPr/>
          <a:lstStyle/>
          <a:p>
            <a:pPr>
              <a:lnSpc>
                <a:spcPct val="70000"/>
              </a:lnSpc>
            </a:pPr>
            <a:endParaRPr lang="en-CA" sz="2600" smtClean="0"/>
          </a:p>
        </p:txBody>
      </p:sp>
      <p:sp>
        <p:nvSpPr>
          <p:cNvPr id="14340" name="Oval 4"/>
          <p:cNvSpPr>
            <a:spLocks noChangeArrowheads="1"/>
          </p:cNvSpPr>
          <p:nvPr/>
        </p:nvSpPr>
        <p:spPr bwMode="auto">
          <a:xfrm>
            <a:off x="1828800" y="1700213"/>
            <a:ext cx="3192463" cy="1379537"/>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1" name="Oval 5"/>
          <p:cNvSpPr>
            <a:spLocks noChangeArrowheads="1"/>
          </p:cNvSpPr>
          <p:nvPr/>
        </p:nvSpPr>
        <p:spPr bwMode="auto">
          <a:xfrm>
            <a:off x="7348538" y="1701800"/>
            <a:ext cx="3319462" cy="1347788"/>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2" name="Oval 6"/>
          <p:cNvSpPr>
            <a:spLocks noChangeArrowheads="1"/>
          </p:cNvSpPr>
          <p:nvPr/>
        </p:nvSpPr>
        <p:spPr bwMode="auto">
          <a:xfrm>
            <a:off x="1843088" y="4525963"/>
            <a:ext cx="3111500" cy="14255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3" name="Oval 7"/>
          <p:cNvSpPr>
            <a:spLocks noChangeArrowheads="1"/>
          </p:cNvSpPr>
          <p:nvPr/>
        </p:nvSpPr>
        <p:spPr bwMode="auto">
          <a:xfrm>
            <a:off x="7331075" y="4476750"/>
            <a:ext cx="3417888" cy="1444625"/>
          </a:xfrm>
          <a:prstGeom prst="ellipse">
            <a:avLst/>
          </a:prstGeom>
          <a:solidFill>
            <a:schemeClr val="accent1"/>
          </a:solidFill>
          <a:ln w="9525">
            <a:solidFill>
              <a:schemeClr val="tx1"/>
            </a:solidFill>
            <a:round/>
            <a:headEnd/>
            <a:tailEnd/>
          </a:ln>
          <a:effectLst/>
        </p:spPr>
        <p:txBody>
          <a:bodyPr wrap="none" anchor="ctr"/>
          <a:lstStyle/>
          <a:p>
            <a:pPr algn="ctr"/>
            <a:r>
              <a:rPr lang="en-US"/>
              <a:t>  </a:t>
            </a:r>
          </a:p>
          <a:p>
            <a:pPr algn="ctr"/>
            <a:r>
              <a:rPr lang="en-US"/>
              <a:t>Void analyseData(volume)</a:t>
            </a:r>
          </a:p>
          <a:p>
            <a:pPr algn="ctr"/>
            <a:r>
              <a:rPr lang="en-US"/>
              <a:t>*volume &lt;10000</a:t>
            </a:r>
          </a:p>
          <a:p>
            <a:pPr algn="ctr"/>
            <a:r>
              <a:rPr lang="en-US"/>
              <a:t>Send “0” to server</a:t>
            </a:r>
          </a:p>
          <a:p>
            <a:pPr algn="ctr"/>
            <a:endParaRPr lang="en-US"/>
          </a:p>
        </p:txBody>
      </p:sp>
      <p:sp>
        <p:nvSpPr>
          <p:cNvPr id="14344" name="Oval 8"/>
          <p:cNvSpPr>
            <a:spLocks noChangeArrowheads="1"/>
          </p:cNvSpPr>
          <p:nvPr/>
        </p:nvSpPr>
        <p:spPr bwMode="auto">
          <a:xfrm>
            <a:off x="4538663" y="3111500"/>
            <a:ext cx="2984500" cy="15081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5" name="Text Box 9"/>
          <p:cNvSpPr txBox="1">
            <a:spLocks noChangeArrowheads="1"/>
          </p:cNvSpPr>
          <p:nvPr/>
        </p:nvSpPr>
        <p:spPr bwMode="auto">
          <a:xfrm>
            <a:off x="1946275" y="1768475"/>
            <a:ext cx="2647950" cy="1190625"/>
          </a:xfrm>
          <a:prstGeom prst="rect">
            <a:avLst/>
          </a:prstGeom>
          <a:noFill/>
          <a:ln w="9525">
            <a:noFill/>
            <a:miter lim="800000"/>
            <a:headEnd/>
            <a:tailEnd/>
          </a:ln>
          <a:effectLst/>
        </p:spPr>
        <p:txBody>
          <a:bodyPr wrap="none">
            <a:spAutoFit/>
          </a:bodyPr>
          <a:lstStyle/>
          <a:p>
            <a:r>
              <a:rPr lang="en-US"/>
              <a:t>         Void setup()</a:t>
            </a:r>
          </a:p>
          <a:p>
            <a:r>
              <a:rPr lang="en-US"/>
              <a:t>Opens input device and </a:t>
            </a:r>
          </a:p>
          <a:p>
            <a:r>
              <a:rPr lang="en-US"/>
              <a:t>Sets its attributes for </a:t>
            </a:r>
          </a:p>
          <a:p>
            <a:r>
              <a:rPr lang="en-US"/>
              <a:t>         reading data</a:t>
            </a:r>
          </a:p>
        </p:txBody>
      </p:sp>
      <p:sp>
        <p:nvSpPr>
          <p:cNvPr id="14346" name="Text Box 10"/>
          <p:cNvSpPr txBox="1">
            <a:spLocks noChangeArrowheads="1"/>
          </p:cNvSpPr>
          <p:nvPr/>
        </p:nvSpPr>
        <p:spPr bwMode="auto">
          <a:xfrm>
            <a:off x="-92075" y="2073275"/>
            <a:ext cx="184150" cy="366713"/>
          </a:xfrm>
          <a:prstGeom prst="rect">
            <a:avLst/>
          </a:prstGeom>
          <a:noFill/>
          <a:ln w="9525">
            <a:noFill/>
            <a:miter lim="800000"/>
            <a:headEnd/>
            <a:tailEnd/>
          </a:ln>
          <a:effectLst/>
        </p:spPr>
        <p:txBody>
          <a:bodyPr wrap="none">
            <a:spAutoFit/>
          </a:bodyPr>
          <a:lstStyle/>
          <a:p>
            <a:endParaRPr lang="en-US"/>
          </a:p>
        </p:txBody>
      </p:sp>
      <p:sp>
        <p:nvSpPr>
          <p:cNvPr id="14349" name="Text Box 13"/>
          <p:cNvSpPr txBox="1">
            <a:spLocks noChangeArrowheads="1"/>
          </p:cNvSpPr>
          <p:nvPr/>
        </p:nvSpPr>
        <p:spPr bwMode="auto">
          <a:xfrm>
            <a:off x="7497763" y="1944688"/>
            <a:ext cx="3232150" cy="1190625"/>
          </a:xfrm>
          <a:prstGeom prst="rect">
            <a:avLst/>
          </a:prstGeom>
          <a:noFill/>
          <a:ln w="9525">
            <a:noFill/>
            <a:miter lim="800000"/>
            <a:headEnd/>
            <a:tailEnd/>
          </a:ln>
          <a:effectLst/>
        </p:spPr>
        <p:txBody>
          <a:bodyPr wrap="none">
            <a:spAutoFit/>
          </a:bodyPr>
          <a:lstStyle/>
          <a:p>
            <a:r>
              <a:rPr lang="en-US"/>
              <a:t>Void readData(input device)</a:t>
            </a:r>
          </a:p>
          <a:p>
            <a:r>
              <a:rPr lang="en-US"/>
              <a:t>Read data and verify the max </a:t>
            </a:r>
          </a:p>
          <a:p>
            <a:r>
              <a:rPr lang="en-US"/>
              <a:t>Of the samples</a:t>
            </a:r>
          </a:p>
          <a:p>
            <a:endParaRPr lang="en-US"/>
          </a:p>
        </p:txBody>
      </p:sp>
      <p:sp>
        <p:nvSpPr>
          <p:cNvPr id="14350" name="Text Box 14"/>
          <p:cNvSpPr txBox="1">
            <a:spLocks noChangeArrowheads="1"/>
          </p:cNvSpPr>
          <p:nvPr/>
        </p:nvSpPr>
        <p:spPr bwMode="auto">
          <a:xfrm>
            <a:off x="2027238" y="4784725"/>
            <a:ext cx="2863850" cy="915988"/>
          </a:xfrm>
          <a:prstGeom prst="rect">
            <a:avLst/>
          </a:prstGeom>
          <a:noFill/>
          <a:ln w="9525">
            <a:noFill/>
            <a:miter lim="800000"/>
            <a:headEnd/>
            <a:tailEnd/>
          </a:ln>
          <a:effectLst/>
        </p:spPr>
        <p:txBody>
          <a:bodyPr wrap="none">
            <a:spAutoFit/>
          </a:bodyPr>
          <a:lstStyle/>
          <a:p>
            <a:r>
              <a:rPr lang="en-US"/>
              <a:t>Void analyseData(volume)</a:t>
            </a:r>
          </a:p>
          <a:p>
            <a:r>
              <a:rPr lang="en-US"/>
              <a:t>    *volume &gt;=10000</a:t>
            </a:r>
          </a:p>
          <a:p>
            <a:r>
              <a:rPr lang="en-US"/>
              <a:t>    Send “1” to server</a:t>
            </a:r>
          </a:p>
        </p:txBody>
      </p:sp>
      <p:sp>
        <p:nvSpPr>
          <p:cNvPr id="14355" name="Text Box 19"/>
          <p:cNvSpPr txBox="1">
            <a:spLocks noChangeArrowheads="1"/>
          </p:cNvSpPr>
          <p:nvPr/>
        </p:nvSpPr>
        <p:spPr bwMode="auto">
          <a:xfrm>
            <a:off x="4752975" y="3308350"/>
            <a:ext cx="2711450" cy="1190625"/>
          </a:xfrm>
          <a:prstGeom prst="rect">
            <a:avLst/>
          </a:prstGeom>
          <a:noFill/>
          <a:ln w="9525">
            <a:noFill/>
            <a:miter lim="800000"/>
            <a:headEnd/>
            <a:tailEnd/>
          </a:ln>
          <a:effectLst/>
        </p:spPr>
        <p:txBody>
          <a:bodyPr wrap="none">
            <a:spAutoFit/>
          </a:bodyPr>
          <a:lstStyle/>
          <a:p>
            <a:r>
              <a:rPr lang="en-US"/>
              <a:t>1, Read sound from </a:t>
            </a:r>
          </a:p>
          <a:p>
            <a:r>
              <a:rPr lang="en-US"/>
              <a:t>    environment</a:t>
            </a:r>
          </a:p>
          <a:p>
            <a:r>
              <a:rPr lang="en-US"/>
              <a:t>2,  Determine if sound is </a:t>
            </a:r>
          </a:p>
          <a:p>
            <a:r>
              <a:rPr lang="en-US"/>
              <a:t>      dangerous or not</a:t>
            </a:r>
          </a:p>
        </p:txBody>
      </p:sp>
      <p:sp>
        <p:nvSpPr>
          <p:cNvPr id="14357" name="Line 21"/>
          <p:cNvSpPr>
            <a:spLocks noChangeShapeType="1"/>
          </p:cNvSpPr>
          <p:nvPr/>
        </p:nvSpPr>
        <p:spPr bwMode="auto">
          <a:xfrm>
            <a:off x="3994150" y="3128963"/>
            <a:ext cx="625475" cy="304800"/>
          </a:xfrm>
          <a:prstGeom prst="line">
            <a:avLst/>
          </a:prstGeom>
          <a:noFill/>
          <a:ln w="9525">
            <a:solidFill>
              <a:schemeClr val="tx1"/>
            </a:solidFill>
            <a:round/>
            <a:headEnd/>
            <a:tailEnd type="triangle" w="med" len="med"/>
          </a:ln>
          <a:effectLst/>
        </p:spPr>
        <p:txBody>
          <a:bodyPr/>
          <a:lstStyle/>
          <a:p>
            <a:endParaRPr lang="en-US"/>
          </a:p>
        </p:txBody>
      </p:sp>
      <p:sp>
        <p:nvSpPr>
          <p:cNvPr id="14360" name="Line 24"/>
          <p:cNvSpPr>
            <a:spLocks noChangeShapeType="1"/>
          </p:cNvSpPr>
          <p:nvPr/>
        </p:nvSpPr>
        <p:spPr bwMode="auto">
          <a:xfrm flipH="1">
            <a:off x="7315200" y="3063875"/>
            <a:ext cx="593725" cy="257175"/>
          </a:xfrm>
          <a:prstGeom prst="line">
            <a:avLst/>
          </a:prstGeom>
          <a:noFill/>
          <a:ln w="9525">
            <a:solidFill>
              <a:schemeClr val="tx1"/>
            </a:solidFill>
            <a:round/>
            <a:headEnd/>
            <a:tailEnd type="triangle" w="med" len="med"/>
          </a:ln>
          <a:effectLst/>
        </p:spPr>
        <p:txBody>
          <a:bodyPr/>
          <a:lstStyle/>
          <a:p>
            <a:endParaRPr lang="en-US"/>
          </a:p>
        </p:txBody>
      </p:sp>
      <p:sp>
        <p:nvSpPr>
          <p:cNvPr id="14363" name="Line 27"/>
          <p:cNvSpPr>
            <a:spLocks noChangeShapeType="1"/>
          </p:cNvSpPr>
          <p:nvPr/>
        </p:nvSpPr>
        <p:spPr bwMode="auto">
          <a:xfrm flipV="1">
            <a:off x="4508500" y="4411663"/>
            <a:ext cx="336550" cy="207962"/>
          </a:xfrm>
          <a:prstGeom prst="line">
            <a:avLst/>
          </a:prstGeom>
          <a:noFill/>
          <a:ln w="9525">
            <a:solidFill>
              <a:schemeClr val="tx1"/>
            </a:solidFill>
            <a:round/>
            <a:headEnd/>
            <a:tailEnd type="triangle" w="med" len="med"/>
          </a:ln>
          <a:effectLst/>
        </p:spPr>
        <p:txBody>
          <a:bodyPr/>
          <a:lstStyle/>
          <a:p>
            <a:endParaRPr lang="en-US"/>
          </a:p>
        </p:txBody>
      </p:sp>
      <p:sp>
        <p:nvSpPr>
          <p:cNvPr id="14367" name="Line 31"/>
          <p:cNvSpPr>
            <a:spLocks noChangeShapeType="1"/>
          </p:cNvSpPr>
          <p:nvPr/>
        </p:nvSpPr>
        <p:spPr bwMode="auto">
          <a:xfrm flipH="1" flipV="1">
            <a:off x="7362825" y="4330700"/>
            <a:ext cx="288925" cy="288925"/>
          </a:xfrm>
          <a:prstGeom prst="line">
            <a:avLst/>
          </a:prstGeom>
          <a:noFill/>
          <a:ln w="9525">
            <a:solidFill>
              <a:schemeClr val="tx1"/>
            </a:solidFill>
            <a:round/>
            <a:headEnd/>
            <a:tailEnd type="triangle" w="med" len="med"/>
          </a:ln>
          <a:effectLst/>
        </p:spPr>
        <p:txBody>
          <a:bodyPr/>
          <a:lstStyle/>
          <a:p>
            <a:endParaRPr lang="en-US"/>
          </a:p>
        </p:txBody>
      </p:sp>
      <p:sp>
        <p:nvSpPr>
          <p:cNvPr id="14368" name="AutoShape 32"/>
          <p:cNvSpPr>
            <a:spLocks noChangeArrowheads="1"/>
          </p:cNvSpPr>
          <p:nvPr/>
        </p:nvSpPr>
        <p:spPr bwMode="auto">
          <a:xfrm>
            <a:off x="1557338" y="1509713"/>
            <a:ext cx="485775" cy="542925"/>
          </a:xfrm>
          <a:prstGeom prst="downArrow">
            <a:avLst>
              <a:gd name="adj1" fmla="val 50000"/>
              <a:gd name="adj2" fmla="val 27941"/>
            </a:avLst>
          </a:prstGeom>
          <a:solidFill>
            <a:schemeClr val="accent1"/>
          </a:solidFill>
          <a:ln w="9525">
            <a:solidFill>
              <a:schemeClr val="tx1"/>
            </a:solidFill>
            <a:miter lim="800000"/>
            <a:headEnd/>
            <a:tailEnd/>
          </a:ln>
          <a:effectLst/>
        </p:spPr>
        <p:txBody>
          <a:bodyPr wrap="none" anchor="ctr"/>
          <a:lstStyle/>
          <a:p>
            <a:endParaRPr lang="en-US"/>
          </a:p>
        </p:txBody>
      </p:sp>
      <p:sp>
        <p:nvSpPr>
          <p:cNvPr id="14369" name="Text Box 33"/>
          <p:cNvSpPr txBox="1">
            <a:spLocks noChangeArrowheads="1"/>
          </p:cNvSpPr>
          <p:nvPr/>
        </p:nvSpPr>
        <p:spPr bwMode="auto">
          <a:xfrm>
            <a:off x="1239838" y="1047750"/>
            <a:ext cx="1123950" cy="366713"/>
          </a:xfrm>
          <a:prstGeom prst="rect">
            <a:avLst/>
          </a:prstGeom>
          <a:noFill/>
          <a:ln w="9525">
            <a:noFill/>
            <a:miter lim="800000"/>
            <a:headEnd/>
            <a:tailEnd/>
          </a:ln>
          <a:effectLst/>
        </p:spPr>
        <p:txBody>
          <a:bodyPr wrap="none">
            <a:spAutoFit/>
          </a:bodyPr>
          <a:lstStyle/>
          <a:p>
            <a:r>
              <a:rPr lang="en-US"/>
              <a:t>First step</a:t>
            </a:r>
          </a:p>
        </p:txBody>
      </p:sp>
      <p:sp>
        <p:nvSpPr>
          <p:cNvPr id="14370" name="Text Box 34"/>
          <p:cNvSpPr txBox="1">
            <a:spLocks noChangeArrowheads="1"/>
          </p:cNvSpPr>
          <p:nvPr/>
        </p:nvSpPr>
        <p:spPr bwMode="auto">
          <a:xfrm>
            <a:off x="8167688" y="4078288"/>
            <a:ext cx="1555750" cy="366712"/>
          </a:xfrm>
          <a:prstGeom prst="rect">
            <a:avLst/>
          </a:prstGeom>
          <a:noFill/>
          <a:ln w="9525">
            <a:noFill/>
            <a:miter lim="800000"/>
            <a:headEnd/>
            <a:tailEnd/>
          </a:ln>
          <a:effectLst/>
        </p:spPr>
        <p:txBody>
          <a:bodyPr wrap="none">
            <a:spAutoFit/>
          </a:bodyPr>
          <a:lstStyle/>
          <a:p>
            <a:r>
              <a:rPr lang="en-US"/>
              <a:t>Normal mode</a:t>
            </a:r>
          </a:p>
        </p:txBody>
      </p:sp>
      <p:sp>
        <p:nvSpPr>
          <p:cNvPr id="14371" name="Text Box 35"/>
          <p:cNvSpPr txBox="1">
            <a:spLocks noChangeArrowheads="1"/>
          </p:cNvSpPr>
          <p:nvPr/>
        </p:nvSpPr>
        <p:spPr bwMode="auto">
          <a:xfrm>
            <a:off x="2073275" y="4064000"/>
            <a:ext cx="1936750" cy="366713"/>
          </a:xfrm>
          <a:prstGeom prst="rect">
            <a:avLst/>
          </a:prstGeom>
          <a:noFill/>
          <a:ln w="9525">
            <a:noFill/>
            <a:miter lim="800000"/>
            <a:headEnd/>
            <a:tailEnd/>
          </a:ln>
          <a:effectLst/>
        </p:spPr>
        <p:txBody>
          <a:bodyPr wrap="none">
            <a:spAutoFit/>
          </a:bodyPr>
          <a:lstStyle/>
          <a:p>
            <a:r>
              <a:rPr lang="en-US"/>
              <a:t>Dangerous mode</a:t>
            </a:r>
          </a:p>
        </p:txBody>
      </p:sp>
      <p:sp>
        <p:nvSpPr>
          <p:cNvPr id="14372" name="Text Box 36"/>
          <p:cNvSpPr txBox="1">
            <a:spLocks noChangeArrowheads="1"/>
          </p:cNvSpPr>
          <p:nvPr/>
        </p:nvSpPr>
        <p:spPr bwMode="auto">
          <a:xfrm>
            <a:off x="8040688" y="1239838"/>
            <a:ext cx="1454150" cy="366712"/>
          </a:xfrm>
          <a:prstGeom prst="rect">
            <a:avLst/>
          </a:prstGeom>
          <a:noFill/>
          <a:ln w="9525">
            <a:noFill/>
            <a:miter lim="800000"/>
            <a:headEnd/>
            <a:tailEnd/>
          </a:ln>
          <a:effectLst/>
        </p:spPr>
        <p:txBody>
          <a:bodyPr wrap="none">
            <a:spAutoFit/>
          </a:bodyPr>
          <a:lstStyle/>
          <a:p>
            <a:r>
              <a:rPr lang="en-US"/>
              <a:t>Second step</a:t>
            </a:r>
          </a:p>
        </p:txBody>
      </p:sp>
      <p:sp>
        <p:nvSpPr>
          <p:cNvPr id="14373" name="Text Box 37"/>
          <p:cNvSpPr txBox="1">
            <a:spLocks noChangeArrowheads="1"/>
          </p:cNvSpPr>
          <p:nvPr/>
        </p:nvSpPr>
        <p:spPr bwMode="auto">
          <a:xfrm>
            <a:off x="5441950" y="4864100"/>
            <a:ext cx="1200150" cy="366713"/>
          </a:xfrm>
          <a:prstGeom prst="rect">
            <a:avLst/>
          </a:prstGeom>
          <a:noFill/>
          <a:ln w="9525">
            <a:noFill/>
            <a:miter lim="800000"/>
            <a:headEnd/>
            <a:tailEnd/>
          </a:ln>
          <a:effectLst/>
        </p:spPr>
        <p:txBody>
          <a:bodyPr wrap="none">
            <a:spAutoFit/>
          </a:bodyPr>
          <a:lstStyle/>
          <a:p>
            <a:r>
              <a:rPr lang="en-US"/>
              <a:t>Third step</a:t>
            </a:r>
          </a:p>
        </p:txBody>
      </p:sp>
      <p:sp>
        <p:nvSpPr>
          <p:cNvPr id="14374" name="AutoShape 38"/>
          <p:cNvSpPr>
            <a:spLocks noChangeArrowheads="1"/>
          </p:cNvSpPr>
          <p:nvPr/>
        </p:nvSpPr>
        <p:spPr bwMode="auto">
          <a:xfrm>
            <a:off x="5021263" y="5197475"/>
            <a:ext cx="2197100" cy="320675"/>
          </a:xfrm>
          <a:prstGeom prst="leftRightArrow">
            <a:avLst>
              <a:gd name="adj1" fmla="val 50000"/>
              <a:gd name="adj2" fmla="val 13703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2791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038" y="661342"/>
            <a:ext cx="8610600" cy="1293028"/>
          </a:xfrm>
        </p:spPr>
        <p:txBody>
          <a:bodyPr/>
          <a:lstStyle/>
          <a:p>
            <a:r>
              <a:rPr lang="en-US" dirty="0" smtClean="0"/>
              <a:t>Image Stream top level System Diagram</a:t>
            </a:r>
            <a:endParaRPr lang="en-US" dirty="0"/>
          </a:p>
        </p:txBody>
      </p:sp>
      <p:sp>
        <p:nvSpPr>
          <p:cNvPr id="5" name="TextBox 4"/>
          <p:cNvSpPr txBox="1"/>
          <p:nvPr/>
        </p:nvSpPr>
        <p:spPr>
          <a:xfrm>
            <a:off x="3278868" y="5523467"/>
            <a:ext cx="4979762" cy="246221"/>
          </a:xfrm>
          <a:prstGeom prst="rect">
            <a:avLst/>
          </a:prstGeom>
          <a:noFill/>
        </p:spPr>
        <p:txBody>
          <a:bodyPr wrap="square" rtlCol="0">
            <a:spAutoFit/>
          </a:bodyPr>
          <a:lstStyle/>
          <a:p>
            <a:r>
              <a:rPr lang="en-US" sz="1000" b="1" dirty="0" smtClean="0"/>
              <a:t>Figure 2: Image Stream Top Level System Diagram [</a:t>
            </a:r>
            <a:r>
              <a:rPr lang="en-US" sz="1000" b="1" dirty="0" err="1" smtClean="0"/>
              <a:t>Raditya</a:t>
            </a:r>
            <a:r>
              <a:rPr lang="en-US" sz="1000" b="1" dirty="0" smtClean="0"/>
              <a:t> </a:t>
            </a:r>
            <a:r>
              <a:rPr lang="en-US" sz="1000" b="1" dirty="0" err="1" smtClean="0"/>
              <a:t>Budianto</a:t>
            </a:r>
            <a:r>
              <a:rPr lang="en-US" sz="1000" b="1" dirty="0" smtClean="0"/>
              <a:t>]</a:t>
            </a:r>
            <a:endParaRPr lang="en-US" sz="1000" b="1"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2264456"/>
            <a:ext cx="9361487"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6200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714" y="194233"/>
            <a:ext cx="8610600" cy="1293028"/>
          </a:xfrm>
        </p:spPr>
        <p:txBody>
          <a:bodyPr/>
          <a:lstStyle/>
          <a:p>
            <a:r>
              <a:rPr lang="en-US" dirty="0" smtClean="0"/>
              <a:t>Software Level System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410" y="1487261"/>
            <a:ext cx="100393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93204" y="6288326"/>
            <a:ext cx="4979762" cy="246221"/>
          </a:xfrm>
          <a:prstGeom prst="rect">
            <a:avLst/>
          </a:prstGeom>
          <a:noFill/>
        </p:spPr>
        <p:txBody>
          <a:bodyPr wrap="square" rtlCol="0">
            <a:spAutoFit/>
          </a:bodyPr>
          <a:lstStyle/>
          <a:p>
            <a:r>
              <a:rPr lang="en-US" sz="1000" b="1" dirty="0" smtClean="0"/>
              <a:t>Figure 3: Software Level System Diagram [</a:t>
            </a:r>
            <a:r>
              <a:rPr lang="en-US" sz="1000" b="1" dirty="0" err="1" smtClean="0"/>
              <a:t>Raditya</a:t>
            </a:r>
            <a:r>
              <a:rPr lang="en-US" sz="1000" b="1" dirty="0" smtClean="0"/>
              <a:t> </a:t>
            </a:r>
            <a:r>
              <a:rPr lang="en-US" sz="1000" b="1" dirty="0" err="1" smtClean="0"/>
              <a:t>Budianto</a:t>
            </a:r>
            <a:r>
              <a:rPr lang="en-US" sz="1000" b="1" dirty="0" smtClean="0"/>
              <a:t>]</a:t>
            </a:r>
            <a:endParaRPr lang="en-US" sz="1000" b="1" dirty="0"/>
          </a:p>
        </p:txBody>
      </p:sp>
    </p:spTree>
    <p:extLst>
      <p:ext uri="{BB962C8B-B14F-4D97-AF65-F5344CB8AC3E}">
        <p14:creationId xmlns:p14="http://schemas.microsoft.com/office/powerpoint/2010/main" val="449776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Temperature Sensor</a:t>
            </a: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rotWithShape="1">
          <a:blip r:embed="rId4">
            <a:extLst>
              <a:ext uri="{28A0092B-C50C-407E-A947-70E740481C1C}">
                <a14:useLocalDpi xmlns:a14="http://schemas.microsoft.com/office/drawing/2010/main" val="0"/>
              </a:ext>
            </a:extLst>
          </a:blip>
          <a:srcRect l="4973" t="4746" r="4814" b="18957"/>
          <a:stretch/>
        </p:blipFill>
        <p:spPr bwMode="auto">
          <a:xfrm>
            <a:off x="7684034" y="1721224"/>
            <a:ext cx="2543415" cy="214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438400" y="1371600"/>
            <a:ext cx="3048000"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
        <p:nvSpPr>
          <p:cNvPr id="23"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Temperature Sensor</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5657539"/>
              </p:ext>
            </p:extLst>
          </p:nvPr>
        </p:nvGraphicFramePr>
        <p:xfrm>
          <a:off x="630195" y="914402"/>
          <a:ext cx="10849231" cy="5615549"/>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559299">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400" b="1" i="0" kern="1200" dirty="0" err="1" smtClean="0">
                          <a:solidFill>
                            <a:schemeClr val="lt1"/>
                          </a:solidFill>
                          <a:effectLst/>
                          <a:latin typeface="Times New Roman" panose="02020603050405020304" pitchFamily="18" charset="0"/>
                          <a:ea typeface="+mn-ea"/>
                          <a:cs typeface="Times New Roman" panose="02020603050405020304" pitchFamily="18" charset="0"/>
                        </a:rPr>
                        <a:t>readtempnow</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Temp sensor</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Read from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Gives a temp reading within the room</a:t>
                      </a:r>
                      <a:r>
                        <a:rPr lang="en-US" sz="1800" baseline="0" dirty="0" smtClean="0">
                          <a:effectLst/>
                          <a:latin typeface="Times New Roman" pitchFamily="18" charset="0"/>
                          <a:ea typeface="Calibri"/>
                          <a:cs typeface="Times New Roman" pitchFamily="18" charset="0"/>
                        </a:rPr>
                        <a:t> limit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geen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ea typeface="Calibri"/>
                          <a:cs typeface="Times New Roman" pitchFamily="18" charset="0"/>
                        </a:rPr>
                        <a:t>Int</a:t>
                      </a:r>
                      <a:r>
                        <a:rPr lang="en-US" sz="1800" dirty="0" smtClean="0">
                          <a:effectLst/>
                          <a:latin typeface="Times New Roman" pitchFamily="18" charset="0"/>
                          <a:ea typeface="Calibri"/>
                          <a:cs typeface="Times New Roman" pitchFamily="18" charset="0"/>
                        </a:rPr>
                        <a:t> n</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Green Led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1 and 2 (</a:t>
                      </a:r>
                      <a:r>
                        <a:rPr lang="en-US" sz="1800" dirty="0" err="1" smtClean="0">
                          <a:effectLst/>
                          <a:latin typeface="Times New Roman" pitchFamily="18" charset="0"/>
                          <a:ea typeface="Calibri"/>
                          <a:cs typeface="Times New Roman" pitchFamily="18" charset="0"/>
                        </a:rPr>
                        <a:t>on,off</a:t>
                      </a:r>
                      <a:r>
                        <a:rPr lang="en-US" sz="1800" dirty="0" smtClean="0">
                          <a:effectLst/>
                          <a:latin typeface="Times New Roman" pitchFamily="18" charset="0"/>
                          <a:ea typeface="Calibri"/>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Green</a:t>
                      </a:r>
                      <a:r>
                        <a:rPr lang="en-US" sz="1800" baseline="0" dirty="0" smtClean="0">
                          <a:effectLst/>
                          <a:latin typeface="Times New Roman" pitchFamily="18" charset="0"/>
                          <a:ea typeface="Calibri"/>
                          <a:cs typeface="Times New Roman" pitchFamily="18" charset="0"/>
                        </a:rPr>
                        <a:t> Led on then off</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red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smtClean="0">
                          <a:effectLst/>
                          <a:latin typeface="Times New Roman" pitchFamily="18" charset="0"/>
                          <a:ea typeface="Calibri"/>
                          <a:cs typeface="Times New Roman" pitchFamily="18" charset="0"/>
                        </a:rPr>
                        <a:t>Int</a:t>
                      </a:r>
                      <a:r>
                        <a:rPr lang="en-US" sz="1800" dirty="0" smtClean="0">
                          <a:effectLst/>
                          <a:latin typeface="Times New Roman" pitchFamily="18" charset="0"/>
                          <a:ea typeface="Calibri"/>
                          <a:cs typeface="Times New Roman" pitchFamily="18" charset="0"/>
                        </a:rPr>
                        <a:t> n</a:t>
                      </a: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Red Led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itchFamily="18" charset="0"/>
                          <a:ea typeface="Calibri"/>
                          <a:cs typeface="Times New Roman" pitchFamily="18" charset="0"/>
                        </a:rPr>
                        <a:t>1 and 2 (</a:t>
                      </a:r>
                      <a:r>
                        <a:rPr lang="en-US" sz="1800" dirty="0" err="1" smtClean="0">
                          <a:effectLst/>
                          <a:latin typeface="Times New Roman" pitchFamily="18" charset="0"/>
                          <a:ea typeface="Calibri"/>
                          <a:cs typeface="Times New Roman" pitchFamily="18" charset="0"/>
                        </a:rPr>
                        <a:t>on,off</a:t>
                      </a:r>
                      <a:r>
                        <a:rPr lang="en-US" sz="1800" dirty="0" smtClean="0">
                          <a:effectLst/>
                          <a:latin typeface="Times New Roman" pitchFamily="18" charset="0"/>
                          <a:ea typeface="Calibri"/>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itchFamily="18" charset="0"/>
                          <a:ea typeface="Calibri"/>
                          <a:cs typeface="Times New Roman" pitchFamily="18" charset="0"/>
                        </a:rPr>
                        <a:t>Red </a:t>
                      </a:r>
                      <a:r>
                        <a:rPr lang="en-US" sz="1800" baseline="0" dirty="0" smtClean="0">
                          <a:effectLst/>
                          <a:latin typeface="Times New Roman" pitchFamily="18" charset="0"/>
                          <a:ea typeface="Calibri"/>
                          <a:cs typeface="Times New Roman" pitchFamily="18" charset="0"/>
                        </a:rPr>
                        <a:t>Led on then off</a:t>
                      </a:r>
                      <a:endParaRPr lang="en-US" sz="1800" dirty="0" smtClean="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35282">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690055">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690055">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05978">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Title 1"/>
          <p:cNvSpPr txBox="1">
            <a:spLocks/>
          </p:cNvSpPr>
          <p:nvPr/>
        </p:nvSpPr>
        <p:spPr>
          <a:xfrm>
            <a:off x="2209800" y="127428"/>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Temperature Sensor</a:t>
            </a:r>
          </a:p>
        </p:txBody>
      </p:sp>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Client</a:t>
            </a:r>
            <a:br>
              <a:rPr lang="en-US" dirty="0" smtClean="0"/>
            </a:br>
            <a:r>
              <a:rPr lang="en-US" dirty="0" smtClean="0"/>
              <a:t>class Diagram</a:t>
            </a:r>
            <a:endParaRPr lang="en-US" dirty="0"/>
          </a:p>
        </p:txBody>
      </p:sp>
      <p:pic>
        <p:nvPicPr>
          <p:cNvPr id="3" name="Picture 2"/>
          <p:cNvPicPr>
            <a:picLocks noChangeAspect="1"/>
          </p:cNvPicPr>
          <p:nvPr/>
        </p:nvPicPr>
        <p:blipFill>
          <a:blip r:embed="rId2"/>
          <a:stretch>
            <a:fillRect/>
          </a:stretch>
        </p:blipFill>
        <p:spPr>
          <a:xfrm>
            <a:off x="4069473" y="93132"/>
            <a:ext cx="7257554" cy="6683775"/>
          </a:xfrm>
          <a:prstGeom prst="rect">
            <a:avLst/>
          </a:prstGeom>
        </p:spPr>
      </p:pic>
      <p:sp>
        <p:nvSpPr>
          <p:cNvPr id="4" name="Rectangle 3"/>
          <p:cNvSpPr/>
          <p:nvPr/>
        </p:nvSpPr>
        <p:spPr>
          <a:xfrm>
            <a:off x="3657600" y="1713470"/>
            <a:ext cx="7578811" cy="27843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11395" y="2545492"/>
            <a:ext cx="1046205" cy="369332"/>
          </a:xfrm>
          <a:prstGeom prst="rect">
            <a:avLst/>
          </a:prstGeom>
          <a:noFill/>
        </p:spPr>
        <p:txBody>
          <a:bodyPr wrap="square" rtlCol="0">
            <a:spAutoFit/>
          </a:bodyPr>
          <a:lstStyle/>
          <a:p>
            <a:r>
              <a:rPr lang="en-US" dirty="0" smtClean="0"/>
              <a:t>Model</a:t>
            </a:r>
            <a:endParaRPr lang="en-US" dirty="0"/>
          </a:p>
        </p:txBody>
      </p:sp>
      <p:sp>
        <p:nvSpPr>
          <p:cNvPr id="7" name="TextBox 6"/>
          <p:cNvSpPr txBox="1"/>
          <p:nvPr/>
        </p:nvSpPr>
        <p:spPr>
          <a:xfrm>
            <a:off x="3105665" y="5346357"/>
            <a:ext cx="766119" cy="369332"/>
          </a:xfrm>
          <a:prstGeom prst="rect">
            <a:avLst/>
          </a:prstGeom>
          <a:noFill/>
        </p:spPr>
        <p:txBody>
          <a:bodyPr wrap="square" rtlCol="0">
            <a:spAutoFit/>
          </a:bodyPr>
          <a:lstStyle/>
          <a:p>
            <a:r>
              <a:rPr lang="en-US" dirty="0" smtClean="0"/>
              <a:t>View</a:t>
            </a:r>
            <a:endParaRPr lang="en-US" dirty="0"/>
          </a:p>
        </p:txBody>
      </p:sp>
      <p:sp>
        <p:nvSpPr>
          <p:cNvPr id="8" name="TextBox 7"/>
          <p:cNvSpPr txBox="1"/>
          <p:nvPr/>
        </p:nvSpPr>
        <p:spPr>
          <a:xfrm>
            <a:off x="10062501" y="4861010"/>
            <a:ext cx="1676399" cy="369332"/>
          </a:xfrm>
          <a:prstGeom prst="rect">
            <a:avLst/>
          </a:prstGeom>
          <a:noFill/>
        </p:spPr>
        <p:txBody>
          <a:bodyPr wrap="square" rtlCol="0">
            <a:spAutoFit/>
          </a:bodyPr>
          <a:lstStyle/>
          <a:p>
            <a:r>
              <a:rPr lang="en-US" dirty="0" smtClean="0"/>
              <a:t>Controller</a:t>
            </a:r>
            <a:endParaRPr lang="en-US" dirty="0"/>
          </a:p>
        </p:txBody>
      </p:sp>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49" y="1213592"/>
            <a:ext cx="8610600" cy="1293028"/>
          </a:xfrm>
        </p:spPr>
        <p:txBody>
          <a:bodyPr/>
          <a:lstStyle/>
          <a:p>
            <a:pPr algn="l"/>
            <a:r>
              <a:rPr lang="en-US" dirty="0" err="1" smtClean="0"/>
              <a:t>jUnit</a:t>
            </a:r>
            <a:r>
              <a:rPr lang="en-US" dirty="0" smtClean="0"/>
              <a:t> Test cases:</a:t>
            </a:r>
            <a:endParaRPr lang="en-US" dirty="0"/>
          </a:p>
        </p:txBody>
      </p:sp>
      <p:pic>
        <p:nvPicPr>
          <p:cNvPr id="5" name="Picture 4"/>
          <p:cNvPicPr>
            <a:picLocks noChangeAspect="1"/>
          </p:cNvPicPr>
          <p:nvPr/>
        </p:nvPicPr>
        <p:blipFill>
          <a:blip r:embed="rId2"/>
          <a:stretch>
            <a:fillRect/>
          </a:stretch>
        </p:blipFill>
        <p:spPr>
          <a:xfrm>
            <a:off x="5618205" y="284076"/>
            <a:ext cx="6038336" cy="6404993"/>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246</TotalTime>
  <Words>577</Words>
  <Application>Microsoft Office PowerPoint</Application>
  <PresentationFormat>Custom</PresentationFormat>
  <Paragraphs>195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Baby monitor System </vt:lpstr>
      <vt:lpstr>System Overview</vt:lpstr>
      <vt:lpstr>PowerPoint Presentation</vt:lpstr>
      <vt:lpstr>PowerPoint Presentation</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Progress :</vt:lpstr>
      <vt:lpstr>Any Questions/Comments?</vt:lpstr>
      <vt:lpstr>Test results and implementation of RaspiMic</vt:lpstr>
      <vt:lpstr>   Raspi Mic</vt:lpstr>
      <vt:lpstr>  Functionality of RaspiMic</vt:lpstr>
      <vt:lpstr>Image Stream top level System Diagram</vt:lpstr>
      <vt:lpstr>Software Level System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Seyedsaeed Alavinia</cp:lastModifiedBy>
  <cp:revision>23</cp:revision>
  <dcterms:created xsi:type="dcterms:W3CDTF">2013-11-25T05:00:20Z</dcterms:created>
  <dcterms:modified xsi:type="dcterms:W3CDTF">2013-11-27T21:03:55Z</dcterms:modified>
</cp:coreProperties>
</file>