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82" r:id="rId2"/>
    <p:sldId id="281" r:id="rId3"/>
    <p:sldId id="257" r:id="rId4"/>
    <p:sldId id="280" r:id="rId5"/>
    <p:sldId id="283" r:id="rId6"/>
    <p:sldId id="284" r:id="rId7"/>
    <p:sldId id="285" r:id="rId8"/>
    <p:sldId id="286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8" r:id="rId18"/>
    <p:sldId id="274" r:id="rId19"/>
    <p:sldId id="275" r:id="rId20"/>
    <p:sldId id="276" r:id="rId21"/>
    <p:sldId id="277" r:id="rId22"/>
    <p:sldId id="258" r:id="rId23"/>
    <p:sldId id="260" r:id="rId24"/>
    <p:sldId id="259" r:id="rId25"/>
    <p:sldId id="261" r:id="rId26"/>
    <p:sldId id="262" r:id="rId27"/>
    <p:sldId id="27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5" autoAdjust="0"/>
    <p:restoredTop sz="94660"/>
  </p:normalViewPr>
  <p:slideViewPr>
    <p:cSldViewPr>
      <p:cViewPr>
        <p:scale>
          <a:sx n="118" d="100"/>
          <a:sy n="118" d="100"/>
        </p:scale>
        <p:origin x="-144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767A8-203E-4CAF-BA95-4C1464C9B10E}" type="doc">
      <dgm:prSet loTypeId="urn:microsoft.com/office/officeart/2005/8/layout/radial4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AD1A489-DA7A-486E-A4EF-B125CEADACE2}">
      <dgm:prSet phldrT="[نص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Settings.xml</a:t>
          </a:r>
        </a:p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Info</a:t>
          </a:r>
        </a:p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By using (xmlpar.py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3B4E233-224A-4176-B955-A4C13FA2C18A}" type="parTrans" cxnId="{E5BBF0AD-36E5-40FE-8214-6C3A0DA3E5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2D524F8-2293-4B82-82F5-33F81652E0BB}" type="sibTrans" cxnId="{E5BBF0AD-36E5-40FE-8214-6C3A0DA3E5C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E2B7A95-2091-4A77-AC30-1368AB2FDE5D}">
      <dgm:prSet phldrT="[نص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Allinone.py</a:t>
          </a:r>
        </a:p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 control the LEDs and monitor the readings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8CFCAFF-70B1-4BB4-91E0-3EE3419AEA37}" type="parTrans" cxnId="{7773EFE6-5668-4203-8C93-B5647927E85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6DE4183-338E-4CFB-9AF9-B11CA30530C7}" type="sibTrans" cxnId="{7773EFE6-5668-4203-8C93-B5647927E85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B8A819B-1CAD-4D0F-BF83-43ED1FE84BD1}">
      <dgm:prSet phldrT="[نص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Testcases.py</a:t>
          </a:r>
        </a:p>
        <a:p>
          <a:r>
            <a: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 test the functionalities for the soft/hardware</a:t>
          </a:r>
          <a:endParaRPr lang="en-US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9F59681-E26D-4893-9C25-09F0F52EE24F}" type="sibTrans" cxnId="{2F4A5A92-E45A-4FF5-9A4B-D70B0462D9C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DDE5D76-4851-4188-855F-E52215AA9A48}" type="parTrans" cxnId="{2F4A5A92-E45A-4FF5-9A4B-D70B0462D9CF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B4A462E-5161-4F3E-B9F3-22EF7003FA24}" type="pres">
      <dgm:prSet presAssocID="{536767A8-203E-4CAF-BA95-4C1464C9B1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0D2A1C-B88A-412F-83FE-91AF8DAF32BE}" type="pres">
      <dgm:prSet presAssocID="{7AD1A489-DA7A-486E-A4EF-B125CEADACE2}" presName="centerShape" presStyleLbl="node0" presStyleIdx="0" presStyleCnt="1"/>
      <dgm:spPr/>
      <dgm:t>
        <a:bodyPr/>
        <a:lstStyle/>
        <a:p>
          <a:endParaRPr lang="en-US"/>
        </a:p>
      </dgm:t>
    </dgm:pt>
    <dgm:pt modelId="{90A25C8F-BF0B-4CBC-907A-913D313192FA}" type="pres">
      <dgm:prSet presAssocID="{4DDE5D76-4851-4188-855F-E52215AA9A4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91FEF08D-F4FC-40A9-9A0D-A3A276C6DB15}" type="pres">
      <dgm:prSet presAssocID="{EB8A819B-1CAD-4D0F-BF83-43ED1FE84BD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88381-F2C6-4AFA-97E8-FD8E3A73A1DE}" type="pres">
      <dgm:prSet presAssocID="{78CFCAFF-70B1-4BB4-91E0-3EE3419AEA37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FCA23855-FF29-4B1F-AA7E-C13AB413F591}" type="pres">
      <dgm:prSet presAssocID="{8E2B7A95-2091-4A77-AC30-1368AB2FDE5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648CE1-75F6-4EA9-B8C8-069E70CAFD0A}" type="presOf" srcId="{EB8A819B-1CAD-4D0F-BF83-43ED1FE84BD1}" destId="{91FEF08D-F4FC-40A9-9A0D-A3A276C6DB15}" srcOrd="0" destOrd="0" presId="urn:microsoft.com/office/officeart/2005/8/layout/radial4"/>
    <dgm:cxn modelId="{689E76A6-5C13-4AE3-A052-5C5AC9E47F32}" type="presOf" srcId="{8E2B7A95-2091-4A77-AC30-1368AB2FDE5D}" destId="{FCA23855-FF29-4B1F-AA7E-C13AB413F591}" srcOrd="0" destOrd="0" presId="urn:microsoft.com/office/officeart/2005/8/layout/radial4"/>
    <dgm:cxn modelId="{FBB10BE3-D089-49B5-87A9-0867AB5F5A71}" type="presOf" srcId="{7AD1A489-DA7A-486E-A4EF-B125CEADACE2}" destId="{7E0D2A1C-B88A-412F-83FE-91AF8DAF32BE}" srcOrd="0" destOrd="0" presId="urn:microsoft.com/office/officeart/2005/8/layout/radial4"/>
    <dgm:cxn modelId="{E5BBF0AD-36E5-40FE-8214-6C3A0DA3E5C4}" srcId="{536767A8-203E-4CAF-BA95-4C1464C9B10E}" destId="{7AD1A489-DA7A-486E-A4EF-B125CEADACE2}" srcOrd="0" destOrd="0" parTransId="{63B4E233-224A-4176-B955-A4C13FA2C18A}" sibTransId="{82D524F8-2293-4B82-82F5-33F81652E0BB}"/>
    <dgm:cxn modelId="{2F4A5A92-E45A-4FF5-9A4B-D70B0462D9CF}" srcId="{7AD1A489-DA7A-486E-A4EF-B125CEADACE2}" destId="{EB8A819B-1CAD-4D0F-BF83-43ED1FE84BD1}" srcOrd="0" destOrd="0" parTransId="{4DDE5D76-4851-4188-855F-E52215AA9A48}" sibTransId="{59F59681-E26D-4893-9C25-09F0F52EE24F}"/>
    <dgm:cxn modelId="{5181CDB2-8A0C-4F6F-AC5A-0BF2A9A1512F}" type="presOf" srcId="{4DDE5D76-4851-4188-855F-E52215AA9A48}" destId="{90A25C8F-BF0B-4CBC-907A-913D313192FA}" srcOrd="0" destOrd="0" presId="urn:microsoft.com/office/officeart/2005/8/layout/radial4"/>
    <dgm:cxn modelId="{36288268-E03E-4F48-8A58-5A6FDB8A554C}" type="presOf" srcId="{78CFCAFF-70B1-4BB4-91E0-3EE3419AEA37}" destId="{A9688381-F2C6-4AFA-97E8-FD8E3A73A1DE}" srcOrd="0" destOrd="0" presId="urn:microsoft.com/office/officeart/2005/8/layout/radial4"/>
    <dgm:cxn modelId="{7773EFE6-5668-4203-8C93-B5647927E85C}" srcId="{7AD1A489-DA7A-486E-A4EF-B125CEADACE2}" destId="{8E2B7A95-2091-4A77-AC30-1368AB2FDE5D}" srcOrd="1" destOrd="0" parTransId="{78CFCAFF-70B1-4BB4-91E0-3EE3419AEA37}" sibTransId="{86DE4183-338E-4CFB-9AF9-B11CA30530C7}"/>
    <dgm:cxn modelId="{DE49C44F-9083-41AB-B258-6EAFA33122F7}" type="presOf" srcId="{536767A8-203E-4CAF-BA95-4C1464C9B10E}" destId="{AB4A462E-5161-4F3E-B9F3-22EF7003FA24}" srcOrd="0" destOrd="0" presId="urn:microsoft.com/office/officeart/2005/8/layout/radial4"/>
    <dgm:cxn modelId="{100592B9-0174-4A06-9113-1BE047A8362C}" type="presParOf" srcId="{AB4A462E-5161-4F3E-B9F3-22EF7003FA24}" destId="{7E0D2A1C-B88A-412F-83FE-91AF8DAF32BE}" srcOrd="0" destOrd="0" presId="urn:microsoft.com/office/officeart/2005/8/layout/radial4"/>
    <dgm:cxn modelId="{5BC7B21F-6E7B-47FE-B933-A82EE80E7778}" type="presParOf" srcId="{AB4A462E-5161-4F3E-B9F3-22EF7003FA24}" destId="{90A25C8F-BF0B-4CBC-907A-913D313192FA}" srcOrd="1" destOrd="0" presId="urn:microsoft.com/office/officeart/2005/8/layout/radial4"/>
    <dgm:cxn modelId="{5AC9B4F4-7766-470C-AC41-8347A8DED8EE}" type="presParOf" srcId="{AB4A462E-5161-4F3E-B9F3-22EF7003FA24}" destId="{91FEF08D-F4FC-40A9-9A0D-A3A276C6DB15}" srcOrd="2" destOrd="0" presId="urn:microsoft.com/office/officeart/2005/8/layout/radial4"/>
    <dgm:cxn modelId="{267550A1-6769-453F-A232-1988B8388530}" type="presParOf" srcId="{AB4A462E-5161-4F3E-B9F3-22EF7003FA24}" destId="{A9688381-F2C6-4AFA-97E8-FD8E3A73A1DE}" srcOrd="3" destOrd="0" presId="urn:microsoft.com/office/officeart/2005/8/layout/radial4"/>
    <dgm:cxn modelId="{D67AEA28-646F-4230-959E-13D175EF9227}" type="presParOf" srcId="{AB4A462E-5161-4F3E-B9F3-22EF7003FA24}" destId="{FCA23855-FF29-4B1F-AA7E-C13AB413F59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D2A1C-B88A-412F-83FE-91AF8DAF32BE}">
      <dsp:nvSpPr>
        <dsp:cNvPr id="0" name=""/>
        <dsp:cNvSpPr/>
      </dsp:nvSpPr>
      <dsp:spPr>
        <a:xfrm>
          <a:off x="1590516" y="1347089"/>
          <a:ext cx="1467051" cy="1467051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Settings.xml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Info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By using (xmlpar.py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5361" y="1561934"/>
        <a:ext cx="1037361" cy="1037361"/>
      </dsp:txXfrm>
    </dsp:sp>
    <dsp:sp modelId="{90A25C8F-BF0B-4CBC-907A-913D313192FA}">
      <dsp:nvSpPr>
        <dsp:cNvPr id="0" name=""/>
        <dsp:cNvSpPr/>
      </dsp:nvSpPr>
      <dsp:spPr>
        <a:xfrm rot="12900000">
          <a:off x="591329" y="1072261"/>
          <a:ext cx="1182388" cy="4181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F08D-F4FC-40A9-9A0D-A3A276C6DB15}">
      <dsp:nvSpPr>
        <dsp:cNvPr id="0" name=""/>
        <dsp:cNvSpPr/>
      </dsp:nvSpPr>
      <dsp:spPr>
        <a:xfrm>
          <a:off x="1396" y="384741"/>
          <a:ext cx="1393699" cy="111495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Testcases.py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 test the functionalities for the soft/hardware</a:t>
          </a:r>
          <a:endParaRPr lang="en-U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4052" y="417397"/>
        <a:ext cx="1328387" cy="1049647"/>
      </dsp:txXfrm>
    </dsp:sp>
    <dsp:sp modelId="{A9688381-F2C6-4AFA-97E8-FD8E3A73A1DE}">
      <dsp:nvSpPr>
        <dsp:cNvPr id="0" name=""/>
        <dsp:cNvSpPr/>
      </dsp:nvSpPr>
      <dsp:spPr>
        <a:xfrm rot="19500000">
          <a:off x="2874366" y="1072261"/>
          <a:ext cx="1182388" cy="4181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23855-FF29-4B1F-AA7E-C13AB413F591}">
      <dsp:nvSpPr>
        <dsp:cNvPr id="0" name=""/>
        <dsp:cNvSpPr/>
      </dsp:nvSpPr>
      <dsp:spPr>
        <a:xfrm>
          <a:off x="3252989" y="384741"/>
          <a:ext cx="1393699" cy="1114959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Allinone.py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To control the LEDs and monitor the readings</a:t>
          </a:r>
          <a:endParaRPr lang="en-US" sz="14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85645" y="417397"/>
        <a:ext cx="1328387" cy="104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17A38-173A-4DAD-96A9-B15371231580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5C120-9748-4DA8-BA8A-8C74E0779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5E14A-AF69-4866-A1EE-7BF13478F9C0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B1C06-CFBA-4BFB-BE9B-7A3BA68A3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C532-8448-429B-B55A-CDA172F8E29F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40AC8-5A47-4C1D-9D76-2834BAE5C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42BEA-62FC-48EA-8CAA-89CC2B2AAAC4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676BA-27A5-4092-9045-F0CEC923E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A5C9-583D-4841-B35E-80308ED24537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CE52-57E9-4A45-9F1D-5CC55BA67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4615A-DF16-44BD-AD9F-1BD864FC814A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3729-A026-4C37-A2E0-6B5C12E3B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6447A-7D0A-4507-80A8-8B2961517338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C97B-35CB-4186-894D-9E0C2DE5B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BE582-FB88-4663-8EFA-0E596451C389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C9E0C-6299-4365-B702-DAC823E96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9DE7-1B55-4597-8193-6AC18BE53506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7704-CA7A-4B26-811E-D4BE85C29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FD65D-A97E-4CA0-8D0D-E02D5F006266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63242-F5FC-4CA8-BB91-20C59195D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55E3-378E-48CB-BE76-5DC4ECCEC1AA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1800-8259-43F8-B466-8559C0D29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C1935B-E19D-4212-AD6C-F62D9936EF9A}" type="datetimeFigureOut">
              <a:rPr lang="en-US"/>
              <a:pPr>
                <a:defRPr/>
              </a:pPr>
              <a:t>12/4/2013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D87748A-2775-42AD-96C2-7A056A5CE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3" r:id="rId2"/>
    <p:sldLayoutId id="2147483865" r:id="rId3"/>
    <p:sldLayoutId id="2147483862" r:id="rId4"/>
    <p:sldLayoutId id="2147483861" r:id="rId5"/>
    <p:sldLayoutId id="2147483860" r:id="rId6"/>
    <p:sldLayoutId id="2147483859" r:id="rId7"/>
    <p:sldLayoutId id="2147483858" r:id="rId8"/>
    <p:sldLayoutId id="2147483866" r:id="rId9"/>
    <p:sldLayoutId id="2147483857" r:id="rId10"/>
    <p:sldLayoutId id="214748385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7F8FA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7F8FA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4A66AC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com.com/videocore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spark.com/blog/time-lapse-photography-with-the-raspberry-pi-camera" TargetMode="External"/><Relationship Id="rId2" Type="http://schemas.openxmlformats.org/officeDocument/2006/relationships/hyperlink" Target="https://www.sparkfun.com/products/118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roadcom.com/products/BCM283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ctr"/>
            <a:r>
              <a:rPr lang="en-US" sz="5400" dirty="0"/>
              <a:t>Baby Monitoring System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43894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Group G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828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563563"/>
          </a:xfrm>
        </p:spPr>
        <p:txBody>
          <a:bodyPr/>
          <a:lstStyle/>
          <a:p>
            <a:r>
              <a:rPr lang="en-US" sz="4600" smtClean="0">
                <a:latin typeface="Times New Roman" pitchFamily="18" charset="0"/>
              </a:rPr>
              <a:t>		ThermometerPi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30724" name="مربع نص 13"/>
          <p:cNvSpPr txBox="1">
            <a:spLocks noChangeArrowheads="1"/>
          </p:cNvSpPr>
          <p:nvPr/>
        </p:nvSpPr>
        <p:spPr bwMode="auto">
          <a:xfrm>
            <a:off x="304800" y="5181600"/>
            <a:ext cx="57150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Important: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Preferred Temperature Ranges Must be entered in the XML File (settings).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default Range is MaxTemp is 24 C and the MinTemp is 19 C.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30725" name="مربع نص 4"/>
          <p:cNvSpPr txBox="1">
            <a:spLocks noChangeArrowheads="1"/>
          </p:cNvSpPr>
          <p:nvPr/>
        </p:nvSpPr>
        <p:spPr bwMode="auto">
          <a:xfrm>
            <a:off x="609600" y="1066800"/>
            <a:ext cx="3429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 i="1">
                <a:latin typeface="Times New Roman" pitchFamily="18" charset="0"/>
                <a:cs typeface="Times New Roman" pitchFamily="18" charset="0"/>
              </a:rPr>
              <a:t>Setup:</a:t>
            </a: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1- Pin 1 to be connected to P1-06 (Ground)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2- Pin 2 to be connected to P1-07 (GPIO4)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3- Pin 3 to be connected to P1-01 (3.3V)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4- A 4.7K resistor between Pin 2 and Pin 3.</a:t>
            </a: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5- Pin 24,25 with two 220 resistors, to be </a:t>
            </a:r>
          </a:p>
          <a:p>
            <a:r>
              <a:rPr lang="en-CA">
                <a:latin typeface="Times New Roman" pitchFamily="18" charset="0"/>
                <a:cs typeface="Times New Roman" pitchFamily="18" charset="0"/>
              </a:rPr>
              <a:t>Connected to the Green and the Red LEDs</a:t>
            </a:r>
          </a:p>
        </p:txBody>
      </p:sp>
      <p:grpSp>
        <p:nvGrpSpPr>
          <p:cNvPr id="30726" name="مجموعة 17"/>
          <p:cNvGrpSpPr>
            <a:grpSpLocks/>
          </p:cNvGrpSpPr>
          <p:nvPr/>
        </p:nvGrpSpPr>
        <p:grpSpPr bwMode="auto">
          <a:xfrm>
            <a:off x="4389438" y="3498850"/>
            <a:ext cx="4697412" cy="3213100"/>
            <a:chOff x="5385816" y="4108704"/>
            <a:chExt cx="3773424" cy="2755392"/>
          </a:xfrm>
        </p:grpSpPr>
        <p:graphicFrame>
          <p:nvGraphicFramePr>
            <p:cNvPr id="8" name="رسم تخطيطي 7"/>
            <p:cNvGraphicFramePr/>
            <p:nvPr/>
          </p:nvGraphicFramePr>
          <p:xfrm>
            <a:off x="5410200" y="4114800"/>
            <a:ext cx="3733800" cy="2743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728" name="مربع نص 14"/>
            <p:cNvSpPr txBox="1">
              <a:spLocks noChangeArrowheads="1"/>
            </p:cNvSpPr>
            <p:nvPr/>
          </p:nvSpPr>
          <p:spPr bwMode="auto">
            <a:xfrm rot="-1626792">
              <a:off x="7677416" y="5313507"/>
              <a:ext cx="346864" cy="2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Uses</a:t>
              </a:r>
            </a:p>
          </p:txBody>
        </p:sp>
        <p:sp>
          <p:nvSpPr>
            <p:cNvPr id="30729" name="مربع نص 16"/>
            <p:cNvSpPr txBox="1">
              <a:spLocks noChangeArrowheads="1"/>
            </p:cNvSpPr>
            <p:nvPr/>
          </p:nvSpPr>
          <p:spPr bwMode="auto">
            <a:xfrm rot="2634977">
              <a:off x="6476143" y="5298532"/>
              <a:ext cx="346864" cy="2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latin typeface="Times New Roman" pitchFamily="18" charset="0"/>
                  <a:cs typeface="Times New Roman" pitchFamily="18" charset="0"/>
                </a:rPr>
                <a:t>Uses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/>
          <p:nvPr/>
        </p:nvPicPr>
        <p:blipFill>
          <a:blip r:embed="rId2" cstate="print"/>
          <a:srcRect t="4214"/>
          <a:stretch>
            <a:fillRect/>
          </a:stretch>
        </p:blipFill>
        <p:spPr bwMode="auto">
          <a:xfrm>
            <a:off x="4591050" y="954901"/>
            <a:ext cx="4191000" cy="22581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747" name="مربع نص 5"/>
          <p:cNvSpPr txBox="1">
            <a:spLocks noChangeArrowheads="1"/>
          </p:cNvSpPr>
          <p:nvPr/>
        </p:nvSpPr>
        <p:spPr bwMode="auto">
          <a:xfrm>
            <a:off x="4648200" y="3457575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latin typeface="Times New Roman" pitchFamily="18" charset="0"/>
                <a:cs typeface="Times New Roman" pitchFamily="18" charset="0"/>
              </a:rPr>
              <a:t>DS18B20 PIN configurations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8" name="مربع نص 6"/>
          <p:cNvSpPr txBox="1">
            <a:spLocks noChangeArrowheads="1"/>
          </p:cNvSpPr>
          <p:nvPr/>
        </p:nvSpPr>
        <p:spPr bwMode="auto">
          <a:xfrm>
            <a:off x="152400" y="3533775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latin typeface="Times New Roman" pitchFamily="18" charset="0"/>
                <a:cs typeface="Times New Roman" pitchFamily="18" charset="0"/>
              </a:rPr>
              <a:t>General Overview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4600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مربع نص 8"/>
          <p:cNvSpPr txBox="1">
            <a:spLocks noChangeArrowheads="1"/>
          </p:cNvSpPr>
          <p:nvPr/>
        </p:nvSpPr>
        <p:spPr bwMode="auto">
          <a:xfrm>
            <a:off x="0" y="6521450"/>
            <a:ext cx="434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latin typeface="Times New Roman" pitchFamily="18" charset="0"/>
                <a:cs typeface="Times New Roman" pitchFamily="18" charset="0"/>
              </a:rPr>
              <a:t>Connecting Temperature sensor and LEDs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7" descr="C:\Users\riyadhalsegier\Desktop\Connecting the sensor DS18B20.jpg"/>
          <p:cNvPicPr>
            <a:picLocks noChangeAspect="1" noChangeArrowheads="1"/>
          </p:cNvPicPr>
          <p:nvPr/>
        </p:nvPicPr>
        <p:blipFill rotWithShape="1">
          <a:blip r:embed="rId4" cstate="print">
            <a:extLst/>
          </a:blip>
          <a:srcRect l="4973" t="4746" r="4814" b="18957"/>
          <a:stretch/>
        </p:blipFill>
        <p:spPr bwMode="auto">
          <a:xfrm>
            <a:off x="347663" y="4006076"/>
            <a:ext cx="3962399" cy="228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</p:pic>
      <p:pic>
        <p:nvPicPr>
          <p:cNvPr id="5121" name="صورة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1062" y="3929061"/>
            <a:ext cx="4352926" cy="23138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753" name="Rectangle 3"/>
          <p:cNvSpPr>
            <a:spLocks noChangeArrowheads="1"/>
          </p:cNvSpPr>
          <p:nvPr/>
        </p:nvSpPr>
        <p:spPr bwMode="auto">
          <a:xfrm>
            <a:off x="3581400" y="6521450"/>
            <a:ext cx="5729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CA" sz="16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standard GPIO map for the Raspberry Pi and its GPIO Headers</a:t>
            </a:r>
            <a:r>
              <a:rPr lang="en-CA" sz="1600" baseline="300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CA" sz="16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76400" y="0"/>
            <a:ext cx="58293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300">
                <a:latin typeface="Times New Roman" pitchFamily="18" charset="0"/>
                <a:cs typeface="Times New Roman" pitchFamily="18" charset="0"/>
              </a:rPr>
              <a:t>ThermometerPi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4"/>
          <p:cNvSpPr txBox="1">
            <a:spLocks noChangeArrowheads="1"/>
          </p:cNvSpPr>
          <p:nvPr/>
        </p:nvSpPr>
        <p:spPr bwMode="auto">
          <a:xfrm>
            <a:off x="3462338" y="6521450"/>
            <a:ext cx="568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Figure1.1: General view of the Temperature sensor’s functionality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676400" y="0"/>
            <a:ext cx="58293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300">
                <a:latin typeface="Times New Roman" pitchFamily="18" charset="0"/>
                <a:cs typeface="Times New Roman" pitchFamily="18" charset="0"/>
              </a:rPr>
              <a:t>ThermometerPi</a:t>
            </a:r>
          </a:p>
        </p:txBody>
      </p:sp>
      <p:grpSp>
        <p:nvGrpSpPr>
          <p:cNvPr id="32772" name="مجموعة 70"/>
          <p:cNvGrpSpPr>
            <a:grpSpLocks/>
          </p:cNvGrpSpPr>
          <p:nvPr/>
        </p:nvGrpSpPr>
        <p:grpSpPr bwMode="auto">
          <a:xfrm>
            <a:off x="4191000" y="3852863"/>
            <a:ext cx="4953000" cy="2690812"/>
            <a:chOff x="0" y="3733799"/>
            <a:chExt cx="5334001" cy="2819399"/>
          </a:xfrm>
        </p:grpSpPr>
        <p:sp>
          <p:nvSpPr>
            <p:cNvPr id="32773" name="TextBox 61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371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Times New Roman" pitchFamily="18" charset="0"/>
                  <a:cs typeface="Times New Roman" pitchFamily="18" charset="0"/>
                </a:rPr>
                <a:t>Dangerous mode</a:t>
              </a:r>
            </a:p>
          </p:txBody>
        </p:sp>
        <p:grpSp>
          <p:nvGrpSpPr>
            <p:cNvPr id="32774" name="مجموعة 69"/>
            <p:cNvGrpSpPr>
              <a:grpSpLocks/>
            </p:cNvGrpSpPr>
            <p:nvPr/>
          </p:nvGrpSpPr>
          <p:grpSpPr bwMode="auto">
            <a:xfrm>
              <a:off x="0" y="3733799"/>
              <a:ext cx="5334001" cy="2819399"/>
              <a:chOff x="0" y="3733799"/>
              <a:chExt cx="5334001" cy="2819399"/>
            </a:xfrm>
          </p:grpSpPr>
          <p:sp>
            <p:nvSpPr>
              <p:cNvPr id="4" name="Flowchart: Process 3"/>
              <p:cNvSpPr/>
              <p:nvPr/>
            </p:nvSpPr>
            <p:spPr>
              <a:xfrm>
                <a:off x="161637" y="3733799"/>
                <a:ext cx="2352963" cy="83819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1003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void Setup(void);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err="1"/>
                  <a:t>wiringpi.pinMode</a:t>
                </a:r>
                <a:r>
                  <a:rPr lang="en-US" sz="1000" dirty="0"/>
                  <a:t>(25,1)         #red light</a:t>
                </a:r>
                <a:br>
                  <a:rPr lang="en-US" sz="1000" dirty="0"/>
                </a:br>
                <a:r>
                  <a:rPr lang="en-US" sz="1000" dirty="0" err="1"/>
                  <a:t>wiringpi.pinMode</a:t>
                </a:r>
                <a:r>
                  <a:rPr lang="en-US" sz="1000" dirty="0"/>
                  <a:t>(24,1)     #green light</a:t>
                </a:r>
                <a:br>
                  <a:rPr lang="en-US" sz="1000" dirty="0"/>
                </a:b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" name="Flowchart: Process 4"/>
              <p:cNvSpPr/>
              <p:nvPr/>
            </p:nvSpPr>
            <p:spPr>
              <a:xfrm>
                <a:off x="2819400" y="5714999"/>
                <a:ext cx="2514600" cy="83819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1003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void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Led_con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Temp);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/>
                  <a:t>  </a:t>
                </a:r>
                <a:r>
                  <a:rPr lang="en-US" sz="1000" dirty="0" err="1"/>
                  <a:t>wiringpi.digitalWrite</a:t>
                </a:r>
                <a:r>
                  <a:rPr lang="en-US" sz="1000" dirty="0"/>
                  <a:t>(25,0) #red is on</a:t>
                </a:r>
                <a:br>
                  <a:rPr lang="en-US" sz="1000" dirty="0"/>
                </a:br>
                <a:r>
                  <a:rPr lang="en-US" sz="1000" dirty="0"/>
                  <a:t>   </a:t>
                </a:r>
                <a:r>
                  <a:rPr lang="en-US" sz="1000" dirty="0" err="1"/>
                  <a:t>wiringpi.digitalWrite</a:t>
                </a:r>
                <a:r>
                  <a:rPr lang="en-US" sz="1000" dirty="0"/>
                  <a:t>(25,1)  #red is off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Times New Roman" pitchFamily="18" charset="0"/>
                    <a:cs typeface="Times New Roman" pitchFamily="18" charset="0"/>
                  </a:rPr>
                  <a:t>    *Temp value is Out of normal Range.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2819400" y="3733799"/>
                <a:ext cx="2514601" cy="83819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1003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void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Led_con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int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Temp);</a:t>
                </a:r>
                <a:endParaRPr lang="en-US" sz="1000" dirty="0"/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err="1"/>
                  <a:t>wiringpi.digitalWrite</a:t>
                </a:r>
                <a:r>
                  <a:rPr lang="en-US" sz="1000" dirty="0"/>
                  <a:t>(24,1) #green is on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50" dirty="0">
                    <a:latin typeface="Times New Roman" pitchFamily="18" charset="0"/>
                    <a:cs typeface="Times New Roman" pitchFamily="18" charset="0"/>
                  </a:rPr>
                  <a:t>*Temp value is between predefined limits.</a:t>
                </a:r>
              </a:p>
            </p:txBody>
          </p:sp>
          <p:sp>
            <p:nvSpPr>
              <p:cNvPr id="7" name="Flowchart: Process 6"/>
              <p:cNvSpPr/>
              <p:nvPr/>
            </p:nvSpPr>
            <p:spPr>
              <a:xfrm>
                <a:off x="242456" y="5714999"/>
                <a:ext cx="2348343" cy="838199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1003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void cleanup(void);</a:t>
                </a:r>
                <a:r>
                  <a:rPr lang="en-US" sz="1000" dirty="0"/>
                  <a:t> 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 err="1"/>
                  <a:t>wiringpi.digitalWrite</a:t>
                </a:r>
                <a:r>
                  <a:rPr lang="en-US" sz="1000" dirty="0"/>
                  <a:t>(25,0)     #red is off</a:t>
                </a:r>
                <a:br>
                  <a:rPr lang="en-US" sz="1000" dirty="0"/>
                </a:br>
                <a:r>
                  <a:rPr lang="en-US" sz="1000" dirty="0"/>
                  <a:t> </a:t>
                </a:r>
                <a:r>
                  <a:rPr lang="en-US" sz="1000" dirty="0" err="1"/>
                  <a:t>wiringpi.digitalWrite</a:t>
                </a:r>
                <a:r>
                  <a:rPr lang="en-US" sz="1000" dirty="0"/>
                  <a:t>(24,0)  #green is off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66800" y="4725163"/>
                <a:ext cx="3183304" cy="941463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1- Read Temp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2- Detects and reports the status of the system</a:t>
                </a:r>
              </a:p>
            </p:txBody>
          </p:sp>
          <p:cxnSp>
            <p:nvCxnSpPr>
              <p:cNvPr id="9" name="Straight Arrow Connector 9"/>
              <p:cNvCxnSpPr>
                <a:stCxn id="0" idx="2"/>
                <a:endCxn id="8" idx="7"/>
              </p:cNvCxnSpPr>
              <p:nvPr/>
            </p:nvCxnSpPr>
            <p:spPr>
              <a:xfrm flipH="1">
                <a:off x="3783380" y="4572134"/>
                <a:ext cx="294054" cy="291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11"/>
              <p:cNvCxnSpPr>
                <a:stCxn id="0" idx="2"/>
                <a:endCxn id="8" idx="1"/>
              </p:cNvCxnSpPr>
              <p:nvPr/>
            </p:nvCxnSpPr>
            <p:spPr>
              <a:xfrm>
                <a:off x="1338630" y="4572134"/>
                <a:ext cx="194896" cy="291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5"/>
              <p:cNvCxnSpPr>
                <a:stCxn id="0" idx="0"/>
                <a:endCxn id="8" idx="5"/>
              </p:cNvCxnSpPr>
              <p:nvPr/>
            </p:nvCxnSpPr>
            <p:spPr>
              <a:xfrm flipH="1" flipV="1">
                <a:off x="3783380" y="5528567"/>
                <a:ext cx="294054" cy="18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7"/>
              <p:cNvCxnSpPr>
                <a:stCxn id="0" idx="0"/>
                <a:endCxn id="8" idx="3"/>
              </p:cNvCxnSpPr>
              <p:nvPr/>
            </p:nvCxnSpPr>
            <p:spPr>
              <a:xfrm flipV="1">
                <a:off x="1417272" y="5528567"/>
                <a:ext cx="116254" cy="18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792" name="TextBox 59"/>
              <p:cNvSpPr txBox="1">
                <a:spLocks noChangeArrowheads="1"/>
              </p:cNvSpPr>
              <p:nvPr/>
            </p:nvSpPr>
            <p:spPr bwMode="auto">
              <a:xfrm>
                <a:off x="76200" y="4572000"/>
                <a:ext cx="27432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Initialize GPIO</a:t>
                </a: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(sensor and LEDs)</a:t>
                </a:r>
              </a:p>
            </p:txBody>
          </p:sp>
          <p:sp>
            <p:nvSpPr>
              <p:cNvPr id="32793" name="TextBox 60"/>
              <p:cNvSpPr txBox="1">
                <a:spLocks noChangeArrowheads="1"/>
              </p:cNvSpPr>
              <p:nvPr/>
            </p:nvSpPr>
            <p:spPr bwMode="auto">
              <a:xfrm>
                <a:off x="3943350" y="4572000"/>
                <a:ext cx="132800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Normal mode</a:t>
                </a:r>
              </a:p>
            </p:txBody>
          </p:sp>
          <p:sp>
            <p:nvSpPr>
              <p:cNvPr id="32794" name="TextBox 63"/>
              <p:cNvSpPr txBox="1">
                <a:spLocks noChangeArrowheads="1"/>
              </p:cNvSpPr>
              <p:nvPr/>
            </p:nvSpPr>
            <p:spPr bwMode="auto">
              <a:xfrm>
                <a:off x="0" y="5105400"/>
                <a:ext cx="247100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Reset GPIO</a:t>
                </a:r>
              </a:p>
              <a:p>
                <a:r>
                  <a:rPr lang="en-US" sz="1200">
                    <a:latin typeface="Times New Roman" pitchFamily="18" charset="0"/>
                    <a:cs typeface="Times New Roman" pitchFamily="18" charset="0"/>
                  </a:rPr>
                  <a:t>(sensor and LEDs)</a:t>
                </a:r>
              </a:p>
            </p:txBody>
          </p:sp>
        </p:grpSp>
      </p:grpSp>
      <p:sp>
        <p:nvSpPr>
          <p:cNvPr id="32795" name="مربع نص 67"/>
          <p:cNvSpPr txBox="1">
            <a:spLocks noChangeArrowheads="1"/>
          </p:cNvSpPr>
          <p:nvPr/>
        </p:nvSpPr>
        <p:spPr bwMode="auto">
          <a:xfrm>
            <a:off x="4724400" y="3276600"/>
            <a:ext cx="441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latin typeface="Times New Roman" pitchFamily="18" charset="0"/>
              </a:rPr>
              <a:t>Figure3: Simplified Class Diagram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" name="Table 3"/>
          <p:cNvGraphicFramePr>
            <a:graphicFrameLocks noGrp="1"/>
          </p:cNvGraphicFramePr>
          <p:nvPr/>
        </p:nvGraphicFramePr>
        <p:xfrm>
          <a:off x="152400" y="914400"/>
          <a:ext cx="4038600" cy="5637215"/>
        </p:xfrm>
        <a:graphic>
          <a:graphicData uri="http://schemas.openxmlformats.org/drawingml/2006/table">
            <a:tbl>
              <a:tblPr/>
              <a:tblGrid>
                <a:gridCol w="815975"/>
                <a:gridCol w="962025"/>
                <a:gridCol w="1112838"/>
                <a:gridCol w="1147762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Readtempnow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Sensor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Read Temp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Reasonable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reading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geen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Green Led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(on,off)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Green Led on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red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Red Led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(on,off)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Red Led on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Led_con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Led+Temp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T=Max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Flashing (red)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Led_con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Led+Temp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T=NR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Green led is on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Led+Temp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Nothing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Flashing green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cleanup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Led+Temp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Nothing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Flashing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(green and red)</a:t>
                      </a: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HTCase1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an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ice cube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Readings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decreasing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HTCase2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 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 object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Readings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increasing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35" marR="5143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32853" name="Picture 3"/>
          <p:cNvPicPr>
            <a:picLocks noChangeAspect="1" noChangeArrowheads="1"/>
          </p:cNvPicPr>
          <p:nvPr/>
        </p:nvPicPr>
        <p:blipFill>
          <a:blip r:embed="rId2"/>
          <a:srcRect l="3279"/>
          <a:stretch>
            <a:fillRect/>
          </a:stretch>
        </p:blipFill>
        <p:spPr bwMode="auto">
          <a:xfrm>
            <a:off x="4343400" y="1143000"/>
            <a:ext cx="4495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990600" y="53340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Test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43000" y="304800"/>
            <a:ext cx="6348413" cy="914400"/>
          </a:xfrm>
        </p:spPr>
        <p:txBody>
          <a:bodyPr lIns="91440" rIns="91440" bIns="45720" anchor="t">
            <a:normAutofit fontScale="90000"/>
          </a:bodyPr>
          <a:lstStyle/>
          <a:p>
            <a:pPr algn="ctr"/>
            <a:r>
              <a:rPr lang="en-CA" sz="4300" smtClean="0">
                <a:latin typeface="Times New Roman" pitchFamily="18" charset="0"/>
                <a:cs typeface="Times New Roman" pitchFamily="18" charset="0"/>
              </a:rPr>
              <a:t>RaspiMic</a:t>
            </a:r>
            <a:r>
              <a:rPr lang="en-CA" sz="4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CA" sz="4600" smtClean="0">
                <a:latin typeface="Times New Roman" pitchFamily="18" charset="0"/>
                <a:cs typeface="Times New Roman" pitchFamily="18" charset="0"/>
              </a:rPr>
            </a:br>
            <a:endParaRPr lang="en-CA" sz="4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143000"/>
            <a:ext cx="708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400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Transmits data on the sound from the baby’s room to the server being monitored by the parent.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400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Schematic Diagram:</a:t>
            </a:r>
            <a:endParaRPr lang="en-CA" sz="240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80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3200" smtClean="0">
                <a:latin typeface="Times New Roman" pitchFamily="18" charset="0"/>
                <a:cs typeface="Times New Roman" pitchFamily="18" charset="0"/>
              </a:rPr>
              <a:t>	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320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        Figure 1: Microphone to raspberry pi interface </a:t>
            </a:r>
            <a:endParaRPr lang="en-CA" sz="320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CA" sz="2400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CA" sz="240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Snowball iCE Microphone </a:t>
            </a:r>
          </a:p>
          <a:p>
            <a:pPr>
              <a:lnSpc>
                <a:spcPct val="80000"/>
              </a:lnSpc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Raspberry pi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CA" sz="2400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Microphone Specifications:</a:t>
            </a:r>
            <a:endParaRPr lang="en-CA" sz="240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Sample/Word =44.1 kHz/16 bit</a:t>
            </a:r>
          </a:p>
          <a:p>
            <a:pPr>
              <a:lnSpc>
                <a:spcPct val="90000"/>
              </a:lnSpc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Frequency response=100Hz – 16 kHz</a:t>
            </a:r>
          </a:p>
          <a:p>
            <a:pPr>
              <a:lnSpc>
                <a:spcPct val="90000"/>
              </a:lnSpc>
            </a:pPr>
            <a:r>
              <a:rPr lang="en-CA" sz="2000" smtClean="0">
                <a:latin typeface="Times New Roman" pitchFamily="18" charset="0"/>
                <a:cs typeface="Times New Roman" pitchFamily="18" charset="0"/>
              </a:rPr>
              <a:t>Compatible with PC or Macintosh</a:t>
            </a:r>
          </a:p>
          <a:p>
            <a:pPr>
              <a:lnSpc>
                <a:spcPct val="80000"/>
              </a:lnSpc>
            </a:pPr>
            <a:endParaRPr lang="en-CA" sz="2000" smtClean="0"/>
          </a:p>
        </p:txBody>
      </p:sp>
      <p:sp>
        <p:nvSpPr>
          <p:cNvPr id="7" name="Flowchart: Process 6"/>
          <p:cNvSpPr/>
          <p:nvPr/>
        </p:nvSpPr>
        <p:spPr>
          <a:xfrm>
            <a:off x="1295400" y="2514600"/>
            <a:ext cx="1905000" cy="1171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 sz="2000" b="1">
                <a:solidFill>
                  <a:srgbClr val="FFFFFF"/>
                </a:solidFill>
                <a:latin typeface="Times New Roman" pitchFamily="18" charset="0"/>
              </a:rPr>
              <a:t>Raspi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3505200" y="2971800"/>
            <a:ext cx="685800" cy="2936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Flowchart: Process 5"/>
          <p:cNvSpPr/>
          <p:nvPr/>
        </p:nvSpPr>
        <p:spPr>
          <a:xfrm>
            <a:off x="4419600" y="2667000"/>
            <a:ext cx="1752600" cy="8112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>
                <a:solidFill>
                  <a:srgbClr val="FFFFFF"/>
                </a:solidFill>
                <a:latin typeface="Century Gothic" pitchFamily="34" charset="0"/>
              </a:rPr>
              <a:t> </a:t>
            </a:r>
            <a:r>
              <a:rPr lang="en-CA" sz="2000">
                <a:solidFill>
                  <a:srgbClr val="FFFFFF"/>
                </a:solidFill>
                <a:latin typeface="Times New Roman" pitchFamily="18" charset="0"/>
              </a:rPr>
              <a:t>Microphone</a:t>
            </a:r>
          </a:p>
        </p:txBody>
      </p:sp>
      <p:sp>
        <p:nvSpPr>
          <p:cNvPr id="8" name="Left Arrow 7"/>
          <p:cNvSpPr/>
          <p:nvPr/>
        </p:nvSpPr>
        <p:spPr>
          <a:xfrm>
            <a:off x="6477000" y="2667000"/>
            <a:ext cx="24765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2" name="Left Arrow 7"/>
          <p:cNvSpPr/>
          <p:nvPr/>
        </p:nvSpPr>
        <p:spPr>
          <a:xfrm>
            <a:off x="6477000" y="2971800"/>
            <a:ext cx="24765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" name="Left Arrow 7"/>
          <p:cNvSpPr/>
          <p:nvPr/>
        </p:nvSpPr>
        <p:spPr>
          <a:xfrm>
            <a:off x="6477000" y="3276600"/>
            <a:ext cx="24765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3803" name="TextBox 11"/>
          <p:cNvSpPr txBox="1">
            <a:spLocks noChangeArrowheads="1"/>
          </p:cNvSpPr>
          <p:nvPr/>
        </p:nvSpPr>
        <p:spPr bwMode="auto">
          <a:xfrm>
            <a:off x="6858000" y="2667000"/>
            <a:ext cx="1676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Times New Roman" pitchFamily="18" charset="0"/>
              </a:rPr>
              <a:t>Sound coming into microphone</a:t>
            </a:r>
          </a:p>
        </p:txBody>
      </p:sp>
      <p:sp>
        <p:nvSpPr>
          <p:cNvPr id="33804" name="TextBox 14"/>
          <p:cNvSpPr txBox="1">
            <a:spLocks noChangeArrowheads="1"/>
          </p:cNvSpPr>
          <p:nvPr/>
        </p:nvSpPr>
        <p:spPr bwMode="auto">
          <a:xfrm>
            <a:off x="3581400" y="2514600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 b="1">
                <a:latin typeface="Times New Roman" pitchFamily="18" charset="0"/>
              </a:rPr>
              <a:t>USB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4294967295"/>
          </p:nvPr>
        </p:nvSpPr>
        <p:spPr>
          <a:xfrm>
            <a:off x="304800" y="838200"/>
            <a:ext cx="8686800" cy="5867400"/>
          </a:xfrm>
        </p:spPr>
        <p:txBody>
          <a:bodyPr/>
          <a:lstStyle/>
          <a:p>
            <a:pPr marL="495300" indent="-495300">
              <a:buFont typeface="Wingdings 2" pitchFamily="18" charset="2"/>
              <a:buNone/>
            </a:pPr>
            <a:r>
              <a:rPr lang="en-CA" sz="2400" b="1" smtClean="0">
                <a:solidFill>
                  <a:schemeClr val="accent1"/>
                </a:solidFill>
              </a:rPr>
              <a:t>Incremental Progress:</a:t>
            </a:r>
          </a:p>
          <a:p>
            <a:pPr marL="495300" indent="-495300">
              <a:buFont typeface="Wingdings 2" pitchFamily="18" charset="2"/>
              <a:buNone/>
            </a:pPr>
            <a:r>
              <a:rPr lang="en-CA" sz="2000" smtClean="0"/>
              <a:t>	The implementation of the RaspiMic will progress in an incremental fashion. The sound read from the area is read in a periodic fashion. The periodic time interval for reading the sound is set through XML.</a:t>
            </a:r>
            <a:endParaRPr lang="en-CA" sz="2400" b="1" smtClean="0">
              <a:solidFill>
                <a:schemeClr val="accent1"/>
              </a:solidFill>
            </a:endParaRPr>
          </a:p>
          <a:p>
            <a:pPr marL="495300" indent="-495300">
              <a:buFont typeface="Wingdings 2" pitchFamily="18" charset="2"/>
              <a:buAutoNum type="arabicPeriod"/>
            </a:pPr>
            <a:r>
              <a:rPr lang="en-CA" sz="2000" smtClean="0"/>
              <a:t> 	Reading the sound and analyzing the waves to specify if the sound is alarming.</a:t>
            </a:r>
          </a:p>
          <a:p>
            <a:pPr marL="495300" indent="-495300">
              <a:buFont typeface="Wingdings 2" pitchFamily="18" charset="2"/>
              <a:buAutoNum type="arabicPeriod"/>
            </a:pPr>
            <a:endParaRPr lang="en-CA" sz="2000" smtClean="0"/>
          </a:p>
          <a:p>
            <a:pPr marL="495300" indent="-495300">
              <a:buFont typeface="Wingdings 2" pitchFamily="18" charset="2"/>
              <a:buAutoNum type="arabicPeriod"/>
            </a:pPr>
            <a:endParaRPr lang="en-CA" sz="2000" smtClean="0"/>
          </a:p>
          <a:p>
            <a:pPr marL="495300" indent="-495300">
              <a:buFont typeface="Wingdings 2" pitchFamily="18" charset="2"/>
              <a:buAutoNum type="arabicPeriod"/>
            </a:pPr>
            <a:endParaRPr lang="en-CA" sz="2000" smtClean="0"/>
          </a:p>
          <a:p>
            <a:pPr marL="495300" indent="-495300">
              <a:buFont typeface="Wingdings 2" pitchFamily="18" charset="2"/>
              <a:buAutoNum type="arabicPeriod"/>
            </a:pPr>
            <a:endParaRPr lang="en-CA" sz="2000" smtClean="0"/>
          </a:p>
          <a:p>
            <a:pPr marL="495300" indent="-495300">
              <a:buFont typeface="Wingdings 2" pitchFamily="18" charset="2"/>
              <a:buAutoNum type="arabicPeriod"/>
            </a:pPr>
            <a:r>
              <a:rPr lang="en-CA" sz="2000" smtClean="0"/>
              <a:t>	 Reading the sound and transferring it through UDP/TCP packets to the server.</a:t>
            </a:r>
          </a:p>
          <a:p>
            <a:pPr marL="495300" indent="-495300">
              <a:buFont typeface="Wingdings 2" pitchFamily="18" charset="2"/>
              <a:buAutoNum type="arabicPeriod"/>
            </a:pPr>
            <a:endParaRPr lang="en-CA" sz="2000" smtClean="0"/>
          </a:p>
          <a:p>
            <a:pPr marL="495300" indent="-495300">
              <a:buFont typeface="Wingdings 2" pitchFamily="18" charset="2"/>
              <a:buNone/>
            </a:pPr>
            <a:endParaRPr lang="en-CA" sz="2000" b="1" smtClean="0">
              <a:solidFill>
                <a:schemeClr val="accent1"/>
              </a:solidFill>
              <a:latin typeface="Times New Roman" pitchFamily="18" charset="0"/>
            </a:endParaRPr>
          </a:p>
          <a:p>
            <a:pPr marL="495300" indent="-495300">
              <a:buFont typeface="Wingdings 2" pitchFamily="18" charset="2"/>
              <a:buNone/>
            </a:pPr>
            <a:endParaRPr lang="en-CA" sz="2000" b="1" smtClean="0">
              <a:solidFill>
                <a:schemeClr val="accent1"/>
              </a:solidFill>
              <a:latin typeface="Times New Roman" pitchFamily="18" charset="0"/>
            </a:endParaRPr>
          </a:p>
          <a:p>
            <a:pPr marL="495300" indent="-495300">
              <a:buFont typeface="Wingdings 2" pitchFamily="18" charset="2"/>
              <a:buNone/>
            </a:pPr>
            <a:endParaRPr lang="en-CA" sz="2000" b="1" smtClean="0">
              <a:solidFill>
                <a:schemeClr val="accent1"/>
              </a:solidFill>
              <a:latin typeface="Times New Roman" pitchFamily="18" charset="0"/>
            </a:endParaRPr>
          </a:p>
          <a:p>
            <a:pPr marL="495300" indent="-495300">
              <a:buFont typeface="Wingdings 2" pitchFamily="18" charset="2"/>
              <a:buNone/>
            </a:pPr>
            <a:r>
              <a:rPr lang="en-CA" sz="3000" smtClean="0"/>
              <a:t>	</a:t>
            </a:r>
            <a:endParaRPr lang="en-CA" sz="2000" smtClean="0"/>
          </a:p>
          <a:p>
            <a:pPr marL="495300" indent="-495300">
              <a:buFont typeface="Wingdings 2" pitchFamily="18" charset="2"/>
              <a:buNone/>
            </a:pPr>
            <a:endParaRPr lang="en-CA" sz="2000" smtClean="0">
              <a:cs typeface="Times New Roman" pitchFamily="18" charset="0"/>
            </a:endParaRPr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4125913" y="1309688"/>
            <a:ext cx="739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rebuchet MS" pitchFamily="34" charset="0"/>
              </a:rPr>
              <a:t>TCP</a:t>
            </a:r>
          </a:p>
        </p:txBody>
      </p:sp>
      <p:pic>
        <p:nvPicPr>
          <p:cNvPr id="35854" name="Picture 14" descr="RaspiMic"/>
          <p:cNvPicPr>
            <a:picLocks noChangeAspect="1" noChangeArrowheads="1"/>
          </p:cNvPicPr>
          <p:nvPr/>
        </p:nvPicPr>
        <p:blipFill>
          <a:blip r:embed="rId2"/>
          <a:srcRect b="64676"/>
          <a:stretch>
            <a:fillRect/>
          </a:stretch>
        </p:blipFill>
        <p:spPr bwMode="auto">
          <a:xfrm>
            <a:off x="1447800" y="2908300"/>
            <a:ext cx="7239000" cy="1503363"/>
          </a:xfrm>
          <a:prstGeom prst="rect">
            <a:avLst/>
          </a:prstGeom>
          <a:noFill/>
        </p:spPr>
      </p:pic>
      <p:pic>
        <p:nvPicPr>
          <p:cNvPr id="35855" name="Picture 15" descr="RaspiMic"/>
          <p:cNvPicPr>
            <a:picLocks noChangeAspect="1" noChangeArrowheads="1"/>
          </p:cNvPicPr>
          <p:nvPr/>
        </p:nvPicPr>
        <p:blipFill>
          <a:blip r:embed="rId2"/>
          <a:srcRect l="12137" t="68701"/>
          <a:stretch>
            <a:fillRect/>
          </a:stretch>
        </p:blipFill>
        <p:spPr bwMode="auto">
          <a:xfrm>
            <a:off x="1371600" y="4994275"/>
            <a:ext cx="7162800" cy="1498600"/>
          </a:xfrm>
          <a:prstGeom prst="rect">
            <a:avLst/>
          </a:prstGeom>
          <a:noFill/>
        </p:spPr>
      </p:pic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371600" y="228600"/>
            <a:ext cx="6416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>
                <a:latin typeface="Times New Roman" pitchFamily="18" charset="0"/>
              </a:rPr>
              <a:t>		RaspiMic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800600" y="2971800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TCP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4419600" y="5181600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TCP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365125"/>
            <a:ext cx="8005763" cy="611188"/>
          </a:xfrm>
        </p:spPr>
        <p:txBody>
          <a:bodyPr lIns="91440" rIns="91440" bIns="45720" anchor="ctr">
            <a:normAutofit fontScale="90000"/>
          </a:bodyPr>
          <a:lstStyle/>
          <a:p>
            <a:r>
              <a:rPr lang="en-CA" sz="4600" smtClean="0"/>
              <a:t>	</a:t>
            </a:r>
            <a:r>
              <a:rPr lang="en-CA" sz="4400" smtClean="0">
                <a:latin typeface="Times New Roman" pitchFamily="18" charset="0"/>
              </a:rPr>
              <a:t>Functionality of RaspiMic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520700" y="944563"/>
            <a:ext cx="8005763" cy="5200650"/>
          </a:xfrm>
        </p:spPr>
        <p:txBody>
          <a:bodyPr/>
          <a:lstStyle/>
          <a:p>
            <a:pPr marL="228600" indent="-228600">
              <a:lnSpc>
                <a:spcPct val="70000"/>
              </a:lnSpc>
            </a:pPr>
            <a:endParaRPr lang="en-CA" sz="3000" smtClean="0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371600" y="1600200"/>
            <a:ext cx="2971800" cy="147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410200" y="1600200"/>
            <a:ext cx="2946400" cy="144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914400" y="4495800"/>
            <a:ext cx="2960688" cy="1531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499100" y="4419600"/>
            <a:ext cx="2882900" cy="1501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entury Gothic" pitchFamily="34" charset="0"/>
              </a:rPr>
              <a:t>  </a:t>
            </a:r>
          </a:p>
          <a:p>
            <a:pPr algn="ctr"/>
            <a:r>
              <a:rPr lang="en-US" sz="2000">
                <a:latin typeface="Times New Roman" pitchFamily="18" charset="0"/>
              </a:rPr>
              <a:t>Void analyseData(vol)</a:t>
            </a:r>
          </a:p>
          <a:p>
            <a:pPr algn="ctr"/>
            <a:r>
              <a:rPr lang="en-US" sz="2000">
                <a:latin typeface="Times New Roman" pitchFamily="18" charset="0"/>
              </a:rPr>
              <a:t>*vol &lt;10000</a:t>
            </a:r>
          </a:p>
          <a:p>
            <a:pPr algn="ctr"/>
            <a:r>
              <a:rPr lang="en-US" sz="2000">
                <a:latin typeface="Times New Roman" pitchFamily="18" charset="0"/>
              </a:rPr>
              <a:t>Send </a:t>
            </a:r>
            <a:r>
              <a:rPr lang="en-US" sz="2000">
                <a:latin typeface="Century Gothic"/>
              </a:rPr>
              <a:t>“</a:t>
            </a:r>
            <a:r>
              <a:rPr lang="en-US" sz="2000">
                <a:latin typeface="Times New Roman" pitchFamily="18" charset="0"/>
              </a:rPr>
              <a:t>0</a:t>
            </a:r>
            <a:r>
              <a:rPr lang="en-US" sz="2000">
                <a:latin typeface="Century Gothic"/>
              </a:rPr>
              <a:t>”</a:t>
            </a:r>
            <a:r>
              <a:rPr lang="en-US" sz="2000">
                <a:latin typeface="Times New Roman" pitchFamily="18" charset="0"/>
              </a:rPr>
              <a:t> to server</a:t>
            </a:r>
          </a:p>
          <a:p>
            <a:pPr algn="ctr"/>
            <a:endParaRPr lang="en-US">
              <a:latin typeface="Century Gothic" pitchFamily="34" charset="0"/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403600" y="3124200"/>
            <a:ext cx="2844800" cy="1495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600200" y="1676400"/>
            <a:ext cx="26368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entury Gothic" pitchFamily="34" charset="0"/>
              </a:rPr>
              <a:t>         </a:t>
            </a:r>
            <a:r>
              <a:rPr lang="en-US" sz="2000">
                <a:latin typeface="Times New Roman" pitchFamily="18" charset="0"/>
              </a:rPr>
              <a:t>Void setup()</a:t>
            </a:r>
          </a:p>
          <a:p>
            <a:r>
              <a:rPr lang="en-US" sz="2000">
                <a:latin typeface="Times New Roman" pitchFamily="18" charset="0"/>
              </a:rPr>
              <a:t>Opens input device and </a:t>
            </a:r>
          </a:p>
          <a:p>
            <a:r>
              <a:rPr lang="en-US" sz="2000">
                <a:latin typeface="Times New Roman" pitchFamily="18" charset="0"/>
              </a:rPr>
              <a:t>Sets its attributes for </a:t>
            </a:r>
          </a:p>
          <a:p>
            <a:r>
              <a:rPr lang="en-US" sz="2000">
                <a:latin typeface="Times New Roman" pitchFamily="18" charset="0"/>
              </a:rPr>
              <a:t>         reading data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-69850" y="2073275"/>
            <a:ext cx="13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5562600" y="1828800"/>
            <a:ext cx="29876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Void readData(device)</a:t>
            </a:r>
          </a:p>
          <a:p>
            <a:r>
              <a:rPr lang="en-US" sz="2000">
                <a:latin typeface="Times New Roman" pitchFamily="18" charset="0"/>
              </a:rPr>
              <a:t>Read data and verify the</a:t>
            </a:r>
          </a:p>
          <a:p>
            <a:r>
              <a:rPr lang="en-US" sz="2000">
                <a:latin typeface="Times New Roman" pitchFamily="18" charset="0"/>
              </a:rPr>
              <a:t> max of the samples</a:t>
            </a: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1143000" y="4800600"/>
            <a:ext cx="24876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Void analyseData(vol)</a:t>
            </a:r>
          </a:p>
          <a:p>
            <a:r>
              <a:rPr lang="en-US" sz="2000">
                <a:latin typeface="Times New Roman" pitchFamily="18" charset="0"/>
              </a:rPr>
              <a:t>    *vol &gt;=10000</a:t>
            </a:r>
          </a:p>
          <a:p>
            <a:r>
              <a:rPr lang="en-US" sz="2000">
                <a:latin typeface="Times New Roman" pitchFamily="18" charset="0"/>
              </a:rPr>
              <a:t>    Send </a:t>
            </a:r>
            <a:r>
              <a:rPr lang="en-US" sz="2000">
                <a:latin typeface="Century Gothic"/>
              </a:rPr>
              <a:t>“</a:t>
            </a:r>
            <a:r>
              <a:rPr lang="en-US" sz="2000">
                <a:latin typeface="Times New Roman" pitchFamily="18" charset="0"/>
              </a:rPr>
              <a:t>1</a:t>
            </a:r>
            <a:r>
              <a:rPr lang="en-US" sz="2000">
                <a:latin typeface="Century Gothic"/>
              </a:rPr>
              <a:t>”</a:t>
            </a:r>
            <a:r>
              <a:rPr lang="en-US" sz="2000">
                <a:latin typeface="Times New Roman" pitchFamily="18" charset="0"/>
              </a:rPr>
              <a:t> to server</a:t>
            </a:r>
          </a:p>
        </p:txBody>
      </p:sp>
      <p:sp>
        <p:nvSpPr>
          <p:cNvPr id="38925" name="Text Box 19"/>
          <p:cNvSpPr txBox="1">
            <a:spLocks noChangeArrowheads="1"/>
          </p:cNvSpPr>
          <p:nvPr/>
        </p:nvSpPr>
        <p:spPr bwMode="auto">
          <a:xfrm>
            <a:off x="3505200" y="3276600"/>
            <a:ext cx="27543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1, Read sound from </a:t>
            </a:r>
          </a:p>
          <a:p>
            <a:r>
              <a:rPr lang="en-US" sz="2000">
                <a:latin typeface="Times New Roman" pitchFamily="18" charset="0"/>
              </a:rPr>
              <a:t>    environment</a:t>
            </a:r>
          </a:p>
          <a:p>
            <a:r>
              <a:rPr lang="en-US" sz="2000">
                <a:latin typeface="Times New Roman" pitchFamily="18" charset="0"/>
              </a:rPr>
              <a:t>2,  Determine if sound is </a:t>
            </a:r>
          </a:p>
          <a:p>
            <a:r>
              <a:rPr lang="en-US" sz="2000">
                <a:latin typeface="Times New Roman" pitchFamily="18" charset="0"/>
              </a:rPr>
              <a:t>      dangerous or not</a:t>
            </a:r>
          </a:p>
        </p:txBody>
      </p:sp>
      <p:sp>
        <p:nvSpPr>
          <p:cNvPr id="38926" name="Line 21"/>
          <p:cNvSpPr>
            <a:spLocks noChangeShapeType="1"/>
          </p:cNvSpPr>
          <p:nvPr/>
        </p:nvSpPr>
        <p:spPr bwMode="auto">
          <a:xfrm>
            <a:off x="2995613" y="3128963"/>
            <a:ext cx="469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24"/>
          <p:cNvSpPr>
            <a:spLocks noChangeShapeType="1"/>
          </p:cNvSpPr>
          <p:nvPr/>
        </p:nvSpPr>
        <p:spPr bwMode="auto">
          <a:xfrm flipH="1">
            <a:off x="5486400" y="3063875"/>
            <a:ext cx="446088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27"/>
          <p:cNvSpPr>
            <a:spLocks noChangeShapeType="1"/>
          </p:cNvSpPr>
          <p:nvPr/>
        </p:nvSpPr>
        <p:spPr bwMode="auto">
          <a:xfrm flipV="1">
            <a:off x="3381375" y="4411663"/>
            <a:ext cx="252413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31"/>
          <p:cNvSpPr>
            <a:spLocks noChangeShapeType="1"/>
          </p:cNvSpPr>
          <p:nvPr/>
        </p:nvSpPr>
        <p:spPr bwMode="auto">
          <a:xfrm flipH="1" flipV="1">
            <a:off x="5522913" y="4330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AutoShape 32"/>
          <p:cNvSpPr>
            <a:spLocks noChangeArrowheads="1"/>
          </p:cNvSpPr>
          <p:nvPr/>
        </p:nvSpPr>
        <p:spPr bwMode="auto">
          <a:xfrm>
            <a:off x="1168400" y="1509713"/>
            <a:ext cx="363538" cy="542925"/>
          </a:xfrm>
          <a:prstGeom prst="downArrow">
            <a:avLst>
              <a:gd name="adj1" fmla="val 50000"/>
              <a:gd name="adj2" fmla="val 373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930275" y="1047750"/>
            <a:ext cx="1119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First step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6126163" y="4078288"/>
            <a:ext cx="1585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Normal mode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1555750" y="4064000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Dangerous mode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6030913" y="1239838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Second step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4081463" y="48641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Third step</a:t>
            </a:r>
          </a:p>
        </p:txBody>
      </p:sp>
      <p:sp>
        <p:nvSpPr>
          <p:cNvPr id="38936" name="AutoShape 38"/>
          <p:cNvSpPr>
            <a:spLocks noChangeArrowheads="1"/>
          </p:cNvSpPr>
          <p:nvPr/>
        </p:nvSpPr>
        <p:spPr bwMode="auto">
          <a:xfrm>
            <a:off x="3886200" y="5181600"/>
            <a:ext cx="1647825" cy="320675"/>
          </a:xfrm>
          <a:prstGeom prst="leftRightArrow">
            <a:avLst>
              <a:gd name="adj1" fmla="val 50000"/>
              <a:gd name="adj2" fmla="val 1027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304800"/>
            <a:ext cx="7886700" cy="611188"/>
          </a:xfrm>
        </p:spPr>
        <p:txBody>
          <a:bodyPr lIns="91440" rIns="91440" bIns="45720" anchor="ctr">
            <a:normAutofit fontScale="90000"/>
          </a:bodyPr>
          <a:lstStyle/>
          <a:p>
            <a:r>
              <a:rPr lang="en-CA" sz="4400" smtClean="0">
                <a:latin typeface="Times New Roman" pitchFamily="18" charset="0"/>
              </a:rPr>
              <a:t>Test Results and Implementation 		of RaspiMic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641350" y="1233488"/>
            <a:ext cx="7886700" cy="52006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endParaRPr lang="en-CA" smtClean="0"/>
          </a:p>
        </p:txBody>
      </p:sp>
      <p:graphicFrame>
        <p:nvGraphicFramePr>
          <p:cNvPr id="36918" name="Group 54"/>
          <p:cNvGraphicFramePr>
            <a:graphicFrameLocks noGrp="1"/>
          </p:cNvGraphicFramePr>
          <p:nvPr/>
        </p:nvGraphicFramePr>
        <p:xfrm>
          <a:off x="533400" y="1295400"/>
          <a:ext cx="7591425" cy="5090160"/>
        </p:xfrm>
        <a:graphic>
          <a:graphicData uri="http://schemas.openxmlformats.org/drawingml/2006/table">
            <a:tbl>
              <a:tblPr/>
              <a:tblGrid>
                <a:gridCol w="1347788"/>
                <a:gridCol w="1298575"/>
                <a:gridCol w="1239837"/>
                <a:gridCol w="1455738"/>
                <a:gridCol w="1047750"/>
                <a:gridCol w="1201737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Passed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Actual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Setup()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variable for device just set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variable for device just set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Volume of maximum 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analyseData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Volume of maximum 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V=min(10000)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“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”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“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”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analyseData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Volume of maximum 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Nothing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V=max(9999)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“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”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7F8FA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Send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“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”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381000" y="1066800"/>
            <a:ext cx="6400800" cy="533400"/>
          </a:xfrm>
        </p:spPr>
        <p:txBody>
          <a:bodyPr lIns="91440" rIns="91440" bIns="45720" anchor="t"/>
          <a:lstStyle/>
          <a:p>
            <a:r>
              <a:rPr lang="en-US" sz="2400" smtClean="0">
                <a:solidFill>
                  <a:schemeClr val="tx1"/>
                </a:solidFill>
                <a:latin typeface="Constantia" pitchFamily="18" charset="0"/>
              </a:rPr>
              <a:t>OV5647 Camera Specification</a:t>
            </a:r>
          </a:p>
        </p:txBody>
      </p:sp>
      <p:graphicFrame>
        <p:nvGraphicFramePr>
          <p:cNvPr id="45105" name="Group 49"/>
          <p:cNvGraphicFramePr>
            <a:graphicFrameLocks noGrp="1"/>
          </p:cNvGraphicFramePr>
          <p:nvPr>
            <p:ph idx="4294967295"/>
          </p:nvPr>
        </p:nvGraphicFramePr>
        <p:xfrm>
          <a:off x="304800" y="1828800"/>
          <a:ext cx="8229600" cy="3785616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Name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Resolution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Frame per Second (fps)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 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Width x Height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 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5 Mega pixel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2592 x 1944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15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1080p (Full High Definition)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1920 x 1080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30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960p (Quarter High Definition)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1280 x 960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45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720p ( High Defitnition)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1280 x 720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60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VGA (Video Graphic Array)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640 x 480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90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tantia" pitchFamily="18" charset="0"/>
                        </a:rPr>
                        <a:t>QVGA (Quarter Video Graphic Array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320 x 240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</a:rPr>
                        <a:t>120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58674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 1: Raspicam Image Transfer Capability [1] [Raditya Budianto]</a:t>
            </a:r>
            <a:endParaRPr lang="en-US" altLang="en-US">
              <a:ea typeface="Calibri" pitchFamily="34" charset="0"/>
              <a:cs typeface="Arial" charset="0"/>
            </a:endParaRPr>
          </a:p>
        </p:txBody>
      </p:sp>
      <p:sp>
        <p:nvSpPr>
          <p:cNvPr id="45100" name="TextBox 2"/>
          <p:cNvSpPr txBox="1">
            <a:spLocks noChangeArrowheads="1"/>
          </p:cNvSpPr>
          <p:nvPr/>
        </p:nvSpPr>
        <p:spPr bwMode="auto">
          <a:xfrm>
            <a:off x="685800" y="228600"/>
            <a:ext cx="7113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Trebuchet MS" pitchFamily="34" charset="0"/>
              </a:rPr>
              <a:t>RaspiCAM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5621" y="3338513"/>
            <a:ext cx="8229600" cy="438943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en-US" sz="2400" dirty="0" smtClean="0"/>
              <a:t>Features: [3]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Low Power ARM1176JZ-F Applications Processor[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Dual Core </a:t>
            </a:r>
            <a:r>
              <a:rPr lang="en-US" sz="2000" dirty="0" err="1" smtClean="0">
                <a:hlinkClick r:id="rId2"/>
              </a:rPr>
              <a:t>VideoCore</a:t>
            </a:r>
            <a:r>
              <a:rPr lang="en-US" sz="2000" dirty="0" smtClean="0"/>
              <a:t> IV® Multimedia Co-Processor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1080p30 Full HD HP H.264 Video Encode/Decode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Advanced Image Sensor Pipeline (ISP) for up to 20-megapixel cameras operating at up to 220 megapixels per second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Low power, high performance OpenGL-ES® 1.1/2.0 </a:t>
            </a:r>
            <a:r>
              <a:rPr lang="en-US" sz="2000" dirty="0" err="1" smtClean="0">
                <a:hlinkClick r:id="rId2"/>
              </a:rPr>
              <a:t>VideoCore</a:t>
            </a:r>
            <a:r>
              <a:rPr lang="en-US" sz="2000" dirty="0" smtClean="0"/>
              <a:t> GPU. 1 </a:t>
            </a:r>
            <a:r>
              <a:rPr lang="en-US" sz="2000" dirty="0" err="1" smtClean="0"/>
              <a:t>Gigapixel</a:t>
            </a:r>
            <a:r>
              <a:rPr lang="en-US" sz="2000" dirty="0" smtClean="0"/>
              <a:t> per second fill rate.</a:t>
            </a:r>
          </a:p>
          <a:p>
            <a:pPr marL="0" indent="0">
              <a:lnSpc>
                <a:spcPct val="80000"/>
              </a:lnSpc>
            </a:pPr>
            <a:r>
              <a:rPr lang="en-US" sz="2000" dirty="0" smtClean="0"/>
              <a:t>High performance display outputs. Simultaneous high resolution LCD and HDMI with HDCP at 1080p60</a:t>
            </a:r>
          </a:p>
          <a:p>
            <a:pPr marL="0" indent="0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66800" y="1447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438400" y="2819400"/>
            <a:ext cx="3379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BCM 2835 Processor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27038"/>
            <a:ext cx="71342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en-US" sz="2400" b="1">
                <a:solidFill>
                  <a:schemeClr val="accent1"/>
                </a:solidFill>
                <a:latin typeface="Constantia" pitchFamily="18" charset="0"/>
                <a:ea typeface="Calibri" pitchFamily="34" charset="0"/>
                <a:cs typeface="Times New Roman" pitchFamily="18" charset="0"/>
              </a:rPr>
              <a:t>Raspicam Specification:</a:t>
            </a:r>
            <a:endParaRPr lang="en-US" altLang="en-US" sz="2400">
              <a:solidFill>
                <a:schemeClr val="accent1"/>
              </a:solidFill>
              <a:latin typeface="Constantia" pitchFamily="18" charset="0"/>
              <a:ea typeface="Calibri" pitchFamily="34" charset="0"/>
              <a:cs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altLang="en-US" sz="2000">
                <a:latin typeface="Constantia" pitchFamily="18" charset="0"/>
                <a:ea typeface="Calibri" pitchFamily="34" charset="0"/>
                <a:cs typeface="Times New Roman" pitchFamily="18" charset="0"/>
              </a:rPr>
              <a:t>Current draw: [1]</a:t>
            </a:r>
            <a:endParaRPr lang="en-US" altLang="en-US" sz="2000">
              <a:latin typeface="Constantia" pitchFamily="18" charset="0"/>
              <a:cs typeface="Arial" charset="0"/>
            </a:endParaRPr>
          </a:p>
          <a:p>
            <a:pPr lvl="1" eaLnBrk="0" hangingPunct="0">
              <a:buFontTx/>
              <a:buChar char="•"/>
            </a:pPr>
            <a:r>
              <a:rPr lang="en-US" altLang="en-US" sz="2000">
                <a:latin typeface="Constantia" pitchFamily="18" charset="0"/>
              </a:rPr>
              <a:t>Idle: 117 mA </a:t>
            </a:r>
            <a:endParaRPr lang="en-US" altLang="en-US" sz="2000">
              <a:latin typeface="Constantia" pitchFamily="18" charset="0"/>
              <a:cs typeface="Arial" charset="0"/>
            </a:endParaRPr>
          </a:p>
          <a:p>
            <a:pPr lvl="1" eaLnBrk="0" hangingPunct="0">
              <a:buFontTx/>
              <a:buChar char="•"/>
            </a:pPr>
            <a:r>
              <a:rPr lang="en-US" altLang="en-US" sz="2000">
                <a:latin typeface="Constantia" pitchFamily="18" charset="0"/>
              </a:rPr>
              <a:t>Active: 268 mA</a:t>
            </a:r>
          </a:p>
          <a:p>
            <a:pPr eaLnBrk="0" hangingPunct="0">
              <a:buFontTx/>
              <a:buChar char="•"/>
            </a:pPr>
            <a:r>
              <a:rPr lang="en-US" altLang="en-US" sz="2000">
                <a:latin typeface="Constantia" pitchFamily="18" charset="0"/>
              </a:rPr>
              <a:t>Input Voltage: 3.3 V [1]</a:t>
            </a:r>
            <a:endParaRPr lang="en-US" altLang="en-US" sz="2000">
              <a:latin typeface="Constantia" pitchFamily="18" charset="0"/>
              <a:cs typeface="Arial" charset="0"/>
            </a:endParaRPr>
          </a:p>
          <a:p>
            <a:pPr eaLnBrk="0" hangingPunct="0">
              <a:buFontTx/>
              <a:buChar char="•"/>
            </a:pPr>
            <a:r>
              <a:rPr lang="en-US" altLang="en-US" sz="2000">
                <a:latin typeface="Constantia" pitchFamily="18" charset="0"/>
              </a:rPr>
              <a:t>Connect with Raspberry Pi via S5 slot (CSI-2 Camera Serial Interface port , 15-pin flat flexible connector) </a:t>
            </a:r>
            <a:endParaRPr lang="en-US" altLang="en-US" sz="2000">
              <a:latin typeface="Constantia" pitchFamily="18" charset="0"/>
              <a:cs typeface="Arial" charset="0"/>
            </a:endParaRPr>
          </a:p>
          <a:p>
            <a:pPr eaLnBrk="0" hangingPunct="0"/>
            <a:endParaRPr lang="en-US" altLang="en-US" sz="2000">
              <a:latin typeface="Constantia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533400" y="838200"/>
            <a:ext cx="8229600" cy="762000"/>
          </a:xfrm>
        </p:spPr>
        <p:txBody>
          <a:bodyPr lIns="91440" rIns="91440" bIns="45720" anchor="ctr"/>
          <a:lstStyle/>
          <a:p>
            <a:r>
              <a:rPr lang="en-US" sz="4400" smtClean="0">
                <a:latin typeface="Times New Roman" pitchFamily="18" charset="0"/>
              </a:rPr>
              <a:t>	Top Level System Overview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16138"/>
            <a:ext cx="845820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95400" y="53340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</a:rPr>
              <a:t>Figure 1: MJPEG Video Stream System Architecture [Raditya Budianto]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</a:rPr>
              <a:t>Product User Overview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Parents need to keep an eye on their baby at all times</a:t>
            </a:r>
          </a:p>
          <a:p>
            <a:r>
              <a:rPr lang="en-US" sz="2800" dirty="0"/>
              <a:t>Make sure their baby’s room temperature is no too cold or hot</a:t>
            </a:r>
          </a:p>
          <a:p>
            <a:r>
              <a:rPr lang="en-US" sz="2800" dirty="0"/>
              <a:t>Make sure the baby is not left crying in another room where they can’t hear him/her</a:t>
            </a:r>
          </a:p>
          <a:p>
            <a:r>
              <a:rPr lang="en-US" sz="2800" dirty="0"/>
              <a:t>See what s/he is doing (not swallowing LEGO pieces!)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807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 lIns="91440" rIns="91440" bIns="45720" anchor="ctr"/>
          <a:lstStyle/>
          <a:p>
            <a:r>
              <a:rPr lang="en-US" sz="4400" smtClean="0">
                <a:latin typeface="Times New Roman" pitchFamily="18" charset="0"/>
              </a:rPr>
              <a:t>	Video Stream Software Flow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3716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882650" y="5729288"/>
            <a:ext cx="692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altLang="en-US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Figure 2: Video Stream Software Flow [Raditya Budianto]  </a:t>
            </a:r>
            <a:endParaRPr lang="en-US" altLang="en-US">
              <a:latin typeface="Times New Roman" pitchFamily="18" charset="0"/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</p:spPr>
        <p:txBody>
          <a:bodyPr lIns="91440" rIns="91440" bIns="45720" anchor="ctr"/>
          <a:lstStyle/>
          <a:p>
            <a:r>
              <a:rPr lang="en-US" sz="4400" smtClean="0">
                <a:latin typeface="Times New Roman" pitchFamily="18" charset="0"/>
              </a:rPr>
              <a:t>Video Stream Result Performance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93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04800" y="5638800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altLang="en-US" b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Figure 3: Performance Result of Video Stream System. [Raditya Budianto] </a:t>
            </a:r>
            <a:endParaRPr lang="en-US" altLang="en-US">
              <a:latin typeface="Times New Roman" pitchFamily="18" charset="0"/>
              <a:ea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228600"/>
            <a:ext cx="8486775" cy="923925"/>
          </a:xfrm>
          <a:prstGeom prst="rect">
            <a:avLst/>
          </a:prstGeom>
        </p:spPr>
        <p:txBody>
          <a:bodyPr lIns="0" rIns="0" bIns="0" anchor="b">
            <a:normAutofit/>
          </a:bodyPr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Times New Roman" pitchFamily="18" charset="0"/>
              </a:rPr>
              <a:t>GUI Client</a:t>
            </a:r>
          </a:p>
        </p:txBody>
      </p:sp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76400"/>
            <a:ext cx="51149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400" smtClean="0">
                <a:latin typeface="Times New Roman" pitchFamily="18" charset="0"/>
              </a:rPr>
              <a:t>Functionalities</a:t>
            </a:r>
            <a:r>
              <a:rPr lang="en-US" smtClean="0">
                <a:latin typeface="Times New Roman" pitchFamily="18" charset="0"/>
              </a:rPr>
              <a:t>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Monitoring Station for temperature, Video and Sound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Alarm on higher than threshold frequency noise levels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Alarm sound on/off button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Selectable Imperial/Metric units for temperature display</a:t>
            </a: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381000" y="3276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r>
              <a:rPr lang="en-US" sz="4400">
                <a:solidFill>
                  <a:schemeClr val="tx2"/>
                </a:solidFill>
                <a:latin typeface="Times New Roman" pitchFamily="18" charset="0"/>
              </a:rPr>
              <a:t>Design</a:t>
            </a:r>
            <a:r>
              <a:rPr lang="en-US" sz="5000">
                <a:solidFill>
                  <a:schemeClr val="tx2"/>
                </a:solidFill>
                <a:latin typeface="Times New Roman" pitchFamily="18" charset="0"/>
              </a:rPr>
              <a:t>:	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533400" y="4191000"/>
            <a:ext cx="822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7F8FA9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Times New Roman" pitchFamily="18" charset="0"/>
              </a:rPr>
              <a:t>MVC</a:t>
            </a:r>
          </a:p>
          <a:p>
            <a:pPr marL="273050" indent="-273050">
              <a:spcBef>
                <a:spcPct val="20000"/>
              </a:spcBef>
              <a:buClr>
                <a:srgbClr val="7F8FA9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Times New Roman" pitchFamily="18" charset="0"/>
              </a:rPr>
              <a:t>Connection thread modifies Model </a:t>
            </a:r>
          </a:p>
          <a:p>
            <a:pPr marL="273050" indent="-273050">
              <a:spcBef>
                <a:spcPct val="20000"/>
              </a:spcBef>
              <a:buClr>
                <a:srgbClr val="7F8FA9"/>
              </a:buClr>
              <a:buSzPct val="95000"/>
              <a:buFont typeface="Wingdings 2" pitchFamily="18" charset="2"/>
              <a:buChar char=""/>
            </a:pPr>
            <a:r>
              <a:rPr lang="en-US" sz="2800">
                <a:latin typeface="Times New Roman" pitchFamily="18" charset="0"/>
              </a:rPr>
              <a:t>Changes to model (by main thread or controller event handling) reflected to gui by simplified one to one observer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14350"/>
          </a:xfrm>
        </p:spPr>
        <p:txBody>
          <a:bodyPr/>
          <a:lstStyle/>
          <a:p>
            <a:pPr algn="ctr"/>
            <a:r>
              <a:rPr lang="en-US" sz="4400" b="1" smtClean="0">
                <a:latin typeface="Times New Roman" pitchFamily="18" charset="0"/>
              </a:rPr>
              <a:t>Class Diagram</a:t>
            </a:r>
          </a:p>
        </p:txBody>
      </p:sp>
      <p:sp>
        <p:nvSpPr>
          <p:cNvPr id="1741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1066800"/>
            <a:ext cx="8763000" cy="568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b="1" smtClean="0">
                <a:latin typeface="Times New Roman" pitchFamily="18" charset="0"/>
              </a:rPr>
              <a:t>Data reading Scenario: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219200"/>
            <a:ext cx="9058275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500" smtClean="0">
                <a:latin typeface="Times New Roman" pitchFamily="18" charset="0"/>
              </a:rPr>
              <a:t>Event Handling Scenario: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58200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4850"/>
          </a:xfrm>
        </p:spPr>
        <p:txBody>
          <a:bodyPr/>
          <a:lstStyle/>
          <a:p>
            <a:r>
              <a:rPr lang="en-US" sz="4000" smtClean="0">
                <a:latin typeface="Times New Roman" pitchFamily="18" charset="0"/>
              </a:rPr>
              <a:t>		References for RaspiCam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[1]</a:t>
            </a:r>
            <a:r>
              <a:rPr lang="en-US" u="sng" smtClean="0">
                <a:hlinkClick r:id="rId2"/>
              </a:rPr>
              <a:t>https://www.sparkfun.com/products/11868</a:t>
            </a:r>
            <a:r>
              <a:rPr lang="en-US" smtClean="0"/>
              <a:t>. Accessed 11 October 2013.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[2]</a:t>
            </a:r>
            <a:r>
              <a:rPr lang="en-US" u="sng" smtClean="0">
                <a:hlinkClick r:id="rId3"/>
              </a:rPr>
              <a:t>http://www.designspark.com/blog/time-lapse-photography-with-the-raspberry-pi-camera</a:t>
            </a:r>
            <a:r>
              <a:rPr lang="en-US" smtClean="0"/>
              <a:t>. Accessed 11 October 2013.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/>
              <a:t>[3] </a:t>
            </a:r>
            <a:r>
              <a:rPr lang="en-US" u="sng" smtClean="0">
                <a:hlinkClick r:id="rId4"/>
              </a:rPr>
              <a:t>http://www.broadcom.com/products/BCM2835</a:t>
            </a:r>
            <a:r>
              <a:rPr lang="en-US" smtClean="0"/>
              <a:t>. Accessed 29 November 2013.</a:t>
            </a:r>
          </a:p>
          <a:p>
            <a:endParaRPr lang="en-US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100" smtClean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</a:rPr>
              <a:t>How </a:t>
            </a:r>
            <a:r>
              <a:rPr lang="en-US" dirty="0">
                <a:latin typeface="Times New Roman" pitchFamily="18" charset="0"/>
              </a:rPr>
              <a:t>it’s Used	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Parents monitoring their babies when around Loud appliances  -&gt;Can’t hear the baby </a:t>
            </a:r>
          </a:p>
          <a:p>
            <a:r>
              <a:rPr lang="en-US" sz="2800" dirty="0"/>
              <a:t>Working at home -&gt; </a:t>
            </a:r>
            <a:r>
              <a:rPr lang="en-US" sz="2800" dirty="0" smtClean="0"/>
              <a:t>Can’t </a:t>
            </a:r>
            <a:r>
              <a:rPr lang="en-US" sz="2800" dirty="0"/>
              <a:t>have an eye on the baby</a:t>
            </a:r>
          </a:p>
          <a:p>
            <a:r>
              <a:rPr lang="en-US" sz="2800" dirty="0"/>
              <a:t>Parents are out when baby sleeping -&gt; room gets too cold or if the baby wakes up(phone app version)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	System Architecture</a:t>
            </a:r>
          </a:p>
        </p:txBody>
      </p:sp>
      <p:sp>
        <p:nvSpPr>
          <p:cNvPr id="1433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905000"/>
            <a:ext cx="90757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8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Written and executed in </a:t>
            </a:r>
            <a:r>
              <a:rPr lang="en-CA" sz="2800" dirty="0" err="1" smtClean="0"/>
              <a:t>Jython</a:t>
            </a:r>
            <a:r>
              <a:rPr lang="en-CA" sz="2800" dirty="0" smtClean="0"/>
              <a:t> for parallelism </a:t>
            </a:r>
          </a:p>
          <a:p>
            <a:r>
              <a:rPr lang="en-CA" sz="2800" dirty="0" smtClean="0"/>
              <a:t>Accepts data from input clients(Thermometer pi/Mic pi)</a:t>
            </a:r>
          </a:p>
          <a:p>
            <a:r>
              <a:rPr lang="en-CA" sz="2800" dirty="0" smtClean="0"/>
              <a:t>Packages the data into an xml string</a:t>
            </a:r>
          </a:p>
          <a:p>
            <a:r>
              <a:rPr lang="en-CA" sz="2800" dirty="0" smtClean="0"/>
              <a:t>Send the data to the output clients (Java </a:t>
            </a:r>
            <a:r>
              <a:rPr lang="en-CA" sz="2800" dirty="0" err="1" smtClean="0"/>
              <a:t>gui</a:t>
            </a:r>
            <a:r>
              <a:rPr lang="en-CA" sz="2800" dirty="0" smtClean="0"/>
              <a:t>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159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 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CA" dirty="0" smtClean="0"/>
              <a:t>Sequence Diagram</a:t>
            </a:r>
            <a:endParaRPr lang="en-CA" dirty="0"/>
          </a:p>
        </p:txBody>
      </p:sp>
      <p:pic>
        <p:nvPicPr>
          <p:cNvPr id="1026" name="Picture 2" descr="D:\JythonServer\Draw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772400" cy="431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Server Class Like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5532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20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Server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821" y="2590800"/>
            <a:ext cx="8229600" cy="4389437"/>
          </a:xfrm>
        </p:spPr>
        <p:txBody>
          <a:bodyPr/>
          <a:lstStyle/>
          <a:p>
            <a:r>
              <a:rPr lang="en-CA" sz="2800" dirty="0" smtClean="0"/>
              <a:t>Using </a:t>
            </a:r>
            <a:r>
              <a:rPr lang="en-CA" sz="2800" dirty="0" err="1" smtClean="0"/>
              <a:t>PyUnit</a:t>
            </a:r>
            <a:r>
              <a:rPr lang="en-CA" sz="2800" dirty="0" smtClean="0"/>
              <a:t> testing for integration testing</a:t>
            </a:r>
          </a:p>
          <a:p>
            <a:r>
              <a:rPr lang="en-CA" sz="2800" dirty="0"/>
              <a:t>F</a:t>
            </a:r>
            <a:r>
              <a:rPr lang="en-CA" sz="2800" dirty="0" smtClean="0"/>
              <a:t>unctionality testing with dummy clients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54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مربع نص 3"/>
          <p:cNvSpPr txBox="1">
            <a:spLocks noChangeArrowheads="1"/>
          </p:cNvSpPr>
          <p:nvPr/>
        </p:nvSpPr>
        <p:spPr bwMode="auto">
          <a:xfrm>
            <a:off x="381000" y="44958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Required Components:</a:t>
            </a: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1- Breadboard.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2- Jumper cables to connect it to the GPIO header.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3- DS18B20 Temperature Sensor.</a:t>
            </a: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4- Green and Red LEDs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9699" name="مربع نص 10"/>
          <p:cNvSpPr txBox="1">
            <a:spLocks noChangeArrowheads="1"/>
          </p:cNvSpPr>
          <p:nvPr/>
        </p:nvSpPr>
        <p:spPr bwMode="auto">
          <a:xfrm>
            <a:off x="457200" y="2286000"/>
            <a:ext cx="6099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400" b="1" i="1">
                <a:latin typeface="Times New Roman" pitchFamily="18" charset="0"/>
                <a:cs typeface="Times New Roman" pitchFamily="18" charset="0"/>
              </a:rPr>
              <a:t>Specification: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1- Digital thermometer provides 9-bit to 12-bit Celsius.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2- Needs 1-Wire bus that by definition requires only </a:t>
            </a: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one data line (and ground)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3- Its operating temperature range of -55°C to +125°C </a:t>
            </a:r>
          </a:p>
          <a:p>
            <a:r>
              <a:rPr lang="en-CA" sz="2000">
                <a:latin typeface="Times New Roman" pitchFamily="18" charset="0"/>
                <a:cs typeface="Times New Roman" pitchFamily="18" charset="0"/>
              </a:rPr>
              <a:t>4- is accurate to ±0.5°C over the range of -10°C to +85°C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مربع نص 11"/>
          <p:cNvSpPr txBox="1">
            <a:spLocks noChangeArrowheads="1"/>
          </p:cNvSpPr>
          <p:nvPr/>
        </p:nvSpPr>
        <p:spPr bwMode="auto">
          <a:xfrm>
            <a:off x="457200" y="1219200"/>
            <a:ext cx="5991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Monitor the temperature in the surrounding environment.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676400" y="0"/>
            <a:ext cx="58293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300">
                <a:latin typeface="Times New Roman" pitchFamily="18" charset="0"/>
                <a:cs typeface="Times New Roman" pitchFamily="18" charset="0"/>
              </a:rPr>
              <a:t>ThermometerPi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Elemental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629DD1"/>
    </a:accent1>
    <a:accent2>
      <a:srgbClr val="297FD5"/>
    </a:accent2>
    <a:accent3>
      <a:srgbClr val="7F8FA9"/>
    </a:accent3>
    <a:accent4>
      <a:srgbClr val="4A66AC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463</TotalTime>
  <Words>1009</Words>
  <Application>Microsoft Office PowerPoint</Application>
  <PresentationFormat>On-screen Show (4:3)</PresentationFormat>
  <Paragraphs>289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Baby Monitoring System</vt:lpstr>
      <vt:lpstr>Product User Overview </vt:lpstr>
      <vt:lpstr>How it’s Used </vt:lpstr>
      <vt:lpstr> System Architecture</vt:lpstr>
      <vt:lpstr>Server</vt:lpstr>
      <vt:lpstr>  </vt:lpstr>
      <vt:lpstr>Server Class Like Diagram</vt:lpstr>
      <vt:lpstr>Server Testing</vt:lpstr>
      <vt:lpstr>PowerPoint Presentation</vt:lpstr>
      <vt:lpstr>  ThermometerPi</vt:lpstr>
      <vt:lpstr>PowerPoint Presentation</vt:lpstr>
      <vt:lpstr>PowerPoint Presentation</vt:lpstr>
      <vt:lpstr>RaspiMic </vt:lpstr>
      <vt:lpstr>PowerPoint Presentation</vt:lpstr>
      <vt:lpstr> Functionality of RaspiMic</vt:lpstr>
      <vt:lpstr>Test Results and Implementation   of RaspiMic</vt:lpstr>
      <vt:lpstr>OV5647 Camera Specification</vt:lpstr>
      <vt:lpstr>PowerPoint Presentation</vt:lpstr>
      <vt:lpstr> Top Level System Overview</vt:lpstr>
      <vt:lpstr> Video Stream Software Flow</vt:lpstr>
      <vt:lpstr>Video Stream Result Performance</vt:lpstr>
      <vt:lpstr>PowerPoint Presentation</vt:lpstr>
      <vt:lpstr>Functionalities: </vt:lpstr>
      <vt:lpstr>Class Diagram</vt:lpstr>
      <vt:lpstr>Data reading Scenario:</vt:lpstr>
      <vt:lpstr>Event Handling Scenario:</vt:lpstr>
      <vt:lpstr>  References for RaspiCam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Volodymyr Sharovar</cp:lastModifiedBy>
  <cp:revision>12</cp:revision>
  <dcterms:created xsi:type="dcterms:W3CDTF">2013-12-03T20:10:10Z</dcterms:created>
  <dcterms:modified xsi:type="dcterms:W3CDTF">2013-12-04T18:36:13Z</dcterms:modified>
</cp:coreProperties>
</file>