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3" r:id="rId3"/>
    <p:sldId id="275" r:id="rId4"/>
    <p:sldId id="276" r:id="rId5"/>
    <p:sldId id="277" r:id="rId6"/>
    <p:sldId id="264" r:id="rId7"/>
    <p:sldId id="269" r:id="rId8"/>
    <p:sldId id="265" r:id="rId9"/>
    <p:sldId id="271" r:id="rId10"/>
    <p:sldId id="272" r:id="rId11"/>
    <p:sldId id="273" r:id="rId12"/>
    <p:sldId id="274" r:id="rId13"/>
    <p:sldId id="278" r:id="rId14"/>
    <p:sldId id="279" r:id="rId15"/>
    <p:sldId id="280" r:id="rId16"/>
    <p:sldId id="283" r:id="rId17"/>
    <p:sldId id="284" r:id="rId18"/>
    <p:sldId id="285" r:id="rId19"/>
    <p:sldId id="286" r:id="rId20"/>
    <p:sldId id="287" r:id="rId21"/>
    <p:sldId id="288" r:id="rId22"/>
    <p:sldId id="268" r:id="rId23"/>
    <p:sldId id="266"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60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7DCE5-BEA5-4AD0-AD09-D91239E761DC}" type="datetimeFigureOut">
              <a:rPr lang="en-US" smtClean="0"/>
              <a:t>11/25/2013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640E3-03FA-4DF7-98D3-FC27050EDBA1}" type="slidenum">
              <a:rPr lang="en-US" smtClean="0"/>
              <a:t>‹#›</a:t>
            </a:fld>
            <a:endParaRPr lang="en-US"/>
          </a:p>
        </p:txBody>
      </p:sp>
    </p:spTree>
    <p:extLst>
      <p:ext uri="{BB962C8B-B14F-4D97-AF65-F5344CB8AC3E}">
        <p14:creationId xmlns:p14="http://schemas.microsoft.com/office/powerpoint/2010/main" val="223897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5</a:t>
            </a:fld>
            <a:endParaRPr lang="en-US"/>
          </a:p>
        </p:txBody>
      </p:sp>
    </p:spTree>
    <p:extLst>
      <p:ext uri="{BB962C8B-B14F-4D97-AF65-F5344CB8AC3E}">
        <p14:creationId xmlns:p14="http://schemas.microsoft.com/office/powerpoint/2010/main" val="345191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15</a:t>
            </a:fld>
            <a:endParaRPr lang="en-US"/>
          </a:p>
        </p:txBody>
      </p:sp>
    </p:spTree>
    <p:extLst>
      <p:ext uri="{BB962C8B-B14F-4D97-AF65-F5344CB8AC3E}">
        <p14:creationId xmlns:p14="http://schemas.microsoft.com/office/powerpoint/2010/main" val="2563984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122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5269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23165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24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57608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14704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10270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88757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626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256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11/25/2013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710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782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C172-157F-4EC3-9A81-21566845DAF3}" type="datetimeFigureOut">
              <a:rPr lang="en-US" smtClean="0"/>
              <a:t>11/25/2013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90559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DC172-157F-4EC3-9A81-21566845DAF3}" type="datetimeFigureOut">
              <a:rPr lang="en-US" smtClean="0"/>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8286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DC172-157F-4EC3-9A81-21566845DAF3}" type="datetimeFigureOut">
              <a:rPr lang="en-US" smtClean="0"/>
              <a:t>11/25/2013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3644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7233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57011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DDC172-157F-4EC3-9A81-21566845DAF3}" type="datetimeFigureOut">
              <a:rPr lang="en-US" smtClean="0"/>
              <a:t>11/25/2013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7AFA82-2D56-4E91-9A78-23B544A0F234}" type="slidenum">
              <a:rPr lang="en-US" smtClean="0"/>
              <a:t>‹#›</a:t>
            </a:fld>
            <a:endParaRPr lang="en-US"/>
          </a:p>
        </p:txBody>
      </p:sp>
    </p:spTree>
    <p:extLst>
      <p:ext uri="{BB962C8B-B14F-4D97-AF65-F5344CB8AC3E}">
        <p14:creationId xmlns:p14="http://schemas.microsoft.com/office/powerpoint/2010/main" val="1221220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Baby monitor System	</a:t>
            </a:r>
            <a:endParaRPr lang="en-US" dirty="0"/>
          </a:p>
        </p:txBody>
      </p:sp>
      <p:sp>
        <p:nvSpPr>
          <p:cNvPr id="3" name="Subtitle 2"/>
          <p:cNvSpPr>
            <a:spLocks noGrp="1"/>
          </p:cNvSpPr>
          <p:nvPr>
            <p:ph type="subTitle" idx="1"/>
          </p:nvPr>
        </p:nvSpPr>
        <p:spPr/>
        <p:txBody>
          <a:bodyPr/>
          <a:lstStyle/>
          <a:p>
            <a:r>
              <a:rPr lang="en-US" dirty="0" smtClean="0"/>
              <a:t>Code review</a:t>
            </a:r>
            <a:endParaRPr lang="en-US" dirty="0"/>
          </a:p>
        </p:txBody>
      </p:sp>
    </p:spTree>
    <p:extLst>
      <p:ext uri="{BB962C8B-B14F-4D97-AF65-F5344CB8AC3E}">
        <p14:creationId xmlns:p14="http://schemas.microsoft.com/office/powerpoint/2010/main" val="4127314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95488"/>
            <a:ext cx="22098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2" y="528637"/>
            <a:ext cx="5162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2" y="2776537"/>
            <a:ext cx="43148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2" y="4429124"/>
            <a:ext cx="38862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04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07197"/>
            <a:ext cx="11391900" cy="1035853"/>
          </a:xfrm>
        </p:spPr>
        <p:txBody>
          <a:bodyPr/>
          <a:lstStyle/>
          <a:p>
            <a:pPr algn="ctr"/>
            <a:r>
              <a:rPr lang="en-US" dirty="0" err="1" smtClean="0"/>
              <a:t>Pyunit</a:t>
            </a:r>
            <a:r>
              <a:rPr lang="en-US" dirty="0" smtClean="0"/>
              <a:t> Testing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833687"/>
            <a:ext cx="3190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2466975"/>
            <a:ext cx="4810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40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00075"/>
            <a:ext cx="56769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00075"/>
            <a:ext cx="562927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0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587874"/>
            <a:ext cx="28194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94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6613" y="755325"/>
            <a:ext cx="7772400" cy="761999"/>
          </a:xfrm>
        </p:spPr>
        <p:txBody>
          <a:bodyPr>
            <a:normAutofit fontScale="90000"/>
          </a:bodyPr>
          <a:lstStyle/>
          <a:p>
            <a:r>
              <a:rPr lang="en-US" dirty="0" smtClean="0">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sp>
        <p:nvSpPr>
          <p:cNvPr id="4" name="Flowchart: Process 3"/>
          <p:cNvSpPr/>
          <p:nvPr/>
        </p:nvSpPr>
        <p:spPr>
          <a:xfrm>
            <a:off x="24384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lumMod val="95000"/>
                    <a:lumOff val="5000"/>
                  </a:schemeClr>
                </a:solidFill>
                <a:latin typeface="Times New Roman" pitchFamily="18" charset="0"/>
                <a:cs typeface="Times New Roman" pitchFamily="18" charset="0"/>
              </a:rPr>
              <a:t>1- Read Temp</a:t>
            </a:r>
          </a:p>
          <a:p>
            <a:pPr algn="ctr"/>
            <a:r>
              <a:rPr lang="en-US" dirty="0">
                <a:solidFill>
                  <a:schemeClr val="tx1">
                    <a:lumMod val="95000"/>
                    <a:lumOff val="5000"/>
                  </a:schemeClr>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848554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752600" y="914400"/>
          <a:ext cx="8839198" cy="5200898"/>
        </p:xfrm>
        <a:graphic>
          <a:graphicData uri="http://schemas.openxmlformats.org/drawingml/2006/table">
            <a:tbl>
              <a:tblPr firstRow="1" firstCol="1" bandRow="1">
                <a:tableStyleId>{5C22544A-7EE6-4342-B048-85BDC9FD1C3A}</a:tableStyleId>
              </a:tblPr>
              <a:tblGrid>
                <a:gridCol w="964112"/>
                <a:gridCol w="1245688"/>
                <a:gridCol w="914400"/>
                <a:gridCol w="2286000"/>
                <a:gridCol w="2209800"/>
                <a:gridCol w="1219198"/>
              </a:tblGrid>
              <a:tr h="746590">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574489">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Int Temp</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431473">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574489">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870430">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870430">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808900">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TextBox 4"/>
          <p:cNvSpPr txBox="1"/>
          <p:nvPr/>
        </p:nvSpPr>
        <p:spPr>
          <a:xfrm>
            <a:off x="1676400" y="6224372"/>
            <a:ext cx="5715000" cy="369332"/>
          </a:xfrm>
          <a:prstGeom prst="rect">
            <a:avLst/>
          </a:prstGeom>
          <a:noFill/>
        </p:spPr>
        <p:txBody>
          <a:bodyPr wrap="square" rtlCol="0">
            <a:spAutoFit/>
          </a:bodyPr>
          <a:lstStyle/>
          <a:p>
            <a:r>
              <a:rPr lang="en-US" dirty="0">
                <a:latin typeface="Times New Roman" pitchFamily="18" charset="0"/>
                <a:cs typeface="Times New Roman" pitchFamily="18" charset="0"/>
              </a:rPr>
              <a:t>Table 1.1: Details about Temperature sensor's test cases</a:t>
            </a:r>
          </a:p>
        </p:txBody>
      </p:sp>
    </p:spTree>
    <p:extLst>
      <p:ext uri="{BB962C8B-B14F-4D97-AF65-F5344CB8AC3E}">
        <p14:creationId xmlns:p14="http://schemas.microsoft.com/office/powerpoint/2010/main" val="1121056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			</a:t>
            </a:r>
            <a:r>
              <a:rPr lang="en-CA" dirty="0" err="1" smtClean="0"/>
              <a:t>Raspi</a:t>
            </a:r>
            <a:r>
              <a:rPr lang="en-CA" dirty="0" smtClean="0"/>
              <a:t> Mic</a:t>
            </a:r>
            <a:endParaRPr lang="en-CA" dirty="0"/>
          </a:p>
        </p:txBody>
      </p:sp>
      <p:sp>
        <p:nvSpPr>
          <p:cNvPr id="5" name="Content Placeholder 4"/>
          <p:cNvSpPr>
            <a:spLocks noGrp="1"/>
          </p:cNvSpPr>
          <p:nvPr>
            <p:ph idx="1"/>
          </p:nvPr>
        </p:nvSpPr>
        <p:spPr/>
        <p:txBody>
          <a:bodyPr/>
          <a:lstStyle/>
          <a:p>
            <a:r>
              <a:rPr lang="en-CA" dirty="0" err="1" smtClean="0"/>
              <a:t>readInput</a:t>
            </a:r>
            <a:r>
              <a:rPr lang="en-CA" dirty="0" smtClean="0"/>
              <a:t> is a file in the Raspberry pi that reads the sound from the microphone and analyses the volume to verify if the sound is high or low and sends the result through TCP/IP to the server.</a:t>
            </a:r>
            <a:endParaRPr lang="en-CA" dirty="0"/>
          </a:p>
        </p:txBody>
      </p:sp>
      <p:sp>
        <p:nvSpPr>
          <p:cNvPr id="6" name="Flowchart: Process 5"/>
          <p:cNvSpPr/>
          <p:nvPr/>
        </p:nvSpPr>
        <p:spPr>
          <a:xfrm>
            <a:off x="7014729" y="3949876"/>
            <a:ext cx="1724890" cy="1039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Snowball </a:t>
            </a:r>
          </a:p>
          <a:p>
            <a:pPr algn="ctr"/>
            <a:r>
              <a:rPr lang="en-CA" dirty="0" smtClean="0"/>
              <a:t>Microphone</a:t>
            </a:r>
            <a:endParaRPr lang="en-CA" dirty="0"/>
          </a:p>
        </p:txBody>
      </p:sp>
      <p:sp>
        <p:nvSpPr>
          <p:cNvPr id="7" name="Flowchart: Process 6"/>
          <p:cNvSpPr/>
          <p:nvPr/>
        </p:nvSpPr>
        <p:spPr>
          <a:xfrm>
            <a:off x="1827064" y="3195838"/>
            <a:ext cx="2961410" cy="25471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Raspi</a:t>
            </a:r>
            <a:endParaRPr lang="en-CA" dirty="0"/>
          </a:p>
        </p:txBody>
      </p:sp>
      <p:sp>
        <p:nvSpPr>
          <p:cNvPr id="8" name="Left Arrow 7"/>
          <p:cNvSpPr/>
          <p:nvPr/>
        </p:nvSpPr>
        <p:spPr>
          <a:xfrm>
            <a:off x="8969083" y="3972755"/>
            <a:ext cx="332509"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 Arrow 8"/>
          <p:cNvSpPr/>
          <p:nvPr/>
        </p:nvSpPr>
        <p:spPr>
          <a:xfrm>
            <a:off x="8979474" y="4399946"/>
            <a:ext cx="311728" cy="202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Arrow 9"/>
          <p:cNvSpPr/>
          <p:nvPr/>
        </p:nvSpPr>
        <p:spPr>
          <a:xfrm>
            <a:off x="9003282" y="4770755"/>
            <a:ext cx="311728" cy="228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9554865" y="4004755"/>
            <a:ext cx="1401043" cy="923330"/>
          </a:xfrm>
          <a:prstGeom prst="rect">
            <a:avLst/>
          </a:prstGeom>
          <a:noFill/>
        </p:spPr>
        <p:txBody>
          <a:bodyPr wrap="square" rtlCol="0">
            <a:spAutoFit/>
          </a:bodyPr>
          <a:lstStyle/>
          <a:p>
            <a:r>
              <a:rPr lang="en-CA" dirty="0" smtClean="0"/>
              <a:t>Sound coming into microphone</a:t>
            </a:r>
            <a:endParaRPr lang="en-CA" dirty="0"/>
          </a:p>
        </p:txBody>
      </p:sp>
      <p:sp>
        <p:nvSpPr>
          <p:cNvPr id="13" name="Left-Right Arrow 12"/>
          <p:cNvSpPr/>
          <p:nvPr/>
        </p:nvSpPr>
        <p:spPr>
          <a:xfrm>
            <a:off x="5349154" y="4322385"/>
            <a:ext cx="914400" cy="2940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Process 13"/>
          <p:cNvSpPr/>
          <p:nvPr/>
        </p:nvSpPr>
        <p:spPr>
          <a:xfrm>
            <a:off x="3232000" y="4928085"/>
            <a:ext cx="1224398" cy="475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readInput</a:t>
            </a:r>
            <a:endParaRPr lang="en-CA" dirty="0"/>
          </a:p>
        </p:txBody>
      </p:sp>
      <p:sp>
        <p:nvSpPr>
          <p:cNvPr id="15" name="TextBox 14"/>
          <p:cNvSpPr txBox="1"/>
          <p:nvPr/>
        </p:nvSpPr>
        <p:spPr>
          <a:xfrm>
            <a:off x="5507182" y="3803073"/>
            <a:ext cx="562975" cy="369332"/>
          </a:xfrm>
          <a:prstGeom prst="rect">
            <a:avLst/>
          </a:prstGeom>
          <a:noFill/>
        </p:spPr>
        <p:txBody>
          <a:bodyPr wrap="none" rtlCol="0">
            <a:spAutoFit/>
          </a:bodyPr>
          <a:lstStyle/>
          <a:p>
            <a:r>
              <a:rPr lang="en-CA" dirty="0" smtClean="0"/>
              <a:t>USB</a:t>
            </a:r>
            <a:endParaRPr lang="en-CA" dirty="0"/>
          </a:p>
        </p:txBody>
      </p:sp>
    </p:spTree>
    <p:extLst>
      <p:ext uri="{BB962C8B-B14F-4D97-AF65-F5344CB8AC3E}">
        <p14:creationId xmlns:p14="http://schemas.microsoft.com/office/powerpoint/2010/main" val="1728136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674927" cy="611620"/>
          </a:xfrm>
        </p:spPr>
        <p:txBody>
          <a:bodyPr>
            <a:normAutofit fontScale="90000"/>
          </a:bodyPr>
          <a:lstStyle/>
          <a:p>
            <a:r>
              <a:rPr lang="en-CA" dirty="0" smtClean="0"/>
              <a:t>		readInput.py</a:t>
            </a:r>
            <a:endParaRPr lang="en-CA" dirty="0"/>
          </a:p>
        </p:txBody>
      </p:sp>
      <p:sp>
        <p:nvSpPr>
          <p:cNvPr id="3" name="Content Placeholder 2"/>
          <p:cNvSpPr>
            <a:spLocks noGrp="1"/>
          </p:cNvSpPr>
          <p:nvPr>
            <p:ph idx="1"/>
          </p:nvPr>
        </p:nvSpPr>
        <p:spPr>
          <a:xfrm>
            <a:off x="838200" y="976746"/>
            <a:ext cx="10674926" cy="5200217"/>
          </a:xfrm>
        </p:spPr>
        <p:txBody>
          <a:bodyPr>
            <a:normAutofit lnSpcReduction="10000"/>
          </a:bodyPr>
          <a:lstStyle/>
          <a:p>
            <a:endParaRPr lang="en-CA" dirty="0" smtClean="0"/>
          </a:p>
          <a:p>
            <a:pPr marL="0" indent="0">
              <a:buNone/>
            </a:pPr>
            <a:r>
              <a:rPr lang="en-CA" dirty="0" smtClean="0"/>
              <a:t>import </a:t>
            </a:r>
            <a:r>
              <a:rPr lang="en-CA" dirty="0" err="1" smtClean="0"/>
              <a:t>alsaaudio</a:t>
            </a:r>
            <a:r>
              <a:rPr lang="en-CA" dirty="0" smtClean="0"/>
              <a:t>, time, </a:t>
            </a:r>
            <a:r>
              <a:rPr lang="en-CA" dirty="0" err="1" smtClean="0"/>
              <a:t>audioop</a:t>
            </a:r>
            <a:endParaRPr lang="en-CA" dirty="0" smtClean="0"/>
          </a:p>
          <a:p>
            <a:pPr marL="0" indent="0">
              <a:buNone/>
            </a:pPr>
            <a:r>
              <a:rPr lang="en-CA" dirty="0" smtClean="0"/>
              <a:t># Open the device in </a:t>
            </a:r>
            <a:r>
              <a:rPr lang="en-CA" dirty="0" err="1" smtClean="0"/>
              <a:t>nonblocking</a:t>
            </a:r>
            <a:r>
              <a:rPr lang="en-CA" dirty="0" smtClean="0"/>
              <a:t> capture mode. The last argument could</a:t>
            </a:r>
          </a:p>
          <a:p>
            <a:pPr marL="0" indent="0">
              <a:buNone/>
            </a:pPr>
            <a:r>
              <a:rPr lang="en-CA" dirty="0" smtClean="0"/>
              <a:t># just as well have been zero for blocking mode. Then we could have</a:t>
            </a:r>
          </a:p>
          <a:p>
            <a:pPr marL="0" indent="0">
              <a:buNone/>
            </a:pPr>
            <a:r>
              <a:rPr lang="en-CA" dirty="0" smtClean="0"/>
              <a:t># left out the sleep call in the bottom of the loop</a:t>
            </a:r>
          </a:p>
          <a:p>
            <a:pPr marL="0" indent="0">
              <a:buNone/>
            </a:pPr>
            <a:r>
              <a:rPr lang="en-CA" dirty="0" smtClean="0"/>
              <a:t>card = '</a:t>
            </a:r>
            <a:r>
              <a:rPr lang="en-CA" dirty="0" err="1" smtClean="0"/>
              <a:t>sysdefault:CARD</a:t>
            </a:r>
            <a:r>
              <a:rPr lang="en-CA" dirty="0" smtClean="0"/>
              <a:t>=Microphone'</a:t>
            </a:r>
          </a:p>
          <a:p>
            <a:pPr marL="0" indent="0">
              <a:buNone/>
            </a:pPr>
            <a:r>
              <a:rPr lang="en-CA" dirty="0" err="1" smtClean="0"/>
              <a:t>inp</a:t>
            </a:r>
            <a:r>
              <a:rPr lang="en-CA" dirty="0" smtClean="0"/>
              <a:t> = </a:t>
            </a:r>
            <a:r>
              <a:rPr lang="en-CA" dirty="0" err="1" smtClean="0"/>
              <a:t>alsaaudio.PCM</a:t>
            </a:r>
            <a:r>
              <a:rPr lang="en-CA" dirty="0" smtClean="0"/>
              <a:t>(</a:t>
            </a:r>
            <a:r>
              <a:rPr lang="en-CA" dirty="0" err="1" smtClean="0"/>
              <a:t>alsaaudio.PCM_CAPTURE,alsaaudio.PCM_NONBLOCK</a:t>
            </a:r>
            <a:r>
              <a:rPr lang="en-CA" dirty="0" smtClean="0"/>
              <a:t>, card)</a:t>
            </a:r>
          </a:p>
          <a:p>
            <a:endParaRPr lang="en-CA" dirty="0" smtClean="0"/>
          </a:p>
          <a:p>
            <a:pPr marL="0" indent="0">
              <a:buNone/>
            </a:pPr>
            <a:r>
              <a:rPr lang="en-CA" dirty="0" smtClean="0"/>
              <a:t># Set attributes: Mono, 8000 Hz, 16 bit little endian samples</a:t>
            </a:r>
          </a:p>
          <a:p>
            <a:pPr marL="0" indent="0">
              <a:buNone/>
            </a:pPr>
            <a:r>
              <a:rPr lang="en-CA" dirty="0" err="1" smtClean="0"/>
              <a:t>inp.setchannels</a:t>
            </a:r>
            <a:r>
              <a:rPr lang="en-CA" dirty="0" smtClean="0"/>
              <a:t>(1)</a:t>
            </a:r>
          </a:p>
          <a:p>
            <a:pPr marL="0" indent="0">
              <a:buNone/>
            </a:pPr>
            <a:r>
              <a:rPr lang="en-CA" dirty="0" err="1" smtClean="0"/>
              <a:t>inp.setrate</a:t>
            </a:r>
            <a:r>
              <a:rPr lang="en-CA" dirty="0" smtClean="0"/>
              <a:t>(16000)</a:t>
            </a:r>
          </a:p>
          <a:p>
            <a:pPr marL="0" indent="0">
              <a:buNone/>
            </a:pPr>
            <a:r>
              <a:rPr lang="en-CA" dirty="0" err="1" smtClean="0"/>
              <a:t>inp.setformat</a:t>
            </a:r>
            <a:r>
              <a:rPr lang="en-CA" dirty="0" smtClean="0"/>
              <a:t>(alsaaudio.PCM_FORMAT_S16_LE)</a:t>
            </a:r>
          </a:p>
          <a:p>
            <a:endParaRPr lang="en-CA" dirty="0" smtClean="0"/>
          </a:p>
        </p:txBody>
      </p:sp>
    </p:spTree>
    <p:extLst>
      <p:ext uri="{BB962C8B-B14F-4D97-AF65-F5344CB8AC3E}">
        <p14:creationId xmlns:p14="http://schemas.microsoft.com/office/powerpoint/2010/main" val="1468225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4420"/>
          </a:xfrm>
        </p:spPr>
        <p:txBody>
          <a:bodyPr>
            <a:normAutofit fontScale="90000"/>
          </a:bodyPr>
          <a:lstStyle/>
          <a:p>
            <a:endParaRPr lang="en-CA" dirty="0"/>
          </a:p>
        </p:txBody>
      </p:sp>
      <p:sp>
        <p:nvSpPr>
          <p:cNvPr id="3" name="Content Placeholder 2"/>
          <p:cNvSpPr>
            <a:spLocks noGrp="1"/>
          </p:cNvSpPr>
          <p:nvPr>
            <p:ph idx="1"/>
          </p:nvPr>
        </p:nvSpPr>
        <p:spPr>
          <a:xfrm>
            <a:off x="838200" y="976745"/>
            <a:ext cx="10515600" cy="5200218"/>
          </a:xfrm>
        </p:spPr>
        <p:txBody>
          <a:bodyPr>
            <a:normAutofit/>
          </a:bodyPr>
          <a:lstStyle/>
          <a:p>
            <a:pPr marL="0" indent="0">
              <a:buNone/>
            </a:pPr>
            <a:r>
              <a:rPr lang="en-CA" dirty="0" smtClean="0"/>
              <a:t># The period size controls the internal number of frames per period.</a:t>
            </a:r>
          </a:p>
          <a:p>
            <a:pPr marL="0" indent="0">
              <a:buNone/>
            </a:pPr>
            <a:r>
              <a:rPr lang="en-CA" dirty="0" smtClean="0"/>
              <a:t># The significance of this parameter is documented in the ALSA </a:t>
            </a:r>
            <a:r>
              <a:rPr lang="en-CA" dirty="0" err="1" smtClean="0"/>
              <a:t>api</a:t>
            </a:r>
            <a:r>
              <a:rPr lang="en-CA" dirty="0" smtClean="0"/>
              <a:t>.</a:t>
            </a:r>
          </a:p>
          <a:p>
            <a:pPr marL="0" indent="0">
              <a:buNone/>
            </a:pPr>
            <a:r>
              <a:rPr lang="en-CA" dirty="0" smtClean="0"/>
              <a:t># For our purposes, it is </a:t>
            </a:r>
            <a:r>
              <a:rPr lang="en-CA" dirty="0" err="1" smtClean="0"/>
              <a:t>suficcient</a:t>
            </a:r>
            <a:r>
              <a:rPr lang="en-CA" dirty="0" smtClean="0"/>
              <a:t> to know that reads from the device</a:t>
            </a:r>
          </a:p>
          <a:p>
            <a:pPr marL="0" indent="0">
              <a:buNone/>
            </a:pPr>
            <a:r>
              <a:rPr lang="en-CA" dirty="0" smtClean="0"/>
              <a:t># will return this many frames. Each frame being 2 bytes long.</a:t>
            </a:r>
          </a:p>
          <a:p>
            <a:pPr marL="0" indent="0">
              <a:buNone/>
            </a:pPr>
            <a:r>
              <a:rPr lang="en-CA" dirty="0" smtClean="0"/>
              <a:t># This means that the reads below will return either 320 bytes of data</a:t>
            </a:r>
          </a:p>
          <a:p>
            <a:pPr marL="0" indent="0">
              <a:buNone/>
            </a:pPr>
            <a:r>
              <a:rPr lang="en-CA" dirty="0" smtClean="0"/>
              <a:t># or 0 bytes of data. The latter is possible because we are in </a:t>
            </a:r>
            <a:r>
              <a:rPr lang="en-CA" dirty="0" err="1" smtClean="0"/>
              <a:t>nonblocking</a:t>
            </a:r>
            <a:endParaRPr lang="en-CA" dirty="0" smtClean="0"/>
          </a:p>
          <a:p>
            <a:pPr marL="0" indent="0">
              <a:buNone/>
            </a:pPr>
            <a:r>
              <a:rPr lang="en-CA" dirty="0" smtClean="0"/>
              <a:t># mode.</a:t>
            </a:r>
          </a:p>
          <a:p>
            <a:pPr marL="0" indent="0">
              <a:buNone/>
            </a:pPr>
            <a:r>
              <a:rPr lang="en-CA" dirty="0" err="1" smtClean="0"/>
              <a:t>inp.setperiodsize</a:t>
            </a:r>
            <a:r>
              <a:rPr lang="en-CA" dirty="0" smtClean="0"/>
              <a:t>(160)</a:t>
            </a:r>
          </a:p>
          <a:p>
            <a:pPr marL="0" indent="0">
              <a:buNone/>
            </a:pPr>
            <a:r>
              <a:rPr lang="en-CA" dirty="0" smtClean="0"/>
              <a:t># Read data from device</a:t>
            </a:r>
          </a:p>
          <a:p>
            <a:pPr marL="0" indent="0">
              <a:buNone/>
            </a:pPr>
            <a:r>
              <a:rPr lang="en-CA" dirty="0" err="1" smtClean="0"/>
              <a:t>l,data</a:t>
            </a:r>
            <a:r>
              <a:rPr lang="en-CA" dirty="0" smtClean="0"/>
              <a:t> = </a:t>
            </a:r>
            <a:r>
              <a:rPr lang="en-CA" dirty="0" err="1" smtClean="0"/>
              <a:t>inp.read</a:t>
            </a:r>
            <a:r>
              <a:rPr lang="en-CA" dirty="0" smtClean="0"/>
              <a:t>()</a:t>
            </a:r>
          </a:p>
          <a:p>
            <a:pPr marL="0" indent="0">
              <a:buNone/>
            </a:pPr>
            <a:r>
              <a:rPr lang="en-CA" dirty="0" smtClean="0"/>
              <a:t># Return the maximum of the absolute value of all samples in a fragment.</a:t>
            </a:r>
          </a:p>
          <a:p>
            <a:pPr marL="0" indent="0">
              <a:buNone/>
            </a:pPr>
            <a:r>
              <a:rPr lang="en-CA" dirty="0" smtClean="0"/>
              <a:t>volume = </a:t>
            </a:r>
            <a:r>
              <a:rPr lang="en-CA" dirty="0" err="1" smtClean="0"/>
              <a:t>audioop.max</a:t>
            </a:r>
            <a:r>
              <a:rPr lang="en-CA" dirty="0" smtClean="0"/>
              <a:t>(data, 2)</a:t>
            </a:r>
          </a:p>
          <a:p>
            <a:endParaRPr lang="en-CA" dirty="0"/>
          </a:p>
        </p:txBody>
      </p:sp>
    </p:spTree>
    <p:extLst>
      <p:ext uri="{BB962C8B-B14F-4D97-AF65-F5344CB8AC3E}">
        <p14:creationId xmlns:p14="http://schemas.microsoft.com/office/powerpoint/2010/main" val="3726516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038" y="661342"/>
            <a:ext cx="8610600" cy="1293028"/>
          </a:xfrm>
        </p:spPr>
        <p:txBody>
          <a:bodyPr/>
          <a:lstStyle/>
          <a:p>
            <a:r>
              <a:rPr lang="en-US" dirty="0" smtClean="0"/>
              <a:t>Image Stream top level System Diagram</a:t>
            </a: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2264456"/>
            <a:ext cx="9361487"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3374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575" y="426793"/>
            <a:ext cx="8610600" cy="1293028"/>
          </a:xfrm>
        </p:spPr>
        <p:txBody>
          <a:bodyPr/>
          <a:lstStyle/>
          <a:p>
            <a:pPr algn="l"/>
            <a:r>
              <a:rPr lang="en-US" dirty="0" smtClean="0"/>
              <a:t>System Overview</a:t>
            </a:r>
            <a:endParaRPr lang="en-US" dirty="0"/>
          </a:p>
        </p:txBody>
      </p:sp>
      <p:sp>
        <p:nvSpPr>
          <p:cNvPr id="3" name="Content Placeholder 2"/>
          <p:cNvSpPr>
            <a:spLocks noGrp="1"/>
          </p:cNvSpPr>
          <p:nvPr>
            <p:ph idx="1"/>
          </p:nvPr>
        </p:nvSpPr>
        <p:spPr>
          <a:xfrm>
            <a:off x="685800" y="1790700"/>
            <a:ext cx="10820400" cy="4427985"/>
          </a:xfrm>
        </p:spPr>
        <p:txBody>
          <a:bodyPr/>
          <a:lstStyle/>
          <a:p>
            <a:pPr marL="0" indent="0">
              <a:buNone/>
            </a:pPr>
            <a:r>
              <a:rPr lang="en-US" dirty="0" smtClean="0"/>
              <a:t>Extensible design allows customizing and future system extensions</a:t>
            </a:r>
            <a:endParaRPr lang="en-US" dirty="0"/>
          </a:p>
        </p:txBody>
      </p:sp>
      <p:sp>
        <p:nvSpPr>
          <p:cNvPr id="4" name="Rectangle 3"/>
          <p:cNvSpPr/>
          <p:nvPr/>
        </p:nvSpPr>
        <p:spPr>
          <a:xfrm>
            <a:off x="5562463" y="3386596"/>
            <a:ext cx="1442434" cy="9465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PI-Server</a:t>
            </a:r>
            <a:endParaRPr lang="en-US" dirty="0"/>
          </a:p>
        </p:txBody>
      </p:sp>
      <p:sp>
        <p:nvSpPr>
          <p:cNvPr id="5" name="Rounded Rectangle 4"/>
          <p:cNvSpPr/>
          <p:nvPr/>
        </p:nvSpPr>
        <p:spPr>
          <a:xfrm>
            <a:off x="1327863" y="4434896"/>
            <a:ext cx="1893195" cy="69712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Thermameter</a:t>
            </a:r>
            <a:endParaRPr lang="en-US" dirty="0"/>
          </a:p>
        </p:txBody>
      </p:sp>
      <p:sp>
        <p:nvSpPr>
          <p:cNvPr id="7" name="Rounded Rectangle 6"/>
          <p:cNvSpPr/>
          <p:nvPr/>
        </p:nvSpPr>
        <p:spPr>
          <a:xfrm>
            <a:off x="1351608" y="3632314"/>
            <a:ext cx="1893195"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RaspiMic</a:t>
            </a:r>
            <a:endParaRPr lang="en-US" dirty="0"/>
          </a:p>
        </p:txBody>
      </p:sp>
      <p:sp>
        <p:nvSpPr>
          <p:cNvPr id="8" name="Rounded Rectangle 7"/>
          <p:cNvSpPr/>
          <p:nvPr/>
        </p:nvSpPr>
        <p:spPr>
          <a:xfrm>
            <a:off x="1327865" y="2625716"/>
            <a:ext cx="1893193"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RaspiCam</a:t>
            </a:r>
            <a:endParaRPr lang="en-US" dirty="0"/>
          </a:p>
        </p:txBody>
      </p:sp>
      <p:sp>
        <p:nvSpPr>
          <p:cNvPr id="9" name="Rounded Rectangle 8"/>
          <p:cNvSpPr/>
          <p:nvPr/>
        </p:nvSpPr>
        <p:spPr>
          <a:xfrm>
            <a:off x="8766085" y="3288885"/>
            <a:ext cx="1738648" cy="86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Gui</a:t>
            </a:r>
            <a:r>
              <a:rPr lang="en-US" dirty="0" smtClean="0"/>
              <a:t> Client</a:t>
            </a:r>
            <a:endParaRPr lang="en-US" dirty="0"/>
          </a:p>
        </p:txBody>
      </p:sp>
      <p:sp>
        <p:nvSpPr>
          <p:cNvPr id="10" name="Rounded Rectangle 9"/>
          <p:cNvSpPr/>
          <p:nvPr/>
        </p:nvSpPr>
        <p:spPr>
          <a:xfrm>
            <a:off x="1249249" y="5460642"/>
            <a:ext cx="2050424" cy="553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sensor</a:t>
            </a:r>
            <a:endParaRPr lang="en-US" dirty="0"/>
          </a:p>
        </p:txBody>
      </p:sp>
      <p:sp>
        <p:nvSpPr>
          <p:cNvPr id="12" name="Rounded Rectangle 11"/>
          <p:cNvSpPr/>
          <p:nvPr/>
        </p:nvSpPr>
        <p:spPr>
          <a:xfrm>
            <a:off x="8766085" y="4994640"/>
            <a:ext cx="1738648" cy="8628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Mobile Client</a:t>
            </a:r>
            <a:endParaRPr lang="en-US" dirty="0"/>
          </a:p>
        </p:txBody>
      </p:sp>
      <p:cxnSp>
        <p:nvCxnSpPr>
          <p:cNvPr id="16" name="Straight Arrow Connector 15"/>
          <p:cNvCxnSpPr>
            <a:stCxn id="7" idx="3"/>
            <a:endCxn id="4" idx="1"/>
          </p:cNvCxnSpPr>
          <p:nvPr/>
        </p:nvCxnSpPr>
        <p:spPr>
          <a:xfrm flipV="1">
            <a:off x="3244803" y="3859895"/>
            <a:ext cx="2317660" cy="75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40282" y="3889418"/>
            <a:ext cx="1677573" cy="154211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3299673" y="3931275"/>
            <a:ext cx="2262790" cy="180626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4" idx="1"/>
          </p:cNvCxnSpPr>
          <p:nvPr/>
        </p:nvCxnSpPr>
        <p:spPr>
          <a:xfrm>
            <a:off x="3221058" y="2928370"/>
            <a:ext cx="2341405" cy="93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4" idx="1"/>
          </p:cNvCxnSpPr>
          <p:nvPr/>
        </p:nvCxnSpPr>
        <p:spPr>
          <a:xfrm flipV="1">
            <a:off x="3221058" y="3859895"/>
            <a:ext cx="2341405" cy="9235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9" idx="1"/>
          </p:cNvCxnSpPr>
          <p:nvPr/>
        </p:nvCxnSpPr>
        <p:spPr>
          <a:xfrm flipV="1">
            <a:off x="7004897" y="3720328"/>
            <a:ext cx="1761188" cy="1395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735476" y="2826983"/>
            <a:ext cx="1638300" cy="369332"/>
          </a:xfrm>
          <a:prstGeom prst="rect">
            <a:avLst/>
          </a:prstGeom>
          <a:noFill/>
        </p:spPr>
        <p:txBody>
          <a:bodyPr wrap="square" rtlCol="0">
            <a:spAutoFit/>
          </a:bodyPr>
          <a:lstStyle/>
          <a:p>
            <a:r>
              <a:rPr lang="en-US" dirty="0" smtClean="0"/>
              <a:t>Data(Strings)</a:t>
            </a:r>
            <a:endParaRPr lang="en-US" dirty="0"/>
          </a:p>
        </p:txBody>
      </p:sp>
      <p:sp>
        <p:nvSpPr>
          <p:cNvPr id="57" name="TextBox 56"/>
          <p:cNvSpPr txBox="1"/>
          <p:nvPr/>
        </p:nvSpPr>
        <p:spPr>
          <a:xfrm>
            <a:off x="7602389" y="3386596"/>
            <a:ext cx="759721" cy="369332"/>
          </a:xfrm>
          <a:prstGeom prst="rect">
            <a:avLst/>
          </a:prstGeom>
          <a:noFill/>
        </p:spPr>
        <p:txBody>
          <a:bodyPr wrap="square" rtlCol="0">
            <a:spAutoFit/>
          </a:bodyPr>
          <a:lstStyle/>
          <a:p>
            <a:r>
              <a:rPr lang="en-US" dirty="0" smtClean="0"/>
              <a:t>XML </a:t>
            </a:r>
            <a:endParaRPr lang="en-US" dirty="0"/>
          </a:p>
        </p:txBody>
      </p:sp>
    </p:spTree>
    <p:extLst>
      <p:ext uri="{BB962C8B-B14F-4D97-AF65-F5344CB8AC3E}">
        <p14:creationId xmlns:p14="http://schemas.microsoft.com/office/powerpoint/2010/main" val="1776743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714" y="194233"/>
            <a:ext cx="8610600" cy="1293028"/>
          </a:xfrm>
        </p:spPr>
        <p:txBody>
          <a:bodyPr/>
          <a:lstStyle/>
          <a:p>
            <a:r>
              <a:rPr lang="en-US" dirty="0" smtClean="0"/>
              <a:t>Software Level System 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410" y="1487261"/>
            <a:ext cx="100393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608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iyadhalsegier\Desktop\Test res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381" y="1594279"/>
            <a:ext cx="9707263" cy="4608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84887" y="702965"/>
            <a:ext cx="5758249" cy="707886"/>
          </a:xfrm>
          <a:prstGeom prst="rect">
            <a:avLst/>
          </a:prstGeom>
          <a:noFill/>
        </p:spPr>
        <p:txBody>
          <a:bodyPr wrap="square" rtlCol="0">
            <a:spAutoFit/>
          </a:bodyPr>
          <a:lstStyle/>
          <a:p>
            <a:r>
              <a:rPr lang="en-US" sz="4000" dirty="0" smtClean="0"/>
              <a:t>FPS testing</a:t>
            </a:r>
            <a:endParaRPr lang="en-US" sz="4000" dirty="0"/>
          </a:p>
        </p:txBody>
      </p:sp>
    </p:spTree>
    <p:extLst>
      <p:ext uri="{BB962C8B-B14F-4D97-AF65-F5344CB8AC3E}">
        <p14:creationId xmlns:p14="http://schemas.microsoft.com/office/powerpoint/2010/main" val="183256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35922"/>
            <a:ext cx="11391900" cy="3426627"/>
          </a:xfrm>
        </p:spPr>
        <p:txBody>
          <a:bodyPr/>
          <a:lstStyle/>
          <a:p>
            <a:pPr algn="ctr"/>
            <a:r>
              <a:rPr lang="en-US" dirty="0" smtClean="0"/>
              <a:t>Any Questions/Comments?</a:t>
            </a:r>
            <a:endParaRPr lang="en-US" dirty="0"/>
          </a:p>
        </p:txBody>
      </p:sp>
    </p:spTree>
    <p:extLst>
      <p:ext uri="{BB962C8B-B14F-4D97-AF65-F5344CB8AC3E}">
        <p14:creationId xmlns:p14="http://schemas.microsoft.com/office/powerpoint/2010/main" val="2323493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Appendix: controller</a:t>
            </a:r>
            <a:endParaRPr lang="en-US" dirty="0"/>
          </a:p>
        </p:txBody>
      </p:sp>
      <p:pic>
        <p:nvPicPr>
          <p:cNvPr id="4" name="Picture 3"/>
          <p:cNvPicPr>
            <a:picLocks noChangeAspect="1"/>
          </p:cNvPicPr>
          <p:nvPr/>
        </p:nvPicPr>
        <p:blipFill>
          <a:blip r:embed="rId2"/>
          <a:stretch>
            <a:fillRect/>
          </a:stretch>
        </p:blipFill>
        <p:spPr>
          <a:xfrm>
            <a:off x="1428750" y="1704976"/>
            <a:ext cx="8334375" cy="4933950"/>
          </a:xfrm>
          <a:prstGeom prst="rect">
            <a:avLst/>
          </a:prstGeom>
        </p:spPr>
      </p:pic>
    </p:spTree>
    <p:extLst>
      <p:ext uri="{BB962C8B-B14F-4D97-AF65-F5344CB8AC3E}">
        <p14:creationId xmlns:p14="http://schemas.microsoft.com/office/powerpoint/2010/main" val="1082128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269073"/>
            <a:ext cx="8610600" cy="1293028"/>
          </a:xfrm>
        </p:spPr>
        <p:txBody>
          <a:bodyPr/>
          <a:lstStyle/>
          <a:p>
            <a:pPr algn="l"/>
            <a:r>
              <a:rPr lang="en-US" dirty="0" smtClean="0"/>
              <a:t>Appendix : </a:t>
            </a:r>
            <a:r>
              <a:rPr lang="en-US" dirty="0" err="1" smtClean="0"/>
              <a:t>BArCHart</a:t>
            </a:r>
            <a:r>
              <a:rPr lang="en-US" dirty="0" smtClean="0"/>
              <a:t> Model</a:t>
            </a:r>
            <a:endParaRPr lang="en-US" dirty="0"/>
          </a:p>
        </p:txBody>
      </p:sp>
      <p:pic>
        <p:nvPicPr>
          <p:cNvPr id="4" name="Content Placeholder 3"/>
          <p:cNvPicPr>
            <a:picLocks noGrp="1" noChangeAspect="1"/>
          </p:cNvPicPr>
          <p:nvPr>
            <p:ph idx="1"/>
          </p:nvPr>
        </p:nvPicPr>
        <p:blipFill>
          <a:blip r:embed="rId2"/>
          <a:stretch>
            <a:fillRect/>
          </a:stretch>
        </p:blipFill>
        <p:spPr>
          <a:xfrm>
            <a:off x="552450" y="1717675"/>
            <a:ext cx="5991225" cy="4877647"/>
          </a:xfrm>
          <a:prstGeom prst="rect">
            <a:avLst/>
          </a:prstGeom>
        </p:spPr>
      </p:pic>
      <p:pic>
        <p:nvPicPr>
          <p:cNvPr id="5" name="Picture 4"/>
          <p:cNvPicPr>
            <a:picLocks noChangeAspect="1"/>
          </p:cNvPicPr>
          <p:nvPr/>
        </p:nvPicPr>
        <p:blipFill>
          <a:blip r:embed="rId3"/>
          <a:stretch>
            <a:fillRect/>
          </a:stretch>
        </p:blipFill>
        <p:spPr>
          <a:xfrm>
            <a:off x="6843712" y="2438400"/>
            <a:ext cx="4886325" cy="2133600"/>
          </a:xfrm>
          <a:prstGeom prst="rect">
            <a:avLst/>
          </a:prstGeom>
        </p:spPr>
      </p:pic>
    </p:spTree>
    <p:extLst>
      <p:ext uri="{BB962C8B-B14F-4D97-AF65-F5344CB8AC3E}">
        <p14:creationId xmlns:p14="http://schemas.microsoft.com/office/powerpoint/2010/main" val="3975665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587874"/>
            <a:ext cx="28194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30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1"/>
            <a:ext cx="7772400" cy="761999"/>
          </a:xfrm>
        </p:spPr>
        <p:txBody>
          <a:bodyPr>
            <a:normAutofit/>
          </a:bodyPr>
          <a:lstStyle/>
          <a:p>
            <a:r>
              <a:rPr lang="en-US" sz="4400" dirty="0" smtClean="0">
                <a:latin typeface="Times New Roman" pitchFamily="18" charset="0"/>
                <a:cs typeface="Times New Roman" pitchFamily="18" charset="0"/>
              </a:rPr>
              <a:t>Temperature Sensor</a:t>
            </a:r>
            <a:endParaRPr lang="en-US" sz="4400" dirty="0">
              <a:latin typeface="Times New Roman" pitchFamily="18" charset="0"/>
              <a:cs typeface="Times New Roman" pitchFamily="18" charset="0"/>
            </a:endParaRPr>
          </a:p>
        </p:txBody>
      </p:sp>
      <p:sp>
        <p:nvSpPr>
          <p:cNvPr id="4" name="Flowchart: Process 3"/>
          <p:cNvSpPr/>
          <p:nvPr/>
        </p:nvSpPr>
        <p:spPr>
          <a:xfrm>
            <a:off x="24384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solidFill>
                <a:latin typeface="Times New Roman" pitchFamily="18" charset="0"/>
                <a:cs typeface="Times New Roman" pitchFamily="18" charset="0"/>
              </a:rPr>
              <a:t>1- Read Temp</a:t>
            </a:r>
          </a:p>
          <a:p>
            <a:pPr algn="ctr"/>
            <a:r>
              <a:rPr lang="en-US" dirty="0">
                <a:solidFill>
                  <a:schemeClr val="bg2"/>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9425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0850074"/>
              </p:ext>
            </p:extLst>
          </p:nvPr>
        </p:nvGraphicFramePr>
        <p:xfrm>
          <a:off x="630195" y="914400"/>
          <a:ext cx="10849231" cy="5560543"/>
        </p:xfrm>
        <a:graphic>
          <a:graphicData uri="http://schemas.openxmlformats.org/drawingml/2006/table">
            <a:tbl>
              <a:tblPr firstRow="1" firstCol="1" bandRow="1">
                <a:tableStyleId>{5C22544A-7EE6-4342-B048-85BDC9FD1C3A}</a:tableStyleId>
              </a:tblPr>
              <a:tblGrid>
                <a:gridCol w="1183351"/>
                <a:gridCol w="1201503"/>
                <a:gridCol w="1449790"/>
                <a:gridCol w="2627939"/>
                <a:gridCol w="2890205"/>
                <a:gridCol w="1496443"/>
              </a:tblGrid>
              <a:tr h="816286">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Int Temp</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521196">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884413">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219379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545482"/>
            <a:ext cx="4257675" cy="1293028"/>
          </a:xfrm>
        </p:spPr>
        <p:txBody>
          <a:bodyPr>
            <a:normAutofit fontScale="90000"/>
          </a:bodyPr>
          <a:lstStyle/>
          <a:p>
            <a:pPr algn="l"/>
            <a:r>
              <a:rPr lang="en-US" dirty="0" smtClean="0"/>
              <a:t>GUI Client</a:t>
            </a:r>
            <a:br>
              <a:rPr lang="en-US" dirty="0" smtClean="0"/>
            </a:br>
            <a:r>
              <a:rPr lang="en-US" dirty="0" smtClean="0"/>
              <a:t>class Diagram</a:t>
            </a:r>
            <a:endParaRPr lang="en-US" dirty="0"/>
          </a:p>
        </p:txBody>
      </p:sp>
      <p:pic>
        <p:nvPicPr>
          <p:cNvPr id="6" name="Picture 5"/>
          <p:cNvPicPr>
            <a:picLocks noChangeAspect="1"/>
          </p:cNvPicPr>
          <p:nvPr/>
        </p:nvPicPr>
        <p:blipFill>
          <a:blip r:embed="rId2"/>
          <a:stretch>
            <a:fillRect/>
          </a:stretch>
        </p:blipFill>
        <p:spPr>
          <a:xfrm>
            <a:off x="3629025" y="352575"/>
            <a:ext cx="7753350" cy="6219675"/>
          </a:xfrm>
          <a:prstGeom prst="rect">
            <a:avLst/>
          </a:prstGeom>
        </p:spPr>
      </p:pic>
    </p:spTree>
    <p:extLst>
      <p:ext uri="{BB962C8B-B14F-4D97-AF65-F5344CB8AC3E}">
        <p14:creationId xmlns:p14="http://schemas.microsoft.com/office/powerpoint/2010/main" val="326691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675" y="502434"/>
            <a:ext cx="8610600" cy="1293028"/>
          </a:xfrm>
        </p:spPr>
        <p:txBody>
          <a:bodyPr/>
          <a:lstStyle/>
          <a:p>
            <a:pPr algn="l"/>
            <a:r>
              <a:rPr lang="en-US" dirty="0" smtClean="0"/>
              <a:t>XML parsing and MVC:</a:t>
            </a:r>
            <a:endParaRPr lang="en-US" dirty="0"/>
          </a:p>
        </p:txBody>
      </p:sp>
      <p:sp>
        <p:nvSpPr>
          <p:cNvPr id="3" name="Content Placeholder 2"/>
          <p:cNvSpPr>
            <a:spLocks noGrp="1"/>
          </p:cNvSpPr>
          <p:nvPr>
            <p:ph idx="1"/>
          </p:nvPr>
        </p:nvSpPr>
        <p:spPr>
          <a:xfrm>
            <a:off x="200025" y="2057401"/>
            <a:ext cx="6229350" cy="4024125"/>
          </a:xfrm>
        </p:spPr>
        <p:txBody>
          <a:bodyPr/>
          <a:lstStyle/>
          <a:p>
            <a:r>
              <a:rPr lang="en-US" dirty="0" smtClean="0"/>
              <a:t>Server sends XML messages to </a:t>
            </a:r>
            <a:r>
              <a:rPr lang="en-US" dirty="0" err="1" smtClean="0"/>
              <a:t>mainClient</a:t>
            </a:r>
            <a:r>
              <a:rPr lang="en-US" dirty="0" smtClean="0"/>
              <a:t> class ( blocked on read </a:t>
            </a:r>
            <a:r>
              <a:rPr lang="en-US" dirty="0" err="1" smtClean="0"/>
              <a:t>msg</a:t>
            </a:r>
            <a:r>
              <a:rPr lang="en-US" dirty="0" smtClean="0"/>
              <a:t>)</a:t>
            </a:r>
          </a:p>
          <a:p>
            <a:r>
              <a:rPr lang="en-US" dirty="0" err="1"/>
              <a:t>M</a:t>
            </a:r>
            <a:r>
              <a:rPr lang="en-US" dirty="0" err="1" smtClean="0"/>
              <a:t>ainClient</a:t>
            </a:r>
            <a:r>
              <a:rPr lang="en-US" dirty="0" smtClean="0"/>
              <a:t> parses the received </a:t>
            </a:r>
            <a:r>
              <a:rPr lang="en-US" dirty="0" err="1" smtClean="0"/>
              <a:t>msg</a:t>
            </a:r>
            <a:endParaRPr lang="en-US" dirty="0"/>
          </a:p>
          <a:p>
            <a:r>
              <a:rPr lang="en-US" dirty="0" smtClean="0"/>
              <a:t>Updates the appropriate model classes based on the xml tags</a:t>
            </a:r>
          </a:p>
          <a:p>
            <a:r>
              <a:rPr lang="en-US" dirty="0" smtClean="0"/>
              <a:t>Model notifies the view of the changes</a:t>
            </a:r>
          </a:p>
          <a:p>
            <a:r>
              <a:rPr lang="en-US" dirty="0" smtClean="0"/>
              <a:t>View gets updated accordingly</a:t>
            </a:r>
          </a:p>
          <a:p>
            <a:pPr marL="0" indent="0">
              <a:buNone/>
            </a:pPr>
            <a:endParaRPr lang="en-US" dirty="0"/>
          </a:p>
        </p:txBody>
      </p:sp>
      <p:pic>
        <p:nvPicPr>
          <p:cNvPr id="4" name="Picture 3"/>
          <p:cNvPicPr>
            <a:picLocks noChangeAspect="1"/>
          </p:cNvPicPr>
          <p:nvPr/>
        </p:nvPicPr>
        <p:blipFill>
          <a:blip r:embed="rId2"/>
          <a:stretch>
            <a:fillRect/>
          </a:stretch>
        </p:blipFill>
        <p:spPr>
          <a:xfrm>
            <a:off x="6267450" y="1795462"/>
            <a:ext cx="5829300" cy="4814888"/>
          </a:xfrm>
          <a:prstGeom prst="rect">
            <a:avLst/>
          </a:prstGeom>
        </p:spPr>
      </p:pic>
    </p:spTree>
    <p:extLst>
      <p:ext uri="{BB962C8B-B14F-4D97-AF65-F5344CB8AC3E}">
        <p14:creationId xmlns:p14="http://schemas.microsoft.com/office/powerpoint/2010/main" val="185458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26198"/>
            <a:ext cx="8610600" cy="1293028"/>
          </a:xfrm>
        </p:spPr>
        <p:txBody>
          <a:bodyPr/>
          <a:lstStyle/>
          <a:p>
            <a:pPr algn="l"/>
            <a:r>
              <a:rPr lang="en-US" dirty="0" err="1" smtClean="0"/>
              <a:t>jUnit</a:t>
            </a:r>
            <a:r>
              <a:rPr lang="en-US" dirty="0" smtClean="0"/>
              <a:t> Test cases:</a:t>
            </a:r>
            <a:endParaRPr lang="en-US" dirty="0"/>
          </a:p>
        </p:txBody>
      </p:sp>
      <p:pic>
        <p:nvPicPr>
          <p:cNvPr id="4" name="Content Placeholder 3"/>
          <p:cNvPicPr>
            <a:picLocks noGrp="1" noChangeAspect="1"/>
          </p:cNvPicPr>
          <p:nvPr>
            <p:ph idx="1"/>
          </p:nvPr>
        </p:nvPicPr>
        <p:blipFill>
          <a:blip r:embed="rId2"/>
          <a:stretch>
            <a:fillRect/>
          </a:stretch>
        </p:blipFill>
        <p:spPr>
          <a:xfrm>
            <a:off x="1638300" y="1285875"/>
            <a:ext cx="7724775" cy="5313364"/>
          </a:xfrm>
          <a:prstGeom prst="rect">
            <a:avLst/>
          </a:prstGeom>
        </p:spPr>
      </p:pic>
    </p:spTree>
    <p:extLst>
      <p:ext uri="{BB962C8B-B14F-4D97-AF65-F5344CB8AC3E}">
        <p14:creationId xmlns:p14="http://schemas.microsoft.com/office/powerpoint/2010/main" val="379677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1" y="1785035"/>
            <a:ext cx="7191632" cy="490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323850" y="507197"/>
            <a:ext cx="11391900" cy="10358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dirty="0" err="1" smtClean="0"/>
              <a:t>Jython</a:t>
            </a:r>
            <a:r>
              <a:rPr lang="en-US" dirty="0" smtClean="0"/>
              <a:t> Server</a:t>
            </a:r>
            <a:endParaRPr lang="en-US" dirty="0"/>
          </a:p>
        </p:txBody>
      </p:sp>
    </p:spTree>
    <p:extLst>
      <p:ext uri="{BB962C8B-B14F-4D97-AF65-F5344CB8AC3E}">
        <p14:creationId xmlns:p14="http://schemas.microsoft.com/office/powerpoint/2010/main" val="1327170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219</TotalTime>
  <Words>723</Words>
  <Application>Microsoft Office PowerPoint</Application>
  <PresentationFormat>Custom</PresentationFormat>
  <Paragraphs>221</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Vapor Trail</vt:lpstr>
      <vt:lpstr>Baby monitor System </vt:lpstr>
      <vt:lpstr>System Overview</vt:lpstr>
      <vt:lpstr>PowerPoint Presentation</vt:lpstr>
      <vt:lpstr>Temperature Sensor</vt:lpstr>
      <vt:lpstr>PowerPoint Presentation</vt:lpstr>
      <vt:lpstr>GUI Client class Diagram</vt:lpstr>
      <vt:lpstr>XML parsing and MVC:</vt:lpstr>
      <vt:lpstr>jUnit Test cases:</vt:lpstr>
      <vt:lpstr>PowerPoint Presentation</vt:lpstr>
      <vt:lpstr>PowerPoint Presentation</vt:lpstr>
      <vt:lpstr>Pyunit Testing</vt:lpstr>
      <vt:lpstr>PowerPoint Presentation</vt:lpstr>
      <vt:lpstr>PowerPoint Presentation</vt:lpstr>
      <vt:lpstr>Temperature Sensor</vt:lpstr>
      <vt:lpstr>PowerPoint Presentation</vt:lpstr>
      <vt:lpstr>   Raspi Mic</vt:lpstr>
      <vt:lpstr>  readInput.py</vt:lpstr>
      <vt:lpstr>PowerPoint Presentation</vt:lpstr>
      <vt:lpstr>Image Stream top level System Diagram</vt:lpstr>
      <vt:lpstr>Software Level System Diagram</vt:lpstr>
      <vt:lpstr>PowerPoint Presentation</vt:lpstr>
      <vt:lpstr>Any Questions/Comments?</vt:lpstr>
      <vt:lpstr>Appendix: controller</vt:lpstr>
      <vt:lpstr>Appendix : BArCHart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monitor System</dc:title>
  <dc:creator>Saed Alavinia</dc:creator>
  <cp:lastModifiedBy>Riyadh Alsegier</cp:lastModifiedBy>
  <cp:revision>17</cp:revision>
  <dcterms:created xsi:type="dcterms:W3CDTF">2013-11-25T05:00:20Z</dcterms:created>
  <dcterms:modified xsi:type="dcterms:W3CDTF">2013-11-25T19:23:33Z</dcterms:modified>
</cp:coreProperties>
</file>