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7B34-075B-4D39-ACDC-E749FA259BDC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A620D-8ADE-47C6-B8A7-271DBC3CA7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2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7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4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9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4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2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10D27-361B-4A27-BCED-37CCF1C96B87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F594-10AC-449B-8338-260C562BA5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C8EA92B8-5019-03F4-3C87-557C5D386AE5}"/>
              </a:ext>
            </a:extLst>
          </p:cNvPr>
          <p:cNvSpPr txBox="1">
            <a:spLocks/>
          </p:cNvSpPr>
          <p:nvPr/>
        </p:nvSpPr>
        <p:spPr>
          <a:xfrm>
            <a:off x="6318576" y="195227"/>
            <a:ext cx="3404341" cy="3479608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C++</a:t>
            </a:r>
          </a:p>
        </p:txBody>
      </p:sp>
      <p:sp>
        <p:nvSpPr>
          <p:cNvPr id="23" name="Title 4"/>
          <p:cNvSpPr txBox="1">
            <a:spLocks/>
          </p:cNvSpPr>
          <p:nvPr/>
        </p:nvSpPr>
        <p:spPr>
          <a:xfrm>
            <a:off x="8162494" y="2986607"/>
            <a:ext cx="679370" cy="841094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chemeClr val="bg2">
                    <a:lumMod val="25000"/>
                  </a:schemeClr>
                </a:solidFill>
                <a:latin typeface="Bradley Hand ITC" pitchFamily="66" charset="0"/>
              </a:rPr>
              <a:t>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" y="704"/>
            <a:ext cx="5873424" cy="2492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rgbClr val="C000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</a:t>
            </a:r>
            <a:r>
              <a:rPr lang="en-US" sz="6000" dirty="0">
                <a:ln w="18000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ontemporary C++:</a:t>
            </a: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6397178" y="2351559"/>
            <a:ext cx="1655704" cy="1449752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chemeClr val="accent6">
                    <a:lumMod val="75000"/>
                  </a:schemeClr>
                </a:solidFill>
                <a:latin typeface="Bradley Hand ITC" pitchFamily="66" charset="0"/>
              </a:rPr>
              <a:t>20</a:t>
            </a:r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7576010" y="110253"/>
            <a:ext cx="1830046" cy="1767187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rgbClr val="C00000"/>
                </a:solidFill>
                <a:latin typeface="Bradley Hand ITC" pitchFamily="66" charset="0"/>
              </a:rPr>
              <a:t>11</a:t>
            </a:r>
          </a:p>
        </p:txBody>
      </p:sp>
      <p:sp>
        <p:nvSpPr>
          <p:cNvPr id="21" name="Title 4"/>
          <p:cNvSpPr txBox="1">
            <a:spLocks/>
          </p:cNvSpPr>
          <p:nvPr/>
        </p:nvSpPr>
        <p:spPr>
          <a:xfrm>
            <a:off x="6397178" y="1190042"/>
            <a:ext cx="1793745" cy="1773379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rgbClr val="FFC000"/>
                </a:solidFill>
                <a:latin typeface="Bradley Hand ITC" pitchFamily="66" charset="0"/>
              </a:rPr>
              <a:t>14</a:t>
            </a:r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7964697" y="1715817"/>
            <a:ext cx="1764643" cy="1596527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rgbClr val="0070C0"/>
                </a:solidFill>
                <a:latin typeface="Bradley Hand ITC" pitchFamily="66" charset="0"/>
              </a:rPr>
              <a:t>17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1526" y="-207777"/>
            <a:ext cx="7124172" cy="7007382"/>
          </a:xfrm>
          <a:prstGeom prst="rect">
            <a:avLst/>
          </a:prstGeom>
        </p:spPr>
      </p:pic>
      <p:sp>
        <p:nvSpPr>
          <p:cNvPr id="2" name="TextBox 10">
            <a:extLst>
              <a:ext uri="{FF2B5EF4-FFF2-40B4-BE49-F238E27FC236}">
                <a16:creationId xmlns:a16="http://schemas.microsoft.com/office/drawing/2014/main" id="{8F1D0AF4-0F81-6824-509D-CB5560AC78E1}"/>
              </a:ext>
            </a:extLst>
          </p:cNvPr>
          <p:cNvSpPr txBox="1"/>
          <p:nvPr/>
        </p:nvSpPr>
        <p:spPr>
          <a:xfrm>
            <a:off x="300501" y="2395902"/>
            <a:ext cx="6192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  <a:cs typeface="Arial" pitchFamily="34" charset="0"/>
              </a:rPr>
              <a:t>Learning </a:t>
            </a:r>
            <a:r>
              <a:rPr lang="en-US" sz="5400" dirty="0">
                <a:solidFill>
                  <a:srgbClr val="C00000"/>
                </a:solidFill>
                <a:latin typeface="Lucida Handwriting" panose="03010101010101010101" pitchFamily="66" charset="0"/>
                <a:cs typeface="Arial" pitchFamily="34" charset="0"/>
              </a:rPr>
              <a:t>M</a:t>
            </a:r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  <a:cs typeface="Arial" pitchFamily="34" charset="0"/>
              </a:rPr>
              <a:t>odern C++ in a </a:t>
            </a:r>
            <a:r>
              <a:rPr lang="en-US" sz="5400" dirty="0">
                <a:solidFill>
                  <a:srgbClr val="C00000"/>
                </a:solidFill>
                <a:latin typeface="Lucida Handwriting" panose="03010101010101010101" pitchFamily="66" charset="0"/>
                <a:cs typeface="Arial" pitchFamily="34" charset="0"/>
              </a:rPr>
              <a:t>M</a:t>
            </a:r>
            <a:r>
              <a:rPr lang="en-US" sz="5400" dirty="0">
                <a:solidFill>
                  <a:schemeClr val="bg1"/>
                </a:solidFill>
                <a:latin typeface="Lucida Handwriting" panose="03010101010101010101" pitchFamily="66" charset="0"/>
                <a:cs typeface="Arial" pitchFamily="34" charset="0"/>
              </a:rPr>
              <a:t>odern Way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EAF16DB-0522-81CA-C8F6-2634A53CF31B}"/>
              </a:ext>
            </a:extLst>
          </p:cNvPr>
          <p:cNvSpPr txBox="1">
            <a:spLocks/>
          </p:cNvSpPr>
          <p:nvPr/>
        </p:nvSpPr>
        <p:spPr>
          <a:xfrm>
            <a:off x="1957874" y="4754223"/>
            <a:ext cx="8276252" cy="2115579"/>
          </a:xfrm>
          <a:prstGeom prst="rect">
            <a:avLst/>
          </a:prstGeom>
          <a:ln>
            <a:noFill/>
          </a:ln>
        </p:spPr>
        <p:txBody>
          <a:bodyPr vert="horz" lIns="51435" tIns="25718" rIns="51435" bIns="25718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3" panose="05040102010807070707" pitchFamily="18" charset="2"/>
              <a:buNone/>
            </a:pPr>
            <a:endParaRPr lang="fa-IR" sz="5400" b="1" dirty="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ctr">
              <a:buFont typeface="Wingdings 3" panose="05040102010807070707" pitchFamily="18" charset="2"/>
              <a:buNone/>
            </a:pPr>
            <a:r>
              <a:rPr lang="fa-IR" sz="5400" b="1" dirty="0">
                <a:solidFill>
                  <a:schemeClr val="accent4"/>
                </a:solidFill>
                <a:cs typeface="B Nazanin" panose="00000400000000000000" pitchFamily="2" charset="-78"/>
              </a:rPr>
              <a:t>الماس فناوری ابری پاسارگاد- آلفا</a:t>
            </a:r>
          </a:p>
          <a:p>
            <a:pPr algn="ctr">
              <a:buFont typeface="Wingdings 3" panose="05040102010807070707" pitchFamily="18" charset="2"/>
              <a:buNone/>
            </a:pPr>
            <a:r>
              <a:rPr lang="fa-IR" sz="3600" b="1" dirty="0">
                <a:solidFill>
                  <a:schemeClr val="bg1"/>
                </a:solidFill>
                <a:cs typeface="B Nazanin" panose="00000400000000000000" pitchFamily="2" charset="-78"/>
              </a:rPr>
              <a:t>مدرس: سعید امراللهی بیوکی</a:t>
            </a:r>
          </a:p>
          <a:p>
            <a:pPr algn="ctr">
              <a:buFont typeface="Wingdings 3" panose="05040102010807070707" pitchFamily="18" charset="2"/>
              <a:buNone/>
            </a:pPr>
            <a:endParaRPr lang="en-US" sz="4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E49965-2E88-2462-8075-235D8E900049}"/>
              </a:ext>
            </a:extLst>
          </p:cNvPr>
          <p:cNvSpPr txBox="1">
            <a:spLocks/>
          </p:cNvSpPr>
          <p:nvPr/>
        </p:nvSpPr>
        <p:spPr>
          <a:xfrm>
            <a:off x="6008491" y="105877"/>
            <a:ext cx="1830046" cy="1767187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="ctr">
            <a:prstTxWarp prst="textWave4">
              <a:avLst>
                <a:gd name="adj1" fmla="val 6250"/>
                <a:gd name="adj2" fmla="val -1399"/>
              </a:avLst>
            </a:prstTxWarp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b="1" baseline="-25000" dirty="0">
                <a:ln w="50800"/>
                <a:solidFill>
                  <a:schemeClr val="bg2">
                    <a:lumMod val="50000"/>
                  </a:schemeClr>
                </a:solidFill>
                <a:latin typeface="Bradley Hand ITC" pitchFamily="66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20318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2"/>
      <p:bldP spid="23" grpId="0"/>
      <p:bldP spid="9" grpId="0"/>
      <p:bldP spid="19" grpId="0"/>
      <p:bldP spid="20" grpId="0"/>
      <p:bldP spid="21" grpId="0"/>
      <p:bldP spid="22" grpId="0"/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4" y="14592"/>
            <a:ext cx="423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Handwriting" panose="03010101010101010101" pitchFamily="66" charset="0"/>
              </a:rPr>
              <a:t>Agenda (1/3)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4260"/>
            <a:ext cx="12170565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G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etting started: The pre-history of C++: C and Simula - Why C++ or If C++ is the answer, what was the question? - …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F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undamental concepts: types – expressions – statements – pointers – references – functions - procedural programming, constants, inline,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Compile, Link and Execute chain, Stream I/O - user-defined types: struct, enumerations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L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 hanging fruits of Modern C++: Autos – Nullptr - Range-based for loop - Scoped enumeration – Lambdas - …</a:t>
            </a: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S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tl: the STL architecture – Containers, Algorithms and Iterators - standard array - vector – string - generic algorithms – vector as an advanced data structure – Predicates: Function objects and Lambda functions - …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M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odularity: The physical structure of a typical C++ program – Linkage – C Preprocessor - component in C++</a:t>
            </a:r>
            <a:endParaRPr lang="en-US" sz="24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B37B09-4E68-9522-A36D-5D28377DBEEF}"/>
              </a:ext>
            </a:extLst>
          </p:cNvPr>
          <p:cNvCxnSpPr/>
          <p:nvPr/>
        </p:nvCxnSpPr>
        <p:spPr>
          <a:xfrm>
            <a:off x="21435" y="722478"/>
            <a:ext cx="52315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73463-5992-FF66-AED5-EC9DE5B72A0F}"/>
              </a:ext>
            </a:extLst>
          </p:cNvPr>
          <p:cNvSpPr txBox="1"/>
          <p:nvPr/>
        </p:nvSpPr>
        <p:spPr>
          <a:xfrm>
            <a:off x="8324" y="14592"/>
            <a:ext cx="423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ucida Handwriting" panose="03010101010101010101" pitchFamily="66" charset="0"/>
              </a:rPr>
              <a:t>Agenda (2/3)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2E6CD2-EF91-B852-9BDC-626346E0C35A}"/>
              </a:ext>
            </a:extLst>
          </p:cNvPr>
          <p:cNvCxnSpPr/>
          <p:nvPr/>
        </p:nvCxnSpPr>
        <p:spPr>
          <a:xfrm>
            <a:off x="21435" y="722478"/>
            <a:ext cx="52315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DC1D1A0-E64B-016C-D7A8-CF74412ABFBD}"/>
              </a:ext>
            </a:extLst>
          </p:cNvPr>
          <p:cNvSpPr/>
          <p:nvPr/>
        </p:nvSpPr>
        <p:spPr>
          <a:xfrm>
            <a:off x="0" y="849261"/>
            <a:ext cx="12170565" cy="5720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C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lasses: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Fundamental types vs. User-defined types – Data members – Member functions – Access controls: public and private – Special member functions: Construction, Destruction, Copy and Move – Objects – Const objects and const member functions – the mutable keyword – static data members and static member functions - Classes vs. Structs – the explicit keyword – class Invariant – Concret</a:t>
            </a:r>
            <a:r>
              <a:rPr lang="en-US" sz="2000" kern="1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classes – Handle Classes- RAII - …</a:t>
            </a:r>
            <a:endParaRPr lang="en-US" sz="20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57250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O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verloaded operators: Operator functions, Subscription and function call operators – Function objects – Three-way comparison operators – User-defined literals - …</a:t>
            </a:r>
            <a:endParaRPr lang="en-US" dirty="0">
              <a:solidFill>
                <a:prstClr val="white"/>
              </a:solidFill>
              <a:latin typeface="Century Gothic" panose="020B0502020202020204"/>
            </a:endParaRP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0070C0"/>
                </a:solidFill>
                <a:latin typeface="Lucida Handwriting" panose="03010101010101010101" pitchFamily="66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amespace and exceptions: The logical structure of a typical C++ program - using declarations and directives - static_assert – noexcept -  …</a:t>
            </a:r>
          </a:p>
          <a:p>
            <a:pPr marL="685800" marR="0" lvl="0" indent="-6858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5400" b="1" dirty="0">
                <a:solidFill>
                  <a:srgbClr val="0070C0"/>
                </a:solidFill>
                <a:latin typeface="Lucida Handwriting" panose="03010101010101010101" pitchFamily="66" charset="0"/>
              </a:rPr>
              <a:t>F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store: The C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model - The structure of a typical C++ program in an Operating System</a:t>
            </a:r>
            <a:r>
              <a:rPr lang="en-US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Three kinds of memories</a:t>
            </a:r>
            <a:r>
              <a:rPr lang="en-US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and delete operators – Allocators – custom allocators - …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73463-5992-FF66-AED5-EC9DE5B72A0F}"/>
              </a:ext>
            </a:extLst>
          </p:cNvPr>
          <p:cNvSpPr txBox="1"/>
          <p:nvPr/>
        </p:nvSpPr>
        <p:spPr>
          <a:xfrm>
            <a:off x="8324" y="14592"/>
            <a:ext cx="4232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Handwriting" panose="03010101010101010101" pitchFamily="66" charset="0"/>
                <a:ea typeface="+mn-ea"/>
                <a:cs typeface="+mn-cs"/>
              </a:rPr>
              <a:t>Agenda (3/3)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2E6CD2-EF91-B852-9BDC-626346E0C35A}"/>
              </a:ext>
            </a:extLst>
          </p:cNvPr>
          <p:cNvCxnSpPr/>
          <p:nvPr/>
        </p:nvCxnSpPr>
        <p:spPr>
          <a:xfrm>
            <a:off x="21435" y="722478"/>
            <a:ext cx="52315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DC1D1A0-E64B-016C-D7A8-CF74412ABFBD}"/>
              </a:ext>
            </a:extLst>
          </p:cNvPr>
          <p:cNvSpPr/>
          <p:nvPr/>
        </p:nvSpPr>
        <p:spPr>
          <a:xfrm>
            <a:off x="0" y="756346"/>
            <a:ext cx="1217056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marR="0" lvl="0" indent="-857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57250" marR="0" lvl="1" indent="-857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Handwriting" panose="03010101010101010101" pitchFamily="66" charset="0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emplates: Function templates – class Templates – Instantiation – Specialization – Design and Implementation of simple generic algorithms -  …</a:t>
            </a: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Handwriting" panose="03010101010101010101" pitchFamily="66" charset="0"/>
                <a:ea typeface="+mn-ea"/>
                <a:cs typeface="+mn-cs"/>
              </a:rPr>
              <a:t>O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bject</a:t>
            </a: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-Oriented Programming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Base classes and Derived classes – Derivation – Inheritance 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 control: protected – Polymorphic code – Virtual functions – Abstract classes – Class hierarchies – Private and Protected inheritance – A quick overview on  some typical design patterns: Abstract factory, builder, singleton, observer and visitors - …</a:t>
            </a: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Handwriting" panose="03010101010101010101" pitchFamily="66" charset="0"/>
                <a:ea typeface="+mn-ea"/>
                <a:cs typeface="+mn-cs"/>
              </a:rPr>
              <a:t>C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oncurrency and Parallelism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The free lunch is over! – Moore’s law – Amdahl’s Law – Threads: a definition - Single-threaded vs. Multi-threaded Hello, world! – Data races and Synchronization mechanisms – Locks and Mutexes – Thread safety - …</a:t>
            </a:r>
          </a:p>
          <a:p>
            <a:pPr marL="857250" lvl="1" indent="-8572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Handwriting" panose="03010101010101010101" pitchFamily="66" charset="0"/>
                <a:ea typeface="+mn-ea"/>
                <a:cs typeface="+mn-cs"/>
              </a:rPr>
              <a:t>T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ask-based parallelism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Futures and Promises – Packaged tasks - Async – Generic parallel algorithms - … 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BDD72-4CBD-1AF0-2672-A9A9D200B649}"/>
              </a:ext>
            </a:extLst>
          </p:cNvPr>
          <p:cNvSpPr txBox="1"/>
          <p:nvPr/>
        </p:nvSpPr>
        <p:spPr>
          <a:xfrm>
            <a:off x="6346049" y="5644302"/>
            <a:ext cx="584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60 hours: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+mn-cs"/>
              </a:rPr>
              <a:t>24 session each 2:30 hours</a:t>
            </a:r>
          </a:p>
        </p:txBody>
      </p:sp>
    </p:spTree>
    <p:extLst>
      <p:ext uri="{BB962C8B-B14F-4D97-AF65-F5344CB8AC3E}">
        <p14:creationId xmlns:p14="http://schemas.microsoft.com/office/powerpoint/2010/main" val="6871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501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Century Gothic</vt:lpstr>
      <vt:lpstr>Lucida Handwriting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Amrollahi Boyouki</dc:creator>
  <cp:lastModifiedBy>Saeed Amrollahi</cp:lastModifiedBy>
  <cp:revision>61</cp:revision>
  <dcterms:created xsi:type="dcterms:W3CDTF">2018-12-09T07:56:41Z</dcterms:created>
  <dcterms:modified xsi:type="dcterms:W3CDTF">2023-08-24T15:33:57Z</dcterms:modified>
</cp:coreProperties>
</file>