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77" r:id="rId4"/>
    <p:sldId id="278" r:id="rId5"/>
    <p:sldId id="279" r:id="rId6"/>
    <p:sldId id="280" r:id="rId7"/>
    <p:sldId id="281" r:id="rId8"/>
    <p:sldId id="282" r:id="rId9"/>
    <p:sldId id="283" r:id="rId10"/>
    <p:sldId id="284"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varScale="1">
        <p:scale>
          <a:sx n="65" d="100"/>
          <a:sy n="65" d="100"/>
        </p:scale>
        <p:origin x="7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5265-1BE0-7147-7FCB-68EDA5CE2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7A0748-DB29-FAD7-BA07-D2CA9B7A95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D84B5C-115E-4A8A-4D64-9F46900A51B7}"/>
              </a:ext>
            </a:extLst>
          </p:cNvPr>
          <p:cNvSpPr>
            <a:spLocks noGrp="1"/>
          </p:cNvSpPr>
          <p:nvPr>
            <p:ph type="dt" sz="half" idx="10"/>
          </p:nvPr>
        </p:nvSpPr>
        <p:spPr/>
        <p:txBody>
          <a:bodyPr/>
          <a:lstStyle/>
          <a:p>
            <a:fld id="{D57611F2-EE32-47F5-B3AC-76112BFDC02A}" type="datetimeFigureOut">
              <a:rPr lang="en-US" smtClean="0"/>
              <a:t>7/25/2023</a:t>
            </a:fld>
            <a:endParaRPr lang="en-US"/>
          </a:p>
        </p:txBody>
      </p:sp>
      <p:sp>
        <p:nvSpPr>
          <p:cNvPr id="5" name="Footer Placeholder 4">
            <a:extLst>
              <a:ext uri="{FF2B5EF4-FFF2-40B4-BE49-F238E27FC236}">
                <a16:creationId xmlns:a16="http://schemas.microsoft.com/office/drawing/2014/main" id="{4BD72A33-079D-5639-B44B-1FD54EC44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C6F6B-C4B0-5109-0009-FDF4BADE00E5}"/>
              </a:ext>
            </a:extLst>
          </p:cNvPr>
          <p:cNvSpPr>
            <a:spLocks noGrp="1"/>
          </p:cNvSpPr>
          <p:nvPr>
            <p:ph type="sldNum" sz="quarter" idx="12"/>
          </p:nvPr>
        </p:nvSpPr>
        <p:spPr/>
        <p:txBody>
          <a:bodyPr/>
          <a:lstStyle/>
          <a:p>
            <a:fld id="{0FF6E48B-FD10-4A9C-AD55-6E32F2B463D4}" type="slidenum">
              <a:rPr lang="en-US" smtClean="0"/>
              <a:t>‹#›</a:t>
            </a:fld>
            <a:endParaRPr lang="en-US"/>
          </a:p>
        </p:txBody>
      </p:sp>
    </p:spTree>
    <p:extLst>
      <p:ext uri="{BB962C8B-B14F-4D97-AF65-F5344CB8AC3E}">
        <p14:creationId xmlns:p14="http://schemas.microsoft.com/office/powerpoint/2010/main" val="3192211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5DE6-1C5A-C91A-E632-419EFC333D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275210-82B9-218A-68CE-4B27C7F3CC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B76DD-BEAF-8821-5B94-79F82DC691E5}"/>
              </a:ext>
            </a:extLst>
          </p:cNvPr>
          <p:cNvSpPr>
            <a:spLocks noGrp="1"/>
          </p:cNvSpPr>
          <p:nvPr>
            <p:ph type="dt" sz="half" idx="10"/>
          </p:nvPr>
        </p:nvSpPr>
        <p:spPr/>
        <p:txBody>
          <a:bodyPr/>
          <a:lstStyle/>
          <a:p>
            <a:fld id="{D57611F2-EE32-47F5-B3AC-76112BFDC02A}" type="datetimeFigureOut">
              <a:rPr lang="en-US" smtClean="0"/>
              <a:t>7/25/2023</a:t>
            </a:fld>
            <a:endParaRPr lang="en-US"/>
          </a:p>
        </p:txBody>
      </p:sp>
      <p:sp>
        <p:nvSpPr>
          <p:cNvPr id="5" name="Footer Placeholder 4">
            <a:extLst>
              <a:ext uri="{FF2B5EF4-FFF2-40B4-BE49-F238E27FC236}">
                <a16:creationId xmlns:a16="http://schemas.microsoft.com/office/drawing/2014/main" id="{CA09F0C6-9164-E839-244C-08910B0DD0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1BCE0-0405-6CE7-5017-6BF3A910AC82}"/>
              </a:ext>
            </a:extLst>
          </p:cNvPr>
          <p:cNvSpPr>
            <a:spLocks noGrp="1"/>
          </p:cNvSpPr>
          <p:nvPr>
            <p:ph type="sldNum" sz="quarter" idx="12"/>
          </p:nvPr>
        </p:nvSpPr>
        <p:spPr/>
        <p:txBody>
          <a:bodyPr/>
          <a:lstStyle/>
          <a:p>
            <a:fld id="{0FF6E48B-FD10-4A9C-AD55-6E32F2B463D4}" type="slidenum">
              <a:rPr lang="en-US" smtClean="0"/>
              <a:t>‹#›</a:t>
            </a:fld>
            <a:endParaRPr lang="en-US"/>
          </a:p>
        </p:txBody>
      </p:sp>
    </p:spTree>
    <p:extLst>
      <p:ext uri="{BB962C8B-B14F-4D97-AF65-F5344CB8AC3E}">
        <p14:creationId xmlns:p14="http://schemas.microsoft.com/office/powerpoint/2010/main" val="27013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CFAAA1-5F10-9451-78CA-9427C6DBAB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911F8C-5DCB-DA57-716D-93B255042E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690C5-7B42-9117-26C1-0199FFFCAF7E}"/>
              </a:ext>
            </a:extLst>
          </p:cNvPr>
          <p:cNvSpPr>
            <a:spLocks noGrp="1"/>
          </p:cNvSpPr>
          <p:nvPr>
            <p:ph type="dt" sz="half" idx="10"/>
          </p:nvPr>
        </p:nvSpPr>
        <p:spPr/>
        <p:txBody>
          <a:bodyPr/>
          <a:lstStyle/>
          <a:p>
            <a:fld id="{D57611F2-EE32-47F5-B3AC-76112BFDC02A}" type="datetimeFigureOut">
              <a:rPr lang="en-US" smtClean="0"/>
              <a:t>7/25/2023</a:t>
            </a:fld>
            <a:endParaRPr lang="en-US"/>
          </a:p>
        </p:txBody>
      </p:sp>
      <p:sp>
        <p:nvSpPr>
          <p:cNvPr id="5" name="Footer Placeholder 4">
            <a:extLst>
              <a:ext uri="{FF2B5EF4-FFF2-40B4-BE49-F238E27FC236}">
                <a16:creationId xmlns:a16="http://schemas.microsoft.com/office/drawing/2014/main" id="{7738242A-E315-DE49-B7B8-55B4AB67E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5AA10-D26E-43BA-36E4-A276CBA13511}"/>
              </a:ext>
            </a:extLst>
          </p:cNvPr>
          <p:cNvSpPr>
            <a:spLocks noGrp="1"/>
          </p:cNvSpPr>
          <p:nvPr>
            <p:ph type="sldNum" sz="quarter" idx="12"/>
          </p:nvPr>
        </p:nvSpPr>
        <p:spPr/>
        <p:txBody>
          <a:bodyPr/>
          <a:lstStyle/>
          <a:p>
            <a:fld id="{0FF6E48B-FD10-4A9C-AD55-6E32F2B463D4}" type="slidenum">
              <a:rPr lang="en-US" smtClean="0"/>
              <a:t>‹#›</a:t>
            </a:fld>
            <a:endParaRPr lang="en-US"/>
          </a:p>
        </p:txBody>
      </p:sp>
    </p:spTree>
    <p:extLst>
      <p:ext uri="{BB962C8B-B14F-4D97-AF65-F5344CB8AC3E}">
        <p14:creationId xmlns:p14="http://schemas.microsoft.com/office/powerpoint/2010/main" val="317975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66900-1C9D-E504-0FE9-8697134E1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C3B98A-FEF8-E09D-E3D7-06245EE932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A124D1-4DAC-9CD2-272E-1948D69136F0}"/>
              </a:ext>
            </a:extLst>
          </p:cNvPr>
          <p:cNvSpPr>
            <a:spLocks noGrp="1"/>
          </p:cNvSpPr>
          <p:nvPr>
            <p:ph type="dt" sz="half" idx="10"/>
          </p:nvPr>
        </p:nvSpPr>
        <p:spPr/>
        <p:txBody>
          <a:bodyPr/>
          <a:lstStyle/>
          <a:p>
            <a:fld id="{D57611F2-EE32-47F5-B3AC-76112BFDC02A}" type="datetimeFigureOut">
              <a:rPr lang="en-US" smtClean="0"/>
              <a:t>7/25/2023</a:t>
            </a:fld>
            <a:endParaRPr lang="en-US"/>
          </a:p>
        </p:txBody>
      </p:sp>
      <p:sp>
        <p:nvSpPr>
          <p:cNvPr id="5" name="Footer Placeholder 4">
            <a:extLst>
              <a:ext uri="{FF2B5EF4-FFF2-40B4-BE49-F238E27FC236}">
                <a16:creationId xmlns:a16="http://schemas.microsoft.com/office/drawing/2014/main" id="{B82252B3-3560-17CC-63F6-BFA7CC1DC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CB823-8854-C3EF-1DC9-02C89967A99C}"/>
              </a:ext>
            </a:extLst>
          </p:cNvPr>
          <p:cNvSpPr>
            <a:spLocks noGrp="1"/>
          </p:cNvSpPr>
          <p:nvPr>
            <p:ph type="sldNum" sz="quarter" idx="12"/>
          </p:nvPr>
        </p:nvSpPr>
        <p:spPr/>
        <p:txBody>
          <a:bodyPr/>
          <a:lstStyle/>
          <a:p>
            <a:fld id="{0FF6E48B-FD10-4A9C-AD55-6E32F2B463D4}" type="slidenum">
              <a:rPr lang="en-US" smtClean="0"/>
              <a:t>‹#›</a:t>
            </a:fld>
            <a:endParaRPr lang="en-US"/>
          </a:p>
        </p:txBody>
      </p:sp>
    </p:spTree>
    <p:extLst>
      <p:ext uri="{BB962C8B-B14F-4D97-AF65-F5344CB8AC3E}">
        <p14:creationId xmlns:p14="http://schemas.microsoft.com/office/powerpoint/2010/main" val="368879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02CE-2E48-D1B6-BBFA-ECF5E11754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E6C31D-E3AF-4308-D709-20F2BCFABD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5AEEAC-41A2-8A01-6768-497B891385FC}"/>
              </a:ext>
            </a:extLst>
          </p:cNvPr>
          <p:cNvSpPr>
            <a:spLocks noGrp="1"/>
          </p:cNvSpPr>
          <p:nvPr>
            <p:ph type="dt" sz="half" idx="10"/>
          </p:nvPr>
        </p:nvSpPr>
        <p:spPr/>
        <p:txBody>
          <a:bodyPr/>
          <a:lstStyle/>
          <a:p>
            <a:fld id="{D57611F2-EE32-47F5-B3AC-76112BFDC02A}" type="datetimeFigureOut">
              <a:rPr lang="en-US" smtClean="0"/>
              <a:t>7/25/2023</a:t>
            </a:fld>
            <a:endParaRPr lang="en-US"/>
          </a:p>
        </p:txBody>
      </p:sp>
      <p:sp>
        <p:nvSpPr>
          <p:cNvPr id="5" name="Footer Placeholder 4">
            <a:extLst>
              <a:ext uri="{FF2B5EF4-FFF2-40B4-BE49-F238E27FC236}">
                <a16:creationId xmlns:a16="http://schemas.microsoft.com/office/drawing/2014/main" id="{5F71BD35-4B72-DD3F-7C0B-C97C9FA46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A08CED-96E2-9830-461F-A448E84209E7}"/>
              </a:ext>
            </a:extLst>
          </p:cNvPr>
          <p:cNvSpPr>
            <a:spLocks noGrp="1"/>
          </p:cNvSpPr>
          <p:nvPr>
            <p:ph type="sldNum" sz="quarter" idx="12"/>
          </p:nvPr>
        </p:nvSpPr>
        <p:spPr/>
        <p:txBody>
          <a:bodyPr/>
          <a:lstStyle/>
          <a:p>
            <a:fld id="{0FF6E48B-FD10-4A9C-AD55-6E32F2B463D4}" type="slidenum">
              <a:rPr lang="en-US" smtClean="0"/>
              <a:t>‹#›</a:t>
            </a:fld>
            <a:endParaRPr lang="en-US"/>
          </a:p>
        </p:txBody>
      </p:sp>
    </p:spTree>
    <p:extLst>
      <p:ext uri="{BB962C8B-B14F-4D97-AF65-F5344CB8AC3E}">
        <p14:creationId xmlns:p14="http://schemas.microsoft.com/office/powerpoint/2010/main" val="3193916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FE79-5E3C-9A1C-0C99-69D5B4C5F0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9D21CC-A90A-CFB2-1E7A-03F2B7A158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CD92B0-FEFF-B5C6-3808-D53A9AF965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2626FF-B4FC-B287-0D8F-B8A2E0AA7BDF}"/>
              </a:ext>
            </a:extLst>
          </p:cNvPr>
          <p:cNvSpPr>
            <a:spLocks noGrp="1"/>
          </p:cNvSpPr>
          <p:nvPr>
            <p:ph type="dt" sz="half" idx="10"/>
          </p:nvPr>
        </p:nvSpPr>
        <p:spPr/>
        <p:txBody>
          <a:bodyPr/>
          <a:lstStyle/>
          <a:p>
            <a:fld id="{D57611F2-EE32-47F5-B3AC-76112BFDC02A}" type="datetimeFigureOut">
              <a:rPr lang="en-US" smtClean="0"/>
              <a:t>7/25/2023</a:t>
            </a:fld>
            <a:endParaRPr lang="en-US"/>
          </a:p>
        </p:txBody>
      </p:sp>
      <p:sp>
        <p:nvSpPr>
          <p:cNvPr id="6" name="Footer Placeholder 5">
            <a:extLst>
              <a:ext uri="{FF2B5EF4-FFF2-40B4-BE49-F238E27FC236}">
                <a16:creationId xmlns:a16="http://schemas.microsoft.com/office/drawing/2014/main" id="{43119D5F-3543-DA56-E12B-F8A878E366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AE2AE9-E965-2306-5A12-23A3BAEDD467}"/>
              </a:ext>
            </a:extLst>
          </p:cNvPr>
          <p:cNvSpPr>
            <a:spLocks noGrp="1"/>
          </p:cNvSpPr>
          <p:nvPr>
            <p:ph type="sldNum" sz="quarter" idx="12"/>
          </p:nvPr>
        </p:nvSpPr>
        <p:spPr/>
        <p:txBody>
          <a:bodyPr/>
          <a:lstStyle/>
          <a:p>
            <a:fld id="{0FF6E48B-FD10-4A9C-AD55-6E32F2B463D4}" type="slidenum">
              <a:rPr lang="en-US" smtClean="0"/>
              <a:t>‹#›</a:t>
            </a:fld>
            <a:endParaRPr lang="en-US"/>
          </a:p>
        </p:txBody>
      </p:sp>
    </p:spTree>
    <p:extLst>
      <p:ext uri="{BB962C8B-B14F-4D97-AF65-F5344CB8AC3E}">
        <p14:creationId xmlns:p14="http://schemas.microsoft.com/office/powerpoint/2010/main" val="869402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7A21-ACAA-C951-8627-EA87B34BF5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8E6FD8-4A09-6A4C-69B8-F5BC53CB4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7A183C-616F-253E-3D51-B4192CA81B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7E3C86-3CD0-701C-C850-D9F275811F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F166C3-EFE1-219E-F1A1-DF5726F45C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B49030-ADDC-3A0C-A8CC-531A7D703BA5}"/>
              </a:ext>
            </a:extLst>
          </p:cNvPr>
          <p:cNvSpPr>
            <a:spLocks noGrp="1"/>
          </p:cNvSpPr>
          <p:nvPr>
            <p:ph type="dt" sz="half" idx="10"/>
          </p:nvPr>
        </p:nvSpPr>
        <p:spPr/>
        <p:txBody>
          <a:bodyPr/>
          <a:lstStyle/>
          <a:p>
            <a:fld id="{D57611F2-EE32-47F5-B3AC-76112BFDC02A}" type="datetimeFigureOut">
              <a:rPr lang="en-US" smtClean="0"/>
              <a:t>7/25/2023</a:t>
            </a:fld>
            <a:endParaRPr lang="en-US"/>
          </a:p>
        </p:txBody>
      </p:sp>
      <p:sp>
        <p:nvSpPr>
          <p:cNvPr id="8" name="Footer Placeholder 7">
            <a:extLst>
              <a:ext uri="{FF2B5EF4-FFF2-40B4-BE49-F238E27FC236}">
                <a16:creationId xmlns:a16="http://schemas.microsoft.com/office/drawing/2014/main" id="{3C7E3CCF-7706-966F-8EC8-D13DC1519D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21599E-0404-0152-9700-A32574171B72}"/>
              </a:ext>
            </a:extLst>
          </p:cNvPr>
          <p:cNvSpPr>
            <a:spLocks noGrp="1"/>
          </p:cNvSpPr>
          <p:nvPr>
            <p:ph type="sldNum" sz="quarter" idx="12"/>
          </p:nvPr>
        </p:nvSpPr>
        <p:spPr/>
        <p:txBody>
          <a:bodyPr/>
          <a:lstStyle/>
          <a:p>
            <a:fld id="{0FF6E48B-FD10-4A9C-AD55-6E32F2B463D4}" type="slidenum">
              <a:rPr lang="en-US" smtClean="0"/>
              <a:t>‹#›</a:t>
            </a:fld>
            <a:endParaRPr lang="en-US"/>
          </a:p>
        </p:txBody>
      </p:sp>
    </p:spTree>
    <p:extLst>
      <p:ext uri="{BB962C8B-B14F-4D97-AF65-F5344CB8AC3E}">
        <p14:creationId xmlns:p14="http://schemas.microsoft.com/office/powerpoint/2010/main" val="3544465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75A79-9174-92D8-77B3-DEF8CD532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54A19A-CDA5-151E-BC3E-B744E216C865}"/>
              </a:ext>
            </a:extLst>
          </p:cNvPr>
          <p:cNvSpPr>
            <a:spLocks noGrp="1"/>
          </p:cNvSpPr>
          <p:nvPr>
            <p:ph type="dt" sz="half" idx="10"/>
          </p:nvPr>
        </p:nvSpPr>
        <p:spPr/>
        <p:txBody>
          <a:bodyPr/>
          <a:lstStyle/>
          <a:p>
            <a:fld id="{D57611F2-EE32-47F5-B3AC-76112BFDC02A}" type="datetimeFigureOut">
              <a:rPr lang="en-US" smtClean="0"/>
              <a:t>7/25/2023</a:t>
            </a:fld>
            <a:endParaRPr lang="en-US"/>
          </a:p>
        </p:txBody>
      </p:sp>
      <p:sp>
        <p:nvSpPr>
          <p:cNvPr id="4" name="Footer Placeholder 3">
            <a:extLst>
              <a:ext uri="{FF2B5EF4-FFF2-40B4-BE49-F238E27FC236}">
                <a16:creationId xmlns:a16="http://schemas.microsoft.com/office/drawing/2014/main" id="{C31E0455-4DE5-0386-9CCC-DD14452ED7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529933-2C88-FF01-C4C8-F3061166D875}"/>
              </a:ext>
            </a:extLst>
          </p:cNvPr>
          <p:cNvSpPr>
            <a:spLocks noGrp="1"/>
          </p:cNvSpPr>
          <p:nvPr>
            <p:ph type="sldNum" sz="quarter" idx="12"/>
          </p:nvPr>
        </p:nvSpPr>
        <p:spPr/>
        <p:txBody>
          <a:bodyPr/>
          <a:lstStyle/>
          <a:p>
            <a:fld id="{0FF6E48B-FD10-4A9C-AD55-6E32F2B463D4}" type="slidenum">
              <a:rPr lang="en-US" smtClean="0"/>
              <a:t>‹#›</a:t>
            </a:fld>
            <a:endParaRPr lang="en-US"/>
          </a:p>
        </p:txBody>
      </p:sp>
    </p:spTree>
    <p:extLst>
      <p:ext uri="{BB962C8B-B14F-4D97-AF65-F5344CB8AC3E}">
        <p14:creationId xmlns:p14="http://schemas.microsoft.com/office/powerpoint/2010/main" val="287832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983554-CF8D-80A0-F071-4D0C0BF93E95}"/>
              </a:ext>
            </a:extLst>
          </p:cNvPr>
          <p:cNvSpPr>
            <a:spLocks noGrp="1"/>
          </p:cNvSpPr>
          <p:nvPr>
            <p:ph type="dt" sz="half" idx="10"/>
          </p:nvPr>
        </p:nvSpPr>
        <p:spPr/>
        <p:txBody>
          <a:bodyPr/>
          <a:lstStyle/>
          <a:p>
            <a:fld id="{D57611F2-EE32-47F5-B3AC-76112BFDC02A}" type="datetimeFigureOut">
              <a:rPr lang="en-US" smtClean="0"/>
              <a:t>7/25/2023</a:t>
            </a:fld>
            <a:endParaRPr lang="en-US"/>
          </a:p>
        </p:txBody>
      </p:sp>
      <p:sp>
        <p:nvSpPr>
          <p:cNvPr id="3" name="Footer Placeholder 2">
            <a:extLst>
              <a:ext uri="{FF2B5EF4-FFF2-40B4-BE49-F238E27FC236}">
                <a16:creationId xmlns:a16="http://schemas.microsoft.com/office/drawing/2014/main" id="{9BBFDBB6-42E4-C853-ADF2-652C79AE69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80168-B89C-2D43-824B-040B901107FF}"/>
              </a:ext>
            </a:extLst>
          </p:cNvPr>
          <p:cNvSpPr>
            <a:spLocks noGrp="1"/>
          </p:cNvSpPr>
          <p:nvPr>
            <p:ph type="sldNum" sz="quarter" idx="12"/>
          </p:nvPr>
        </p:nvSpPr>
        <p:spPr/>
        <p:txBody>
          <a:bodyPr/>
          <a:lstStyle/>
          <a:p>
            <a:fld id="{0FF6E48B-FD10-4A9C-AD55-6E32F2B463D4}" type="slidenum">
              <a:rPr lang="en-US" smtClean="0"/>
              <a:t>‹#›</a:t>
            </a:fld>
            <a:endParaRPr lang="en-US"/>
          </a:p>
        </p:txBody>
      </p:sp>
    </p:spTree>
    <p:extLst>
      <p:ext uri="{BB962C8B-B14F-4D97-AF65-F5344CB8AC3E}">
        <p14:creationId xmlns:p14="http://schemas.microsoft.com/office/powerpoint/2010/main" val="297044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2A63-39D7-837A-F852-D26F8030E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95B199-8062-3682-0CD7-A8F1C6CF60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DDBC44-060E-0116-0D92-A1E9AE691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CA805-738D-74C9-93B4-14950F1E3C5B}"/>
              </a:ext>
            </a:extLst>
          </p:cNvPr>
          <p:cNvSpPr>
            <a:spLocks noGrp="1"/>
          </p:cNvSpPr>
          <p:nvPr>
            <p:ph type="dt" sz="half" idx="10"/>
          </p:nvPr>
        </p:nvSpPr>
        <p:spPr/>
        <p:txBody>
          <a:bodyPr/>
          <a:lstStyle/>
          <a:p>
            <a:fld id="{D57611F2-EE32-47F5-B3AC-76112BFDC02A}" type="datetimeFigureOut">
              <a:rPr lang="en-US" smtClean="0"/>
              <a:t>7/25/2023</a:t>
            </a:fld>
            <a:endParaRPr lang="en-US"/>
          </a:p>
        </p:txBody>
      </p:sp>
      <p:sp>
        <p:nvSpPr>
          <p:cNvPr id="6" name="Footer Placeholder 5">
            <a:extLst>
              <a:ext uri="{FF2B5EF4-FFF2-40B4-BE49-F238E27FC236}">
                <a16:creationId xmlns:a16="http://schemas.microsoft.com/office/drawing/2014/main" id="{1870F257-8A44-E7B4-8AAE-1F5145BA0C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67BF82-E343-FDC7-905A-CC7B6043E49A}"/>
              </a:ext>
            </a:extLst>
          </p:cNvPr>
          <p:cNvSpPr>
            <a:spLocks noGrp="1"/>
          </p:cNvSpPr>
          <p:nvPr>
            <p:ph type="sldNum" sz="quarter" idx="12"/>
          </p:nvPr>
        </p:nvSpPr>
        <p:spPr/>
        <p:txBody>
          <a:bodyPr/>
          <a:lstStyle/>
          <a:p>
            <a:fld id="{0FF6E48B-FD10-4A9C-AD55-6E32F2B463D4}" type="slidenum">
              <a:rPr lang="en-US" smtClean="0"/>
              <a:t>‹#›</a:t>
            </a:fld>
            <a:endParaRPr lang="en-US"/>
          </a:p>
        </p:txBody>
      </p:sp>
    </p:spTree>
    <p:extLst>
      <p:ext uri="{BB962C8B-B14F-4D97-AF65-F5344CB8AC3E}">
        <p14:creationId xmlns:p14="http://schemas.microsoft.com/office/powerpoint/2010/main" val="4185516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3F67F-AB2D-13B8-5568-D2BB4D6E8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AD237F-4D53-4C70-BA21-73F329F852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3B5515-64DE-E408-EC18-1C1E1DF931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A9BC65-A435-0CFE-7910-845AD97F5009}"/>
              </a:ext>
            </a:extLst>
          </p:cNvPr>
          <p:cNvSpPr>
            <a:spLocks noGrp="1"/>
          </p:cNvSpPr>
          <p:nvPr>
            <p:ph type="dt" sz="half" idx="10"/>
          </p:nvPr>
        </p:nvSpPr>
        <p:spPr/>
        <p:txBody>
          <a:bodyPr/>
          <a:lstStyle/>
          <a:p>
            <a:fld id="{D57611F2-EE32-47F5-B3AC-76112BFDC02A}" type="datetimeFigureOut">
              <a:rPr lang="en-US" smtClean="0"/>
              <a:t>7/25/2023</a:t>
            </a:fld>
            <a:endParaRPr lang="en-US"/>
          </a:p>
        </p:txBody>
      </p:sp>
      <p:sp>
        <p:nvSpPr>
          <p:cNvPr id="6" name="Footer Placeholder 5">
            <a:extLst>
              <a:ext uri="{FF2B5EF4-FFF2-40B4-BE49-F238E27FC236}">
                <a16:creationId xmlns:a16="http://schemas.microsoft.com/office/drawing/2014/main" id="{D28DFBF1-82BC-6FFC-18E6-CB92D05CC8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C32891-A9A8-AFE7-A1E3-C4052ED29D59}"/>
              </a:ext>
            </a:extLst>
          </p:cNvPr>
          <p:cNvSpPr>
            <a:spLocks noGrp="1"/>
          </p:cNvSpPr>
          <p:nvPr>
            <p:ph type="sldNum" sz="quarter" idx="12"/>
          </p:nvPr>
        </p:nvSpPr>
        <p:spPr/>
        <p:txBody>
          <a:bodyPr/>
          <a:lstStyle/>
          <a:p>
            <a:fld id="{0FF6E48B-FD10-4A9C-AD55-6E32F2B463D4}" type="slidenum">
              <a:rPr lang="en-US" smtClean="0"/>
              <a:t>‹#›</a:t>
            </a:fld>
            <a:endParaRPr lang="en-US"/>
          </a:p>
        </p:txBody>
      </p:sp>
    </p:spTree>
    <p:extLst>
      <p:ext uri="{BB962C8B-B14F-4D97-AF65-F5344CB8AC3E}">
        <p14:creationId xmlns:p14="http://schemas.microsoft.com/office/powerpoint/2010/main" val="1604379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D01044-0CBC-7C37-A768-97E9414699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751846-AB85-D20E-2BBA-3FED45745F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C85C7-6804-C5F6-F947-1FC31EF642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611F2-EE32-47F5-B3AC-76112BFDC02A}" type="datetimeFigureOut">
              <a:rPr lang="en-US" smtClean="0"/>
              <a:t>7/25/2023</a:t>
            </a:fld>
            <a:endParaRPr lang="en-US"/>
          </a:p>
        </p:txBody>
      </p:sp>
      <p:sp>
        <p:nvSpPr>
          <p:cNvPr id="5" name="Footer Placeholder 4">
            <a:extLst>
              <a:ext uri="{FF2B5EF4-FFF2-40B4-BE49-F238E27FC236}">
                <a16:creationId xmlns:a16="http://schemas.microsoft.com/office/drawing/2014/main" id="{1ED0E2C8-1D34-F319-1C61-6F931A71FD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BA815C-2381-3436-7308-0253B559D7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F6E48B-FD10-4A9C-AD55-6E32F2B463D4}" type="slidenum">
              <a:rPr lang="en-US" smtClean="0"/>
              <a:t>‹#›</a:t>
            </a:fld>
            <a:endParaRPr lang="en-US"/>
          </a:p>
        </p:txBody>
      </p:sp>
    </p:spTree>
    <p:extLst>
      <p:ext uri="{BB962C8B-B14F-4D97-AF65-F5344CB8AC3E}">
        <p14:creationId xmlns:p14="http://schemas.microsoft.com/office/powerpoint/2010/main" val="2286557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ocality-sensitive_hashing" TargetMode="External"/><Relationship Id="rId2" Type="http://schemas.openxmlformats.org/officeDocument/2006/relationships/hyperlink" Target="http://www.mmds.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96WOGPUgMf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7BEE-448F-2DD7-4ABD-CF5895F0FCF8}"/>
              </a:ext>
            </a:extLst>
          </p:cNvPr>
          <p:cNvSpPr>
            <a:spLocks noGrp="1"/>
          </p:cNvSpPr>
          <p:nvPr>
            <p:ph type="title"/>
          </p:nvPr>
        </p:nvSpPr>
        <p:spPr/>
        <p:txBody>
          <a:bodyPr/>
          <a:lstStyle/>
          <a:p>
            <a:r>
              <a:rPr lang="en-US" dirty="0"/>
              <a:t>Problem in Depth</a:t>
            </a:r>
          </a:p>
        </p:txBody>
      </p:sp>
      <p:sp>
        <p:nvSpPr>
          <p:cNvPr id="5" name="Rectangle: Rounded Corners 4">
            <a:extLst>
              <a:ext uri="{FF2B5EF4-FFF2-40B4-BE49-F238E27FC236}">
                <a16:creationId xmlns:a16="http://schemas.microsoft.com/office/drawing/2014/main" id="{EE81A8E4-7ABA-9A1F-3F3F-CA4F8259D597}"/>
              </a:ext>
            </a:extLst>
          </p:cNvPr>
          <p:cNvSpPr/>
          <p:nvPr/>
        </p:nvSpPr>
        <p:spPr>
          <a:xfrm>
            <a:off x="1633728" y="2886456"/>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209-555-2020</a:t>
            </a:r>
          </a:p>
        </p:txBody>
      </p:sp>
      <p:sp>
        <p:nvSpPr>
          <p:cNvPr id="6" name="Rectangle: Rounded Corners 5">
            <a:extLst>
              <a:ext uri="{FF2B5EF4-FFF2-40B4-BE49-F238E27FC236}">
                <a16:creationId xmlns:a16="http://schemas.microsoft.com/office/drawing/2014/main" id="{32338D5D-629C-98B8-F6FC-D39FD06B3451}"/>
              </a:ext>
            </a:extLst>
          </p:cNvPr>
          <p:cNvSpPr/>
          <p:nvPr/>
        </p:nvSpPr>
        <p:spPr>
          <a:xfrm>
            <a:off x="5559552" y="2883408"/>
            <a:ext cx="210921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Fax# 111111</a:t>
            </a:r>
          </a:p>
        </p:txBody>
      </p:sp>
      <p:cxnSp>
        <p:nvCxnSpPr>
          <p:cNvPr id="8" name="Straight Connector 7">
            <a:extLst>
              <a:ext uri="{FF2B5EF4-FFF2-40B4-BE49-F238E27FC236}">
                <a16:creationId xmlns:a16="http://schemas.microsoft.com/office/drawing/2014/main" id="{92B3A64C-ACFA-03E8-FDDA-603341CE8B2A}"/>
              </a:ext>
            </a:extLst>
          </p:cNvPr>
          <p:cNvCxnSpPr>
            <a:cxnSpLocks/>
            <a:stCxn id="5" idx="3"/>
            <a:endCxn id="6" idx="1"/>
          </p:cNvCxnSpPr>
          <p:nvPr/>
        </p:nvCxnSpPr>
        <p:spPr>
          <a:xfrm flipV="1">
            <a:off x="4108704" y="3425952"/>
            <a:ext cx="1450848" cy="3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949E33AD-99F2-094A-952D-C7D8D02DCF60}"/>
              </a:ext>
            </a:extLst>
          </p:cNvPr>
          <p:cNvSpPr/>
          <p:nvPr/>
        </p:nvSpPr>
        <p:spPr>
          <a:xfrm>
            <a:off x="1170432" y="2231136"/>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11" name="Oval 10">
            <a:extLst>
              <a:ext uri="{FF2B5EF4-FFF2-40B4-BE49-F238E27FC236}">
                <a16:creationId xmlns:a16="http://schemas.microsoft.com/office/drawing/2014/main" id="{BAFDE968-F855-818D-0524-80B5E7F8F680}"/>
              </a:ext>
            </a:extLst>
          </p:cNvPr>
          <p:cNvSpPr/>
          <p:nvPr/>
        </p:nvSpPr>
        <p:spPr>
          <a:xfrm>
            <a:off x="5376672" y="2206752"/>
            <a:ext cx="719328" cy="676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12" name="TextBox 11">
            <a:extLst>
              <a:ext uri="{FF2B5EF4-FFF2-40B4-BE49-F238E27FC236}">
                <a16:creationId xmlns:a16="http://schemas.microsoft.com/office/drawing/2014/main" id="{02D879E0-EFD5-C49C-7FB2-134425833394}"/>
              </a:ext>
            </a:extLst>
          </p:cNvPr>
          <p:cNvSpPr txBox="1"/>
          <p:nvPr/>
        </p:nvSpPr>
        <p:spPr>
          <a:xfrm>
            <a:off x="8729472" y="2218944"/>
            <a:ext cx="2401824"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Suppose we only have 2 records, we can reasonably classify them as one Entity based on the given evidence</a:t>
            </a:r>
          </a:p>
        </p:txBody>
      </p:sp>
    </p:spTree>
    <p:extLst>
      <p:ext uri="{BB962C8B-B14F-4D97-AF65-F5344CB8AC3E}">
        <p14:creationId xmlns:p14="http://schemas.microsoft.com/office/powerpoint/2010/main" val="71361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770F-F10E-C13A-60F8-EC47A29BC2CF}"/>
              </a:ext>
            </a:extLst>
          </p:cNvPr>
          <p:cNvSpPr>
            <a:spLocks noGrp="1"/>
          </p:cNvSpPr>
          <p:nvPr>
            <p:ph type="title"/>
          </p:nvPr>
        </p:nvSpPr>
        <p:spPr/>
        <p:txBody>
          <a:bodyPr/>
          <a:lstStyle/>
          <a:p>
            <a:r>
              <a:rPr lang="en-US" dirty="0"/>
              <a:t>Solutions</a:t>
            </a:r>
          </a:p>
        </p:txBody>
      </p:sp>
      <p:sp>
        <p:nvSpPr>
          <p:cNvPr id="3" name="Content Placeholder 2">
            <a:extLst>
              <a:ext uri="{FF2B5EF4-FFF2-40B4-BE49-F238E27FC236}">
                <a16:creationId xmlns:a16="http://schemas.microsoft.com/office/drawing/2014/main" id="{EF59B1D5-2E23-177D-30C5-47FAF8F6A13D}"/>
              </a:ext>
            </a:extLst>
          </p:cNvPr>
          <p:cNvSpPr>
            <a:spLocks noGrp="1"/>
          </p:cNvSpPr>
          <p:nvPr>
            <p:ph idx="1"/>
          </p:nvPr>
        </p:nvSpPr>
        <p:spPr>
          <a:xfrm>
            <a:off x="838200" y="1825625"/>
            <a:ext cx="10515600" cy="3892423"/>
          </a:xfrm>
        </p:spPr>
        <p:txBody>
          <a:bodyPr>
            <a:normAutofit fontScale="62500" lnSpcReduction="20000"/>
          </a:bodyPr>
          <a:lstStyle/>
          <a:p>
            <a:r>
              <a:rPr lang="en-US" dirty="0"/>
              <a:t>We need to have a general solution that preserves accuracy while radically reducing the search space.</a:t>
            </a:r>
          </a:p>
          <a:p>
            <a:r>
              <a:rPr lang="en-US" dirty="0">
                <a:hlinkClick r:id="rId2"/>
              </a:rPr>
              <a:t>Mining Massive Datasets</a:t>
            </a:r>
            <a:r>
              <a:rPr lang="en-US" dirty="0"/>
              <a:t> provides a chapter explaining a family of techniques known as </a:t>
            </a:r>
            <a:r>
              <a:rPr lang="en-US" dirty="0">
                <a:hlinkClick r:id="rId3"/>
              </a:rPr>
              <a:t>Locality Sensitive Hashing</a:t>
            </a:r>
            <a:r>
              <a:rPr lang="en-US" dirty="0"/>
              <a:t>. This is used to reduce the dimensionality of the data. It has many applications, including identifying near identical documents. A concatenation of PII can be seen as a document, and hence we can use this technique. </a:t>
            </a:r>
          </a:p>
          <a:p>
            <a:r>
              <a:rPr lang="en-US" dirty="0"/>
              <a:t>Finding duplicates seems to be like grouping entities!</a:t>
            </a:r>
          </a:p>
          <a:p>
            <a:r>
              <a:rPr lang="en-US" dirty="0"/>
              <a:t>Hash functions map objects to numbers, or bins. A locality sensitive hash (LSH) function L(x) tries to map similar objects to the same hash bin and dissimilar objects to different bins.</a:t>
            </a:r>
          </a:p>
          <a:p>
            <a:r>
              <a:rPr lang="en-US" dirty="0"/>
              <a:t>LSH Reduces to complexity to O(n)!!!</a:t>
            </a:r>
          </a:p>
          <a:p>
            <a:r>
              <a:rPr lang="en-US" dirty="0"/>
              <a:t>Uber: To detect fraudulent drivers, similar trips are detected based on their spatial properties. Switching from N^2 method to the LSH, the computation time decreased from 55 hours to just 4 hours.</a:t>
            </a:r>
          </a:p>
          <a:p>
            <a:r>
              <a:rPr lang="en-US" dirty="0"/>
              <a:t>Google: </a:t>
            </a:r>
            <a:r>
              <a:rPr lang="en-US" dirty="0" err="1"/>
              <a:t>VisualRank</a:t>
            </a:r>
            <a:r>
              <a:rPr lang="en-US" dirty="0"/>
              <a:t> - Google's image search technology uses LSH to find similar images at scale.</a:t>
            </a:r>
          </a:p>
          <a:p>
            <a:r>
              <a:rPr lang="en-US" dirty="0"/>
              <a:t>Genome-wide association study: LSH is used for finding similar gene expressions in genome databases</a:t>
            </a:r>
          </a:p>
        </p:txBody>
      </p:sp>
    </p:spTree>
    <p:extLst>
      <p:ext uri="{BB962C8B-B14F-4D97-AF65-F5344CB8AC3E}">
        <p14:creationId xmlns:p14="http://schemas.microsoft.com/office/powerpoint/2010/main" val="3468547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4392-FD28-C04F-C08F-D73F027BDACA}"/>
              </a:ext>
            </a:extLst>
          </p:cNvPr>
          <p:cNvSpPr>
            <a:spLocks noGrp="1"/>
          </p:cNvSpPr>
          <p:nvPr>
            <p:ph type="title"/>
          </p:nvPr>
        </p:nvSpPr>
        <p:spPr/>
        <p:txBody>
          <a:bodyPr/>
          <a:lstStyle/>
          <a:p>
            <a:r>
              <a:rPr lang="en-US" dirty="0"/>
              <a:t>General Process to Implement Algorithm</a:t>
            </a:r>
          </a:p>
        </p:txBody>
      </p:sp>
      <p:sp>
        <p:nvSpPr>
          <p:cNvPr id="3" name="Content Placeholder 2">
            <a:extLst>
              <a:ext uri="{FF2B5EF4-FFF2-40B4-BE49-F238E27FC236}">
                <a16:creationId xmlns:a16="http://schemas.microsoft.com/office/drawing/2014/main" id="{A581ABD5-7223-EB49-3644-2D4ACD3B35B4}"/>
              </a:ext>
            </a:extLst>
          </p:cNvPr>
          <p:cNvSpPr>
            <a:spLocks noGrp="1"/>
          </p:cNvSpPr>
          <p:nvPr>
            <p:ph idx="1"/>
          </p:nvPr>
        </p:nvSpPr>
        <p:spPr/>
        <p:txBody>
          <a:bodyPr>
            <a:normAutofit fontScale="62500" lnSpcReduction="20000"/>
          </a:bodyPr>
          <a:lstStyle/>
          <a:p>
            <a:pPr marL="514350" indent="-514350">
              <a:buFont typeface="+mj-lt"/>
              <a:buAutoNum type="arabicPeriod"/>
            </a:pPr>
            <a:r>
              <a:rPr lang="en-US" dirty="0"/>
              <a:t>Create function that generates Shingles (n-grams); contiguous subsequences of tokens in a document.</a:t>
            </a:r>
          </a:p>
          <a:p>
            <a:pPr marL="514350" indent="-514350">
              <a:buFont typeface="+mj-lt"/>
              <a:buAutoNum type="arabicPeriod"/>
            </a:pPr>
            <a:r>
              <a:rPr lang="en-US" dirty="0"/>
              <a:t>Create Jaccard similarity function; ratio of intersection over union of two sets of shingles</a:t>
            </a:r>
          </a:p>
          <a:p>
            <a:pPr marL="514350" indent="-514350">
              <a:buFont typeface="+mj-lt"/>
              <a:buAutoNum type="arabicPeriod"/>
            </a:pPr>
            <a:r>
              <a:rPr lang="en-US" dirty="0"/>
              <a:t>Define </a:t>
            </a:r>
            <a:r>
              <a:rPr lang="en-US" dirty="0" err="1"/>
              <a:t>Minhash</a:t>
            </a:r>
            <a:r>
              <a:rPr lang="en-US" dirty="0"/>
              <a:t> function (H) that converts a document into a Signature: short integer vectors that represent the set and reflect their similarity. If a vector is similar, it will likely have an identical signature, and will be bucketed with other similar vectors. The point is to maximize hash collisions! Similar documents, similar hash codes! Now you only need to compare those that are In the same bucket! Different vectors could have the same hash value, but there are proofs that show this is unlikely.</a:t>
            </a:r>
          </a:p>
          <a:p>
            <a:pPr marL="514350" indent="-514350">
              <a:buFont typeface="+mj-lt"/>
              <a:buAutoNum type="arabicPeriod"/>
            </a:pPr>
            <a:r>
              <a:rPr lang="en-US" dirty="0"/>
              <a:t>Define a LSH function; repeat the process of generating hash values K times. Only compare the elements in each bucket now with the Jaccard function.</a:t>
            </a:r>
          </a:p>
          <a:p>
            <a:pPr marL="514350" indent="-514350">
              <a:buFont typeface="+mj-lt"/>
              <a:buAutoNum type="arabicPeriod"/>
            </a:pPr>
            <a:endParaRPr lang="en-US" dirty="0"/>
          </a:p>
          <a:p>
            <a:pPr marL="0" indent="0">
              <a:lnSpc>
                <a:spcPct val="100000"/>
              </a:lnSpc>
              <a:buNone/>
            </a:pPr>
            <a:r>
              <a:rPr lang="en-US" dirty="0"/>
              <a:t>similarity(d1,d2) is high then Probability(H(d1)==H(d2)) is high</a:t>
            </a:r>
          </a:p>
          <a:p>
            <a:pPr marL="0" indent="0">
              <a:lnSpc>
                <a:spcPct val="100000"/>
              </a:lnSpc>
              <a:buNone/>
            </a:pPr>
            <a:r>
              <a:rPr lang="en-US" dirty="0"/>
              <a:t>similarity(d1,d2) is low then Probability(H(d1)==H(d2)) is low</a:t>
            </a:r>
          </a:p>
          <a:p>
            <a:pPr marL="0" indent="0">
              <a:lnSpc>
                <a:spcPct val="100000"/>
              </a:lnSpc>
              <a:buNone/>
            </a:pPr>
            <a:r>
              <a:rPr lang="en-US" dirty="0"/>
              <a:t>Expected Similarity of two signatures is equal to the </a:t>
            </a:r>
            <a:r>
              <a:rPr lang="en-US" dirty="0" err="1"/>
              <a:t>jaccard</a:t>
            </a:r>
            <a:r>
              <a:rPr lang="en-US" dirty="0"/>
              <a:t> similarity, so we bucket the documents according to this rule and then do the final </a:t>
            </a:r>
            <a:r>
              <a:rPr lang="en-US" dirty="0" err="1"/>
              <a:t>jaccard</a:t>
            </a:r>
            <a:r>
              <a:rPr lang="en-US" dirty="0"/>
              <a:t> comparison with some threshold!</a:t>
            </a:r>
          </a:p>
          <a:p>
            <a:pPr marL="0" indent="0">
              <a:lnSpc>
                <a:spcPct val="100000"/>
              </a:lnSpc>
              <a:buNone/>
            </a:pPr>
            <a:r>
              <a:rPr lang="en-US" dirty="0">
                <a:hlinkClick r:id="rId2"/>
              </a:rPr>
              <a:t>Here is a video of an implementation!</a:t>
            </a:r>
            <a:endParaRPr lang="en-US" dirty="0"/>
          </a:p>
          <a:p>
            <a:pPr marL="0" indent="0">
              <a:buNone/>
            </a:pPr>
            <a:endParaRPr lang="en-US" dirty="0">
              <a:solidFill>
                <a:srgbClr val="292929"/>
              </a:solidFill>
              <a:latin typeface="source-serif-pro"/>
            </a:endParaRPr>
          </a:p>
        </p:txBody>
      </p:sp>
    </p:spTree>
    <p:extLst>
      <p:ext uri="{BB962C8B-B14F-4D97-AF65-F5344CB8AC3E}">
        <p14:creationId xmlns:p14="http://schemas.microsoft.com/office/powerpoint/2010/main" val="1692083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7BEE-448F-2DD7-4ABD-CF5895F0FCF8}"/>
              </a:ext>
            </a:extLst>
          </p:cNvPr>
          <p:cNvSpPr>
            <a:spLocks noGrp="1"/>
          </p:cNvSpPr>
          <p:nvPr>
            <p:ph type="title"/>
          </p:nvPr>
        </p:nvSpPr>
        <p:spPr/>
        <p:txBody>
          <a:bodyPr/>
          <a:lstStyle/>
          <a:p>
            <a:r>
              <a:rPr lang="en-US" dirty="0"/>
              <a:t>Problem in Depth</a:t>
            </a:r>
          </a:p>
        </p:txBody>
      </p:sp>
      <p:sp>
        <p:nvSpPr>
          <p:cNvPr id="5" name="Rectangle: Rounded Corners 4">
            <a:extLst>
              <a:ext uri="{FF2B5EF4-FFF2-40B4-BE49-F238E27FC236}">
                <a16:creationId xmlns:a16="http://schemas.microsoft.com/office/drawing/2014/main" id="{EE81A8E4-7ABA-9A1F-3F3F-CA4F8259D597}"/>
              </a:ext>
            </a:extLst>
          </p:cNvPr>
          <p:cNvSpPr/>
          <p:nvPr/>
        </p:nvSpPr>
        <p:spPr>
          <a:xfrm>
            <a:off x="1633728" y="2886456"/>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209-555-2020</a:t>
            </a:r>
          </a:p>
        </p:txBody>
      </p:sp>
      <p:sp>
        <p:nvSpPr>
          <p:cNvPr id="6" name="Rectangle: Rounded Corners 5">
            <a:extLst>
              <a:ext uri="{FF2B5EF4-FFF2-40B4-BE49-F238E27FC236}">
                <a16:creationId xmlns:a16="http://schemas.microsoft.com/office/drawing/2014/main" id="{32338D5D-629C-98B8-F6FC-D39FD06B3451}"/>
              </a:ext>
            </a:extLst>
          </p:cNvPr>
          <p:cNvSpPr/>
          <p:nvPr/>
        </p:nvSpPr>
        <p:spPr>
          <a:xfrm>
            <a:off x="5559552" y="2883408"/>
            <a:ext cx="210921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Fax# 111111</a:t>
            </a:r>
          </a:p>
        </p:txBody>
      </p:sp>
      <p:cxnSp>
        <p:nvCxnSpPr>
          <p:cNvPr id="8" name="Straight Connector 7">
            <a:extLst>
              <a:ext uri="{FF2B5EF4-FFF2-40B4-BE49-F238E27FC236}">
                <a16:creationId xmlns:a16="http://schemas.microsoft.com/office/drawing/2014/main" id="{92B3A64C-ACFA-03E8-FDDA-603341CE8B2A}"/>
              </a:ext>
            </a:extLst>
          </p:cNvPr>
          <p:cNvCxnSpPr>
            <a:cxnSpLocks/>
            <a:stCxn id="5" idx="3"/>
            <a:endCxn id="6" idx="1"/>
          </p:cNvCxnSpPr>
          <p:nvPr/>
        </p:nvCxnSpPr>
        <p:spPr>
          <a:xfrm flipV="1">
            <a:off x="4108704" y="3425952"/>
            <a:ext cx="1450848" cy="3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949E33AD-99F2-094A-952D-C7D8D02DCF60}"/>
              </a:ext>
            </a:extLst>
          </p:cNvPr>
          <p:cNvSpPr/>
          <p:nvPr/>
        </p:nvSpPr>
        <p:spPr>
          <a:xfrm>
            <a:off x="1170432" y="2231136"/>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11" name="Oval 10">
            <a:extLst>
              <a:ext uri="{FF2B5EF4-FFF2-40B4-BE49-F238E27FC236}">
                <a16:creationId xmlns:a16="http://schemas.microsoft.com/office/drawing/2014/main" id="{BAFDE968-F855-818D-0524-80B5E7F8F680}"/>
              </a:ext>
            </a:extLst>
          </p:cNvPr>
          <p:cNvSpPr/>
          <p:nvPr/>
        </p:nvSpPr>
        <p:spPr>
          <a:xfrm>
            <a:off x="5376672" y="2206752"/>
            <a:ext cx="719328" cy="676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12" name="TextBox 11">
            <a:extLst>
              <a:ext uri="{FF2B5EF4-FFF2-40B4-BE49-F238E27FC236}">
                <a16:creationId xmlns:a16="http://schemas.microsoft.com/office/drawing/2014/main" id="{02D879E0-EFD5-C49C-7FB2-134425833394}"/>
              </a:ext>
            </a:extLst>
          </p:cNvPr>
          <p:cNvSpPr txBox="1"/>
          <p:nvPr/>
        </p:nvSpPr>
        <p:spPr>
          <a:xfrm>
            <a:off x="8729472" y="2218944"/>
            <a:ext cx="2401824"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Now add a third record without an address or phone number, is there sufficient evidence to warrant grouping this record with the other two despite limited similarities?</a:t>
            </a:r>
          </a:p>
        </p:txBody>
      </p:sp>
      <p:sp>
        <p:nvSpPr>
          <p:cNvPr id="4" name="Rectangle: Rounded Corners 3">
            <a:extLst>
              <a:ext uri="{FF2B5EF4-FFF2-40B4-BE49-F238E27FC236}">
                <a16:creationId xmlns:a16="http://schemas.microsoft.com/office/drawing/2014/main" id="{BDE6962B-E69A-AD01-42DD-0188FDEAD61A}"/>
              </a:ext>
            </a:extLst>
          </p:cNvPr>
          <p:cNvSpPr/>
          <p:nvPr/>
        </p:nvSpPr>
        <p:spPr>
          <a:xfrm>
            <a:off x="1792224" y="4621720"/>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209-202-2020</a:t>
            </a:r>
          </a:p>
        </p:txBody>
      </p:sp>
      <p:sp>
        <p:nvSpPr>
          <p:cNvPr id="7" name="Oval 6">
            <a:extLst>
              <a:ext uri="{FF2B5EF4-FFF2-40B4-BE49-F238E27FC236}">
                <a16:creationId xmlns:a16="http://schemas.microsoft.com/office/drawing/2014/main" id="{B751BF65-A748-D14D-1456-04E7ECA5ECFD}"/>
              </a:ext>
            </a:extLst>
          </p:cNvPr>
          <p:cNvSpPr/>
          <p:nvPr/>
        </p:nvSpPr>
        <p:spPr>
          <a:xfrm>
            <a:off x="1322832" y="4655248"/>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
        <p:nvSpPr>
          <p:cNvPr id="9" name="TextBox 8">
            <a:extLst>
              <a:ext uri="{FF2B5EF4-FFF2-40B4-BE49-F238E27FC236}">
                <a16:creationId xmlns:a16="http://schemas.microsoft.com/office/drawing/2014/main" id="{15307B5C-38AE-5337-546A-A8852768D1D0}"/>
              </a:ext>
            </a:extLst>
          </p:cNvPr>
          <p:cNvSpPr txBox="1"/>
          <p:nvPr/>
        </p:nvSpPr>
        <p:spPr>
          <a:xfrm>
            <a:off x="4108704" y="6071617"/>
            <a:ext cx="286512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Lets assign 3 a new UUID</a:t>
            </a:r>
          </a:p>
        </p:txBody>
      </p:sp>
    </p:spTree>
    <p:extLst>
      <p:ext uri="{BB962C8B-B14F-4D97-AF65-F5344CB8AC3E}">
        <p14:creationId xmlns:p14="http://schemas.microsoft.com/office/powerpoint/2010/main" val="1689579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7BEE-448F-2DD7-4ABD-CF5895F0FCF8}"/>
              </a:ext>
            </a:extLst>
          </p:cNvPr>
          <p:cNvSpPr>
            <a:spLocks noGrp="1"/>
          </p:cNvSpPr>
          <p:nvPr>
            <p:ph type="title"/>
          </p:nvPr>
        </p:nvSpPr>
        <p:spPr/>
        <p:txBody>
          <a:bodyPr/>
          <a:lstStyle/>
          <a:p>
            <a:r>
              <a:rPr lang="en-US" dirty="0"/>
              <a:t>Problem in Depth</a:t>
            </a:r>
          </a:p>
        </p:txBody>
      </p:sp>
      <p:sp>
        <p:nvSpPr>
          <p:cNvPr id="5" name="Rectangle: Rounded Corners 4">
            <a:extLst>
              <a:ext uri="{FF2B5EF4-FFF2-40B4-BE49-F238E27FC236}">
                <a16:creationId xmlns:a16="http://schemas.microsoft.com/office/drawing/2014/main" id="{EE81A8E4-7ABA-9A1F-3F3F-CA4F8259D597}"/>
              </a:ext>
            </a:extLst>
          </p:cNvPr>
          <p:cNvSpPr/>
          <p:nvPr/>
        </p:nvSpPr>
        <p:spPr>
          <a:xfrm>
            <a:off x="1633728" y="2886456"/>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209-555-2020</a:t>
            </a:r>
          </a:p>
        </p:txBody>
      </p:sp>
      <p:sp>
        <p:nvSpPr>
          <p:cNvPr id="6" name="Rectangle: Rounded Corners 5">
            <a:extLst>
              <a:ext uri="{FF2B5EF4-FFF2-40B4-BE49-F238E27FC236}">
                <a16:creationId xmlns:a16="http://schemas.microsoft.com/office/drawing/2014/main" id="{32338D5D-629C-98B8-F6FC-D39FD06B3451}"/>
              </a:ext>
            </a:extLst>
          </p:cNvPr>
          <p:cNvSpPr/>
          <p:nvPr/>
        </p:nvSpPr>
        <p:spPr>
          <a:xfrm>
            <a:off x="5559552" y="2883408"/>
            <a:ext cx="2243328"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 CA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Fax# 111111</a:t>
            </a:r>
          </a:p>
        </p:txBody>
      </p:sp>
      <p:cxnSp>
        <p:nvCxnSpPr>
          <p:cNvPr id="8" name="Straight Connector 7">
            <a:extLst>
              <a:ext uri="{FF2B5EF4-FFF2-40B4-BE49-F238E27FC236}">
                <a16:creationId xmlns:a16="http://schemas.microsoft.com/office/drawing/2014/main" id="{92B3A64C-ACFA-03E8-FDDA-603341CE8B2A}"/>
              </a:ext>
            </a:extLst>
          </p:cNvPr>
          <p:cNvCxnSpPr>
            <a:cxnSpLocks/>
            <a:stCxn id="5" idx="3"/>
            <a:endCxn id="6" idx="1"/>
          </p:cNvCxnSpPr>
          <p:nvPr/>
        </p:nvCxnSpPr>
        <p:spPr>
          <a:xfrm flipV="1">
            <a:off x="4108704" y="3425952"/>
            <a:ext cx="1450848" cy="3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949E33AD-99F2-094A-952D-C7D8D02DCF60}"/>
              </a:ext>
            </a:extLst>
          </p:cNvPr>
          <p:cNvSpPr/>
          <p:nvPr/>
        </p:nvSpPr>
        <p:spPr>
          <a:xfrm>
            <a:off x="1170432" y="2231136"/>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11" name="Oval 10">
            <a:extLst>
              <a:ext uri="{FF2B5EF4-FFF2-40B4-BE49-F238E27FC236}">
                <a16:creationId xmlns:a16="http://schemas.microsoft.com/office/drawing/2014/main" id="{BAFDE968-F855-818D-0524-80B5E7F8F680}"/>
              </a:ext>
            </a:extLst>
          </p:cNvPr>
          <p:cNvSpPr/>
          <p:nvPr/>
        </p:nvSpPr>
        <p:spPr>
          <a:xfrm>
            <a:off x="5376672" y="2206752"/>
            <a:ext cx="719328" cy="676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12" name="TextBox 11">
            <a:extLst>
              <a:ext uri="{FF2B5EF4-FFF2-40B4-BE49-F238E27FC236}">
                <a16:creationId xmlns:a16="http://schemas.microsoft.com/office/drawing/2014/main" id="{02D879E0-EFD5-C49C-7FB2-134425833394}"/>
              </a:ext>
            </a:extLst>
          </p:cNvPr>
          <p:cNvSpPr txBox="1"/>
          <p:nvPr/>
        </p:nvSpPr>
        <p:spPr>
          <a:xfrm>
            <a:off x="8729472" y="2218944"/>
            <a:ext cx="2401824"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Now add a fourth record. It has the same address as the other three, but no first name and a different number, how do we handle this? 3 and 4 have similar information, lets group them into a new entity and give 4 the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uuid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we gave 3</a:t>
            </a:r>
          </a:p>
        </p:txBody>
      </p:sp>
      <p:sp>
        <p:nvSpPr>
          <p:cNvPr id="4" name="Rectangle: Rounded Corners 3">
            <a:extLst>
              <a:ext uri="{FF2B5EF4-FFF2-40B4-BE49-F238E27FC236}">
                <a16:creationId xmlns:a16="http://schemas.microsoft.com/office/drawing/2014/main" id="{BDE6962B-E69A-AD01-42DD-0188FDEAD61A}"/>
              </a:ext>
            </a:extLst>
          </p:cNvPr>
          <p:cNvSpPr/>
          <p:nvPr/>
        </p:nvSpPr>
        <p:spPr>
          <a:xfrm>
            <a:off x="1792224" y="4621720"/>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209-202-2020</a:t>
            </a:r>
          </a:p>
        </p:txBody>
      </p:sp>
      <p:sp>
        <p:nvSpPr>
          <p:cNvPr id="7" name="Oval 6">
            <a:extLst>
              <a:ext uri="{FF2B5EF4-FFF2-40B4-BE49-F238E27FC236}">
                <a16:creationId xmlns:a16="http://schemas.microsoft.com/office/drawing/2014/main" id="{B751BF65-A748-D14D-1456-04E7ECA5ECFD}"/>
              </a:ext>
            </a:extLst>
          </p:cNvPr>
          <p:cNvSpPr/>
          <p:nvPr/>
        </p:nvSpPr>
        <p:spPr>
          <a:xfrm>
            <a:off x="1322832" y="4655248"/>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
        <p:nvSpPr>
          <p:cNvPr id="3" name="Rectangle: Rounded Corners 2">
            <a:extLst>
              <a:ext uri="{FF2B5EF4-FFF2-40B4-BE49-F238E27FC236}">
                <a16:creationId xmlns:a16="http://schemas.microsoft.com/office/drawing/2014/main" id="{E3367D58-5A22-FFEB-719C-F2AA66826D41}"/>
              </a:ext>
            </a:extLst>
          </p:cNvPr>
          <p:cNvSpPr/>
          <p:nvPr/>
        </p:nvSpPr>
        <p:spPr>
          <a:xfrm>
            <a:off x="5449826" y="4618672"/>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Fontana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 NYC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209-202-2020</a:t>
            </a:r>
          </a:p>
        </p:txBody>
      </p:sp>
      <p:sp>
        <p:nvSpPr>
          <p:cNvPr id="13" name="Oval 12">
            <a:extLst>
              <a:ext uri="{FF2B5EF4-FFF2-40B4-BE49-F238E27FC236}">
                <a16:creationId xmlns:a16="http://schemas.microsoft.com/office/drawing/2014/main" id="{E4605E57-7BC8-EE59-4B30-32451CC3A71C}"/>
              </a:ext>
            </a:extLst>
          </p:cNvPr>
          <p:cNvSpPr/>
          <p:nvPr/>
        </p:nvSpPr>
        <p:spPr>
          <a:xfrm>
            <a:off x="5114544" y="4505896"/>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cxnSp>
        <p:nvCxnSpPr>
          <p:cNvPr id="16" name="Straight Connector 15">
            <a:extLst>
              <a:ext uri="{FF2B5EF4-FFF2-40B4-BE49-F238E27FC236}">
                <a16:creationId xmlns:a16="http://schemas.microsoft.com/office/drawing/2014/main" id="{98353F17-799E-5E3E-FDB6-244503032F44}"/>
              </a:ext>
            </a:extLst>
          </p:cNvPr>
          <p:cNvCxnSpPr>
            <a:stCxn id="4" idx="3"/>
            <a:endCxn id="3" idx="1"/>
          </p:cNvCxnSpPr>
          <p:nvPr/>
        </p:nvCxnSpPr>
        <p:spPr>
          <a:xfrm flipV="1">
            <a:off x="4267200" y="5161216"/>
            <a:ext cx="1182626" cy="30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16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7BEE-448F-2DD7-4ABD-CF5895F0FCF8}"/>
              </a:ext>
            </a:extLst>
          </p:cNvPr>
          <p:cNvSpPr>
            <a:spLocks noGrp="1"/>
          </p:cNvSpPr>
          <p:nvPr>
            <p:ph type="title"/>
          </p:nvPr>
        </p:nvSpPr>
        <p:spPr/>
        <p:txBody>
          <a:bodyPr/>
          <a:lstStyle/>
          <a:p>
            <a:r>
              <a:rPr lang="en-US" dirty="0"/>
              <a:t>Problem in Depth</a:t>
            </a:r>
          </a:p>
        </p:txBody>
      </p:sp>
      <p:sp>
        <p:nvSpPr>
          <p:cNvPr id="5" name="Rectangle: Rounded Corners 4">
            <a:extLst>
              <a:ext uri="{FF2B5EF4-FFF2-40B4-BE49-F238E27FC236}">
                <a16:creationId xmlns:a16="http://schemas.microsoft.com/office/drawing/2014/main" id="{EE81A8E4-7ABA-9A1F-3F3F-CA4F8259D597}"/>
              </a:ext>
            </a:extLst>
          </p:cNvPr>
          <p:cNvSpPr/>
          <p:nvPr/>
        </p:nvSpPr>
        <p:spPr>
          <a:xfrm>
            <a:off x="1633728" y="2886456"/>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209-555-2020</a:t>
            </a:r>
          </a:p>
        </p:txBody>
      </p:sp>
      <p:sp>
        <p:nvSpPr>
          <p:cNvPr id="6" name="Rectangle: Rounded Corners 5">
            <a:extLst>
              <a:ext uri="{FF2B5EF4-FFF2-40B4-BE49-F238E27FC236}">
                <a16:creationId xmlns:a16="http://schemas.microsoft.com/office/drawing/2014/main" id="{32338D5D-629C-98B8-F6FC-D39FD06B3451}"/>
              </a:ext>
            </a:extLst>
          </p:cNvPr>
          <p:cNvSpPr/>
          <p:nvPr/>
        </p:nvSpPr>
        <p:spPr>
          <a:xfrm>
            <a:off x="5559552" y="2883408"/>
            <a:ext cx="2243328"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 CA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Fax# 111111</a:t>
            </a:r>
          </a:p>
        </p:txBody>
      </p:sp>
      <p:sp>
        <p:nvSpPr>
          <p:cNvPr id="10" name="Oval 9">
            <a:extLst>
              <a:ext uri="{FF2B5EF4-FFF2-40B4-BE49-F238E27FC236}">
                <a16:creationId xmlns:a16="http://schemas.microsoft.com/office/drawing/2014/main" id="{949E33AD-99F2-094A-952D-C7D8D02DCF60}"/>
              </a:ext>
            </a:extLst>
          </p:cNvPr>
          <p:cNvSpPr/>
          <p:nvPr/>
        </p:nvSpPr>
        <p:spPr>
          <a:xfrm>
            <a:off x="1170432" y="2231136"/>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11" name="Oval 10">
            <a:extLst>
              <a:ext uri="{FF2B5EF4-FFF2-40B4-BE49-F238E27FC236}">
                <a16:creationId xmlns:a16="http://schemas.microsoft.com/office/drawing/2014/main" id="{BAFDE968-F855-818D-0524-80B5E7F8F680}"/>
              </a:ext>
            </a:extLst>
          </p:cNvPr>
          <p:cNvSpPr/>
          <p:nvPr/>
        </p:nvSpPr>
        <p:spPr>
          <a:xfrm>
            <a:off x="5376672" y="2206752"/>
            <a:ext cx="719328" cy="676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12" name="TextBox 11">
            <a:extLst>
              <a:ext uri="{FF2B5EF4-FFF2-40B4-BE49-F238E27FC236}">
                <a16:creationId xmlns:a16="http://schemas.microsoft.com/office/drawing/2014/main" id="{02D879E0-EFD5-C49C-7FB2-134425833394}"/>
              </a:ext>
            </a:extLst>
          </p:cNvPr>
          <p:cNvSpPr txBox="1"/>
          <p:nvPr/>
        </p:nvSpPr>
        <p:spPr>
          <a:xfrm>
            <a:off x="8869686" y="66301"/>
            <a:ext cx="2401824"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So far there are 2 entities and 4 contacts. Let's add a 5</a:t>
            </a: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th</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How do we group this? It looks very similar to 1 and 3. Maybe this is enough evidence to suppose that 1 and 2 should no longer be grouped, and instead 1,3, and 5.</a:t>
            </a:r>
          </a:p>
        </p:txBody>
      </p:sp>
      <p:sp>
        <p:nvSpPr>
          <p:cNvPr id="4" name="Rectangle: Rounded Corners 3">
            <a:extLst>
              <a:ext uri="{FF2B5EF4-FFF2-40B4-BE49-F238E27FC236}">
                <a16:creationId xmlns:a16="http://schemas.microsoft.com/office/drawing/2014/main" id="{BDE6962B-E69A-AD01-42DD-0188FDEAD61A}"/>
              </a:ext>
            </a:extLst>
          </p:cNvPr>
          <p:cNvSpPr/>
          <p:nvPr/>
        </p:nvSpPr>
        <p:spPr>
          <a:xfrm>
            <a:off x="1792224" y="4621720"/>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209-202-2020</a:t>
            </a:r>
          </a:p>
        </p:txBody>
      </p:sp>
      <p:sp>
        <p:nvSpPr>
          <p:cNvPr id="7" name="Oval 6">
            <a:extLst>
              <a:ext uri="{FF2B5EF4-FFF2-40B4-BE49-F238E27FC236}">
                <a16:creationId xmlns:a16="http://schemas.microsoft.com/office/drawing/2014/main" id="{B751BF65-A748-D14D-1456-04E7ECA5ECFD}"/>
              </a:ext>
            </a:extLst>
          </p:cNvPr>
          <p:cNvSpPr/>
          <p:nvPr/>
        </p:nvSpPr>
        <p:spPr>
          <a:xfrm>
            <a:off x="1322832" y="4655248"/>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
        <p:nvSpPr>
          <p:cNvPr id="3" name="Rectangle: Rounded Corners 2">
            <a:extLst>
              <a:ext uri="{FF2B5EF4-FFF2-40B4-BE49-F238E27FC236}">
                <a16:creationId xmlns:a16="http://schemas.microsoft.com/office/drawing/2014/main" id="{E3367D58-5A22-FFEB-719C-F2AA66826D41}"/>
              </a:ext>
            </a:extLst>
          </p:cNvPr>
          <p:cNvSpPr/>
          <p:nvPr/>
        </p:nvSpPr>
        <p:spPr>
          <a:xfrm>
            <a:off x="5449826" y="4618672"/>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Fontana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 NYC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209-202-2020</a:t>
            </a:r>
          </a:p>
        </p:txBody>
      </p:sp>
      <p:sp>
        <p:nvSpPr>
          <p:cNvPr id="13" name="Oval 12">
            <a:extLst>
              <a:ext uri="{FF2B5EF4-FFF2-40B4-BE49-F238E27FC236}">
                <a16:creationId xmlns:a16="http://schemas.microsoft.com/office/drawing/2014/main" id="{E4605E57-7BC8-EE59-4B30-32451CC3A71C}"/>
              </a:ext>
            </a:extLst>
          </p:cNvPr>
          <p:cNvSpPr/>
          <p:nvPr/>
        </p:nvSpPr>
        <p:spPr>
          <a:xfrm>
            <a:off x="5114544" y="4505896"/>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cxnSp>
        <p:nvCxnSpPr>
          <p:cNvPr id="16" name="Straight Connector 15">
            <a:extLst>
              <a:ext uri="{FF2B5EF4-FFF2-40B4-BE49-F238E27FC236}">
                <a16:creationId xmlns:a16="http://schemas.microsoft.com/office/drawing/2014/main" id="{98353F17-799E-5E3E-FDB6-244503032F44}"/>
              </a:ext>
            </a:extLst>
          </p:cNvPr>
          <p:cNvCxnSpPr>
            <a:stCxn id="4" idx="3"/>
            <a:endCxn id="3" idx="1"/>
          </p:cNvCxnSpPr>
          <p:nvPr/>
        </p:nvCxnSpPr>
        <p:spPr>
          <a:xfrm flipV="1">
            <a:off x="4267200" y="5161216"/>
            <a:ext cx="1182626" cy="3048"/>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1E76B0D7-4644-3F14-A0CE-FF1E28CBD249}"/>
              </a:ext>
            </a:extLst>
          </p:cNvPr>
          <p:cNvSpPr/>
          <p:nvPr/>
        </p:nvSpPr>
        <p:spPr>
          <a:xfrm>
            <a:off x="8656320" y="5772912"/>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Cherry Lane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209-555-2020</a:t>
            </a:r>
          </a:p>
        </p:txBody>
      </p:sp>
      <p:sp>
        <p:nvSpPr>
          <p:cNvPr id="14" name="Oval 13">
            <a:extLst>
              <a:ext uri="{FF2B5EF4-FFF2-40B4-BE49-F238E27FC236}">
                <a16:creationId xmlns:a16="http://schemas.microsoft.com/office/drawing/2014/main" id="{7579ADA4-0998-3B55-D6D2-68494B09A497}"/>
              </a:ext>
            </a:extLst>
          </p:cNvPr>
          <p:cNvSpPr/>
          <p:nvPr/>
        </p:nvSpPr>
        <p:spPr>
          <a:xfrm>
            <a:off x="8247894" y="5244464"/>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5</a:t>
            </a:r>
          </a:p>
        </p:txBody>
      </p:sp>
      <p:cxnSp>
        <p:nvCxnSpPr>
          <p:cNvPr id="17" name="Straight Connector 16">
            <a:extLst>
              <a:ext uri="{FF2B5EF4-FFF2-40B4-BE49-F238E27FC236}">
                <a16:creationId xmlns:a16="http://schemas.microsoft.com/office/drawing/2014/main" id="{0D8BD19B-B828-C264-1154-A555F6C6FF6B}"/>
              </a:ext>
            </a:extLst>
          </p:cNvPr>
          <p:cNvCxnSpPr>
            <a:stCxn id="4" idx="2"/>
            <a:endCxn id="9" idx="1"/>
          </p:cNvCxnSpPr>
          <p:nvPr/>
        </p:nvCxnSpPr>
        <p:spPr>
          <a:xfrm>
            <a:off x="3029712" y="5706808"/>
            <a:ext cx="5626608" cy="608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3FF3C12-E9A3-B78C-47DD-EFF5C5C66B51}"/>
              </a:ext>
            </a:extLst>
          </p:cNvPr>
          <p:cNvCxnSpPr>
            <a:stCxn id="5" idx="2"/>
            <a:endCxn id="4" idx="0"/>
          </p:cNvCxnSpPr>
          <p:nvPr/>
        </p:nvCxnSpPr>
        <p:spPr>
          <a:xfrm>
            <a:off x="2871216" y="3971544"/>
            <a:ext cx="158496" cy="650176"/>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D6A55D6-D749-5938-7AD0-25DC5503C99B}"/>
              </a:ext>
            </a:extLst>
          </p:cNvPr>
          <p:cNvSpPr txBox="1"/>
          <p:nvPr/>
        </p:nvSpPr>
        <p:spPr>
          <a:xfrm>
            <a:off x="8973312" y="3645408"/>
            <a:ext cx="2157984"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needs a UUID reassigned, and 5 needs to be assigned with 3 (hypothetically)</a:t>
            </a:r>
          </a:p>
        </p:txBody>
      </p:sp>
    </p:spTree>
    <p:extLst>
      <p:ext uri="{BB962C8B-B14F-4D97-AF65-F5344CB8AC3E}">
        <p14:creationId xmlns:p14="http://schemas.microsoft.com/office/powerpoint/2010/main" val="1337005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7BEE-448F-2DD7-4ABD-CF5895F0FCF8}"/>
              </a:ext>
            </a:extLst>
          </p:cNvPr>
          <p:cNvSpPr>
            <a:spLocks noGrp="1"/>
          </p:cNvSpPr>
          <p:nvPr>
            <p:ph type="title"/>
          </p:nvPr>
        </p:nvSpPr>
        <p:spPr/>
        <p:txBody>
          <a:bodyPr/>
          <a:lstStyle/>
          <a:p>
            <a:r>
              <a:rPr lang="en-US" dirty="0"/>
              <a:t>Problem in Depth</a:t>
            </a:r>
          </a:p>
        </p:txBody>
      </p:sp>
      <p:sp>
        <p:nvSpPr>
          <p:cNvPr id="5" name="Rectangle: Rounded Corners 4">
            <a:extLst>
              <a:ext uri="{FF2B5EF4-FFF2-40B4-BE49-F238E27FC236}">
                <a16:creationId xmlns:a16="http://schemas.microsoft.com/office/drawing/2014/main" id="{EE81A8E4-7ABA-9A1F-3F3F-CA4F8259D597}"/>
              </a:ext>
            </a:extLst>
          </p:cNvPr>
          <p:cNvSpPr/>
          <p:nvPr/>
        </p:nvSpPr>
        <p:spPr>
          <a:xfrm>
            <a:off x="1633728" y="2886456"/>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209-555-2020</a:t>
            </a:r>
          </a:p>
        </p:txBody>
      </p:sp>
      <p:sp>
        <p:nvSpPr>
          <p:cNvPr id="6" name="Rectangle: Rounded Corners 5">
            <a:extLst>
              <a:ext uri="{FF2B5EF4-FFF2-40B4-BE49-F238E27FC236}">
                <a16:creationId xmlns:a16="http://schemas.microsoft.com/office/drawing/2014/main" id="{32338D5D-629C-98B8-F6FC-D39FD06B3451}"/>
              </a:ext>
            </a:extLst>
          </p:cNvPr>
          <p:cNvSpPr/>
          <p:nvPr/>
        </p:nvSpPr>
        <p:spPr>
          <a:xfrm>
            <a:off x="5559552" y="2883408"/>
            <a:ext cx="2243328"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 CA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Fax# 111111</a:t>
            </a:r>
          </a:p>
        </p:txBody>
      </p:sp>
      <p:sp>
        <p:nvSpPr>
          <p:cNvPr id="10" name="Oval 9">
            <a:extLst>
              <a:ext uri="{FF2B5EF4-FFF2-40B4-BE49-F238E27FC236}">
                <a16:creationId xmlns:a16="http://schemas.microsoft.com/office/drawing/2014/main" id="{949E33AD-99F2-094A-952D-C7D8D02DCF60}"/>
              </a:ext>
            </a:extLst>
          </p:cNvPr>
          <p:cNvSpPr/>
          <p:nvPr/>
        </p:nvSpPr>
        <p:spPr>
          <a:xfrm>
            <a:off x="1170432" y="2231136"/>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11" name="Oval 10">
            <a:extLst>
              <a:ext uri="{FF2B5EF4-FFF2-40B4-BE49-F238E27FC236}">
                <a16:creationId xmlns:a16="http://schemas.microsoft.com/office/drawing/2014/main" id="{BAFDE968-F855-818D-0524-80B5E7F8F680}"/>
              </a:ext>
            </a:extLst>
          </p:cNvPr>
          <p:cNvSpPr/>
          <p:nvPr/>
        </p:nvSpPr>
        <p:spPr>
          <a:xfrm>
            <a:off x="5376672" y="2206752"/>
            <a:ext cx="719328" cy="676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12" name="TextBox 11">
            <a:extLst>
              <a:ext uri="{FF2B5EF4-FFF2-40B4-BE49-F238E27FC236}">
                <a16:creationId xmlns:a16="http://schemas.microsoft.com/office/drawing/2014/main" id="{02D879E0-EFD5-C49C-7FB2-134425833394}"/>
              </a:ext>
            </a:extLst>
          </p:cNvPr>
          <p:cNvSpPr txBox="1"/>
          <p:nvPr/>
        </p:nvSpPr>
        <p:spPr>
          <a:xfrm>
            <a:off x="8869686" y="66301"/>
            <a:ext cx="2401824"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Now it looks like there are still 2 entities, but they are associated with different contacts now! And now 2 is free floating! lets also suppose 4 updated their information!</a:t>
            </a:r>
          </a:p>
        </p:txBody>
      </p:sp>
      <p:sp>
        <p:nvSpPr>
          <p:cNvPr id="4" name="Rectangle: Rounded Corners 3">
            <a:extLst>
              <a:ext uri="{FF2B5EF4-FFF2-40B4-BE49-F238E27FC236}">
                <a16:creationId xmlns:a16="http://schemas.microsoft.com/office/drawing/2014/main" id="{BDE6962B-E69A-AD01-42DD-0188FDEAD61A}"/>
              </a:ext>
            </a:extLst>
          </p:cNvPr>
          <p:cNvSpPr/>
          <p:nvPr/>
        </p:nvSpPr>
        <p:spPr>
          <a:xfrm>
            <a:off x="1792224" y="4621720"/>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209-202-2020</a:t>
            </a:r>
          </a:p>
        </p:txBody>
      </p:sp>
      <p:sp>
        <p:nvSpPr>
          <p:cNvPr id="7" name="Oval 6">
            <a:extLst>
              <a:ext uri="{FF2B5EF4-FFF2-40B4-BE49-F238E27FC236}">
                <a16:creationId xmlns:a16="http://schemas.microsoft.com/office/drawing/2014/main" id="{B751BF65-A748-D14D-1456-04E7ECA5ECFD}"/>
              </a:ext>
            </a:extLst>
          </p:cNvPr>
          <p:cNvSpPr/>
          <p:nvPr/>
        </p:nvSpPr>
        <p:spPr>
          <a:xfrm>
            <a:off x="1322832" y="4655248"/>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
        <p:nvSpPr>
          <p:cNvPr id="3" name="Rectangle: Rounded Corners 2">
            <a:extLst>
              <a:ext uri="{FF2B5EF4-FFF2-40B4-BE49-F238E27FC236}">
                <a16:creationId xmlns:a16="http://schemas.microsoft.com/office/drawing/2014/main" id="{E3367D58-5A22-FFEB-719C-F2AA66826D41}"/>
              </a:ext>
            </a:extLst>
          </p:cNvPr>
          <p:cNvSpPr/>
          <p:nvPr/>
        </p:nvSpPr>
        <p:spPr>
          <a:xfrm>
            <a:off x="5449826" y="4618672"/>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 CA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209-202-2020</a:t>
            </a:r>
          </a:p>
        </p:txBody>
      </p:sp>
      <p:sp>
        <p:nvSpPr>
          <p:cNvPr id="13" name="Oval 12">
            <a:extLst>
              <a:ext uri="{FF2B5EF4-FFF2-40B4-BE49-F238E27FC236}">
                <a16:creationId xmlns:a16="http://schemas.microsoft.com/office/drawing/2014/main" id="{E4605E57-7BC8-EE59-4B30-32451CC3A71C}"/>
              </a:ext>
            </a:extLst>
          </p:cNvPr>
          <p:cNvSpPr/>
          <p:nvPr/>
        </p:nvSpPr>
        <p:spPr>
          <a:xfrm>
            <a:off x="5114544" y="4505896"/>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sp>
        <p:nvSpPr>
          <p:cNvPr id="9" name="Rectangle: Rounded Corners 8">
            <a:extLst>
              <a:ext uri="{FF2B5EF4-FFF2-40B4-BE49-F238E27FC236}">
                <a16:creationId xmlns:a16="http://schemas.microsoft.com/office/drawing/2014/main" id="{1E76B0D7-4644-3F14-A0CE-FF1E28CBD249}"/>
              </a:ext>
            </a:extLst>
          </p:cNvPr>
          <p:cNvSpPr/>
          <p:nvPr/>
        </p:nvSpPr>
        <p:spPr>
          <a:xfrm>
            <a:off x="8656320" y="5772912"/>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Cherry Lane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209-555-2020</a:t>
            </a:r>
          </a:p>
        </p:txBody>
      </p:sp>
      <p:sp>
        <p:nvSpPr>
          <p:cNvPr id="14" name="Oval 13">
            <a:extLst>
              <a:ext uri="{FF2B5EF4-FFF2-40B4-BE49-F238E27FC236}">
                <a16:creationId xmlns:a16="http://schemas.microsoft.com/office/drawing/2014/main" id="{7579ADA4-0998-3B55-D6D2-68494B09A497}"/>
              </a:ext>
            </a:extLst>
          </p:cNvPr>
          <p:cNvSpPr/>
          <p:nvPr/>
        </p:nvSpPr>
        <p:spPr>
          <a:xfrm>
            <a:off x="8247894" y="5244464"/>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5</a:t>
            </a:r>
          </a:p>
        </p:txBody>
      </p:sp>
      <p:cxnSp>
        <p:nvCxnSpPr>
          <p:cNvPr id="17" name="Straight Connector 16">
            <a:extLst>
              <a:ext uri="{FF2B5EF4-FFF2-40B4-BE49-F238E27FC236}">
                <a16:creationId xmlns:a16="http://schemas.microsoft.com/office/drawing/2014/main" id="{0D8BD19B-B828-C264-1154-A555F6C6FF6B}"/>
              </a:ext>
            </a:extLst>
          </p:cNvPr>
          <p:cNvCxnSpPr>
            <a:stCxn id="4" idx="2"/>
            <a:endCxn id="9" idx="1"/>
          </p:cNvCxnSpPr>
          <p:nvPr/>
        </p:nvCxnSpPr>
        <p:spPr>
          <a:xfrm>
            <a:off x="3029712" y="5706808"/>
            <a:ext cx="5626608" cy="608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3FF3C12-E9A3-B78C-47DD-EFF5C5C66B51}"/>
              </a:ext>
            </a:extLst>
          </p:cNvPr>
          <p:cNvCxnSpPr>
            <a:stCxn id="5" idx="2"/>
            <a:endCxn id="4" idx="0"/>
          </p:cNvCxnSpPr>
          <p:nvPr/>
        </p:nvCxnSpPr>
        <p:spPr>
          <a:xfrm>
            <a:off x="2871216" y="3971544"/>
            <a:ext cx="158496" cy="650176"/>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1DCC10C-9FA6-A3B9-1264-93B243947E50}"/>
              </a:ext>
            </a:extLst>
          </p:cNvPr>
          <p:cNvSpPr txBox="1"/>
          <p:nvPr/>
        </p:nvSpPr>
        <p:spPr>
          <a:xfrm>
            <a:off x="8973312" y="2883408"/>
            <a:ext cx="2157984"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Now 2 and 4 have the same address! And almost the same name! is this enough to group them? Lets try. This breaks the 3 to 4 connection.</a:t>
            </a:r>
          </a:p>
        </p:txBody>
      </p:sp>
      <p:cxnSp>
        <p:nvCxnSpPr>
          <p:cNvPr id="18" name="Straight Connector 17">
            <a:extLst>
              <a:ext uri="{FF2B5EF4-FFF2-40B4-BE49-F238E27FC236}">
                <a16:creationId xmlns:a16="http://schemas.microsoft.com/office/drawing/2014/main" id="{34B39571-B28C-2A4B-52A3-C11DD2E32E1F}"/>
              </a:ext>
            </a:extLst>
          </p:cNvPr>
          <p:cNvCxnSpPr>
            <a:stCxn id="6" idx="2"/>
            <a:endCxn id="3" idx="0"/>
          </p:cNvCxnSpPr>
          <p:nvPr/>
        </p:nvCxnSpPr>
        <p:spPr>
          <a:xfrm>
            <a:off x="6681216" y="3968496"/>
            <a:ext cx="6098" cy="6501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092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7BEE-448F-2DD7-4ABD-CF5895F0FCF8}"/>
              </a:ext>
            </a:extLst>
          </p:cNvPr>
          <p:cNvSpPr>
            <a:spLocks noGrp="1"/>
          </p:cNvSpPr>
          <p:nvPr>
            <p:ph type="title"/>
          </p:nvPr>
        </p:nvSpPr>
        <p:spPr/>
        <p:txBody>
          <a:bodyPr/>
          <a:lstStyle/>
          <a:p>
            <a:r>
              <a:rPr lang="en-US" dirty="0"/>
              <a:t>Problem in Depth</a:t>
            </a:r>
          </a:p>
        </p:txBody>
      </p:sp>
      <p:sp>
        <p:nvSpPr>
          <p:cNvPr id="5" name="Rectangle: Rounded Corners 4">
            <a:extLst>
              <a:ext uri="{FF2B5EF4-FFF2-40B4-BE49-F238E27FC236}">
                <a16:creationId xmlns:a16="http://schemas.microsoft.com/office/drawing/2014/main" id="{EE81A8E4-7ABA-9A1F-3F3F-CA4F8259D597}"/>
              </a:ext>
            </a:extLst>
          </p:cNvPr>
          <p:cNvSpPr/>
          <p:nvPr/>
        </p:nvSpPr>
        <p:spPr>
          <a:xfrm>
            <a:off x="1633728" y="2886456"/>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209-555-2020</a:t>
            </a:r>
          </a:p>
        </p:txBody>
      </p:sp>
      <p:sp>
        <p:nvSpPr>
          <p:cNvPr id="6" name="Rectangle: Rounded Corners 5">
            <a:extLst>
              <a:ext uri="{FF2B5EF4-FFF2-40B4-BE49-F238E27FC236}">
                <a16:creationId xmlns:a16="http://schemas.microsoft.com/office/drawing/2014/main" id="{32338D5D-629C-98B8-F6FC-D39FD06B3451}"/>
              </a:ext>
            </a:extLst>
          </p:cNvPr>
          <p:cNvSpPr/>
          <p:nvPr/>
        </p:nvSpPr>
        <p:spPr>
          <a:xfrm>
            <a:off x="5559552" y="2883408"/>
            <a:ext cx="2243328"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 CA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Fax# 111111</a:t>
            </a:r>
          </a:p>
        </p:txBody>
      </p:sp>
      <p:sp>
        <p:nvSpPr>
          <p:cNvPr id="10" name="Oval 9">
            <a:extLst>
              <a:ext uri="{FF2B5EF4-FFF2-40B4-BE49-F238E27FC236}">
                <a16:creationId xmlns:a16="http://schemas.microsoft.com/office/drawing/2014/main" id="{949E33AD-99F2-094A-952D-C7D8D02DCF60}"/>
              </a:ext>
            </a:extLst>
          </p:cNvPr>
          <p:cNvSpPr/>
          <p:nvPr/>
        </p:nvSpPr>
        <p:spPr>
          <a:xfrm>
            <a:off x="1170432" y="2231136"/>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11" name="Oval 10">
            <a:extLst>
              <a:ext uri="{FF2B5EF4-FFF2-40B4-BE49-F238E27FC236}">
                <a16:creationId xmlns:a16="http://schemas.microsoft.com/office/drawing/2014/main" id="{BAFDE968-F855-818D-0524-80B5E7F8F680}"/>
              </a:ext>
            </a:extLst>
          </p:cNvPr>
          <p:cNvSpPr/>
          <p:nvPr/>
        </p:nvSpPr>
        <p:spPr>
          <a:xfrm>
            <a:off x="5376672" y="2206752"/>
            <a:ext cx="719328" cy="676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12" name="TextBox 11">
            <a:extLst>
              <a:ext uri="{FF2B5EF4-FFF2-40B4-BE49-F238E27FC236}">
                <a16:creationId xmlns:a16="http://schemas.microsoft.com/office/drawing/2014/main" id="{02D879E0-EFD5-C49C-7FB2-134425833394}"/>
              </a:ext>
            </a:extLst>
          </p:cNvPr>
          <p:cNvSpPr txBox="1"/>
          <p:nvPr/>
        </p:nvSpPr>
        <p:spPr>
          <a:xfrm>
            <a:off x="8869686" y="66301"/>
            <a:ext cx="2401824"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Lets finalize with one last entity. Number 6 sure looks like number 1. Lets connect the two. But it also looks like number 2! Lets connect it.</a:t>
            </a:r>
          </a:p>
        </p:txBody>
      </p:sp>
      <p:sp>
        <p:nvSpPr>
          <p:cNvPr id="4" name="Rectangle: Rounded Corners 3">
            <a:extLst>
              <a:ext uri="{FF2B5EF4-FFF2-40B4-BE49-F238E27FC236}">
                <a16:creationId xmlns:a16="http://schemas.microsoft.com/office/drawing/2014/main" id="{BDE6962B-E69A-AD01-42DD-0188FDEAD61A}"/>
              </a:ext>
            </a:extLst>
          </p:cNvPr>
          <p:cNvSpPr/>
          <p:nvPr/>
        </p:nvSpPr>
        <p:spPr>
          <a:xfrm>
            <a:off x="1792224" y="4621720"/>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209-202-2020</a:t>
            </a:r>
          </a:p>
        </p:txBody>
      </p:sp>
      <p:sp>
        <p:nvSpPr>
          <p:cNvPr id="7" name="Oval 6">
            <a:extLst>
              <a:ext uri="{FF2B5EF4-FFF2-40B4-BE49-F238E27FC236}">
                <a16:creationId xmlns:a16="http://schemas.microsoft.com/office/drawing/2014/main" id="{B751BF65-A748-D14D-1456-04E7ECA5ECFD}"/>
              </a:ext>
            </a:extLst>
          </p:cNvPr>
          <p:cNvSpPr/>
          <p:nvPr/>
        </p:nvSpPr>
        <p:spPr>
          <a:xfrm>
            <a:off x="1322832" y="4655248"/>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
        <p:nvSpPr>
          <p:cNvPr id="3" name="Rectangle: Rounded Corners 2">
            <a:extLst>
              <a:ext uri="{FF2B5EF4-FFF2-40B4-BE49-F238E27FC236}">
                <a16:creationId xmlns:a16="http://schemas.microsoft.com/office/drawing/2014/main" id="{E3367D58-5A22-FFEB-719C-F2AA66826D41}"/>
              </a:ext>
            </a:extLst>
          </p:cNvPr>
          <p:cNvSpPr/>
          <p:nvPr/>
        </p:nvSpPr>
        <p:spPr>
          <a:xfrm>
            <a:off x="5449826" y="4618672"/>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 CA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209-202-2020</a:t>
            </a:r>
          </a:p>
        </p:txBody>
      </p:sp>
      <p:sp>
        <p:nvSpPr>
          <p:cNvPr id="13" name="Oval 12">
            <a:extLst>
              <a:ext uri="{FF2B5EF4-FFF2-40B4-BE49-F238E27FC236}">
                <a16:creationId xmlns:a16="http://schemas.microsoft.com/office/drawing/2014/main" id="{E4605E57-7BC8-EE59-4B30-32451CC3A71C}"/>
              </a:ext>
            </a:extLst>
          </p:cNvPr>
          <p:cNvSpPr/>
          <p:nvPr/>
        </p:nvSpPr>
        <p:spPr>
          <a:xfrm>
            <a:off x="5114544" y="4505896"/>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sp>
        <p:nvSpPr>
          <p:cNvPr id="9" name="Rectangle: Rounded Corners 8">
            <a:extLst>
              <a:ext uri="{FF2B5EF4-FFF2-40B4-BE49-F238E27FC236}">
                <a16:creationId xmlns:a16="http://schemas.microsoft.com/office/drawing/2014/main" id="{1E76B0D7-4644-3F14-A0CE-FF1E28CBD249}"/>
              </a:ext>
            </a:extLst>
          </p:cNvPr>
          <p:cNvSpPr/>
          <p:nvPr/>
        </p:nvSpPr>
        <p:spPr>
          <a:xfrm>
            <a:off x="8656320" y="5772912"/>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Cherry Lane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209-555-2020</a:t>
            </a:r>
          </a:p>
        </p:txBody>
      </p:sp>
      <p:sp>
        <p:nvSpPr>
          <p:cNvPr id="14" name="Oval 13">
            <a:extLst>
              <a:ext uri="{FF2B5EF4-FFF2-40B4-BE49-F238E27FC236}">
                <a16:creationId xmlns:a16="http://schemas.microsoft.com/office/drawing/2014/main" id="{7579ADA4-0998-3B55-D6D2-68494B09A497}"/>
              </a:ext>
            </a:extLst>
          </p:cNvPr>
          <p:cNvSpPr/>
          <p:nvPr/>
        </p:nvSpPr>
        <p:spPr>
          <a:xfrm>
            <a:off x="8247894" y="5244464"/>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5</a:t>
            </a:r>
          </a:p>
        </p:txBody>
      </p:sp>
      <p:cxnSp>
        <p:nvCxnSpPr>
          <p:cNvPr id="17" name="Straight Connector 16">
            <a:extLst>
              <a:ext uri="{FF2B5EF4-FFF2-40B4-BE49-F238E27FC236}">
                <a16:creationId xmlns:a16="http://schemas.microsoft.com/office/drawing/2014/main" id="{0D8BD19B-B828-C264-1154-A555F6C6FF6B}"/>
              </a:ext>
            </a:extLst>
          </p:cNvPr>
          <p:cNvCxnSpPr>
            <a:stCxn id="4" idx="2"/>
            <a:endCxn id="9" idx="1"/>
          </p:cNvCxnSpPr>
          <p:nvPr/>
        </p:nvCxnSpPr>
        <p:spPr>
          <a:xfrm>
            <a:off x="3029712" y="5706808"/>
            <a:ext cx="5626608" cy="608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3FF3C12-E9A3-B78C-47DD-EFF5C5C66B51}"/>
              </a:ext>
            </a:extLst>
          </p:cNvPr>
          <p:cNvCxnSpPr>
            <a:stCxn id="5" idx="2"/>
            <a:endCxn id="4" idx="0"/>
          </p:cNvCxnSpPr>
          <p:nvPr/>
        </p:nvCxnSpPr>
        <p:spPr>
          <a:xfrm>
            <a:off x="2871216" y="3971544"/>
            <a:ext cx="158496" cy="650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4B39571-B28C-2A4B-52A3-C11DD2E32E1F}"/>
              </a:ext>
            </a:extLst>
          </p:cNvPr>
          <p:cNvCxnSpPr>
            <a:stCxn id="6" idx="2"/>
            <a:endCxn id="3" idx="0"/>
          </p:cNvCxnSpPr>
          <p:nvPr/>
        </p:nvCxnSpPr>
        <p:spPr>
          <a:xfrm>
            <a:off x="6681216" y="3968496"/>
            <a:ext cx="6098" cy="650176"/>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F5B21004-F972-E86F-68F4-64DB1CBB2B09}"/>
              </a:ext>
            </a:extLst>
          </p:cNvPr>
          <p:cNvSpPr/>
          <p:nvPr/>
        </p:nvSpPr>
        <p:spPr>
          <a:xfrm>
            <a:off x="5931408" y="796576"/>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 CA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209-555-2020</a:t>
            </a:r>
          </a:p>
        </p:txBody>
      </p:sp>
      <p:sp>
        <p:nvSpPr>
          <p:cNvPr id="16" name="Oval 15">
            <a:extLst>
              <a:ext uri="{FF2B5EF4-FFF2-40B4-BE49-F238E27FC236}">
                <a16:creationId xmlns:a16="http://schemas.microsoft.com/office/drawing/2014/main" id="{655030C2-1AB3-457D-0E99-47C890975B4E}"/>
              </a:ext>
            </a:extLst>
          </p:cNvPr>
          <p:cNvSpPr/>
          <p:nvPr/>
        </p:nvSpPr>
        <p:spPr>
          <a:xfrm>
            <a:off x="5474208" y="477012"/>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6</a:t>
            </a:r>
          </a:p>
        </p:txBody>
      </p:sp>
      <p:cxnSp>
        <p:nvCxnSpPr>
          <p:cNvPr id="21" name="Straight Connector 20">
            <a:extLst>
              <a:ext uri="{FF2B5EF4-FFF2-40B4-BE49-F238E27FC236}">
                <a16:creationId xmlns:a16="http://schemas.microsoft.com/office/drawing/2014/main" id="{60514DAA-B40F-5B66-E615-19D27A4ED5B1}"/>
              </a:ext>
            </a:extLst>
          </p:cNvPr>
          <p:cNvCxnSpPr>
            <a:stCxn id="15" idx="1"/>
            <a:endCxn id="5" idx="0"/>
          </p:cNvCxnSpPr>
          <p:nvPr/>
        </p:nvCxnSpPr>
        <p:spPr>
          <a:xfrm flipH="1">
            <a:off x="2871216" y="1339120"/>
            <a:ext cx="3060192" cy="1547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7C81A1-D79F-17F5-4897-68DD531DA165}"/>
              </a:ext>
            </a:extLst>
          </p:cNvPr>
          <p:cNvCxnSpPr>
            <a:stCxn id="15" idx="2"/>
            <a:endCxn id="6" idx="0"/>
          </p:cNvCxnSpPr>
          <p:nvPr/>
        </p:nvCxnSpPr>
        <p:spPr>
          <a:xfrm flipH="1">
            <a:off x="6681216" y="1881664"/>
            <a:ext cx="487680" cy="1001744"/>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506802D-81D8-81CA-2A0A-7C27796F0317}"/>
              </a:ext>
            </a:extLst>
          </p:cNvPr>
          <p:cNvSpPr txBox="1"/>
          <p:nvPr/>
        </p:nvSpPr>
        <p:spPr>
          <a:xfrm>
            <a:off x="9204960" y="2382536"/>
            <a:ext cx="2148840"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It looks like the 6 contacts collapse into one entity! But we now have to reassign number 2 a new ID.</a:t>
            </a:r>
          </a:p>
        </p:txBody>
      </p:sp>
    </p:spTree>
    <p:extLst>
      <p:ext uri="{BB962C8B-B14F-4D97-AF65-F5344CB8AC3E}">
        <p14:creationId xmlns:p14="http://schemas.microsoft.com/office/powerpoint/2010/main" val="428186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0EA8-965B-C03B-F783-3B0592D356DB}"/>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3085EB2-75F5-85BD-5657-D3883322D058}"/>
              </a:ext>
            </a:extLst>
          </p:cNvPr>
          <p:cNvSpPr>
            <a:spLocks noGrp="1"/>
          </p:cNvSpPr>
          <p:nvPr>
            <p:ph idx="1"/>
          </p:nvPr>
        </p:nvSpPr>
        <p:spPr/>
        <p:txBody>
          <a:bodyPr/>
          <a:lstStyle/>
          <a:p>
            <a:r>
              <a:rPr lang="en-US" dirty="0"/>
              <a:t>Entities can be regrouped when new information comes into the source systems.</a:t>
            </a:r>
          </a:p>
          <a:p>
            <a:r>
              <a:rPr lang="en-US" dirty="0"/>
              <a:t>Entities can be regrouped if someone updates their contact information.</a:t>
            </a:r>
          </a:p>
          <a:p>
            <a:r>
              <a:rPr lang="en-US" dirty="0"/>
              <a:t>This has downstream implications if universal identifiers are changing.</a:t>
            </a:r>
          </a:p>
          <a:p>
            <a:r>
              <a:rPr lang="en-US" dirty="0"/>
              <a:t>Currently we are matching on email as a very rudimentary rule. We plan to build out a more sophisticated entity resolution engine that will handle complex scenarios like the one above. </a:t>
            </a:r>
          </a:p>
        </p:txBody>
      </p:sp>
    </p:spTree>
    <p:extLst>
      <p:ext uri="{BB962C8B-B14F-4D97-AF65-F5344CB8AC3E}">
        <p14:creationId xmlns:p14="http://schemas.microsoft.com/office/powerpoint/2010/main" val="3290292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0EA8-965B-C03B-F783-3B0592D356DB}"/>
              </a:ext>
            </a:extLst>
          </p:cNvPr>
          <p:cNvSpPr>
            <a:spLocks noGrp="1"/>
          </p:cNvSpPr>
          <p:nvPr>
            <p:ph type="title"/>
          </p:nvPr>
        </p:nvSpPr>
        <p:spPr/>
        <p:txBody>
          <a:bodyPr/>
          <a:lstStyle/>
          <a:p>
            <a:r>
              <a:rPr lang="en-US" dirty="0"/>
              <a:t>Possible Improvements?</a:t>
            </a:r>
          </a:p>
        </p:txBody>
      </p:sp>
      <p:sp>
        <p:nvSpPr>
          <p:cNvPr id="3" name="Content Placeholder 2">
            <a:extLst>
              <a:ext uri="{FF2B5EF4-FFF2-40B4-BE49-F238E27FC236}">
                <a16:creationId xmlns:a16="http://schemas.microsoft.com/office/drawing/2014/main" id="{73085EB2-75F5-85BD-5657-D3883322D058}"/>
              </a:ext>
            </a:extLst>
          </p:cNvPr>
          <p:cNvSpPr>
            <a:spLocks noGrp="1"/>
          </p:cNvSpPr>
          <p:nvPr>
            <p:ph idx="1"/>
          </p:nvPr>
        </p:nvSpPr>
        <p:spPr/>
        <p:txBody>
          <a:bodyPr/>
          <a:lstStyle/>
          <a:p>
            <a:pPr marL="514350" indent="-514350">
              <a:buFont typeface="+mj-lt"/>
              <a:buAutoNum type="arabicPeriod"/>
            </a:pPr>
            <a:r>
              <a:rPr lang="en-US" dirty="0"/>
              <a:t>When we ingest data, we need to standardize the records with regular expressions and text preprocessing.</a:t>
            </a:r>
          </a:p>
          <a:p>
            <a:pPr marL="514350" indent="-514350">
              <a:buFont typeface="+mj-lt"/>
              <a:buAutoNum type="arabicPeriod"/>
            </a:pPr>
            <a:r>
              <a:rPr lang="en-US" dirty="0"/>
              <a:t>Can we use a more sophisticated matching algorithm to do “smarter” matching?</a:t>
            </a:r>
          </a:p>
          <a:p>
            <a:pPr marL="514350" indent="-514350">
              <a:buFont typeface="+mj-lt"/>
              <a:buAutoNum type="arabicPeriod"/>
            </a:pPr>
            <a:r>
              <a:rPr lang="en-US" dirty="0"/>
              <a:t>How about brute force comparison using some distance measure after standardization? </a:t>
            </a:r>
          </a:p>
          <a:p>
            <a:pPr marL="514350" indent="-514350">
              <a:buFont typeface="+mj-lt"/>
              <a:buAutoNum type="arabicPeriod"/>
            </a:pPr>
            <a:r>
              <a:rPr lang="en-US" dirty="0"/>
              <a:t>How about a clustering algorithm?</a:t>
            </a:r>
          </a:p>
        </p:txBody>
      </p:sp>
    </p:spTree>
    <p:extLst>
      <p:ext uri="{BB962C8B-B14F-4D97-AF65-F5344CB8AC3E}">
        <p14:creationId xmlns:p14="http://schemas.microsoft.com/office/powerpoint/2010/main" val="317540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9D05-95AF-FC64-ACD8-8F50C7E26797}"/>
              </a:ext>
            </a:extLst>
          </p:cNvPr>
          <p:cNvSpPr>
            <a:spLocks noGrp="1"/>
          </p:cNvSpPr>
          <p:nvPr>
            <p:ph type="title"/>
          </p:nvPr>
        </p:nvSpPr>
        <p:spPr/>
        <p:txBody>
          <a:bodyPr/>
          <a:lstStyle/>
          <a:p>
            <a:r>
              <a:rPr lang="en-US" dirty="0"/>
              <a:t>Problems with Naïve Solutions</a:t>
            </a:r>
          </a:p>
        </p:txBody>
      </p:sp>
      <p:sp>
        <p:nvSpPr>
          <p:cNvPr id="3" name="Content Placeholder 2">
            <a:extLst>
              <a:ext uri="{FF2B5EF4-FFF2-40B4-BE49-F238E27FC236}">
                <a16:creationId xmlns:a16="http://schemas.microsoft.com/office/drawing/2014/main" id="{0500D784-2799-3F19-CC38-83D07F2297A4}"/>
              </a:ext>
            </a:extLst>
          </p:cNvPr>
          <p:cNvSpPr>
            <a:spLocks noGrp="1"/>
          </p:cNvSpPr>
          <p:nvPr>
            <p:ph idx="1"/>
          </p:nvPr>
        </p:nvSpPr>
        <p:spPr/>
        <p:txBody>
          <a:bodyPr/>
          <a:lstStyle/>
          <a:p>
            <a:r>
              <a:rPr lang="en-US" dirty="0"/>
              <a:t>Consider the brute force method. There are two problems: Arbitrariness of threshold and time complexity.</a:t>
            </a:r>
          </a:p>
          <a:p>
            <a:r>
              <a:rPr lang="en-US" dirty="0"/>
              <a:t>1 million records leads to </a:t>
            </a:r>
            <a:r>
              <a:rPr lang="en-US" b="0" i="0" dirty="0">
                <a:solidFill>
                  <a:srgbClr val="202124"/>
                </a:solidFill>
                <a:effectLst/>
                <a:latin typeface="Roboto" panose="02000000000000000000" pitchFamily="2" charset="0"/>
              </a:rPr>
              <a:t>499,999,500,000 comparisons</a:t>
            </a:r>
          </a:p>
          <a:p>
            <a:r>
              <a:rPr lang="en-US" dirty="0">
                <a:solidFill>
                  <a:srgbClr val="202124"/>
                </a:solidFill>
                <a:latin typeface="Roboto" panose="02000000000000000000" pitchFamily="2" charset="0"/>
              </a:rPr>
              <a:t>Unsustainable growth rate</a:t>
            </a:r>
          </a:p>
          <a:p>
            <a:r>
              <a:rPr lang="en-US" dirty="0">
                <a:solidFill>
                  <a:srgbClr val="202124"/>
                </a:solidFill>
                <a:latin typeface="Roboto" panose="02000000000000000000" pitchFamily="2" charset="0"/>
              </a:rPr>
              <a:t>K-means clustering O(n^2)</a:t>
            </a:r>
          </a:p>
          <a:p>
            <a:r>
              <a:rPr lang="en-US" dirty="0">
                <a:solidFill>
                  <a:srgbClr val="202124"/>
                </a:solidFill>
                <a:latin typeface="Roboto" panose="02000000000000000000" pitchFamily="2" charset="0"/>
              </a:rPr>
              <a:t>DBSCAN O(N^2)</a:t>
            </a:r>
          </a:p>
          <a:p>
            <a:r>
              <a:rPr lang="en-US" dirty="0">
                <a:solidFill>
                  <a:srgbClr val="202124"/>
                </a:solidFill>
                <a:latin typeface="Roboto" panose="02000000000000000000" pitchFamily="2" charset="0"/>
              </a:rPr>
              <a:t>Hierarchical Clustering O(N^2)</a:t>
            </a:r>
          </a:p>
          <a:p>
            <a:r>
              <a:rPr lang="en-US" dirty="0">
                <a:solidFill>
                  <a:srgbClr val="202124"/>
                </a:solidFill>
                <a:latin typeface="Roboto" panose="02000000000000000000" pitchFamily="2" charset="0"/>
              </a:rPr>
              <a:t>Spectral Clustering O(N^2)</a:t>
            </a:r>
            <a:endParaRPr lang="en-US" dirty="0"/>
          </a:p>
        </p:txBody>
      </p:sp>
      <p:pic>
        <p:nvPicPr>
          <p:cNvPr id="4" name="Picture 3">
            <a:extLst>
              <a:ext uri="{FF2B5EF4-FFF2-40B4-BE49-F238E27FC236}">
                <a16:creationId xmlns:a16="http://schemas.microsoft.com/office/drawing/2014/main" id="{CE848256-D377-4A7D-2352-C73BD3F93160}"/>
              </a:ext>
            </a:extLst>
          </p:cNvPr>
          <p:cNvPicPr>
            <a:picLocks noChangeAspect="1"/>
          </p:cNvPicPr>
          <p:nvPr/>
        </p:nvPicPr>
        <p:blipFill>
          <a:blip r:embed="rId2"/>
          <a:stretch>
            <a:fillRect/>
          </a:stretch>
        </p:blipFill>
        <p:spPr>
          <a:xfrm>
            <a:off x="8275222" y="3205907"/>
            <a:ext cx="3810000" cy="3340387"/>
          </a:xfrm>
          <a:prstGeom prst="rect">
            <a:avLst/>
          </a:prstGeom>
        </p:spPr>
      </p:pic>
      <p:sp>
        <p:nvSpPr>
          <p:cNvPr id="5" name="TextBox 4">
            <a:extLst>
              <a:ext uri="{FF2B5EF4-FFF2-40B4-BE49-F238E27FC236}">
                <a16:creationId xmlns:a16="http://schemas.microsoft.com/office/drawing/2014/main" id="{8B8E3E27-FA78-AA7B-389D-0C482ED62852}"/>
              </a:ext>
            </a:extLst>
          </p:cNvPr>
          <p:cNvSpPr txBox="1"/>
          <p:nvPr/>
        </p:nvSpPr>
        <p:spPr>
          <a:xfrm>
            <a:off x="9817100" y="2769107"/>
            <a:ext cx="23749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(N-1)*N/2; O(n^2). </a:t>
            </a:r>
          </a:p>
        </p:txBody>
      </p:sp>
    </p:spTree>
    <p:extLst>
      <p:ext uri="{BB962C8B-B14F-4D97-AF65-F5344CB8AC3E}">
        <p14:creationId xmlns:p14="http://schemas.microsoft.com/office/powerpoint/2010/main" val="11623804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1138</Words>
  <Application>Microsoft Office PowerPoint</Application>
  <PresentationFormat>Widescreen</PresentationFormat>
  <Paragraphs>149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Roboto</vt:lpstr>
      <vt:lpstr>source-serif-pro</vt:lpstr>
      <vt:lpstr>Office Theme</vt:lpstr>
      <vt:lpstr>Problem in Depth</vt:lpstr>
      <vt:lpstr>Problem in Depth</vt:lpstr>
      <vt:lpstr>Problem in Depth</vt:lpstr>
      <vt:lpstr>Problem in Depth</vt:lpstr>
      <vt:lpstr>Problem in Depth</vt:lpstr>
      <vt:lpstr>Problem in Depth</vt:lpstr>
      <vt:lpstr>Discussion</vt:lpstr>
      <vt:lpstr>Possible Improvements?</vt:lpstr>
      <vt:lpstr>Problems with Naïve Solutions</vt:lpstr>
      <vt:lpstr>Solutions</vt:lpstr>
      <vt:lpstr>General Process to Implement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in Depth</dc:title>
  <dc:creator>Fontana, AJ</dc:creator>
  <cp:lastModifiedBy>Fontana, AJ</cp:lastModifiedBy>
  <cp:revision>1</cp:revision>
  <dcterms:created xsi:type="dcterms:W3CDTF">2023-07-25T17:51:22Z</dcterms:created>
  <dcterms:modified xsi:type="dcterms:W3CDTF">2023-07-25T17:52:02Z</dcterms:modified>
</cp:coreProperties>
</file>