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9" r:id="rId2"/>
    <p:sldId id="290" r:id="rId3"/>
    <p:sldId id="280" r:id="rId4"/>
    <p:sldId id="287" r:id="rId5"/>
    <p:sldId id="288" r:id="rId6"/>
    <p:sldId id="296" r:id="rId7"/>
    <p:sldId id="297" r:id="rId8"/>
    <p:sldId id="298" r:id="rId9"/>
    <p:sldId id="300" r:id="rId10"/>
    <p:sldId id="302" r:id="rId11"/>
    <p:sldId id="301" r:id="rId12"/>
    <p:sldId id="305" r:id="rId13"/>
    <p:sldId id="306" r:id="rId14"/>
    <p:sldId id="304" r:id="rId15"/>
    <p:sldId id="30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99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>
        <p:scale>
          <a:sx n="84" d="100"/>
          <a:sy n="84" d="100"/>
        </p:scale>
        <p:origin x="3240" y="19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EnergyLabelling_Range_Experiments\EnergyLabeling_changing_Camera_Rates.od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EnergyLabelling_Range_Experiments\EnergyLabeling_changing_Camera_Rates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 dirty="0">
                <a:latin typeface="Arial"/>
              </a:rPr>
              <a:t>Active Energy of Links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Proxy_1'!$A$80</c:f>
              <c:strCache>
                <c:ptCount val="1"/>
                <c:pt idx="0">
                  <c:v>Total Active Energy of Links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Proxy_1'!$B$43:$G$43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Proxy_1'!$B$80:$G$80</c:f>
              <c:numCache>
                <c:formatCode>0.00</c:formatCode>
                <c:ptCount val="6"/>
                <c:pt idx="0">
                  <c:v>2396.4499999999998</c:v>
                </c:pt>
                <c:pt idx="1">
                  <c:v>8300.24</c:v>
                </c:pt>
                <c:pt idx="2">
                  <c:v>14203.810000000001</c:v>
                </c:pt>
                <c:pt idx="3">
                  <c:v>2710.64</c:v>
                </c:pt>
                <c:pt idx="4">
                  <c:v>3023.8100000000004</c:v>
                </c:pt>
                <c:pt idx="5">
                  <c:v>8613.41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9-46C9-B62C-AED9FDA27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907085"/>
        <c:axId val="42492333"/>
      </c:barChart>
      <c:catAx>
        <c:axId val="1990708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42492333"/>
        <c:crosses val="autoZero"/>
        <c:auto val="1"/>
        <c:lblAlgn val="ctr"/>
        <c:lblOffset val="100"/>
        <c:noMultiLvlLbl val="0"/>
      </c:catAx>
      <c:valAx>
        <c:axId val="4249233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Energy Consumption (mj)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19907085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 and Comunication Energy from Device Perspective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Proxy_1'!$A$19</c:f>
              <c:strCache>
                <c:ptCount val="1"/>
                <c:pt idx="0">
                  <c:v>Total Device Energy(j)= E(cloud+proxy+router+mobile devices)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Proxy_1'!$B$19:$G$19</c:f>
              <c:numCache>
                <c:formatCode>0.00_ ;\-0.00\ </c:formatCode>
                <c:ptCount val="6"/>
                <c:pt idx="0">
                  <c:v>3723644.1206510211</c:v>
                </c:pt>
                <c:pt idx="1">
                  <c:v>3724202.7895135931</c:v>
                </c:pt>
                <c:pt idx="2">
                  <c:v>3745730.0671428405</c:v>
                </c:pt>
                <c:pt idx="3">
                  <c:v>3724559.0604565074</c:v>
                </c:pt>
                <c:pt idx="4">
                  <c:v>3733981.4059249284</c:v>
                </c:pt>
                <c:pt idx="5">
                  <c:v>3733944.2265335135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9-4C97-BA75-4C3D45807BD8}"/>
            </c:ext>
          </c:extLst>
        </c:ser>
        <c:ser>
          <c:idx val="1"/>
          <c:order val="1"/>
          <c:tx>
            <c:strRef>
              <c:f>'BW=100000 for Cloud and Proxy_1'!$A$70</c:f>
              <c:strCache>
                <c:ptCount val="1"/>
                <c:pt idx="0">
                  <c:v>Total links energy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Proxy_1'!$B$70:$G$70</c:f>
              <c:numCache>
                <c:formatCode>0.00</c:formatCode>
                <c:ptCount val="6"/>
                <c:pt idx="0">
                  <c:v>810033.23199999996</c:v>
                </c:pt>
                <c:pt idx="1">
                  <c:v>812985.12199999997</c:v>
                </c:pt>
                <c:pt idx="2">
                  <c:v>815936.89279000007</c:v>
                </c:pt>
                <c:pt idx="3">
                  <c:v>810190.3223900001</c:v>
                </c:pt>
                <c:pt idx="4">
                  <c:v>810346.89279000019</c:v>
                </c:pt>
                <c:pt idx="5">
                  <c:v>813141.69279000012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D9-4C97-BA75-4C3D4580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127103"/>
        <c:axId val="1985757759"/>
      </c:barChart>
      <c:catAx>
        <c:axId val="222127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Mapping 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985757759"/>
        <c:crosses val="autoZero"/>
        <c:auto val="1"/>
        <c:lblAlgn val="ctr"/>
        <c:lblOffset val="100"/>
        <c:noMultiLvlLbl val="0"/>
      </c:catAx>
      <c:valAx>
        <c:axId val="198575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Consumption()mj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_ ;\-0.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2212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 and Communication Energy from</a:t>
            </a:r>
            <a:r>
              <a:rPr lang="en-US" baseline="0"/>
              <a:t> Application perspective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Proxy_1'!$B$20:$G$20</c:f>
              <c:numCache>
                <c:formatCode>0.00_ ;\-0.00\ </c:formatCode>
                <c:ptCount val="6"/>
                <c:pt idx="0">
                  <c:v>768646.34240815998</c:v>
                </c:pt>
                <c:pt idx="1">
                  <c:v>771231.78773101908</c:v>
                </c:pt>
                <c:pt idx="2">
                  <c:v>866384.58571426</c:v>
                </c:pt>
                <c:pt idx="3">
                  <c:v>775758.57974881551</c:v>
                </c:pt>
                <c:pt idx="4">
                  <c:v>799106.89065058704</c:v>
                </c:pt>
                <c:pt idx="5">
                  <c:v>798767.75239801104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8-443B-A61C-C35ACB8BF4D8}"/>
            </c:ext>
          </c:extLst>
        </c:ser>
        <c:ser>
          <c:idx val="1"/>
          <c:order val="1"/>
          <c:tx>
            <c:strRef>
              <c:f>'BW=100000 for Cloud and Proxy_1'!$A$80</c:f>
              <c:strCache>
                <c:ptCount val="1"/>
                <c:pt idx="0">
                  <c:v>Total Active Energy of Links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Proxy_1'!$B$80:$G$80</c:f>
              <c:numCache>
                <c:formatCode>0.00</c:formatCode>
                <c:ptCount val="6"/>
                <c:pt idx="0">
                  <c:v>2396.4499999999998</c:v>
                </c:pt>
                <c:pt idx="1">
                  <c:v>8300.24</c:v>
                </c:pt>
                <c:pt idx="2">
                  <c:v>14203.810000000001</c:v>
                </c:pt>
                <c:pt idx="3">
                  <c:v>2710.64</c:v>
                </c:pt>
                <c:pt idx="4">
                  <c:v>3023.8100000000004</c:v>
                </c:pt>
                <c:pt idx="5">
                  <c:v>8613.41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C8-443B-A61C-C35ACB8BF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901279"/>
        <c:axId val="276115183"/>
      </c:barChart>
      <c:catAx>
        <c:axId val="28990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Mapping 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76115183"/>
        <c:crosses val="autoZero"/>
        <c:auto val="1"/>
        <c:lblAlgn val="ctr"/>
        <c:lblOffset val="100"/>
        <c:noMultiLvlLbl val="0"/>
      </c:catAx>
      <c:valAx>
        <c:axId val="27611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Consumption()mj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_ ;\-0.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8990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NL"/>
              <a:t>Chain Energy Range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'10 sec simulation'!$A$36</c:f>
              <c:strCache>
                <c:ptCount val="1"/>
                <c:pt idx="0">
                  <c:v>Total Device Energy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simulation'!$B$36:$G$36</c:f>
              <c:numCache>
                <c:formatCode>#,##0.00" ";[Red]"("#,##0.00")"</c:formatCode>
                <c:ptCount val="6"/>
                <c:pt idx="0">
                  <c:v>3679413.871000004</c:v>
                </c:pt>
                <c:pt idx="1">
                  <c:v>3695529.0320000085</c:v>
                </c:pt>
                <c:pt idx="2">
                  <c:v>3723644.1246510213</c:v>
                </c:pt>
                <c:pt idx="3">
                  <c:v>3739095.5282897828</c:v>
                </c:pt>
                <c:pt idx="4">
                  <c:v>3765071.6020595082</c:v>
                </c:pt>
                <c:pt idx="5">
                  <c:v>3863533.5564285223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0-4C5F-8058-299EB0808C0D}"/>
            </c:ext>
          </c:extLst>
        </c:ser>
        <c:ser>
          <c:idx val="1"/>
          <c:order val="1"/>
          <c:tx>
            <c:strRef>
              <c:f>'10 sec simulation'!$A$38</c:f>
              <c:strCache>
                <c:ptCount val="1"/>
                <c:pt idx="0">
                  <c:v>Total Links Energy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simulation'!$B$38:$G$38</c:f>
              <c:numCache>
                <c:formatCode>#,##0.00" ";[Red]"("#,##0.00")"</c:formatCode>
                <c:ptCount val="6"/>
                <c:pt idx="0">
                  <c:v>808276</c:v>
                </c:pt>
                <c:pt idx="1">
                  <c:v>808352</c:v>
                </c:pt>
                <c:pt idx="2">
                  <c:v>810033.25240000023</c:v>
                </c:pt>
                <c:pt idx="3">
                  <c:v>810687.3923999964</c:v>
                </c:pt>
                <c:pt idx="4">
                  <c:v>811516.83239999437</c:v>
                </c:pt>
                <c:pt idx="5">
                  <c:v>827562.21279998845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D0-4C5F-8058-299EB0808C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5934639"/>
        <c:axId val="284979823"/>
      </c:barChart>
      <c:valAx>
        <c:axId val="284979823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Energy consumption(mj)</a:t>
                </a:r>
              </a:p>
            </c:rich>
          </c:tx>
          <c:overlay val="0"/>
        </c:title>
        <c:numFmt formatCode="#,##0.00&quot; &quot;;[Red]&quot;(&quot;#,##0.00&quot;)&quot;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75934639"/>
        <c:crossesAt val="0"/>
        <c:crossBetween val="between"/>
      </c:valAx>
      <c:catAx>
        <c:axId val="27593463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Mapping scenarios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84979823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NL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NL"/>
              <a:t>Application Energy range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'10 sec simulation'!$A$37</c:f>
              <c:strCache>
                <c:ptCount val="1"/>
                <c:pt idx="0">
                  <c:v>Total App Energy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simulation'!$B$37:$G$37</c:f>
              <c:numCache>
                <c:formatCode>#,##0.00" ";[Red]"("#,##0.00")"</c:formatCode>
                <c:ptCount val="6"/>
                <c:pt idx="0">
                  <c:v>662233.07628571126</c:v>
                </c:pt>
                <c:pt idx="1">
                  <c:v>876605.6025714241</c:v>
                </c:pt>
                <c:pt idx="2">
                  <c:v>768646.34040815686</c:v>
                </c:pt>
                <c:pt idx="3">
                  <c:v>882782.0316463795</c:v>
                </c:pt>
                <c:pt idx="4">
                  <c:v>1083608.5402159491</c:v>
                </c:pt>
                <c:pt idx="5">
                  <c:v>1747484.4564284519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B-4508-AF1D-7805E2495CF1}"/>
            </c:ext>
          </c:extLst>
        </c:ser>
        <c:ser>
          <c:idx val="1"/>
          <c:order val="1"/>
          <c:tx>
            <c:strRef>
              <c:f>'10 sec simulation'!$A$39</c:f>
              <c:strCache>
                <c:ptCount val="1"/>
                <c:pt idx="0">
                  <c:v>Active Links Energy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simulation'!$B$39:$G$39</c:f>
              <c:numCache>
                <c:formatCode>#,##0.00" ";[Red]"("#,##0.00")"</c:formatCode>
                <c:ptCount val="6"/>
                <c:pt idx="0">
                  <c:v>151.99999999987321</c:v>
                </c:pt>
                <c:pt idx="1">
                  <c:v>303.99999999975199</c:v>
                </c:pt>
                <c:pt idx="2">
                  <c:v>2396.4987199997909</c:v>
                </c:pt>
                <c:pt idx="3">
                  <c:v>3388.1707199915927</c:v>
                </c:pt>
                <c:pt idx="4">
                  <c:v>4518.2827199888043</c:v>
                </c:pt>
                <c:pt idx="5">
                  <c:v>35548.259839975952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B-4508-AF1D-7805E2495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9438479"/>
        <c:axId val="289046191"/>
      </c:barChart>
      <c:valAx>
        <c:axId val="28904619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Energy Consumption (mj)</a:t>
                </a:r>
              </a:p>
            </c:rich>
          </c:tx>
          <c:overlay val="0"/>
        </c:title>
        <c:numFmt formatCode="#,##0.00&quot; &quot;;[Red]&quot;(&quot;#,##0.00&quot;)&quot;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89438479"/>
        <c:crossesAt val="0"/>
        <c:crossBetween val="between"/>
      </c:valAx>
      <c:catAx>
        <c:axId val="28943847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Mapping Scenarios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89046191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NL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127F-24D9-3F2C-ED37-04C2C401F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Energy Modeling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4499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63-A68D-8F78-2A6E-76D163EF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>
            <a:normAutofit/>
          </a:bodyPr>
          <a:lstStyle/>
          <a:p>
            <a:r>
              <a:rPr lang="en-US" sz="3600" dirty="0"/>
              <a:t>Energy Range for Labeling</a:t>
            </a:r>
            <a:endParaRPr lang="en-N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EF696-934E-8A41-4A3F-C793AC30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79" y="3010682"/>
            <a:ext cx="4986004" cy="2996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957ED-E198-F6BF-DA69-5BFD1D36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24" y="3010681"/>
            <a:ext cx="4986004" cy="2996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C1BA9-1001-3E55-E71C-2C4E53119C21}"/>
                  </a:ext>
                </a:extLst>
              </p:cNvPr>
              <p:cNvSpPr txBox="1"/>
              <p:nvPr/>
            </p:nvSpPr>
            <p:spPr>
              <a:xfrm>
                <a:off x="878245" y="1371118"/>
                <a:ext cx="9833675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Changing mapping scenarios: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User_Interface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/>
                  <a:t> Cloud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 Motion_Detector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/>
                  <a:t> Smart Camera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Object_Detector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Object_Tracker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C1BA9-1001-3E55-E71C-2C4E53119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45" y="1371118"/>
                <a:ext cx="9833675" cy="2154436"/>
              </a:xfrm>
              <a:prstGeom prst="rect">
                <a:avLst/>
              </a:prstGeom>
              <a:blipFill>
                <a:blip r:embed="rId4"/>
                <a:stretch>
                  <a:fillRect l="-372" t="-14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883163E-8FAE-BF87-44B5-08F51753283F}"/>
              </a:ext>
            </a:extLst>
          </p:cNvPr>
          <p:cNvSpPr/>
          <p:nvPr/>
        </p:nvSpPr>
        <p:spPr>
          <a:xfrm rot="10800000" flipH="1">
            <a:off x="3167743" y="2148840"/>
            <a:ext cx="69166" cy="418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55143-705C-7D99-7A2C-15068CD6F33D}"/>
              </a:ext>
            </a:extLst>
          </p:cNvPr>
          <p:cNvSpPr txBox="1"/>
          <p:nvPr/>
        </p:nvSpPr>
        <p:spPr>
          <a:xfrm>
            <a:off x="3302081" y="219307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Different mapping scenarios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76233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09E7-2B05-3A1A-D1B3-37AFEE00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98"/>
          </a:xfrm>
        </p:spPr>
        <p:txBody>
          <a:bodyPr>
            <a:normAutofit/>
          </a:bodyPr>
          <a:lstStyle/>
          <a:p>
            <a:r>
              <a:rPr lang="en-US" sz="3600" dirty="0"/>
              <a:t>Energy Range for Labeling</a:t>
            </a:r>
            <a:endParaRPr lang="en-NL" sz="3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53C774-E56E-A5CE-67A5-8E5C535EC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112797"/>
              </p:ext>
            </p:extLst>
          </p:nvPr>
        </p:nvGraphicFramePr>
        <p:xfrm>
          <a:off x="574589" y="3056277"/>
          <a:ext cx="5759622" cy="32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FEEF1B-91E3-3031-8846-D6CF5FA63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799019"/>
              </p:ext>
            </p:extLst>
          </p:nvPr>
        </p:nvGraphicFramePr>
        <p:xfrm>
          <a:off x="6267166" y="3060209"/>
          <a:ext cx="5759622" cy="3235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0A9816-9527-3FD9-3381-74AC1D1833D0}"/>
                  </a:ext>
                </a:extLst>
              </p:cNvPr>
              <p:cNvSpPr txBox="1"/>
              <p:nvPr/>
            </p:nvSpPr>
            <p:spPr>
              <a:xfrm>
                <a:off x="970471" y="1266616"/>
                <a:ext cx="9833675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Variating inter transmitting time of Cameras.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20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Edge_only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10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Edge_only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5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Router_only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4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Router_Proxy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3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Router_Proxy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2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Cloud_only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0A9816-9527-3FD9-3381-74AC1D18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1" y="1266616"/>
                <a:ext cx="9833675" cy="2369880"/>
              </a:xfrm>
              <a:prstGeom prst="rect">
                <a:avLst/>
              </a:prstGeom>
              <a:blipFill>
                <a:blip r:embed="rId4"/>
                <a:stretch>
                  <a:fillRect l="-372" t="-12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8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B6AD-610D-4E64-E4ED-FA1DCD65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ECOFEN: an End-to-end energy Cost </a:t>
            </a:r>
            <a:r>
              <a:rPr lang="en-US" sz="3200" dirty="0" err="1"/>
              <a:t>mOdel</a:t>
            </a:r>
            <a:r>
              <a:rPr lang="en-US" sz="3200" dirty="0"/>
              <a:t> and simulator For Evaluating power consumption in large-scale Networks</a:t>
            </a:r>
            <a:endParaRPr lang="en-NL" sz="3200" dirty="0"/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FB53C57-C92E-BB08-C139-D62922413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01" y="1941513"/>
            <a:ext cx="7317683" cy="4235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0A1C7-D39D-8BD3-6513-832DD5311240}"/>
              </a:ext>
            </a:extLst>
          </p:cNvPr>
          <p:cNvSpPr txBox="1"/>
          <p:nvPr/>
        </p:nvSpPr>
        <p:spPr>
          <a:xfrm>
            <a:off x="631370" y="2383971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Classical models include models with link rate switching which have </a:t>
            </a:r>
            <a:r>
              <a:rPr lang="en-US" sz="1800" b="1" i="0" u="none" strike="noStrike" baseline="0" dirty="0">
                <a:latin typeface="Times-Roman"/>
              </a:rPr>
              <a:t>a strong dependence to the link rate and a slight dependence to transmission 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Another classical but </a:t>
            </a:r>
            <a:r>
              <a:rPr lang="en-US" sz="1800" b="1" i="0" u="none" strike="noStrike" baseline="0" dirty="0">
                <a:latin typeface="Times-Roman"/>
              </a:rPr>
              <a:t>less realistic </a:t>
            </a:r>
            <a:r>
              <a:rPr lang="en-US" sz="1800" b="0" i="0" u="none" strike="noStrike" baseline="0" dirty="0">
                <a:latin typeface="Times-Roman"/>
              </a:rPr>
              <a:t>model is the proportional power cost model. This model is not realistic for current network </a:t>
            </a:r>
            <a:r>
              <a:rPr lang="en-US" sz="1800" b="0" i="0" u="none" strike="noStrike" baseline="0" dirty="0" err="1">
                <a:latin typeface="Times-Roman"/>
              </a:rPr>
              <a:t>equipments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64048-6C9E-AD4D-05A2-36FF7AF69EFF}"/>
              </a:ext>
            </a:extLst>
          </p:cNvPr>
          <p:cNvSpPr txBox="1"/>
          <p:nvPr/>
        </p:nvSpPr>
        <p:spPr>
          <a:xfrm>
            <a:off x="239486" y="6058456"/>
            <a:ext cx="117130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400" dirty="0">
                <a:latin typeface="Times-Roman"/>
              </a:rPr>
              <a:t>A. -C. </a:t>
            </a:r>
            <a:r>
              <a:rPr lang="en-NL" sz="1400" dirty="0" err="1">
                <a:latin typeface="Times-Roman"/>
              </a:rPr>
              <a:t>Orgerie</a:t>
            </a:r>
            <a:r>
              <a:rPr lang="en-NL" sz="1400" dirty="0">
                <a:latin typeface="Times-Roman"/>
              </a:rPr>
              <a:t>, L. </a:t>
            </a:r>
            <a:r>
              <a:rPr lang="en-NL" sz="1400" dirty="0" err="1">
                <a:latin typeface="Times-Roman"/>
              </a:rPr>
              <a:t>Lefèvre</a:t>
            </a:r>
            <a:r>
              <a:rPr lang="en-NL" sz="1400" dirty="0">
                <a:latin typeface="Times-Roman"/>
              </a:rPr>
              <a:t>, I. Guérin-</a:t>
            </a:r>
            <a:r>
              <a:rPr lang="en-NL" sz="1400" dirty="0" err="1">
                <a:latin typeface="Times-Roman"/>
              </a:rPr>
              <a:t>Lassous</a:t>
            </a:r>
            <a:r>
              <a:rPr lang="en-NL" sz="1400" dirty="0">
                <a:latin typeface="Times-Roman"/>
              </a:rPr>
              <a:t> and D. M. Lopez Pacheco, "ECOFEN: An End-to-end energy Cost </a:t>
            </a:r>
            <a:r>
              <a:rPr lang="en-NL" sz="1400" dirty="0" err="1">
                <a:latin typeface="Times-Roman"/>
              </a:rPr>
              <a:t>mOdel</a:t>
            </a:r>
            <a:r>
              <a:rPr lang="en-NL" sz="1400" dirty="0">
                <a:latin typeface="Times-Roman"/>
              </a:rPr>
              <a:t> and simulator For Evaluating power consumption in large-scale Networks," 2011 IEEE International Symposium on a World of Wireless, Mobile and Multimedia Networks, Lucca, Italy, 2011, pp. 1-6, </a:t>
            </a:r>
            <a:r>
              <a:rPr lang="en-NL" sz="1400" dirty="0" err="1">
                <a:latin typeface="Times-Roman"/>
              </a:rPr>
              <a:t>doi</a:t>
            </a:r>
            <a:r>
              <a:rPr lang="en-NL" sz="1400" dirty="0">
                <a:latin typeface="Times-Roman"/>
              </a:rPr>
              <a:t>: 10.1109/WoWMoM.2011.5986203.</a:t>
            </a:r>
          </a:p>
        </p:txBody>
      </p:sp>
    </p:spTree>
    <p:extLst>
      <p:ext uri="{BB962C8B-B14F-4D97-AF65-F5344CB8AC3E}">
        <p14:creationId xmlns:p14="http://schemas.microsoft.com/office/powerpoint/2010/main" val="399947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DC8-CFDB-41F2-3415-D1FFBA4F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/>
          </a:bodyPr>
          <a:lstStyle/>
          <a:p>
            <a:r>
              <a:rPr lang="en-US" sz="4400" dirty="0"/>
              <a:t>ECOFEN Energy Model</a:t>
            </a:r>
            <a:endParaRPr lang="en-NL" sz="4400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A2B69A9-6C3F-AFBF-2CF5-304025C2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7806"/>
            <a:ext cx="10515600" cy="2045550"/>
          </a:xfrm>
        </p:spPr>
      </p:pic>
      <p:pic>
        <p:nvPicPr>
          <p:cNvPr id="7" name="Picture 6" descr="A diagram of a router&#10;&#10;Description automatically generated">
            <a:extLst>
              <a:ext uri="{FF2B5EF4-FFF2-40B4-BE49-F238E27FC236}">
                <a16:creationId xmlns:a16="http://schemas.microsoft.com/office/drawing/2014/main" id="{7BED80B5-8117-023B-DD48-414148826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9" y="1668916"/>
            <a:ext cx="5874052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0BE3-5606-AFC5-2F9C-E455C083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Power Benchmarking Framework for Network Devices</a:t>
            </a:r>
            <a:endParaRPr lang="en-NL" sz="36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48D4595-A155-B5F1-1781-A722FAD0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54" y="1941513"/>
            <a:ext cx="7159692" cy="42354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020FE-58F6-B2B8-48D8-B885B1953831}"/>
              </a:ext>
            </a:extLst>
          </p:cNvPr>
          <p:cNvSpPr txBox="1"/>
          <p:nvPr/>
        </p:nvSpPr>
        <p:spPr>
          <a:xfrm>
            <a:off x="277586" y="6231265"/>
            <a:ext cx="11636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Mahadevan, Priya, et al. "A power benchmarking framework for network devices."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NETWORKING 2009: 8th International IFIP-TC 6 Networking Conference,,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Aachen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Germany, May 11-15, 2009. Proceedings 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Berlin Heidelberg, 2009.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98108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8FE2-B990-41AE-D38A-7ECE5245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360"/>
          </a:xfrm>
        </p:spPr>
        <p:txBody>
          <a:bodyPr>
            <a:noAutofit/>
          </a:bodyPr>
          <a:lstStyle/>
          <a:p>
            <a:r>
              <a:rPr lang="en-US" sz="3600" dirty="0"/>
              <a:t>Effect of Port Capacity on Power Consumption</a:t>
            </a:r>
            <a:endParaRPr lang="en-NL" sz="3600" dirty="0"/>
          </a:p>
        </p:txBody>
      </p:sp>
      <p:pic>
        <p:nvPicPr>
          <p:cNvPr id="5" name="Content Placeholder 4" descr="A group of graphs and diagrams&#10;&#10;Description automatically generated with medium confidence">
            <a:extLst>
              <a:ext uri="{FF2B5EF4-FFF2-40B4-BE49-F238E27FC236}">
                <a16:creationId xmlns:a16="http://schemas.microsoft.com/office/drawing/2014/main" id="{7592FF99-3E6C-D060-1929-C40C6521D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79" y="1153886"/>
            <a:ext cx="6723956" cy="5704114"/>
          </a:xfrm>
        </p:spPr>
      </p:pic>
    </p:spTree>
    <p:extLst>
      <p:ext uri="{BB962C8B-B14F-4D97-AF65-F5344CB8AC3E}">
        <p14:creationId xmlns:p14="http://schemas.microsoft.com/office/powerpoint/2010/main" val="348932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06B3-5959-B4DD-4A71-2946C1BE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Autofit/>
          </a:bodyPr>
          <a:lstStyle/>
          <a:p>
            <a:r>
              <a:rPr lang="en-US" sz="3600" dirty="0"/>
              <a:t>Impact of Packet Size on Power Consumption</a:t>
            </a:r>
            <a:endParaRPr lang="en-NL" sz="36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82E7A05-043F-E196-4567-AE1E28F77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18" y="2922529"/>
            <a:ext cx="6115364" cy="2273417"/>
          </a:xfrm>
        </p:spPr>
      </p:pic>
    </p:spTree>
    <p:extLst>
      <p:ext uri="{BB962C8B-B14F-4D97-AF65-F5344CB8AC3E}">
        <p14:creationId xmlns:p14="http://schemas.microsoft.com/office/powerpoint/2010/main" val="380882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BCC7-FFE1-22FC-EFF9-0359A058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10" y="198024"/>
            <a:ext cx="11062590" cy="1266282"/>
          </a:xfrm>
        </p:spPr>
        <p:txBody>
          <a:bodyPr>
            <a:noAutofit/>
          </a:bodyPr>
          <a:lstStyle/>
          <a:p>
            <a:r>
              <a:rPr lang="en-US" sz="3200" dirty="0"/>
              <a:t>Power Consumption and Delay in Wired Parts of Fog Computing Networks </a:t>
            </a:r>
            <a:endParaRPr lang="en-NL" sz="3200" dirty="0"/>
          </a:p>
        </p:txBody>
      </p:sp>
      <p:pic>
        <p:nvPicPr>
          <p:cNvPr id="7" name="Content Placeholder 6" descr="A diagram of a cloud data center&#10;&#10;Description automatically generated">
            <a:extLst>
              <a:ext uri="{FF2B5EF4-FFF2-40B4-BE49-F238E27FC236}">
                <a16:creationId xmlns:a16="http://schemas.microsoft.com/office/drawing/2014/main" id="{F2FAFEDD-D863-545C-41F4-C944FBE7A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" r="1915"/>
          <a:stretch/>
        </p:blipFill>
        <p:spPr>
          <a:xfrm>
            <a:off x="8795342" y="1919214"/>
            <a:ext cx="3118171" cy="32022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D38DA-B326-8392-969F-B543170C69D7}"/>
              </a:ext>
            </a:extLst>
          </p:cNvPr>
          <p:cNvSpPr txBox="1"/>
          <p:nvPr/>
        </p:nvSpPr>
        <p:spPr>
          <a:xfrm>
            <a:off x="347511" y="6231265"/>
            <a:ext cx="11496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Kopras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Bartosz, Filip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Idzikowski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Paweł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Kryszkiewicz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"Power consumption and delay in wired parts of fog computing networks."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2019 IEEE Sustainability through ICT Summit (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StICT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2019.</a:t>
            </a:r>
            <a:endParaRPr lang="en-NL" sz="1400" dirty="0"/>
          </a:p>
        </p:txBody>
      </p:sp>
      <p:pic>
        <p:nvPicPr>
          <p:cNvPr id="9" name="Picture 8" descr="A close-up of a list of text&#10;&#10;Description automatically generated">
            <a:extLst>
              <a:ext uri="{FF2B5EF4-FFF2-40B4-BE49-F238E27FC236}">
                <a16:creationId xmlns:a16="http://schemas.microsoft.com/office/drawing/2014/main" id="{CA519339-6F79-3B61-18BF-E9F71915B9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1382"/>
          <a:stretch/>
        </p:blipFill>
        <p:spPr>
          <a:xfrm>
            <a:off x="177617" y="2083451"/>
            <a:ext cx="8236178" cy="32795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F8FF281-D5FD-0846-BA87-4AF16D3441F5}"/>
              </a:ext>
            </a:extLst>
          </p:cNvPr>
          <p:cNvSpPr/>
          <p:nvPr/>
        </p:nvSpPr>
        <p:spPr>
          <a:xfrm rot="16200000">
            <a:off x="1657719" y="2149115"/>
            <a:ext cx="495057" cy="86198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23854C-3805-889B-6AC9-B43F44E0D6B5}"/>
              </a:ext>
            </a:extLst>
          </p:cNvPr>
          <p:cNvSpPr/>
          <p:nvPr/>
        </p:nvSpPr>
        <p:spPr>
          <a:xfrm rot="16200000">
            <a:off x="4161393" y="2003510"/>
            <a:ext cx="495057" cy="115319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8BCA9-6FC1-CF3B-537C-694205400F3E}"/>
              </a:ext>
            </a:extLst>
          </p:cNvPr>
          <p:cNvSpPr/>
          <p:nvPr/>
        </p:nvSpPr>
        <p:spPr>
          <a:xfrm rot="16200000">
            <a:off x="7623770" y="2015928"/>
            <a:ext cx="495057" cy="121143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3F5CF-9577-6866-C71C-C83A384C3A49}"/>
              </a:ext>
            </a:extLst>
          </p:cNvPr>
          <p:cNvSpPr txBox="1"/>
          <p:nvPr/>
        </p:nvSpPr>
        <p:spPr>
          <a:xfrm>
            <a:off x="3510054" y="1734548"/>
            <a:ext cx="25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Computation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E23045-2D1B-E786-BE92-09B5847704D8}"/>
              </a:ext>
            </a:extLst>
          </p:cNvPr>
          <p:cNvSpPr/>
          <p:nvPr/>
        </p:nvSpPr>
        <p:spPr>
          <a:xfrm rot="16200000">
            <a:off x="2828139" y="1857906"/>
            <a:ext cx="495057" cy="14444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6A5266-20DA-CDD8-422A-6C901D8CF0F4}"/>
              </a:ext>
            </a:extLst>
          </p:cNvPr>
          <p:cNvSpPr/>
          <p:nvPr/>
        </p:nvSpPr>
        <p:spPr>
          <a:xfrm rot="16200000">
            <a:off x="6359072" y="1899448"/>
            <a:ext cx="495057" cy="14444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D8D896-8A35-27C0-8528-F296256D941F}"/>
              </a:ext>
            </a:extLst>
          </p:cNvPr>
          <p:cNvSpPr/>
          <p:nvPr/>
        </p:nvSpPr>
        <p:spPr>
          <a:xfrm rot="16200000">
            <a:off x="5237016" y="2158623"/>
            <a:ext cx="495057" cy="926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B030C-F0A7-B2E7-1299-FD2E930F9DD0}"/>
              </a:ext>
            </a:extLst>
          </p:cNvPr>
          <p:cNvSpPr txBox="1"/>
          <p:nvPr/>
        </p:nvSpPr>
        <p:spPr>
          <a:xfrm>
            <a:off x="3510054" y="5591690"/>
            <a:ext cx="25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Communication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0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7E9E-C320-5496-22A1-4584089F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926"/>
          </a:xfrm>
        </p:spPr>
        <p:txBody>
          <a:bodyPr>
            <a:noAutofit/>
          </a:bodyPr>
          <a:lstStyle/>
          <a:p>
            <a:r>
              <a:rPr lang="en-US" sz="3200" dirty="0"/>
              <a:t>Power Consumption and Delay in Wired Parts of Fog Computing Networks </a:t>
            </a:r>
            <a:endParaRPr lang="en-NL" sz="3200" dirty="0"/>
          </a:p>
        </p:txBody>
      </p:sp>
      <p:pic>
        <p:nvPicPr>
          <p:cNvPr id="5" name="Content Placeholder 4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D915C1D0-D768-F966-77E4-826B892C7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593"/>
            <a:ext cx="5657504" cy="933197"/>
          </a:xfrm>
        </p:spPr>
      </p:pic>
      <p:pic>
        <p:nvPicPr>
          <p:cNvPr id="7" name="Picture 6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56209146-4E54-193D-50E8-34BD14616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9" y="5454588"/>
            <a:ext cx="2006703" cy="463574"/>
          </a:xfrm>
          <a:prstGeom prst="rect">
            <a:avLst/>
          </a:prstGeom>
        </p:spPr>
      </p:pic>
      <p:pic>
        <p:nvPicPr>
          <p:cNvPr id="9" name="Picture 8" descr="A black and white image of a smiley face and plus&#10;&#10;Description automatically generated">
            <a:extLst>
              <a:ext uri="{FF2B5EF4-FFF2-40B4-BE49-F238E27FC236}">
                <a16:creationId xmlns:a16="http://schemas.microsoft.com/office/drawing/2014/main" id="{1B761447-75FD-057D-7FD1-086C20E2C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6" y="4512380"/>
            <a:ext cx="2654436" cy="558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DF926-E56D-7A5B-1380-F6388C6A1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6" y="3054471"/>
            <a:ext cx="6274122" cy="476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0E40FA-CF9A-C726-4584-4F58EDE55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9" y="3747509"/>
            <a:ext cx="5683542" cy="520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BC9AB3-CCFB-DA25-0490-FF47D32925E0}"/>
              </a:ext>
            </a:extLst>
          </p:cNvPr>
          <p:cNvSpPr txBox="1"/>
          <p:nvPr/>
        </p:nvSpPr>
        <p:spPr>
          <a:xfrm>
            <a:off x="7555422" y="3054471"/>
            <a:ext cx="4308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Energy-per-bit cost of transmitting data through the core, backhaul, and fronthaul networks is equal to the number of devices through which data flows multiplied by the average parameter, </a:t>
            </a:r>
            <a:endParaRPr lang="en-N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048E05-9A3B-FB88-21EB-A424B9B376D9}"/>
                  </a:ext>
                </a:extLst>
              </p:cNvPr>
              <p:cNvSpPr txBox="1"/>
              <p:nvPr/>
            </p:nvSpPr>
            <p:spPr>
              <a:xfrm>
                <a:off x="7555422" y="4529005"/>
                <a:ext cx="40449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 is the average ratio of size of the result to the size of the offloaded task.</a:t>
                </a:r>
                <a:endParaRPr lang="en-NL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048E05-9A3B-FB88-21EB-A424B9B37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422" y="4529005"/>
                <a:ext cx="4044944" cy="584775"/>
              </a:xfrm>
              <a:prstGeom prst="rect">
                <a:avLst/>
              </a:prstGeom>
              <a:blipFill>
                <a:blip r:embed="rId7"/>
                <a:stretch>
                  <a:fillRect l="-753" t="-3125" r="-1355" b="-125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9D1D648-1F5D-8B34-B008-F9469FB51CBC}"/>
              </a:ext>
            </a:extLst>
          </p:cNvPr>
          <p:cNvSpPr txBox="1"/>
          <p:nvPr/>
        </p:nvSpPr>
        <p:spPr>
          <a:xfrm>
            <a:off x="2526225" y="6072895"/>
            <a:ext cx="781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 needs to know the </a:t>
            </a:r>
            <a:r>
              <a:rPr lang="en-US" sz="1800" dirty="0">
                <a:solidFill>
                  <a:srgbClr val="C00000"/>
                </a:solidFill>
              </a:rPr>
              <a:t>number of devices through which data flows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3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4BA5-DFD2-0FB3-86BF-869B6998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Fog Computing May Help to Save Energy in Cloud Computing</a:t>
            </a:r>
            <a:endParaRPr lang="en-NL" sz="3200" dirty="0"/>
          </a:p>
        </p:txBody>
      </p:sp>
      <p:pic>
        <p:nvPicPr>
          <p:cNvPr id="7" name="Content Placeholder 6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418AA0C1-9BD9-4ECB-7BBE-09D5FF720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98" y="2119874"/>
            <a:ext cx="8820603" cy="28830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1D13B-07CF-5A86-3D5A-6279EC0315BC}"/>
              </a:ext>
            </a:extLst>
          </p:cNvPr>
          <p:cNvSpPr txBox="1"/>
          <p:nvPr/>
        </p:nvSpPr>
        <p:spPr>
          <a:xfrm>
            <a:off x="681924" y="6231265"/>
            <a:ext cx="11112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Jalali, Fatemeh, et al. "Fog computing may help to save energy in cloud computing."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Journal on Selected Areas in Communications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34.5 (2016): 1728-1739.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757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785B-3BD7-3803-D905-F2DD6728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91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241" y="1439391"/>
                <a:ext cx="6792539" cy="4737572"/>
              </a:xfrm>
            </p:spPr>
            <p:txBody>
              <a:bodyPr/>
              <a:lstStyle/>
              <a:p>
                <a:r>
                  <a:rPr lang="en-US" dirty="0"/>
                  <a:t>Link latency defined for each device (100, 2, 2).</a:t>
                </a:r>
              </a:p>
              <a:p>
                <a:r>
                  <a:rPr lang="en-US" dirty="0"/>
                  <a:t>Link delay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𝑁𝑒𝑡𝑤𝑜𝑟𝑘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𝐵𝑦𝑡𝑒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Link busy time =</a:t>
                </a:r>
                <a:r>
                  <a:rPr lang="en-US" dirty="0"/>
                  <a:t> </a:t>
                </a:r>
                <a:r>
                  <a:rPr lang="en-US" b="1" dirty="0"/>
                  <a:t>Network delay</a:t>
                </a:r>
              </a:p>
              <a:p>
                <a:r>
                  <a:rPr lang="en-US" b="1" dirty="0"/>
                  <a:t>Tuple arrival time=</a:t>
                </a:r>
                <a:r>
                  <a:rPr lang="en-US" dirty="0"/>
                  <a:t> </a:t>
                </a:r>
                <a:r>
                  <a:rPr lang="en-US" b="1" dirty="0"/>
                  <a:t>Network delay + latency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𝑈𝑠𝑎𝑔𝑒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𝑆𝑖𝑚𝑢𝑙𝑎𝑡𝑖𝑜𝑛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241" y="1439391"/>
                <a:ext cx="6792539" cy="4737572"/>
              </a:xfrm>
              <a:blipFill>
                <a:blip r:embed="rId2"/>
                <a:stretch>
                  <a:fillRect l="-807" t="-3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CD580DA-F875-C25C-6472-D959B06D6416}"/>
              </a:ext>
            </a:extLst>
          </p:cNvPr>
          <p:cNvGrpSpPr/>
          <p:nvPr/>
        </p:nvGrpSpPr>
        <p:grpSpPr>
          <a:xfrm>
            <a:off x="6384077" y="687046"/>
            <a:ext cx="4316184" cy="5979255"/>
            <a:chOff x="3307197" y="300273"/>
            <a:chExt cx="4316184" cy="597925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1A2784-EEC3-7018-358A-8D6E4D138FA3}"/>
                </a:ext>
              </a:extLst>
            </p:cNvPr>
            <p:cNvCxnSpPr>
              <a:cxnSpLocks/>
              <a:stCxn id="44" idx="4"/>
              <a:endCxn id="43" idx="0"/>
            </p:cNvCxnSpPr>
            <p:nvPr/>
          </p:nvCxnSpPr>
          <p:spPr>
            <a:xfrm flipH="1">
              <a:off x="7115069" y="1266989"/>
              <a:ext cx="2208" cy="820257"/>
            </a:xfrm>
            <a:prstGeom prst="straightConnector1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663DF5-27E8-CC14-7D5A-03CB8041662E}"/>
                </a:ext>
              </a:extLst>
            </p:cNvPr>
            <p:cNvCxnSpPr>
              <a:cxnSpLocks/>
              <a:stCxn id="43" idx="4"/>
              <a:endCxn id="42" idx="7"/>
            </p:cNvCxnSpPr>
            <p:nvPr/>
          </p:nvCxnSpPr>
          <p:spPr>
            <a:xfrm flipH="1">
              <a:off x="6625081" y="3053962"/>
              <a:ext cx="489988" cy="542559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DD790D1-4F37-C5D9-11E3-76CD80838900}"/>
                </a:ext>
              </a:extLst>
            </p:cNvPr>
            <p:cNvSpPr/>
            <p:nvPr/>
          </p:nvSpPr>
          <p:spPr>
            <a:xfrm>
              <a:off x="5915204" y="3482770"/>
              <a:ext cx="831673" cy="7767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2060"/>
                  </a:solidFill>
                  <a:cs typeface="Calibri"/>
                </a:rPr>
                <a:t>Router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95A992-9245-633C-9285-349964F03045}"/>
                </a:ext>
              </a:extLst>
            </p:cNvPr>
            <p:cNvSpPr/>
            <p:nvPr/>
          </p:nvSpPr>
          <p:spPr>
            <a:xfrm>
              <a:off x="6608965" y="2087246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Proxy server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F92E87-601F-37D7-DD40-FD354A6A1D44}"/>
                </a:ext>
              </a:extLst>
            </p:cNvPr>
            <p:cNvSpPr/>
            <p:nvPr/>
          </p:nvSpPr>
          <p:spPr>
            <a:xfrm>
              <a:off x="6611173" y="300273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Cloud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D4146F-2353-8FED-8587-437DAAFB4301}"/>
                </a:ext>
              </a:extLst>
            </p:cNvPr>
            <p:cNvSpPr/>
            <p:nvPr/>
          </p:nvSpPr>
          <p:spPr>
            <a:xfrm>
              <a:off x="4750395" y="4731154"/>
              <a:ext cx="771703" cy="6897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2060"/>
                  </a:solidFill>
                  <a:cs typeface="Calibri"/>
                </a:rPr>
                <a:t>Smart camera</a:t>
              </a:r>
            </a:p>
          </p:txBody>
        </p:sp>
        <p:pic>
          <p:nvPicPr>
            <p:cNvPr id="46" name="Graphic 9" descr="Security camera outline">
              <a:extLst>
                <a:ext uri="{FF2B5EF4-FFF2-40B4-BE49-F238E27FC236}">
                  <a16:creationId xmlns:a16="http://schemas.microsoft.com/office/drawing/2014/main" id="{C8DA81EA-0C6D-AD79-6E00-6668BE46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57408" y="5365128"/>
              <a:ext cx="914400" cy="914400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B60D104-454F-2896-4312-6C3D83426137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V="1">
              <a:off x="4607698" y="5319887"/>
              <a:ext cx="255710" cy="329791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1">
              <a:extLst>
                <a:ext uri="{FF2B5EF4-FFF2-40B4-BE49-F238E27FC236}">
                  <a16:creationId xmlns:a16="http://schemas.microsoft.com/office/drawing/2014/main" id="{906ACB3F-6D1F-F1D1-281B-765DE32E3D9F}"/>
                </a:ext>
              </a:extLst>
            </p:cNvPr>
            <p:cNvSpPr txBox="1"/>
            <p:nvPr/>
          </p:nvSpPr>
          <p:spPr>
            <a:xfrm>
              <a:off x="5946701" y="1447010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Latency=100</a:t>
              </a:r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BAB26BD3-B04F-7D79-D398-774C82276296}"/>
                </a:ext>
              </a:extLst>
            </p:cNvPr>
            <p:cNvSpPr txBox="1"/>
            <p:nvPr/>
          </p:nvSpPr>
          <p:spPr>
            <a:xfrm>
              <a:off x="5842864" y="2993828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Latency=2</a:t>
              </a:r>
            </a:p>
          </p:txBody>
        </p:sp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1186759C-98B7-7A9F-3476-32B997AFECC7}"/>
                </a:ext>
              </a:extLst>
            </p:cNvPr>
            <p:cNvSpPr txBox="1"/>
            <p:nvPr/>
          </p:nvSpPr>
          <p:spPr>
            <a:xfrm>
              <a:off x="3307197" y="4256542"/>
              <a:ext cx="2856711" cy="41549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Network length(byte)/ link BW</a:t>
              </a:r>
            </a:p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2000/10000 = 0.2</a:t>
              </a:r>
            </a:p>
          </p:txBody>
        </p:sp>
        <p:sp>
          <p:nvSpPr>
            <p:cNvPr id="51" name="TextBox 14">
              <a:extLst>
                <a:ext uri="{FF2B5EF4-FFF2-40B4-BE49-F238E27FC236}">
                  <a16:creationId xmlns:a16="http://schemas.microsoft.com/office/drawing/2014/main" id="{A2916275-2622-0593-E02B-B4C365CB35D2}"/>
                </a:ext>
              </a:extLst>
            </p:cNvPr>
            <p:cNvSpPr txBox="1"/>
            <p:nvPr/>
          </p:nvSpPr>
          <p:spPr>
            <a:xfrm>
              <a:off x="3790667" y="5196776"/>
              <a:ext cx="1122534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00" dirty="0">
                  <a:cs typeface="Calibri"/>
                </a:rPr>
                <a:t>Latency=1msec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DCE5A50-90EB-7959-051E-74F77905CF72}"/>
                </a:ext>
              </a:extLst>
            </p:cNvPr>
            <p:cNvSpPr/>
            <p:nvPr/>
          </p:nvSpPr>
          <p:spPr>
            <a:xfrm>
              <a:off x="3820538" y="4687710"/>
              <a:ext cx="2022326" cy="1515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B7F6485-FCDE-61F1-809E-F4223B756060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>
            <a:xfrm flipH="1">
              <a:off x="5409085" y="4145762"/>
              <a:ext cx="627915" cy="68640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12">
            <a:extLst>
              <a:ext uri="{FF2B5EF4-FFF2-40B4-BE49-F238E27FC236}">
                <a16:creationId xmlns:a16="http://schemas.microsoft.com/office/drawing/2014/main" id="{054B18CF-8DC0-6904-673E-8D9B3752B218}"/>
              </a:ext>
            </a:extLst>
          </p:cNvPr>
          <p:cNvSpPr txBox="1"/>
          <p:nvPr/>
        </p:nvSpPr>
        <p:spPr>
          <a:xfrm>
            <a:off x="7960173" y="4371930"/>
            <a:ext cx="118553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Latency=2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D519C23B-49DB-5FE7-B98A-1670606A618A}"/>
              </a:ext>
            </a:extLst>
          </p:cNvPr>
          <p:cNvSpPr txBox="1"/>
          <p:nvPr/>
        </p:nvSpPr>
        <p:spPr>
          <a:xfrm>
            <a:off x="10524913" y="147921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5DF343FD-D0F0-BE1C-9A81-DE621FB74617}"/>
              </a:ext>
            </a:extLst>
          </p:cNvPr>
          <p:cNvSpPr txBox="1"/>
          <p:nvPr/>
        </p:nvSpPr>
        <p:spPr>
          <a:xfrm>
            <a:off x="10233975" y="350002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57CAB663-FE30-4849-0620-B35BC707B599}"/>
              </a:ext>
            </a:extLst>
          </p:cNvPr>
          <p:cNvSpPr txBox="1"/>
          <p:nvPr/>
        </p:nvSpPr>
        <p:spPr>
          <a:xfrm>
            <a:off x="8774151" y="482080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5" name="TextBox 11">
            <a:extLst>
              <a:ext uri="{FF2B5EF4-FFF2-40B4-BE49-F238E27FC236}">
                <a16:creationId xmlns:a16="http://schemas.microsoft.com/office/drawing/2014/main" id="{C6A4D483-D153-F80F-8D04-CCBF8A4CB9DD}"/>
              </a:ext>
            </a:extLst>
          </p:cNvPr>
          <p:cNvSpPr txBox="1"/>
          <p:nvPr/>
        </p:nvSpPr>
        <p:spPr>
          <a:xfrm>
            <a:off x="7954002" y="5843492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6" name="TextBox 11">
            <a:extLst>
              <a:ext uri="{FF2B5EF4-FFF2-40B4-BE49-F238E27FC236}">
                <a16:creationId xmlns:a16="http://schemas.microsoft.com/office/drawing/2014/main" id="{53CA9BD1-B3C3-3A4F-68E7-1488A050C2D9}"/>
              </a:ext>
            </a:extLst>
          </p:cNvPr>
          <p:cNvSpPr txBox="1"/>
          <p:nvPr/>
        </p:nvSpPr>
        <p:spPr>
          <a:xfrm>
            <a:off x="10535213" y="1985368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  <p:sp>
        <p:nvSpPr>
          <p:cNvPr id="77" name="TextBox 11">
            <a:extLst>
              <a:ext uri="{FF2B5EF4-FFF2-40B4-BE49-F238E27FC236}">
                <a16:creationId xmlns:a16="http://schemas.microsoft.com/office/drawing/2014/main" id="{1EC2B825-7D84-09A2-D4A1-BB396A953594}"/>
              </a:ext>
            </a:extLst>
          </p:cNvPr>
          <p:cNvSpPr txBox="1"/>
          <p:nvPr/>
        </p:nvSpPr>
        <p:spPr>
          <a:xfrm>
            <a:off x="10189261" y="400192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7F86C-C27C-1809-E587-D271193F66B9}"/>
              </a:ext>
            </a:extLst>
          </p:cNvPr>
          <p:cNvSpPr txBox="1"/>
          <p:nvPr/>
        </p:nvSpPr>
        <p:spPr>
          <a:xfrm rot="18592272">
            <a:off x="8510655" y="5308910"/>
            <a:ext cx="277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Link busy time= Network delay</a:t>
            </a:r>
            <a:endParaRPr lang="en-NL" sz="1400" dirty="0">
              <a:solidFill>
                <a:srgbClr val="C00000"/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064BF1-7BD1-3A1B-9221-AA4A232FD6A5}"/>
              </a:ext>
            </a:extLst>
          </p:cNvPr>
          <p:cNvCxnSpPr>
            <a:cxnSpLocks/>
            <a:stCxn id="45" idx="5"/>
            <a:endCxn id="42" idx="5"/>
          </p:cNvCxnSpPr>
          <p:nvPr/>
        </p:nvCxnSpPr>
        <p:spPr>
          <a:xfrm rot="5400000" flipH="1" flipV="1">
            <a:off x="8506900" y="4511600"/>
            <a:ext cx="1174125" cy="1215996"/>
          </a:xfrm>
          <a:prstGeom prst="curvedConnector3">
            <a:avLst>
              <a:gd name="adj1" fmla="val -8273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18CEA1-A050-8EB4-82BC-9ACAE4A6364B}"/>
              </a:ext>
            </a:extLst>
          </p:cNvPr>
          <p:cNvSpPr txBox="1"/>
          <p:nvPr/>
        </p:nvSpPr>
        <p:spPr>
          <a:xfrm rot="18592272">
            <a:off x="9110204" y="5326426"/>
            <a:ext cx="277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Tuple arrives to north module after network delay + latency</a:t>
            </a:r>
            <a:endParaRPr lang="en-N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13B-68E2-A253-66B4-C1DBEDB5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 Models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A37D-AC28-88E1-0CE2-2C18C98B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shared equipment: Flow-based model</a:t>
            </a:r>
          </a:p>
          <a:p>
            <a:r>
              <a:rPr lang="en-US" dirty="0"/>
              <a:t>For equipment in end user premises (which are not shared): Time-based model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8245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2AD4-7746-FCB4-143D-61926C77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sz="3600" dirty="0"/>
              <a:t>Flow-based energy model</a:t>
            </a:r>
            <a:endParaRPr lang="en-NL" sz="3600" dirty="0"/>
          </a:p>
        </p:txBody>
      </p:sp>
      <p:pic>
        <p:nvPicPr>
          <p:cNvPr id="4" name="Picture 3" descr="A diagram of a power consumption trend&#10;&#10;Description automatically generated">
            <a:extLst>
              <a:ext uri="{FF2B5EF4-FFF2-40B4-BE49-F238E27FC236}">
                <a16:creationId xmlns:a16="http://schemas.microsoft.com/office/drawing/2014/main" id="{3399ADAC-F24E-BE8B-484B-B2458A27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0" y="2632042"/>
            <a:ext cx="4606027" cy="3731662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4635DFB-05CE-F089-5D77-615B3EDD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1" y="1699780"/>
            <a:ext cx="4140413" cy="692186"/>
          </a:xfrm>
          <a:prstGeom prst="rect">
            <a:avLst/>
          </a:prstGeom>
        </p:spPr>
      </p:pic>
      <p:pic>
        <p:nvPicPr>
          <p:cNvPr id="7" name="Picture 6" descr="A diagram of energy consumption&#10;&#10;Description automatically generated">
            <a:extLst>
              <a:ext uri="{FF2B5EF4-FFF2-40B4-BE49-F238E27FC236}">
                <a16:creationId xmlns:a16="http://schemas.microsoft.com/office/drawing/2014/main" id="{C3B471E9-E0B9-1A9B-74A0-EFFD41CE3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17" y="473698"/>
            <a:ext cx="4228983" cy="4440432"/>
          </a:xfrm>
          <a:prstGeom prst="rect">
            <a:avLst/>
          </a:prstGeom>
        </p:spPr>
      </p:pic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8B4819A1-8FA0-7CB4-D366-8E00BB51F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09" y="5138448"/>
            <a:ext cx="5183371" cy="772794"/>
          </a:xfrm>
          <a:prstGeom prst="rect">
            <a:avLst/>
          </a:prstGeom>
        </p:spPr>
      </p:pic>
      <p:pic>
        <p:nvPicPr>
          <p:cNvPr id="11" name="Picture 10" descr="A black and white image of symbols&#10;&#10;Description automatically generated">
            <a:extLst>
              <a:ext uri="{FF2B5EF4-FFF2-40B4-BE49-F238E27FC236}">
                <a16:creationId xmlns:a16="http://schemas.microsoft.com/office/drawing/2014/main" id="{D6787F77-AAAF-3A2E-6402-0A2255A2B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34" y="5911242"/>
            <a:ext cx="3694925" cy="7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625B-503C-DA43-4D20-C2D46F35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MEASUREMENTS ON DELAY AND HOP-COUNT OF THE INTERNET </a:t>
            </a:r>
            <a:endParaRPr lang="en-N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1074-83D1-9B6B-BCAD-A2F3D2AA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of their goals was to understand how geographical distance affects the delay and hop-count, how different the delay and hop-count would be for hosts in different countries.</a:t>
            </a:r>
          </a:p>
          <a:p>
            <a:r>
              <a:rPr lang="en-US" dirty="0"/>
              <a:t>We measured the round-trip delays and hop-counts from a host at Computer Science Department of UCLA to 3,219 hosts in four continents.</a:t>
            </a:r>
          </a:p>
          <a:p>
            <a:r>
              <a:rPr lang="en-US" dirty="0"/>
              <a:t>Their results show that, in the continental US, more than 90% of hosts can be reached within 18 hops and the roundtrip delays to more than 90% of hosts are less than 153ms for our measurement packets. </a:t>
            </a:r>
          </a:p>
          <a:p>
            <a:r>
              <a:rPr lang="en-US" dirty="0"/>
              <a:t>We also observed </a:t>
            </a:r>
            <a:r>
              <a:rPr lang="en-US" b="1" dirty="0"/>
              <a:t>no strong correlation </a:t>
            </a:r>
            <a:r>
              <a:rPr lang="en-US" dirty="0"/>
              <a:t>between hop-count and delay, although the average round-trip delay does increase with the hop-count. </a:t>
            </a:r>
          </a:p>
          <a:p>
            <a:r>
              <a:rPr lang="en-US" dirty="0"/>
              <a:t>We also observed that the hop-count and delay to hosts in different countries demonstrate country specific patterns.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AC19A-E0F7-F036-9B88-6FBB89B4389F}"/>
              </a:ext>
            </a:extLst>
          </p:cNvPr>
          <p:cNvSpPr txBox="1"/>
          <p:nvPr/>
        </p:nvSpPr>
        <p:spPr>
          <a:xfrm>
            <a:off x="838200" y="6427149"/>
            <a:ext cx="11788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Fei, Aiguo, et al. "Measurements on delay and hop-count of the internet."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GLOBECOM’98-Internet Mini-Conference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1998.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10223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2D6E-6BD1-C61E-2142-FE3E0DD8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latency</a:t>
            </a:r>
            <a:r>
              <a:rPr lang="en-US" baseline="30000" dirty="0"/>
              <a:t>[3]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71E0-6189-C4D2-1319-FDBEF00C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0875"/>
            <a:ext cx="9467999" cy="1640033"/>
          </a:xfrm>
        </p:spPr>
        <p:txBody>
          <a:bodyPr/>
          <a:lstStyle/>
          <a:p>
            <a:r>
              <a:rPr lang="en-US" dirty="0"/>
              <a:t>Total latency= Processing latency of nodes + Network latency</a:t>
            </a:r>
          </a:p>
          <a:p>
            <a:r>
              <a:rPr lang="en-US" dirty="0"/>
              <a:t>Network latency= Transmission delay + Propagation delay</a:t>
            </a:r>
            <a:endParaRPr lang="en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3B144-B214-BD51-3DE1-510F9D408DEC}"/>
              </a:ext>
            </a:extLst>
          </p:cNvPr>
          <p:cNvGrpSpPr/>
          <p:nvPr/>
        </p:nvGrpSpPr>
        <p:grpSpPr>
          <a:xfrm>
            <a:off x="6560821" y="1051560"/>
            <a:ext cx="4960619" cy="5614741"/>
            <a:chOff x="2412210" y="300273"/>
            <a:chExt cx="5211171" cy="59792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DB8E6E4-86BE-A683-B3F3-2762BCD6BBB1}"/>
                </a:ext>
              </a:extLst>
            </p:cNvPr>
            <p:cNvCxnSpPr>
              <a:cxnSpLocks/>
              <a:stCxn id="9" idx="4"/>
              <a:endCxn id="8" idx="0"/>
            </p:cNvCxnSpPr>
            <p:nvPr/>
          </p:nvCxnSpPr>
          <p:spPr>
            <a:xfrm flipH="1">
              <a:off x="7115069" y="1266989"/>
              <a:ext cx="2208" cy="820257"/>
            </a:xfrm>
            <a:prstGeom prst="straightConnector1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073669-7139-B7D9-1408-EE76794FFA15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6625081" y="3053962"/>
              <a:ext cx="489988" cy="542559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4EB8D9-9F4C-D331-605F-C8AD12A70FCF}"/>
                </a:ext>
              </a:extLst>
            </p:cNvPr>
            <p:cNvSpPr/>
            <p:nvPr/>
          </p:nvSpPr>
          <p:spPr>
            <a:xfrm>
              <a:off x="5915204" y="3482770"/>
              <a:ext cx="831673" cy="7767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002060"/>
                  </a:solidFill>
                  <a:cs typeface="Calibri"/>
                </a:rPr>
                <a:t>Router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6AB3A-8989-D8E2-B86E-36278C689056}"/>
                </a:ext>
              </a:extLst>
            </p:cNvPr>
            <p:cNvSpPr/>
            <p:nvPr/>
          </p:nvSpPr>
          <p:spPr>
            <a:xfrm>
              <a:off x="6608965" y="2087246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Proxy server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77C55D-6A7F-A45C-0285-1BDA4D950426}"/>
                </a:ext>
              </a:extLst>
            </p:cNvPr>
            <p:cNvSpPr/>
            <p:nvPr/>
          </p:nvSpPr>
          <p:spPr>
            <a:xfrm>
              <a:off x="6611173" y="300273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Cloud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D4524B-C2ED-DB53-DCEA-1F2E9F1A1835}"/>
                </a:ext>
              </a:extLst>
            </p:cNvPr>
            <p:cNvSpPr/>
            <p:nvPr/>
          </p:nvSpPr>
          <p:spPr>
            <a:xfrm>
              <a:off x="4750395" y="4731154"/>
              <a:ext cx="771703" cy="6897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2060"/>
                  </a:solidFill>
                  <a:cs typeface="Calibri"/>
                </a:rPr>
                <a:t>Smart camera</a:t>
              </a:r>
            </a:p>
          </p:txBody>
        </p:sp>
        <p:pic>
          <p:nvPicPr>
            <p:cNvPr id="11" name="Graphic 9" descr="Security camera outline">
              <a:extLst>
                <a:ext uri="{FF2B5EF4-FFF2-40B4-BE49-F238E27FC236}">
                  <a16:creationId xmlns:a16="http://schemas.microsoft.com/office/drawing/2014/main" id="{8D91D52E-FF6E-10F8-9806-7851DA0E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7408" y="5365128"/>
              <a:ext cx="914400" cy="9144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BA760A-83D9-F2BD-3AB5-00DBA5BD2063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607698" y="5319887"/>
              <a:ext cx="255710" cy="329791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84F0F9CC-76C6-AD7B-379A-5B2333A61F48}"/>
                </a:ext>
              </a:extLst>
            </p:cNvPr>
            <p:cNvSpPr txBox="1"/>
            <p:nvPr/>
          </p:nvSpPr>
          <p:spPr>
            <a:xfrm>
              <a:off x="5946701" y="1447010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Latency=100</a:t>
              </a: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2D5084AF-EF37-E6AD-A354-01CCE64E81CF}"/>
                </a:ext>
              </a:extLst>
            </p:cNvPr>
            <p:cNvSpPr txBox="1"/>
            <p:nvPr/>
          </p:nvSpPr>
          <p:spPr>
            <a:xfrm>
              <a:off x="5842864" y="2993828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Latency=2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D4256CD6-8CB5-86B8-02FD-6A37AEB98728}"/>
                </a:ext>
              </a:extLst>
            </p:cNvPr>
            <p:cNvSpPr txBox="1"/>
            <p:nvPr/>
          </p:nvSpPr>
          <p:spPr>
            <a:xfrm>
              <a:off x="2412210" y="4256543"/>
              <a:ext cx="3751699" cy="44247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Transmission delay = Data size(byte)/ link BW  = 2000/10000 = 0.2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B7011FD6-F4A2-714A-D9C5-832D70BAECA0}"/>
                </a:ext>
              </a:extLst>
            </p:cNvPr>
            <p:cNvSpPr txBox="1"/>
            <p:nvPr/>
          </p:nvSpPr>
          <p:spPr>
            <a:xfrm>
              <a:off x="3790667" y="5196776"/>
              <a:ext cx="1122534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900" dirty="0">
                  <a:cs typeface="Calibri"/>
                </a:rPr>
                <a:t>Latency=1msec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C410ACE-720E-5E75-E6EB-389480C07FC9}"/>
                </a:ext>
              </a:extLst>
            </p:cNvPr>
            <p:cNvSpPr/>
            <p:nvPr/>
          </p:nvSpPr>
          <p:spPr>
            <a:xfrm>
              <a:off x="3820538" y="4687710"/>
              <a:ext cx="2022326" cy="1515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43F95B-B0B4-0E39-D6C5-52804A0E03C1}"/>
                </a:ext>
              </a:extLst>
            </p:cNvPr>
            <p:cNvCxnSpPr>
              <a:cxnSpLocks/>
              <a:stCxn id="7" idx="3"/>
              <a:endCxn id="10" idx="7"/>
            </p:cNvCxnSpPr>
            <p:nvPr/>
          </p:nvCxnSpPr>
          <p:spPr>
            <a:xfrm flipH="1">
              <a:off x="5409085" y="4145762"/>
              <a:ext cx="627915" cy="68640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94ECBDD1-480A-E31A-6670-9A8617924861}"/>
              </a:ext>
            </a:extLst>
          </p:cNvPr>
          <p:cNvSpPr/>
          <p:nvPr/>
        </p:nvSpPr>
        <p:spPr>
          <a:xfrm>
            <a:off x="9925374" y="2048514"/>
            <a:ext cx="1029695" cy="4700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E9F9E6-13FA-B5D9-C3A5-C4880FD001D4}"/>
              </a:ext>
            </a:extLst>
          </p:cNvPr>
          <p:cNvSpPr txBox="1"/>
          <p:nvPr/>
        </p:nvSpPr>
        <p:spPr>
          <a:xfrm>
            <a:off x="9185722" y="1689939"/>
            <a:ext cx="160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Propagation delay</a:t>
            </a:r>
            <a:endParaRPr lang="en-NL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3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3236-9C51-B5A7-E761-BAFD731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power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iFogSim:</a:t>
                </a: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</a:rPr>
                  <a:t>Default: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 ,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=100w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=100w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𝑆𝑖𝑚𝐺𝑟𝑖𝑑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/>
                  <a:t>=200w,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=100w,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664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2E96C-14C8-FA66-41FA-DE078EDC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5"/>
            <a:ext cx="10515600" cy="1018796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Power values for different states of laptops and desktop computers </a:t>
            </a:r>
            <a:r>
              <a:rPr lang="en-US" sz="3600" baseline="30000" dirty="0"/>
              <a:t>[2]</a:t>
            </a:r>
            <a:endParaRPr lang="en-NL" sz="3600" baseline="30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0EBDA-32D7-DE0C-0F9A-30E56C0B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5034"/>
            <a:ext cx="5152697" cy="3204525"/>
          </a:xfrm>
        </p:spPr>
        <p:txBody>
          <a:bodyPr anchor="ctr">
            <a:normAutofit/>
          </a:bodyPr>
          <a:lstStyle/>
          <a:p>
            <a:r>
              <a:rPr lang="en-US" dirty="0"/>
              <a:t>Network adapter is Intel 5300 </a:t>
            </a:r>
            <a:r>
              <a:rPr lang="en-US" sz="1800" dirty="0"/>
              <a:t>(Which is common for laptops and desktop computers, and it is based on IEEE 802.11n wireless networking standard)</a:t>
            </a:r>
          </a:p>
          <a:p>
            <a:endParaRPr lang="en-US" dirty="0"/>
          </a:p>
        </p:txBody>
      </p:sp>
      <p:pic>
        <p:nvPicPr>
          <p:cNvPr id="5" name="Content Placeholder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FDE69670-D84C-D93F-9DE4-C6686462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5034"/>
            <a:ext cx="5483896" cy="302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82482-A9D1-698E-2FFA-C6BA560BF569}"/>
              </a:ext>
            </a:extLst>
          </p:cNvPr>
          <p:cNvSpPr txBox="1"/>
          <p:nvPr/>
        </p:nvSpPr>
        <p:spPr>
          <a:xfrm>
            <a:off x="748862" y="5706392"/>
            <a:ext cx="1083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[2].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Halperin, Daniel, et al. "Demystifying 802.11 n power consumption."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2010 international conference on Power aware computing and systems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USENIX Association, 2010.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08189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1B5-7B4E-E6F2-448A-1C02648B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 frame energy model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</p:spPr>
            <p:txBody>
              <a:bodyPr/>
              <a:lstStyle/>
              <a:p>
                <a:r>
                  <a:rPr lang="en-US" dirty="0"/>
                  <a:t>Devices (wireless routers, smartphones, tablets, and embedded devices)</a:t>
                </a:r>
              </a:p>
              <a:p>
                <a:r>
                  <a:rPr lang="en-US" sz="1800" b="0" i="0" u="none" strike="noStrike" baseline="0" dirty="0">
                    <a:latin typeface="NimbusRomNo9L-Regu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800" dirty="0">
                        <a:latin typeface="NimbusRomNo9L-Regu"/>
                      </a:rPr>
                      <m:t> 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) are constant parameters that depend on the device and the configuration of its communication parameters</a:t>
                </a: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The other 4 parameters are variables that depend on the number of stations in the WLAN and their</a:t>
                </a:r>
                <a:r>
                  <a:rPr lang="en-US" sz="1800" dirty="0">
                    <a:latin typeface="NimbusRomNo9L-Regu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traffic generation behavior.</a:t>
                </a:r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  <a:blipFill>
                <a:blip r:embed="rId2"/>
                <a:stretch>
                  <a:fillRect l="-938" t="-4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9145B8-964D-CB8A-A4A6-CF993508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04" y="2695904"/>
            <a:ext cx="5257433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1A7-8DE3-11D3-11B2-A9D17C4A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Wireless Routers and AP</a:t>
            </a:r>
            <a:endParaRPr lang="en-NL" sz="3600" dirty="0"/>
          </a:p>
        </p:txBody>
      </p:sp>
      <p:pic>
        <p:nvPicPr>
          <p:cNvPr id="5" name="Content Placeholder 4" descr="A white rectangular box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8492D2B4-437E-79D2-5009-EA74E61F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1941512"/>
            <a:ext cx="7781002" cy="4361617"/>
          </a:xfrm>
        </p:spPr>
      </p:pic>
      <p:pic>
        <p:nvPicPr>
          <p:cNvPr id="6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09E6CF8-03A3-6445-EE77-EA93E0874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80609" r="-1535" b="1813"/>
          <a:stretch/>
        </p:blipFill>
        <p:spPr>
          <a:xfrm>
            <a:off x="1018443" y="6356916"/>
            <a:ext cx="9930035" cy="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5FEC-7675-0462-1F9C-E0BE5E7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Smartphone and Tablet</a:t>
            </a:r>
            <a:endParaRPr lang="en-NL" sz="36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81913F-EB0B-4BB0-979A-35C9214C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69294"/>
            <a:ext cx="8392160" cy="4903411"/>
          </a:xfrm>
        </p:spPr>
      </p:pic>
    </p:spTree>
    <p:extLst>
      <p:ext uri="{BB962C8B-B14F-4D97-AF65-F5344CB8AC3E}">
        <p14:creationId xmlns:p14="http://schemas.microsoft.com/office/powerpoint/2010/main" val="165066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2473-B017-7EE2-ACD3-77DBA435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an Embedded device</a:t>
            </a:r>
            <a:endParaRPr lang="en-NL" sz="3600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C4C48290-1352-C44E-222A-368B00F6D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947760" y="2936240"/>
            <a:ext cx="9930035" cy="2202553"/>
          </a:xfrm>
        </p:spPr>
      </p:pic>
    </p:spTree>
    <p:extLst>
      <p:ext uri="{BB962C8B-B14F-4D97-AF65-F5344CB8AC3E}">
        <p14:creationId xmlns:p14="http://schemas.microsoft.com/office/powerpoint/2010/main" val="35902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E54E-AE2D-D90A-F49B-B43B6595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2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A Wi-Fi Energy Model for Scalable Simulation</a:t>
            </a:r>
            <a:r>
              <a:rPr lang="en-US" sz="3600" baseline="30000" dirty="0"/>
              <a:t> [1]</a:t>
            </a:r>
            <a:endParaRPr lang="en-NL" sz="3600" dirty="0">
              <a:latin typeface="Aharoni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CC77-4F8E-FA38-3F49-80210A1D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747"/>
            <a:ext cx="10227590" cy="4660216"/>
          </a:xfrm>
        </p:spPr>
        <p:txBody>
          <a:bodyPr/>
          <a:lstStyle/>
          <a:p>
            <a:r>
              <a:rPr lang="en-US" dirty="0"/>
              <a:t>A flow-based simulation model</a:t>
            </a:r>
          </a:p>
          <a:p>
            <a:r>
              <a:rPr lang="en-US" dirty="0"/>
              <a:t>For large scale and heterogeneous network infrastructure</a:t>
            </a:r>
          </a:p>
          <a:p>
            <a:pPr algn="l"/>
            <a:r>
              <a:rPr lang="en-US" dirty="0"/>
              <a:t>Similar accuracy compared to the energy model of the packet-based simulator ns-3</a:t>
            </a:r>
          </a:p>
          <a:p>
            <a:r>
              <a:rPr lang="en-US" dirty="0"/>
              <a:t>Focus on the energy of the </a:t>
            </a:r>
            <a:r>
              <a:rPr lang="en-US" b="1" dirty="0"/>
              <a:t>network card</a:t>
            </a:r>
            <a:r>
              <a:rPr lang="en-US" dirty="0"/>
              <a:t>, excluding the other devices’ components</a:t>
            </a:r>
            <a:endParaRPr lang="en-NL" dirty="0"/>
          </a:p>
        </p:txBody>
      </p:sp>
      <p:pic>
        <p:nvPicPr>
          <p:cNvPr id="4" name="Content Placeholder 4" descr="A diagram of a wi-fi signal&#10;&#10;Description automatically generated">
            <a:extLst>
              <a:ext uri="{FF2B5EF4-FFF2-40B4-BE49-F238E27FC236}">
                <a16:creationId xmlns:a16="http://schemas.microsoft.com/office/drawing/2014/main" id="{B978CA2D-DD93-D27B-925A-6EC90D72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2" b="7454"/>
          <a:stretch/>
        </p:blipFill>
        <p:spPr>
          <a:xfrm>
            <a:off x="6797916" y="3432882"/>
            <a:ext cx="4801991" cy="2657959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2029D5E2-ED88-762E-1C3F-121A5DAEB861}"/>
              </a:ext>
            </a:extLst>
          </p:cNvPr>
          <p:cNvSpPr txBox="1">
            <a:spLocks/>
          </p:cNvSpPr>
          <p:nvPr/>
        </p:nvSpPr>
        <p:spPr>
          <a:xfrm>
            <a:off x="980440" y="3429001"/>
            <a:ext cx="5817476" cy="2096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P_Idle</a:t>
            </a:r>
            <a:r>
              <a:rPr lang="en-US" sz="1800" dirty="0"/>
              <a:t>: </a:t>
            </a:r>
            <a:r>
              <a:rPr lang="en-US" sz="1600" dirty="0">
                <a:latin typeface="NimbusRomNo9L-Regu"/>
              </a:rPr>
              <a:t>The NIC does not perform any operation, </a:t>
            </a:r>
            <a:endParaRPr lang="en-US" sz="1800" dirty="0">
              <a:latin typeface="NimbusRomNo9L-Regu"/>
            </a:endParaRPr>
          </a:p>
          <a:p>
            <a:r>
              <a:rPr lang="en-US" sz="1800" dirty="0">
                <a:latin typeface="NimbusRomNo9L-Regu"/>
              </a:rPr>
              <a:t>Tx: </a:t>
            </a:r>
            <a:r>
              <a:rPr lang="en-US" sz="1600" dirty="0">
                <a:latin typeface="NimbusRomNo9L-Regu"/>
              </a:rPr>
              <a:t>The NIC actively sends data</a:t>
            </a:r>
            <a:endParaRPr lang="en-US" sz="1800" dirty="0">
              <a:latin typeface="NimbusRomNo9L-Regu"/>
            </a:endParaRPr>
          </a:p>
          <a:p>
            <a:r>
              <a:rPr lang="en-US" sz="1800" dirty="0">
                <a:latin typeface="NimbusRomNo9L-Regu"/>
              </a:rPr>
              <a:t>Rx</a:t>
            </a:r>
            <a:r>
              <a:rPr lang="en-US" sz="1600" dirty="0">
                <a:latin typeface="NimbusRomNo9L-Regu"/>
              </a:rPr>
              <a:t>: The NIC actively receives data</a:t>
            </a:r>
          </a:p>
          <a:p>
            <a:r>
              <a:rPr lang="en-US" sz="1800" dirty="0" err="1">
                <a:latin typeface="NimbusRomNo9L-Regu"/>
              </a:rPr>
              <a:t>P_Sleep</a:t>
            </a:r>
            <a:r>
              <a:rPr lang="en-US" sz="1800" dirty="0">
                <a:latin typeface="NimbusRomNo9L-Regu"/>
              </a:rPr>
              <a:t>: </a:t>
            </a:r>
            <a:r>
              <a:rPr lang="en-US" sz="1600" dirty="0">
                <a:latin typeface="NimbusRomNo9L-Regu"/>
              </a:rPr>
              <a:t>Deactivates parts of the circuitry to reduce the power usage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15E7E-CCB2-F43C-8A24-EAA98BC4C233}"/>
              </a:ext>
            </a:extLst>
          </p:cNvPr>
          <p:cNvSpPr txBox="1"/>
          <p:nvPr/>
        </p:nvSpPr>
        <p:spPr>
          <a:xfrm>
            <a:off x="592093" y="6279733"/>
            <a:ext cx="11007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[1].</a:t>
            </a:r>
            <a:r>
              <a:rPr lang="en-US" sz="1200" dirty="0"/>
              <a:t>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Courageux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-Sudan, Clément, Anne-Cécile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Orgerie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Martin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Quinson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Wi-Fi Energy Model for Scalable Simulation."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24th IEEE International Symposium on a World of Wireless, Mobile and Multimedia Networks (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WoWMoM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2023.</a:t>
            </a:r>
            <a:endParaRPr lang="en-NL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70117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935-1135-ECF8-60FF-4662ED16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Wi-Fi Energy Model</a:t>
            </a:r>
            <a:r>
              <a:rPr lang="en-US" sz="3600" baseline="30000" dirty="0"/>
              <a:t> [1]</a:t>
            </a:r>
            <a:r>
              <a:rPr lang="en-US" sz="3600" dirty="0">
                <a:latin typeface="Aharoni"/>
                <a:cs typeface="Angsana New"/>
              </a:rPr>
              <a:t> 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6C39-EDCD-6876-8B6C-9291AE60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373"/>
            <a:ext cx="10866120" cy="1831427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Ital"/>
              </a:rPr>
              <a:t>Wi-Fi link </a:t>
            </a:r>
            <a:r>
              <a:rPr lang="en-US" sz="1800" b="0" i="0" u="none" strike="noStrike" baseline="0" dirty="0">
                <a:latin typeface="NimbusRomNo9L-Regu"/>
              </a:rPr>
              <a:t>describes the aggregation of an Access Point (AP), the communication channel, and the Stations (STA) attached to the AP.</a:t>
            </a:r>
            <a:endParaRPr lang="en-NL" dirty="0"/>
          </a:p>
        </p:txBody>
      </p:sp>
      <p:pic>
        <p:nvPicPr>
          <p:cNvPr id="5" name="Picture 4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0B54DC76-D3C2-4A1C-4885-0CFEF8360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2908"/>
          <a:stretch/>
        </p:blipFill>
        <p:spPr>
          <a:xfrm>
            <a:off x="4414641" y="2501344"/>
            <a:ext cx="7360886" cy="318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52E8B-68F5-495C-EB10-3642C30DF539}"/>
              </a:ext>
            </a:extLst>
          </p:cNvPr>
          <p:cNvSpPr txBox="1"/>
          <p:nvPr/>
        </p:nvSpPr>
        <p:spPr>
          <a:xfrm>
            <a:off x="838200" y="2762866"/>
            <a:ext cx="3489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Power Saving Mechanisms, MIMO configurations, control and management frames are not considered in the current energy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This model is </a:t>
            </a:r>
            <a:r>
              <a:rPr lang="en-US" sz="1800" b="0" i="0" u="none" strike="noStrike" baseline="0" dirty="0">
                <a:latin typeface="NimbusRomNo9L-ReguItal"/>
              </a:rPr>
              <a:t>homogeneous</a:t>
            </a:r>
            <a:r>
              <a:rPr lang="en-US" sz="1800" b="0" i="0" u="none" strike="noStrike" baseline="0" dirty="0">
                <a:latin typeface="NimbusRomNo9L-Regu"/>
              </a:rPr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440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221E-FCED-05EF-88FE-A419A63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49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Wi-Fi Energy Model </a:t>
            </a:r>
            <a:endParaRPr lang="en-NL" sz="8800" dirty="0"/>
          </a:p>
        </p:txBody>
      </p:sp>
      <p:pic>
        <p:nvPicPr>
          <p:cNvPr id="5" name="Content Placeholder 4" descr="A group of math equations&#10;&#10;Description automatically generated">
            <a:extLst>
              <a:ext uri="{FF2B5EF4-FFF2-40B4-BE49-F238E27FC236}">
                <a16:creationId xmlns:a16="http://schemas.microsoft.com/office/drawing/2014/main" id="{3F3EFCD8-8EF5-0CEC-DC39-FC07BF1CE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378"/>
            <a:ext cx="6238774" cy="2647112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764DFF-E91C-95CA-3618-24133D11E8C5}"/>
              </a:ext>
            </a:extLst>
          </p:cNvPr>
          <p:cNvGrpSpPr/>
          <p:nvPr/>
        </p:nvGrpSpPr>
        <p:grpSpPr>
          <a:xfrm>
            <a:off x="5259883" y="3645977"/>
            <a:ext cx="6255071" cy="2586355"/>
            <a:chOff x="5608595" y="3429000"/>
            <a:chExt cx="6255071" cy="2586355"/>
          </a:xfrm>
        </p:grpSpPr>
        <p:pic>
          <p:nvPicPr>
            <p:cNvPr id="7" name="Content Placeholder 4" descr="A screenshot of a calibrate&#10;&#10;Description automatically generated">
              <a:extLst>
                <a:ext uri="{FF2B5EF4-FFF2-40B4-BE49-F238E27FC236}">
                  <a16:creationId xmlns:a16="http://schemas.microsoft.com/office/drawing/2014/main" id="{EA7B8666-BB60-EBB8-34A7-4BC74154A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37700" r="30323" b="10180"/>
            <a:stretch/>
          </p:blipFill>
          <p:spPr>
            <a:xfrm>
              <a:off x="7576941" y="3429000"/>
              <a:ext cx="3152019" cy="1837222"/>
            </a:xfrm>
            <a:prstGeom prst="rect">
              <a:avLst/>
            </a:prstGeom>
          </p:spPr>
        </p:pic>
        <p:pic>
          <p:nvPicPr>
            <p:cNvPr id="3" name="Content Placeholder 4" descr="A screenshot of a calibrate&#10;&#10;Description automatically generated">
              <a:extLst>
                <a:ext uri="{FF2B5EF4-FFF2-40B4-BE49-F238E27FC236}">
                  <a16:creationId xmlns:a16="http://schemas.microsoft.com/office/drawing/2014/main" id="{11526342-A188-C998-8EED-E099504D6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13" b="68255"/>
            <a:stretch/>
          </p:blipFill>
          <p:spPr>
            <a:xfrm>
              <a:off x="5608595" y="5408012"/>
              <a:ext cx="6255071" cy="607343"/>
            </a:xfrm>
            <a:prstGeom prst="rect">
              <a:avLst/>
            </a:prstGeom>
          </p:spPr>
        </p:pic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9EEE9D6-6164-04EC-2A6F-331016E14768}"/>
              </a:ext>
            </a:extLst>
          </p:cNvPr>
          <p:cNvSpPr/>
          <p:nvPr/>
        </p:nvSpPr>
        <p:spPr>
          <a:xfrm rot="16200000">
            <a:off x="5741669" y="3185356"/>
            <a:ext cx="318629" cy="2115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5CF-48B6-7A4C-EA94-939E42EA09BE}"/>
              </a:ext>
            </a:extLst>
          </p:cNvPr>
          <p:cNvSpPr txBox="1"/>
          <p:nvPr/>
        </p:nvSpPr>
        <p:spPr>
          <a:xfrm>
            <a:off x="5259883" y="4468376"/>
            <a:ext cx="141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 packets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85548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52C0-1746-7A47-9D95-E28BFEDF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77"/>
          </a:xfrm>
        </p:spPr>
        <p:txBody>
          <a:bodyPr>
            <a:normAutofit/>
          </a:bodyPr>
          <a:lstStyle/>
          <a:p>
            <a:r>
              <a:rPr lang="en-US" sz="3600" dirty="0"/>
              <a:t>Wi-fi Network Energy</a:t>
            </a:r>
            <a:r>
              <a:rPr lang="en-US" sz="3600" baseline="30000" dirty="0"/>
              <a:t>[1]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997" y="1498131"/>
                <a:ext cx="8815275" cy="4538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1800" dirty="0"/>
                  <a:t>For </a:t>
                </a:r>
                <a:r>
                  <a:rPr lang="en-US" sz="1800" b="1" dirty="0"/>
                  <a:t>smart cameras </a:t>
                </a:r>
                <a:r>
                  <a:rPr lang="en-US" sz="1800" dirty="0"/>
                  <a:t> and for </a:t>
                </a:r>
                <a:r>
                  <a:rPr lang="en-US" sz="1800" b="1" dirty="0"/>
                  <a:t>South link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Router</a:t>
                </a:r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idle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+</a:t>
                </a:r>
                <a:r>
                  <a:rPr lang="en-NL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𝐴𝑐𝑡𝑖𝑣𝑒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idle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𝑐𝑎𝑚𝑒𝑟𝑎𝑠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For Router and cameras: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=1.14w,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=0.94w,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𝑖𝑑𝑙𝑒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=0.82w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997" y="1498131"/>
                <a:ext cx="8815275" cy="4538460"/>
              </a:xfr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B228B06-C89C-F24F-90FE-74A64225BB57}"/>
              </a:ext>
            </a:extLst>
          </p:cNvPr>
          <p:cNvGrpSpPr/>
          <p:nvPr/>
        </p:nvGrpSpPr>
        <p:grpSpPr>
          <a:xfrm>
            <a:off x="6827363" y="1259902"/>
            <a:ext cx="5095089" cy="5493549"/>
            <a:chOff x="6417454" y="1259902"/>
            <a:chExt cx="5095089" cy="54935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3CF77F-F7D1-26E2-0E0D-AAA54CEA803C}"/>
                </a:ext>
              </a:extLst>
            </p:cNvPr>
            <p:cNvGrpSpPr/>
            <p:nvPr/>
          </p:nvGrpSpPr>
          <p:grpSpPr>
            <a:xfrm>
              <a:off x="6524063" y="1259902"/>
              <a:ext cx="4829735" cy="4951146"/>
              <a:chOff x="6524063" y="1225534"/>
              <a:chExt cx="4829735" cy="495114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2C32C2-9626-C646-3A04-851C2971D242}"/>
                  </a:ext>
                </a:extLst>
              </p:cNvPr>
              <p:cNvSpPr/>
              <p:nvPr/>
            </p:nvSpPr>
            <p:spPr>
              <a:xfrm>
                <a:off x="8496299" y="1225534"/>
                <a:ext cx="918882" cy="9188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F9BB15A-0EEF-5457-7D78-C37DE93AFF9C}"/>
                  </a:ext>
                </a:extLst>
              </p:cNvPr>
              <p:cNvSpPr/>
              <p:nvPr/>
            </p:nvSpPr>
            <p:spPr>
              <a:xfrm>
                <a:off x="8552330" y="293114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6540BC-C6F1-4E7C-C9AA-74050F64E5F7}"/>
                  </a:ext>
                </a:extLst>
              </p:cNvPr>
              <p:cNvSpPr/>
              <p:nvPr/>
            </p:nvSpPr>
            <p:spPr>
              <a:xfrm>
                <a:off x="8552328" y="4206070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E77F72-0F73-B7CB-84FD-9EF6323DF768}"/>
                  </a:ext>
                </a:extLst>
              </p:cNvPr>
              <p:cNvSpPr/>
              <p:nvPr/>
            </p:nvSpPr>
            <p:spPr>
              <a:xfrm>
                <a:off x="6524063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EE31F5-95A1-B6BE-6B71-EF6246BD5F9A}"/>
                  </a:ext>
                </a:extLst>
              </p:cNvPr>
              <p:cNvSpPr/>
              <p:nvPr/>
            </p:nvSpPr>
            <p:spPr>
              <a:xfrm>
                <a:off x="7923730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21026D1-100E-45AF-E825-B93FEEECD71C}"/>
                  </a:ext>
                </a:extLst>
              </p:cNvPr>
              <p:cNvSpPr/>
              <p:nvPr/>
            </p:nvSpPr>
            <p:spPr>
              <a:xfrm>
                <a:off x="9014619" y="5448296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5298331-5F1E-3BA0-4810-5B49B5C2903D}"/>
                  </a:ext>
                </a:extLst>
              </p:cNvPr>
              <p:cNvSpPr/>
              <p:nvPr/>
            </p:nvSpPr>
            <p:spPr>
              <a:xfrm>
                <a:off x="10546974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FB243E-039D-36AD-6AAD-3358968BB9BE}"/>
                </a:ext>
              </a:extLst>
            </p:cNvPr>
            <p:cNvSpPr/>
            <p:nvPr/>
          </p:nvSpPr>
          <p:spPr>
            <a:xfrm>
              <a:off x="6417454" y="4779567"/>
              <a:ext cx="5091364" cy="197388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604FD2-BDB6-AA19-DC56-45E776D92A0D}"/>
                </a:ext>
              </a:extLst>
            </p:cNvPr>
            <p:cNvSpPr txBox="1"/>
            <p:nvPr/>
          </p:nvSpPr>
          <p:spPr>
            <a:xfrm>
              <a:off x="10349562" y="4027783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Wi-Fi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0FAB7C-3B91-4F44-CD17-6C5D93B51037}"/>
              </a:ext>
            </a:extLst>
          </p:cNvPr>
          <p:cNvCxnSpPr>
            <a:cxnSpLocks/>
          </p:cNvCxnSpPr>
          <p:nvPr/>
        </p:nvCxnSpPr>
        <p:spPr>
          <a:xfrm flipV="1">
            <a:off x="9315899" y="3701309"/>
            <a:ext cx="2" cy="5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D5BAF0-953D-4331-535C-82B50C7EFDDB}"/>
              </a:ext>
            </a:extLst>
          </p:cNvPr>
          <p:cNvCxnSpPr>
            <a:cxnSpLocks/>
          </p:cNvCxnSpPr>
          <p:nvPr/>
        </p:nvCxnSpPr>
        <p:spPr>
          <a:xfrm flipV="1">
            <a:off x="9306020" y="2213460"/>
            <a:ext cx="0" cy="6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115305-66D2-B89D-079D-E3490C6A61E1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9365649" y="2178784"/>
            <a:ext cx="2" cy="7867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8C63BB-0C7A-5383-B6CC-547C16639C23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9365649" y="3693898"/>
            <a:ext cx="2" cy="546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7135D2-C511-3AC3-BAA0-586CA348424E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7337384" y="4862152"/>
            <a:ext cx="1743010" cy="620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46EF69-19BD-59AB-07C3-4536E0457E25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 flipH="1">
            <a:off x="8737051" y="4968821"/>
            <a:ext cx="628598" cy="5138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F77A9B-5C2C-043E-074C-51811F487DD3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9365649" y="4968821"/>
            <a:ext cx="462291" cy="5138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8FB0A1-DD78-AAD7-42A2-A1291AC792D3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9650904" y="4862152"/>
            <a:ext cx="1709391" cy="620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57648E-2F53-7617-EC50-D1568AB61180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7622639" y="4862152"/>
            <a:ext cx="1457755" cy="72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C758CB-0B89-0EFE-D093-041021B8459A}"/>
              </a:ext>
            </a:extLst>
          </p:cNvPr>
          <p:cNvCxnSpPr>
            <a:cxnSpLocks/>
            <a:stCxn id="17" idx="7"/>
            <a:endCxn id="15" idx="4"/>
          </p:cNvCxnSpPr>
          <p:nvPr/>
        </p:nvCxnSpPr>
        <p:spPr>
          <a:xfrm flipV="1">
            <a:off x="9022306" y="4968821"/>
            <a:ext cx="343343" cy="62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A5E59A-1A04-A677-5806-02C18567E69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486840" y="4968821"/>
            <a:ext cx="341100" cy="51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1A1C40-EB7E-4803-A3C7-BDBCD434F3CB}"/>
              </a:ext>
            </a:extLst>
          </p:cNvPr>
          <p:cNvCxnSpPr>
            <a:cxnSpLocks/>
            <a:stCxn id="19" idx="1"/>
            <a:endCxn id="15" idx="5"/>
          </p:cNvCxnSpPr>
          <p:nvPr/>
        </p:nvCxnSpPr>
        <p:spPr>
          <a:xfrm flipH="1" flipV="1">
            <a:off x="9650904" y="4862152"/>
            <a:ext cx="1424136" cy="72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3203-99FA-0658-1B96-9D4F25C1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174"/>
          </a:xfrm>
        </p:spPr>
        <p:txBody>
          <a:bodyPr>
            <a:normAutofit/>
          </a:bodyPr>
          <a:lstStyle/>
          <a:p>
            <a:r>
              <a:rPr lang="en-US" sz="3600" dirty="0"/>
              <a:t>Wired Model</a:t>
            </a:r>
            <a:r>
              <a:rPr lang="en-US" sz="3600" baseline="30000" dirty="0"/>
              <a:t>[2]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SimGrid Wired model: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d>
                      <m:d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𝑈𝑡𝑖𝑙𝑖𝑧𝑎𝑡𝑖𝑜𝑛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𝑙𝑖𝑛𝑘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900" dirty="0"/>
              </a:p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/>
                  <a:t>=200w,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/>
                  <a:t>=100w,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sz="1500" dirty="0"/>
              </a:p>
              <a:p>
                <a:endParaRPr lang="en-US" sz="1500" dirty="0"/>
              </a:p>
              <a:p>
                <a:pPr marL="0" indent="0">
                  <a:buNone/>
                </a:pPr>
                <a:r>
                  <a:rPr lang="en-US" sz="1700" dirty="0"/>
                  <a:t>For </a:t>
                </a:r>
                <a:r>
                  <a:rPr lang="en-US" sz="1700" b="1" dirty="0"/>
                  <a:t>Cloud</a:t>
                </a:r>
                <a:r>
                  <a:rPr lang="en-US" sz="1700" dirty="0"/>
                  <a:t> and </a:t>
                </a:r>
                <a:r>
                  <a:rPr lang="en-US" sz="1700" b="1" dirty="0"/>
                  <a:t>Proxy</a:t>
                </a:r>
                <a:r>
                  <a:rPr lang="en-US" sz="1700" dirty="0"/>
                  <a:t> for each link (</a:t>
                </a:r>
                <a:r>
                  <a:rPr lang="en-US" sz="1700" b="1" dirty="0"/>
                  <a:t>North, South)</a:t>
                </a:r>
                <a:r>
                  <a:rPr lang="en-US" sz="1700" dirty="0"/>
                  <a:t> and for </a:t>
                </a:r>
                <a:r>
                  <a:rPr lang="en-US" sz="1700" b="1" dirty="0"/>
                  <a:t>North</a:t>
                </a:r>
                <a:r>
                  <a:rPr lang="en-US" sz="1700" dirty="0"/>
                  <a:t> link of </a:t>
                </a:r>
                <a:r>
                  <a:rPr lang="en-US" sz="1700" b="1" dirty="0"/>
                  <a:t>Router</a:t>
                </a:r>
                <a:r>
                  <a:rPr lang="en-US" sz="17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Power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Dynamic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+</a:t>
                </a:r>
                <a:r>
                  <a:rPr lang="en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Dynamic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𝐴𝑐𝑡𝑖𝑣𝑒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500" dirty="0">
                    <a:solidFill>
                      <a:srgbClr val="FF0000"/>
                    </a:solidFill>
                  </a:rPr>
                  <a:t>For Router, Proxy and Cloud:</a:t>
                </a:r>
                <a:endParaRPr lang="en-US" sz="15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FF0000"/>
                    </a:solidFill>
                  </a:rPr>
                  <a:t>=100w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  <a:blipFill>
                <a:blip r:embed="rId2"/>
                <a:stretch>
                  <a:fillRect l="-670" t="-6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E474E-E41D-339C-003F-52FDEB5F131A}"/>
              </a:ext>
            </a:extLst>
          </p:cNvPr>
          <p:cNvGrpSpPr/>
          <p:nvPr/>
        </p:nvGrpSpPr>
        <p:grpSpPr>
          <a:xfrm>
            <a:off x="8451495" y="1846381"/>
            <a:ext cx="3689705" cy="4236087"/>
            <a:chOff x="8263610" y="2141897"/>
            <a:chExt cx="3689705" cy="42360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34BDC1-37FF-220E-64A0-0E79BD24FF71}"/>
                </a:ext>
              </a:extLst>
            </p:cNvPr>
            <p:cNvGrpSpPr/>
            <p:nvPr/>
          </p:nvGrpSpPr>
          <p:grpSpPr>
            <a:xfrm>
              <a:off x="8263610" y="2141897"/>
              <a:ext cx="3689705" cy="4236087"/>
              <a:chOff x="7180078" y="1259902"/>
              <a:chExt cx="3699494" cy="49511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A627BA1-C212-5BAE-32CA-CCBC4C434227}"/>
                  </a:ext>
                </a:extLst>
              </p:cNvPr>
              <p:cNvGrpSpPr/>
              <p:nvPr/>
            </p:nvGrpSpPr>
            <p:grpSpPr>
              <a:xfrm>
                <a:off x="7180078" y="1259902"/>
                <a:ext cx="3699494" cy="4951146"/>
                <a:chOff x="7180078" y="1225534"/>
                <a:chExt cx="3699494" cy="4951146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21FDB94-A34A-2B9D-103F-5412F2CB43E1}"/>
                    </a:ext>
                  </a:extLst>
                </p:cNvPr>
                <p:cNvSpPr/>
                <p:nvPr/>
              </p:nvSpPr>
              <p:spPr>
                <a:xfrm>
                  <a:off x="8496299" y="1225534"/>
                  <a:ext cx="918882" cy="91888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cloud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FC50269-ED68-60C6-E79E-E753E6C1EDB7}"/>
                    </a:ext>
                  </a:extLst>
                </p:cNvPr>
                <p:cNvSpPr/>
                <p:nvPr/>
              </p:nvSpPr>
              <p:spPr>
                <a:xfrm>
                  <a:off x="8552330" y="293114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Proxy</a:t>
                  </a:r>
                </a:p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server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DE75399-1D7A-EDA5-F80F-DAA5AC9D1501}"/>
                    </a:ext>
                  </a:extLst>
                </p:cNvPr>
                <p:cNvSpPr/>
                <p:nvPr/>
              </p:nvSpPr>
              <p:spPr>
                <a:xfrm>
                  <a:off x="8552328" y="4206070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router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E35D8DF-5908-F5E2-6ADD-9599987A501B}"/>
                    </a:ext>
                  </a:extLst>
                </p:cNvPr>
                <p:cNvSpPr/>
                <p:nvPr/>
              </p:nvSpPr>
              <p:spPr>
                <a:xfrm>
                  <a:off x="7180078" y="5448297"/>
                  <a:ext cx="806823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020109E-172F-06E9-0374-78C763B5DD0E}"/>
                    </a:ext>
                  </a:extLst>
                </p:cNvPr>
                <p:cNvSpPr/>
                <p:nvPr/>
              </p:nvSpPr>
              <p:spPr>
                <a:xfrm>
                  <a:off x="8109074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37FB3DB-D1DA-B3E7-DD48-0B85231FCC0C}"/>
                    </a:ext>
                  </a:extLst>
                </p:cNvPr>
                <p:cNvSpPr/>
                <p:nvPr/>
              </p:nvSpPr>
              <p:spPr>
                <a:xfrm>
                  <a:off x="9065302" y="5448296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BD9000-45EF-A798-0021-C4292A9A4FF1}"/>
                    </a:ext>
                  </a:extLst>
                </p:cNvPr>
                <p:cNvSpPr/>
                <p:nvPr/>
              </p:nvSpPr>
              <p:spPr>
                <a:xfrm>
                  <a:off x="10072748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D616D42-697B-7A75-7F7E-FBE6E7734C98}"/>
                    </a:ext>
                  </a:extLst>
                </p:cNvPr>
                <p:cNvCxnSpPr>
                  <a:cxnSpLocks/>
                  <a:stCxn id="10" idx="4"/>
                  <a:endCxn id="11" idx="0"/>
                </p:cNvCxnSpPr>
                <p:nvPr/>
              </p:nvCxnSpPr>
              <p:spPr>
                <a:xfrm>
                  <a:off x="8955740" y="2144416"/>
                  <a:ext cx="2" cy="786731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2433582-D1AE-26D7-2E2D-37D92A7B9D81}"/>
                    </a:ext>
                  </a:extLst>
                </p:cNvPr>
                <p:cNvCxnSpPr>
                  <a:cxnSpLocks/>
                  <a:stCxn id="12" idx="0"/>
                  <a:endCxn id="11" idx="4"/>
                </p:cNvCxnSpPr>
                <p:nvPr/>
              </p:nvCxnSpPr>
              <p:spPr>
                <a:xfrm flipV="1">
                  <a:off x="8955740" y="3659530"/>
                  <a:ext cx="2" cy="546540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38ED4AC-7B7E-77C2-0800-671835753D6D}"/>
                    </a:ext>
                  </a:extLst>
                </p:cNvPr>
                <p:cNvCxnSpPr>
                  <a:cxnSpLocks/>
                  <a:stCxn id="12" idx="3"/>
                  <a:endCxn id="13" idx="0"/>
                </p:cNvCxnSpPr>
                <p:nvPr/>
              </p:nvCxnSpPr>
              <p:spPr>
                <a:xfrm flipH="1">
                  <a:off x="7583490" y="4827783"/>
                  <a:ext cx="108699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F64DF14-383D-E809-2053-DAA27FAA6DC6}"/>
                    </a:ext>
                  </a:extLst>
                </p:cNvPr>
                <p:cNvCxnSpPr>
                  <a:cxnSpLocks/>
                  <a:stCxn id="12" idx="4"/>
                  <a:endCxn id="14" idx="0"/>
                </p:cNvCxnSpPr>
                <p:nvPr/>
              </p:nvCxnSpPr>
              <p:spPr>
                <a:xfrm flipH="1">
                  <a:off x="8512486" y="4934453"/>
                  <a:ext cx="443253" cy="513844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301DA7-203F-2318-E87A-8810E62C2199}"/>
                    </a:ext>
                  </a:extLst>
                </p:cNvPr>
                <p:cNvCxnSpPr>
                  <a:cxnSpLocks/>
                  <a:stCxn id="12" idx="4"/>
                  <a:endCxn id="15" idx="0"/>
                </p:cNvCxnSpPr>
                <p:nvPr/>
              </p:nvCxnSpPr>
              <p:spPr>
                <a:xfrm>
                  <a:off x="8955740" y="4934453"/>
                  <a:ext cx="512974" cy="51384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489E6A3-A82F-5956-870D-0019E39150EA}"/>
                    </a:ext>
                  </a:extLst>
                </p:cNvPr>
                <p:cNvCxnSpPr>
                  <a:cxnSpLocks/>
                  <a:stCxn id="12" idx="5"/>
                  <a:endCxn id="16" idx="0"/>
                </p:cNvCxnSpPr>
                <p:nvPr/>
              </p:nvCxnSpPr>
              <p:spPr>
                <a:xfrm>
                  <a:off x="9240995" y="4827783"/>
                  <a:ext cx="123516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E7BF4-2260-072F-039A-685861D1BBA1}"/>
                  </a:ext>
                </a:extLst>
              </p:cNvPr>
              <p:cNvSpPr/>
              <p:nvPr/>
            </p:nvSpPr>
            <p:spPr>
              <a:xfrm rot="16200000">
                <a:off x="8248937" y="3716477"/>
                <a:ext cx="1413604" cy="598971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F4C38D8-3574-E513-F68F-3AA4A2CBB8D4}"/>
                  </a:ext>
                </a:extLst>
              </p:cNvPr>
              <p:cNvSpPr/>
              <p:nvPr/>
            </p:nvSpPr>
            <p:spPr>
              <a:xfrm rot="16200000">
                <a:off x="8238051" y="2222595"/>
                <a:ext cx="1413604" cy="501313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089A3-4195-1724-A63D-BA9A1C038ACD}"/>
                </a:ext>
              </a:extLst>
            </p:cNvPr>
            <p:cNvSpPr txBox="1"/>
            <p:nvPr/>
          </p:nvSpPr>
          <p:spPr>
            <a:xfrm>
              <a:off x="10425477" y="2844327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DF8EFA-7342-6628-BD9E-63BD26FFC169}"/>
                </a:ext>
              </a:extLst>
            </p:cNvPr>
            <p:cNvSpPr txBox="1"/>
            <p:nvPr/>
          </p:nvSpPr>
          <p:spPr>
            <a:xfrm>
              <a:off x="10425478" y="4339772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8D4EFD-F18E-DD8D-0459-DCBBBAA56988}"/>
              </a:ext>
            </a:extLst>
          </p:cNvPr>
          <p:cNvSpPr txBox="1"/>
          <p:nvPr/>
        </p:nvSpPr>
        <p:spPr>
          <a:xfrm>
            <a:off x="592093" y="6279733"/>
            <a:ext cx="1091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[2].</a:t>
            </a:r>
            <a:r>
              <a:rPr lang="en-US" sz="1200" dirty="0"/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Casanova, Henri. "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Simgrid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toolkit for the simulation of application scheduling."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First IEEE/ACM International Symposium on Cluster Computing and the Grid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2001.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61582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11C-C7FF-2572-720E-ACDE7B64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820"/>
          </a:xfrm>
        </p:spPr>
        <p:txBody>
          <a:bodyPr>
            <a:normAutofit/>
          </a:bodyPr>
          <a:lstStyle/>
          <a:p>
            <a:r>
              <a:rPr lang="en-US" sz="3600" dirty="0"/>
              <a:t>Energy Results</a:t>
            </a:r>
            <a:endParaRPr lang="en-NL" sz="3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377400"/>
              </p:ext>
            </p:extLst>
          </p:nvPr>
        </p:nvGraphicFramePr>
        <p:xfrm>
          <a:off x="6769460" y="141796"/>
          <a:ext cx="4234099" cy="278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D7D5A13-5F00-44FD-CC76-77A3E36EC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49069"/>
              </p:ext>
            </p:extLst>
          </p:nvPr>
        </p:nvGraphicFramePr>
        <p:xfrm>
          <a:off x="-1" y="3157220"/>
          <a:ext cx="5866727" cy="347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665719-B5CC-4407-ACF1-07625246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718132"/>
              </p:ext>
            </p:extLst>
          </p:nvPr>
        </p:nvGraphicFramePr>
        <p:xfrm>
          <a:off x="5866727" y="2885440"/>
          <a:ext cx="6039566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221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58C-A9E6-7FF0-1006-D168D970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>
            <a:noAutofit/>
          </a:bodyPr>
          <a:lstStyle/>
          <a:p>
            <a:r>
              <a:rPr lang="en-US" sz="3600" dirty="0"/>
              <a:t>Calibration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0155-D9C4-7E10-ABA4-DADBABDB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373"/>
            <a:ext cx="10515600" cy="5014589"/>
          </a:xfrm>
        </p:spPr>
        <p:txBody>
          <a:bodyPr/>
          <a:lstStyle/>
          <a:p>
            <a:r>
              <a:rPr lang="en-US" dirty="0"/>
              <a:t>For calibration of power parameters: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Extract power parameters from literatures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Extract correlation between BW and Power</a:t>
            </a:r>
          </a:p>
          <a:p>
            <a:pPr lvl="2"/>
            <a:r>
              <a:rPr lang="en-US" dirty="0"/>
              <a:t>literatures</a:t>
            </a:r>
          </a:p>
          <a:p>
            <a:pPr lvl="2"/>
            <a:r>
              <a:rPr lang="en-US" dirty="0"/>
              <a:t>Micro benchmarking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Real calibration</a:t>
            </a:r>
          </a:p>
          <a:p>
            <a:pPr lvl="2"/>
            <a:r>
              <a:rPr lang="en-US" dirty="0"/>
              <a:t>What equipment needed!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0179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Widescreen</PresentationFormat>
  <Paragraphs>186</Paragraphs>
  <Slides>29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Aharoni</vt:lpstr>
      <vt:lpstr>Arial</vt:lpstr>
      <vt:lpstr>Avenir Next LT Pro</vt:lpstr>
      <vt:lpstr>Cambria Math</vt:lpstr>
      <vt:lpstr>NimbusRomNo9L-Regu</vt:lpstr>
      <vt:lpstr>NimbusRomNo9L-ReguItal</vt:lpstr>
      <vt:lpstr>Times-Roman</vt:lpstr>
      <vt:lpstr>FadeVTI</vt:lpstr>
      <vt:lpstr>Network Energy Modeling</vt:lpstr>
      <vt:lpstr>Background</vt:lpstr>
      <vt:lpstr>A Wi-Fi Energy Model for Scalable Simulation [1]</vt:lpstr>
      <vt:lpstr>Wi-Fi Energy Model [1] </vt:lpstr>
      <vt:lpstr>Wi-Fi Energy Model </vt:lpstr>
      <vt:lpstr>Wi-fi Network Energy[1]</vt:lpstr>
      <vt:lpstr>Wired Model[2]</vt:lpstr>
      <vt:lpstr>Energy Results</vt:lpstr>
      <vt:lpstr>Calibration</vt:lpstr>
      <vt:lpstr>Energy Range for Labeling</vt:lpstr>
      <vt:lpstr>Energy Range for Labeling</vt:lpstr>
      <vt:lpstr>ECOFEN: an End-to-end energy Cost mOdel and simulator For Evaluating power consumption in large-scale Networks</vt:lpstr>
      <vt:lpstr>ECOFEN Energy Model</vt:lpstr>
      <vt:lpstr>A Power Benchmarking Framework for Network Devices</vt:lpstr>
      <vt:lpstr>Effect of Port Capacity on Power Consumption</vt:lpstr>
      <vt:lpstr>Impact of Packet Size on Power Consumption</vt:lpstr>
      <vt:lpstr>Power Consumption and Delay in Wired Parts of Fog Computing Networks </vt:lpstr>
      <vt:lpstr>Power Consumption and Delay in Wired Parts of Fog Computing Networks </vt:lpstr>
      <vt:lpstr>Fog Computing May Help to Save Energy in Cloud Computing</vt:lpstr>
      <vt:lpstr>Energy Consumption Models</vt:lpstr>
      <vt:lpstr>Flow-based energy model</vt:lpstr>
      <vt:lpstr>MEASUREMENTS ON DELAY AND HOP-COUNT OF THE INTERNET </vt:lpstr>
      <vt:lpstr>Total latency[3]</vt:lpstr>
      <vt:lpstr>Links power</vt:lpstr>
      <vt:lpstr>Power values for different states of laptops and desktop computers [2]</vt:lpstr>
      <vt:lpstr>Per frame energy model</vt:lpstr>
      <vt:lpstr>Power values for different states of Wireless Routers and AP</vt:lpstr>
      <vt:lpstr>Power values for different states of Smartphone and Tablet</vt:lpstr>
      <vt:lpstr>Power values for different states of an Embedded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Saeedeh Baneshi</cp:lastModifiedBy>
  <cp:revision>1100</cp:revision>
  <dcterms:created xsi:type="dcterms:W3CDTF">2019-10-16T03:03:10Z</dcterms:created>
  <dcterms:modified xsi:type="dcterms:W3CDTF">2023-11-20T10:43:39Z</dcterms:modified>
</cp:coreProperties>
</file>