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9" r:id="rId2"/>
    <p:sldId id="290" r:id="rId3"/>
    <p:sldId id="288" r:id="rId4"/>
    <p:sldId id="296" r:id="rId5"/>
    <p:sldId id="297" r:id="rId6"/>
    <p:sldId id="298" r:id="rId7"/>
    <p:sldId id="306" r:id="rId8"/>
    <p:sldId id="303" r:id="rId9"/>
    <p:sldId id="304" r:id="rId10"/>
    <p:sldId id="310" r:id="rId11"/>
    <p:sldId id="312" r:id="rId12"/>
    <p:sldId id="313" r:id="rId13"/>
    <p:sldId id="314" r:id="rId14"/>
    <p:sldId id="315" r:id="rId15"/>
    <p:sldId id="299" r:id="rId16"/>
    <p:sldId id="282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Network_Energy_Experiments\AppEnergy+Network_1A_4C_2000_bw_10000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D\Slides%20for%20meeting%20with%20Ana\2024\DCNS_All_Networking_Energy_Mode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 dirty="0">
                <a:latin typeface="Arial"/>
              </a:rPr>
              <a:t>Active Energy of Links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Proxy_1'!$A$80</c:f>
              <c:strCache>
                <c:ptCount val="1"/>
                <c:pt idx="0">
                  <c:v>Total Active Energy of Links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'BW=100000 for Cloud and Proxy_1'!$B$43:$G$43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Proxy_1'!$B$80:$G$80</c:f>
              <c:numCache>
                <c:formatCode>0.00</c:formatCode>
                <c:ptCount val="6"/>
                <c:pt idx="0">
                  <c:v>2396.4499999999998</c:v>
                </c:pt>
                <c:pt idx="1">
                  <c:v>8300.24</c:v>
                </c:pt>
                <c:pt idx="2">
                  <c:v>14203.810000000001</c:v>
                </c:pt>
                <c:pt idx="3">
                  <c:v>2710.64</c:v>
                </c:pt>
                <c:pt idx="4">
                  <c:v>3023.8100000000004</c:v>
                </c:pt>
                <c:pt idx="5">
                  <c:v>8613.41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9-46C9-B62C-AED9FDA27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907085"/>
        <c:axId val="42492333"/>
      </c:barChart>
      <c:catAx>
        <c:axId val="1990708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42492333"/>
        <c:crosses val="autoZero"/>
        <c:auto val="1"/>
        <c:lblAlgn val="ctr"/>
        <c:lblOffset val="100"/>
        <c:noMultiLvlLbl val="0"/>
      </c:catAx>
      <c:valAx>
        <c:axId val="42492333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Energy Consumption (mj)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0.00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19907085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plotVisOnly val="1"/>
    <c:dispBlanksAs val="gap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Computation and Comunication Energy from Device Perspective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Proxy_1'!$A$19</c:f>
              <c:strCache>
                <c:ptCount val="1"/>
                <c:pt idx="0">
                  <c:v>Total Device Energy(j)= E(cloud+proxy+router+mobile devices)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Proxy_1'!$B$19:$G$19</c:f>
              <c:numCache>
                <c:formatCode>0.00_ ;\-0.00\ </c:formatCode>
                <c:ptCount val="6"/>
                <c:pt idx="0">
                  <c:v>3723644.1206510211</c:v>
                </c:pt>
                <c:pt idx="1">
                  <c:v>3724202.7895135931</c:v>
                </c:pt>
                <c:pt idx="2">
                  <c:v>3745730.0671428405</c:v>
                </c:pt>
                <c:pt idx="3">
                  <c:v>3724559.0604565074</c:v>
                </c:pt>
                <c:pt idx="4">
                  <c:v>3733981.4059249284</c:v>
                </c:pt>
                <c:pt idx="5">
                  <c:v>3733944.2265335135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D9-4C97-BA75-4C3D45807BD8}"/>
            </c:ext>
          </c:extLst>
        </c:ser>
        <c:ser>
          <c:idx val="1"/>
          <c:order val="1"/>
          <c:tx>
            <c:strRef>
              <c:f>'BW=100000 for Cloud and Proxy_1'!$A$70</c:f>
              <c:strCache>
                <c:ptCount val="1"/>
                <c:pt idx="0">
                  <c:v>Total links energy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Proxy_1'!$B$70:$G$70</c:f>
              <c:numCache>
                <c:formatCode>0.00</c:formatCode>
                <c:ptCount val="6"/>
                <c:pt idx="0">
                  <c:v>810033.23199999996</c:v>
                </c:pt>
                <c:pt idx="1">
                  <c:v>812985.12199999997</c:v>
                </c:pt>
                <c:pt idx="2">
                  <c:v>815936.89279000007</c:v>
                </c:pt>
                <c:pt idx="3">
                  <c:v>810190.3223900001</c:v>
                </c:pt>
                <c:pt idx="4">
                  <c:v>810346.89279000019</c:v>
                </c:pt>
                <c:pt idx="5">
                  <c:v>813141.69279000012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D9-4C97-BA75-4C3D4580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127103"/>
        <c:axId val="1985757759"/>
      </c:barChart>
      <c:catAx>
        <c:axId val="222127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Mapping 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985757759"/>
        <c:crosses val="autoZero"/>
        <c:auto val="1"/>
        <c:lblAlgn val="ctr"/>
        <c:lblOffset val="100"/>
        <c:noMultiLvlLbl val="0"/>
      </c:catAx>
      <c:valAx>
        <c:axId val="198575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Consumption()mj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00_ ;\-0.0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22127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Computation and Communication Energy from</a:t>
            </a:r>
            <a:r>
              <a:rPr lang="en-US" baseline="0"/>
              <a:t> Application perspective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Proxy_1'!$A$20</c:f>
              <c:strCache>
                <c:ptCount val="1"/>
                <c:pt idx="0">
                  <c:v>Total Application Energy(j)= E(cloud+proxy+router+mobile devices)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Proxy_1'!$B$20:$G$20</c:f>
              <c:numCache>
                <c:formatCode>0.00_ ;\-0.00\ </c:formatCode>
                <c:ptCount val="6"/>
                <c:pt idx="0">
                  <c:v>768646.34240815998</c:v>
                </c:pt>
                <c:pt idx="1">
                  <c:v>771231.78773101908</c:v>
                </c:pt>
                <c:pt idx="2">
                  <c:v>866384.58571426</c:v>
                </c:pt>
                <c:pt idx="3">
                  <c:v>775758.57974881551</c:v>
                </c:pt>
                <c:pt idx="4">
                  <c:v>799106.89065058704</c:v>
                </c:pt>
                <c:pt idx="5">
                  <c:v>798767.75239801104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C8-443B-A61C-C35ACB8BF4D8}"/>
            </c:ext>
          </c:extLst>
        </c:ser>
        <c:ser>
          <c:idx val="1"/>
          <c:order val="1"/>
          <c:tx>
            <c:strRef>
              <c:f>'BW=100000 for Cloud and Proxy_1'!$A$80</c:f>
              <c:strCache>
                <c:ptCount val="1"/>
                <c:pt idx="0">
                  <c:v>Total Active Energy of Links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Proxy_1'!$B$80:$G$80</c:f>
              <c:numCache>
                <c:formatCode>0.00</c:formatCode>
                <c:ptCount val="6"/>
                <c:pt idx="0">
                  <c:v>2396.4499999999998</c:v>
                </c:pt>
                <c:pt idx="1">
                  <c:v>8300.24</c:v>
                </c:pt>
                <c:pt idx="2">
                  <c:v>14203.810000000001</c:v>
                </c:pt>
                <c:pt idx="3">
                  <c:v>2710.64</c:v>
                </c:pt>
                <c:pt idx="4">
                  <c:v>3023.8100000000004</c:v>
                </c:pt>
                <c:pt idx="5">
                  <c:v>8613.41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C8-443B-A61C-C35ACB8BF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901279"/>
        <c:axId val="276115183"/>
      </c:barChart>
      <c:catAx>
        <c:axId val="289901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Mapping 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76115183"/>
        <c:crosses val="autoZero"/>
        <c:auto val="1"/>
        <c:lblAlgn val="ctr"/>
        <c:lblOffset val="100"/>
        <c:noMultiLvlLbl val="0"/>
      </c:catAx>
      <c:valAx>
        <c:axId val="276115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Consumption()mj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00_ ;\-0.0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89901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Networking energy models Comparison(including flow-based)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'DCNS_ECOFEN_Network Results for'!$A$39</c:f>
              <c:strCache>
                <c:ptCount val="1"/>
                <c:pt idx="0">
                  <c:v>Rated_Total Application NICs energy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'DCNS_ECOFEN_Network Results for'!$B$1:$G$1</c:f>
              <c:strCache>
                <c:ptCount val="6"/>
                <c:pt idx="0">
                  <c:v>Router_Only</c:v>
                </c:pt>
                <c:pt idx="1">
                  <c:v>Proxy_Only</c:v>
                </c:pt>
                <c:pt idx="2">
                  <c:v>Router_Proxy</c:v>
                </c:pt>
                <c:pt idx="3">
                  <c:v>Router_Cloud</c:v>
                </c:pt>
                <c:pt idx="4">
                  <c:v>Proxy_Cloud</c:v>
                </c:pt>
                <c:pt idx="5">
                  <c:v>Cloud_Only</c:v>
                </c:pt>
              </c:strCache>
            </c:strRef>
          </c:cat>
          <c:val>
            <c:numRef>
              <c:f>'DCNS_ECOFEN_Network Results for'!$B$39:$G$39</c:f>
              <c:numCache>
                <c:formatCode>General</c:formatCode>
                <c:ptCount val="6"/>
                <c:pt idx="0">
                  <c:v>12044.000000000873</c:v>
                </c:pt>
                <c:pt idx="1">
                  <c:v>20899.699999993783</c:v>
                </c:pt>
                <c:pt idx="2">
                  <c:v>12515.299999991064</c:v>
                </c:pt>
                <c:pt idx="3">
                  <c:v>13024.399999980233</c:v>
                </c:pt>
                <c:pt idx="4">
                  <c:v>21408.799999982955</c:v>
                </c:pt>
                <c:pt idx="5">
                  <c:v>29794.399999985606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66-4F92-BAD3-763BFD7E5676}"/>
            </c:ext>
          </c:extLst>
        </c:ser>
        <c:ser>
          <c:idx val="1"/>
          <c:order val="1"/>
          <c:tx>
            <c:strRef>
              <c:f>'DCNS_ECOFEN_Network Results for'!$A$54</c:f>
              <c:strCache>
                <c:ptCount val="1"/>
                <c:pt idx="0">
                  <c:v>Measured_Total Application NICs energy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'DCNS_ECOFEN_Network Results for'!$B$1:$G$1</c:f>
              <c:strCache>
                <c:ptCount val="6"/>
                <c:pt idx="0">
                  <c:v>Router_Only</c:v>
                </c:pt>
                <c:pt idx="1">
                  <c:v>Proxy_Only</c:v>
                </c:pt>
                <c:pt idx="2">
                  <c:v>Router_Proxy</c:v>
                </c:pt>
                <c:pt idx="3">
                  <c:v>Router_Cloud</c:v>
                </c:pt>
                <c:pt idx="4">
                  <c:v>Proxy_Cloud</c:v>
                </c:pt>
                <c:pt idx="5">
                  <c:v>Cloud_Only</c:v>
                </c:pt>
              </c:strCache>
            </c:strRef>
          </c:cat>
          <c:val>
            <c:numRef>
              <c:f>'DCNS_ECOFEN_Network Results for'!$B$54:$G$54</c:f>
              <c:numCache>
                <c:formatCode>General</c:formatCode>
                <c:ptCount val="6"/>
                <c:pt idx="0">
                  <c:v>4375.0400000003365</c:v>
                </c:pt>
                <c:pt idx="1">
                  <c:v>7385.9779999979273</c:v>
                </c:pt>
                <c:pt idx="2">
                  <c:v>4535.2819999970025</c:v>
                </c:pt>
                <c:pt idx="3">
                  <c:v>4701.4599999934599</c:v>
                </c:pt>
                <c:pt idx="4">
                  <c:v>7552.1559999943865</c:v>
                </c:pt>
                <c:pt idx="5">
                  <c:v>10403.259999995284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66-4F92-BAD3-763BFD7E5676}"/>
            </c:ext>
          </c:extLst>
        </c:ser>
        <c:ser>
          <c:idx val="2"/>
          <c:order val="2"/>
          <c:tx>
            <c:strRef>
              <c:f>'DCNS_ECOFEN_Network Results for'!$A$80</c:f>
              <c:strCache>
                <c:ptCount val="1"/>
                <c:pt idx="0">
                  <c:v>Total Active Energy of Links_Wired-Wifi energy model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'DCNS_ECOFEN_Network Results for'!$B$1:$G$1</c:f>
              <c:strCache>
                <c:ptCount val="6"/>
                <c:pt idx="0">
                  <c:v>Router_Only</c:v>
                </c:pt>
                <c:pt idx="1">
                  <c:v>Proxy_Only</c:v>
                </c:pt>
                <c:pt idx="2">
                  <c:v>Router_Proxy</c:v>
                </c:pt>
                <c:pt idx="3">
                  <c:v>Router_Cloud</c:v>
                </c:pt>
                <c:pt idx="4">
                  <c:v>Proxy_Cloud</c:v>
                </c:pt>
                <c:pt idx="5">
                  <c:v>Cloud_Only</c:v>
                </c:pt>
              </c:strCache>
            </c:strRef>
          </c:cat>
          <c:val>
            <c:numRef>
              <c:f>'DCNS_ECOFEN_Network Results for'!$B$80:$G$80</c:f>
              <c:numCache>
                <c:formatCode>General</c:formatCode>
                <c:ptCount val="6"/>
                <c:pt idx="0">
                  <c:v>2396.4499999999998</c:v>
                </c:pt>
                <c:pt idx="1">
                  <c:v>8300.24</c:v>
                </c:pt>
                <c:pt idx="2">
                  <c:v>2710.64</c:v>
                </c:pt>
                <c:pt idx="3">
                  <c:v>3023.81</c:v>
                </c:pt>
                <c:pt idx="4">
                  <c:v>8613.41</c:v>
                </c:pt>
                <c:pt idx="5">
                  <c:v>14203.81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66-4F92-BAD3-763BFD7E5676}"/>
            </c:ext>
          </c:extLst>
        </c:ser>
        <c:ser>
          <c:idx val="3"/>
          <c:order val="3"/>
          <c:tx>
            <c:strRef>
              <c:f>'DCNS_ECOFEN_Network Results for'!$A$124</c:f>
              <c:strCache>
                <c:ptCount val="1"/>
                <c:pt idx="0">
                  <c:v>Total Flow-Based Energy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'DCNS_ECOFEN_Network Results for'!$B$1:$G$1</c:f>
              <c:strCache>
                <c:ptCount val="6"/>
                <c:pt idx="0">
                  <c:v>Router_Only</c:v>
                </c:pt>
                <c:pt idx="1">
                  <c:v>Proxy_Only</c:v>
                </c:pt>
                <c:pt idx="2">
                  <c:v>Router_Proxy</c:v>
                </c:pt>
                <c:pt idx="3">
                  <c:v>Router_Cloud</c:v>
                </c:pt>
                <c:pt idx="4">
                  <c:v>Proxy_Cloud</c:v>
                </c:pt>
                <c:pt idx="5">
                  <c:v>Cloud_Only</c:v>
                </c:pt>
              </c:strCache>
            </c:strRef>
          </c:cat>
          <c:val>
            <c:numRef>
              <c:f>'DCNS_ECOFEN_Network Results for'!$B$124:$G$124</c:f>
              <c:numCache>
                <c:formatCode>General</c:formatCode>
                <c:ptCount val="6"/>
                <c:pt idx="0">
                  <c:v>39703.746363622959</c:v>
                </c:pt>
                <c:pt idx="1">
                  <c:v>172790.64659078908</c:v>
                </c:pt>
                <c:pt idx="2">
                  <c:v>46783.277499839271</c:v>
                </c:pt>
                <c:pt idx="3">
                  <c:v>53538.407107587409</c:v>
                </c:pt>
                <c:pt idx="4">
                  <c:v>179545.77619853782</c:v>
                </c:pt>
                <c:pt idx="5">
                  <c:v>300368.29619857593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66-4F92-BAD3-763BFD7E56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8919247"/>
        <c:axId val="1033813407"/>
      </c:barChart>
      <c:catAx>
        <c:axId val="908919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033813407"/>
        <c:crosses val="autoZero"/>
        <c:auto val="1"/>
        <c:lblAlgn val="ctr"/>
        <c:lblOffset val="100"/>
        <c:noMultiLvlLbl val="0"/>
      </c:catAx>
      <c:valAx>
        <c:axId val="1033813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Energy consumption(</a:t>
                </a:r>
                <a:r>
                  <a:rPr lang="en-US" dirty="0" err="1"/>
                  <a:t>mj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908919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5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4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6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127F-24D9-3F2C-ED37-04C2C401F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Energy Modeling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4499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4BA5-DFD2-0FB3-86BF-869B6998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733"/>
          </a:xfrm>
        </p:spPr>
        <p:txBody>
          <a:bodyPr>
            <a:noAutofit/>
          </a:bodyPr>
          <a:lstStyle/>
          <a:p>
            <a:r>
              <a:rPr lang="en-US" sz="3200" dirty="0"/>
              <a:t>Flow-Based Networking Energy model </a:t>
            </a:r>
            <a:endParaRPr lang="en-N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1D13B-07CF-5A86-3D5A-6279EC0315BC}"/>
              </a:ext>
            </a:extLst>
          </p:cNvPr>
          <p:cNvSpPr txBox="1"/>
          <p:nvPr/>
        </p:nvSpPr>
        <p:spPr>
          <a:xfrm>
            <a:off x="681924" y="6231265"/>
            <a:ext cx="11112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Jalali, Fatemeh, et al. "Fog computing may help to save energy in cloud computing."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Journal on Selected Areas in Communications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34.5 (2016): 1728-1739.</a:t>
            </a:r>
            <a:endParaRPr lang="en-NL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3ECF9-D600-AAE3-562A-525F2FFE1A1B}"/>
              </a:ext>
            </a:extLst>
          </p:cNvPr>
          <p:cNvSpPr txBox="1"/>
          <p:nvPr/>
        </p:nvSpPr>
        <p:spPr>
          <a:xfrm>
            <a:off x="681924" y="1688724"/>
            <a:ext cx="11298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shared equipment: Flow-based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equipment in end user premises (which are not shared): Time-based model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7575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2AD4-7746-FCB4-143D-61926C77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Flow-based for Shared equipment energy model</a:t>
            </a:r>
            <a:endParaRPr lang="en-NL" sz="3600" dirty="0"/>
          </a:p>
        </p:txBody>
      </p:sp>
      <p:pic>
        <p:nvPicPr>
          <p:cNvPr id="4" name="Picture 3" descr="A diagram of a power consumption trend&#10;&#10;Description automatically generated">
            <a:extLst>
              <a:ext uri="{FF2B5EF4-FFF2-40B4-BE49-F238E27FC236}">
                <a16:creationId xmlns:a16="http://schemas.microsoft.com/office/drawing/2014/main" id="{3399ADAC-F24E-BE8B-484B-B2458A277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58" y="2483237"/>
            <a:ext cx="4606027" cy="3731662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4635DFB-05CE-F089-5D77-615B3EDD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1" y="1699780"/>
            <a:ext cx="4140413" cy="692186"/>
          </a:xfrm>
          <a:prstGeom prst="rect">
            <a:avLst/>
          </a:prstGeom>
        </p:spPr>
      </p:pic>
      <p:pic>
        <p:nvPicPr>
          <p:cNvPr id="7" name="Picture 6" descr="A diagram of energy consumption&#10;&#10;Description automatically generated">
            <a:extLst>
              <a:ext uri="{FF2B5EF4-FFF2-40B4-BE49-F238E27FC236}">
                <a16:creationId xmlns:a16="http://schemas.microsoft.com/office/drawing/2014/main" id="{C3B471E9-E0B9-1A9B-74A0-EFFD41CE3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18" y="1084413"/>
            <a:ext cx="4228983" cy="4440432"/>
          </a:xfrm>
          <a:prstGeom prst="rect">
            <a:avLst/>
          </a:prstGeom>
        </p:spPr>
      </p:pic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8B4819A1-8FA0-7CB4-D366-8E00BB51F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07" y="5442105"/>
            <a:ext cx="5183371" cy="772794"/>
          </a:xfrm>
          <a:prstGeom prst="rect">
            <a:avLst/>
          </a:prstGeom>
        </p:spPr>
      </p:pic>
      <p:pic>
        <p:nvPicPr>
          <p:cNvPr id="11" name="Picture 10" descr="A black and white image of symbols&#10;&#10;Description automatically generated">
            <a:extLst>
              <a:ext uri="{FF2B5EF4-FFF2-40B4-BE49-F238E27FC236}">
                <a16:creationId xmlns:a16="http://schemas.microsoft.com/office/drawing/2014/main" id="{D6787F77-AAAF-3A2E-6402-0A2255A2B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231" y="6085205"/>
            <a:ext cx="3694925" cy="7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9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1826-47CF-4E95-43E3-38642018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Flow-based for End users equipment energy model</a:t>
            </a:r>
            <a:endParaRPr lang="en-NL" sz="4000" dirty="0"/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CDDA1F6B-81D9-DA20-8EDC-92C099AC5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65" y="1951603"/>
            <a:ext cx="7569589" cy="27115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3A22B-560F-2948-0A8A-10D56F93E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6" y="5080000"/>
            <a:ext cx="10447987" cy="12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1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2286-C925-444E-2884-64949EF1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Flow-Based Energy model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3400E-C29A-E9B5-2A08-A7FBCFDE3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78" y="2069024"/>
            <a:ext cx="6125368" cy="738737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75EFF5-3221-49A5-89AB-7ED1C58D4AF1}"/>
              </a:ext>
            </a:extLst>
          </p:cNvPr>
          <p:cNvGrpSpPr/>
          <p:nvPr/>
        </p:nvGrpSpPr>
        <p:grpSpPr>
          <a:xfrm>
            <a:off x="6819254" y="1690688"/>
            <a:ext cx="5368435" cy="4983616"/>
            <a:chOff x="6631369" y="1986204"/>
            <a:chExt cx="5368435" cy="498361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4E0E6DE-20CE-98A8-9838-22202228654C}"/>
                </a:ext>
              </a:extLst>
            </p:cNvPr>
            <p:cNvGrpSpPr/>
            <p:nvPr/>
          </p:nvGrpSpPr>
          <p:grpSpPr>
            <a:xfrm>
              <a:off x="8126955" y="1986204"/>
              <a:ext cx="3872849" cy="4547269"/>
              <a:chOff x="7043065" y="1077928"/>
              <a:chExt cx="3883124" cy="531485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0ED0C85-BDDB-5D30-91DE-D893B5A0DFAD}"/>
                  </a:ext>
                </a:extLst>
              </p:cNvPr>
              <p:cNvGrpSpPr/>
              <p:nvPr/>
            </p:nvGrpSpPr>
            <p:grpSpPr>
              <a:xfrm>
                <a:off x="7180078" y="1259902"/>
                <a:ext cx="3699494" cy="4951146"/>
                <a:chOff x="7180078" y="1225534"/>
                <a:chExt cx="3699494" cy="4951146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A96B461-A0DB-6253-8B88-3778B376D88B}"/>
                    </a:ext>
                  </a:extLst>
                </p:cNvPr>
                <p:cNvSpPr/>
                <p:nvPr/>
              </p:nvSpPr>
              <p:spPr>
                <a:xfrm>
                  <a:off x="8496299" y="1225534"/>
                  <a:ext cx="918882" cy="91888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cloud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36A8885-D26A-6371-50C0-703AA43025F9}"/>
                    </a:ext>
                  </a:extLst>
                </p:cNvPr>
                <p:cNvSpPr/>
                <p:nvPr/>
              </p:nvSpPr>
              <p:spPr>
                <a:xfrm>
                  <a:off x="8552330" y="293114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Proxy</a:t>
                  </a:r>
                </a:p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server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E96D6AC-8344-2B6A-DB46-A14852551328}"/>
                    </a:ext>
                  </a:extLst>
                </p:cNvPr>
                <p:cNvSpPr/>
                <p:nvPr/>
              </p:nvSpPr>
              <p:spPr>
                <a:xfrm>
                  <a:off x="8552328" y="4206070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router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72EED61-1B36-99B1-0627-69D3A3A9E74A}"/>
                    </a:ext>
                  </a:extLst>
                </p:cNvPr>
                <p:cNvSpPr/>
                <p:nvPr/>
              </p:nvSpPr>
              <p:spPr>
                <a:xfrm>
                  <a:off x="7180078" y="5448297"/>
                  <a:ext cx="806823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10D605B-68E6-9D44-E180-F664189B86E2}"/>
                    </a:ext>
                  </a:extLst>
                </p:cNvPr>
                <p:cNvSpPr/>
                <p:nvPr/>
              </p:nvSpPr>
              <p:spPr>
                <a:xfrm>
                  <a:off x="8109074" y="544829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2DE28BF-D1FE-2917-6EB1-D548AABED528}"/>
                    </a:ext>
                  </a:extLst>
                </p:cNvPr>
                <p:cNvSpPr/>
                <p:nvPr/>
              </p:nvSpPr>
              <p:spPr>
                <a:xfrm>
                  <a:off x="9065302" y="5448296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B07477F-142D-60E8-4044-FA89A052541A}"/>
                    </a:ext>
                  </a:extLst>
                </p:cNvPr>
                <p:cNvSpPr/>
                <p:nvPr/>
              </p:nvSpPr>
              <p:spPr>
                <a:xfrm>
                  <a:off x="10072748" y="544829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0104BFCC-C366-F97B-CA35-E44BFDFB725B}"/>
                    </a:ext>
                  </a:extLst>
                </p:cNvPr>
                <p:cNvCxnSpPr>
                  <a:cxnSpLocks/>
                  <a:stCxn id="24" idx="4"/>
                  <a:endCxn id="25" idx="0"/>
                </p:cNvCxnSpPr>
                <p:nvPr/>
              </p:nvCxnSpPr>
              <p:spPr>
                <a:xfrm>
                  <a:off x="8955740" y="2144416"/>
                  <a:ext cx="2" cy="786731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C1A9427-7E6A-1BC0-2474-CDB636E9E8FE}"/>
                    </a:ext>
                  </a:extLst>
                </p:cNvPr>
                <p:cNvCxnSpPr>
                  <a:cxnSpLocks/>
                  <a:stCxn id="26" idx="0"/>
                  <a:endCxn id="25" idx="4"/>
                </p:cNvCxnSpPr>
                <p:nvPr/>
              </p:nvCxnSpPr>
              <p:spPr>
                <a:xfrm flipV="1">
                  <a:off x="8955740" y="3659530"/>
                  <a:ext cx="2" cy="546540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CAA972CA-28C9-9FAB-EE2C-5DAEDE571656}"/>
                    </a:ext>
                  </a:extLst>
                </p:cNvPr>
                <p:cNvCxnSpPr>
                  <a:cxnSpLocks/>
                  <a:stCxn id="26" idx="3"/>
                  <a:endCxn id="27" idx="0"/>
                </p:cNvCxnSpPr>
                <p:nvPr/>
              </p:nvCxnSpPr>
              <p:spPr>
                <a:xfrm flipH="1">
                  <a:off x="7583490" y="4827783"/>
                  <a:ext cx="1086995" cy="62051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6A9FD7A5-1E27-A3C5-5B96-910A49A3E2E4}"/>
                    </a:ext>
                  </a:extLst>
                </p:cNvPr>
                <p:cNvCxnSpPr>
                  <a:cxnSpLocks/>
                  <a:stCxn id="26" idx="4"/>
                  <a:endCxn id="28" idx="0"/>
                </p:cNvCxnSpPr>
                <p:nvPr/>
              </p:nvCxnSpPr>
              <p:spPr>
                <a:xfrm flipH="1">
                  <a:off x="8512486" y="4934453"/>
                  <a:ext cx="443253" cy="513844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08C06224-634C-2D53-F3E3-7AD2F2830474}"/>
                    </a:ext>
                  </a:extLst>
                </p:cNvPr>
                <p:cNvCxnSpPr>
                  <a:cxnSpLocks/>
                  <a:stCxn id="26" idx="4"/>
                  <a:endCxn id="29" idx="0"/>
                </p:cNvCxnSpPr>
                <p:nvPr/>
              </p:nvCxnSpPr>
              <p:spPr>
                <a:xfrm>
                  <a:off x="8955740" y="4934453"/>
                  <a:ext cx="512974" cy="51384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AE971838-1FD8-DDA7-11DB-FC81A673FFCD}"/>
                    </a:ext>
                  </a:extLst>
                </p:cNvPr>
                <p:cNvCxnSpPr>
                  <a:cxnSpLocks/>
                  <a:stCxn id="26" idx="5"/>
                  <a:endCxn id="30" idx="0"/>
                </p:cNvCxnSpPr>
                <p:nvPr/>
              </p:nvCxnSpPr>
              <p:spPr>
                <a:xfrm>
                  <a:off x="9240995" y="4827783"/>
                  <a:ext cx="1235165" cy="62051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C031E2F-0E5A-D654-9113-256865EEDFEB}"/>
                  </a:ext>
                </a:extLst>
              </p:cNvPr>
              <p:cNvSpPr/>
              <p:nvPr/>
            </p:nvSpPr>
            <p:spPr>
              <a:xfrm>
                <a:off x="7043065" y="5295060"/>
                <a:ext cx="3883124" cy="1097725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DD77E7-A7B5-F694-DE63-BBE98727469E}"/>
                  </a:ext>
                </a:extLst>
              </p:cNvPr>
              <p:cNvSpPr/>
              <p:nvPr/>
            </p:nvSpPr>
            <p:spPr>
              <a:xfrm>
                <a:off x="8338525" y="1077928"/>
                <a:ext cx="1212656" cy="4146603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9395E9-038A-2200-49D3-319C55132CC6}"/>
                </a:ext>
              </a:extLst>
            </p:cNvPr>
            <p:cNvSpPr txBox="1"/>
            <p:nvPr/>
          </p:nvSpPr>
          <p:spPr>
            <a:xfrm>
              <a:off x="10785790" y="2780111"/>
              <a:ext cx="10397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Shared devices(</a:t>
              </a:r>
              <a:r>
                <a:rPr lang="en-US" sz="1400" dirty="0">
                  <a:solidFill>
                    <a:schemeClr val="accent6"/>
                  </a:solidFill>
                </a:rPr>
                <a:t>Flow-based model</a:t>
              </a:r>
              <a:r>
                <a:rPr lang="en-US" dirty="0">
                  <a:solidFill>
                    <a:schemeClr val="accent6"/>
                  </a:solidFill>
                </a:rPr>
                <a:t>)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30E85B-3850-733B-8BE7-29899BF2D48E}"/>
                </a:ext>
              </a:extLst>
            </p:cNvPr>
            <p:cNvSpPr txBox="1"/>
            <p:nvPr/>
          </p:nvSpPr>
          <p:spPr>
            <a:xfrm>
              <a:off x="6631369" y="5769491"/>
              <a:ext cx="14932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End user devices (</a:t>
              </a:r>
              <a:r>
                <a:rPr lang="en-US" sz="1600" dirty="0">
                  <a:solidFill>
                    <a:schemeClr val="accent6"/>
                  </a:solidFill>
                </a:rPr>
                <a:t>Time based model</a:t>
              </a:r>
              <a:r>
                <a:rPr lang="en-US" dirty="0">
                  <a:solidFill>
                    <a:schemeClr val="accent6"/>
                  </a:solidFill>
                </a:rPr>
                <a:t>)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035050-F641-E205-5D69-0278E0B431B6}"/>
                  </a:ext>
                </a:extLst>
              </p:cNvPr>
              <p:cNvSpPr txBox="1"/>
              <p:nvPr/>
            </p:nvSpPr>
            <p:spPr>
              <a:xfrm>
                <a:off x="869667" y="3041277"/>
                <a:ext cx="7814673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𝑆h𝑎𝑟𝑒𝑑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𝑛𝑒𝑡𝑤𝑜𝑟𝑘𝑖𝑛𝑔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E_idle+E_Active</a:t>
                </a:r>
                <a:endParaRPr lang="en-US" dirty="0"/>
              </a:p>
              <a:p>
                <a:r>
                  <a:rPr lang="en-US" b="1" dirty="0" err="1"/>
                  <a:t>E_idle</a:t>
                </a:r>
                <a:r>
                  <a:rPr lang="en-US" b="1" dirty="0"/>
                  <a:t>=((</a:t>
                </a:r>
                <a:r>
                  <a:rPr lang="en-US" dirty="0"/>
                  <a:t>UpLinkBusyTime-SharedBusyTime)*IdlePower)</a:t>
                </a:r>
              </a:p>
              <a:p>
                <a:r>
                  <a:rPr lang="en-US" dirty="0"/>
                  <a:t>+ SharedBustTime*IdlePower*</a:t>
                </a:r>
                <a:r>
                  <a:rPr lang="en-US" b="1" dirty="0"/>
                  <a:t>UpLinkBW/TotalBW</a:t>
                </a:r>
              </a:p>
              <a:p>
                <a:endParaRPr lang="en-US" dirty="0"/>
              </a:p>
              <a:p>
                <a:r>
                  <a:rPr lang="en-US" b="1" dirty="0"/>
                  <a:t>E_Active= </a:t>
                </a:r>
                <a:r>
                  <a:rPr lang="en-US" dirty="0"/>
                  <a:t>UpLinkBusyTime*ActivePower*</a:t>
                </a:r>
                <a:r>
                  <a:rPr lang="en-US" b="1" dirty="0"/>
                  <a:t>UplinkBW/TotalBW</a:t>
                </a:r>
                <a:endParaRPr lang="en-NL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035050-F641-E205-5D69-0278E0B43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67" y="3041277"/>
                <a:ext cx="7814673" cy="1384995"/>
              </a:xfrm>
              <a:prstGeom prst="rect">
                <a:avLst/>
              </a:prstGeom>
              <a:blipFill>
                <a:blip r:embed="rId3"/>
                <a:stretch>
                  <a:fillRect l="-1872" t="-5286" b="-969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8DA2CF-9ECB-1EF0-8226-B1C5A4D6DCCA}"/>
                  </a:ext>
                </a:extLst>
              </p:cNvPr>
              <p:cNvSpPr txBox="1"/>
              <p:nvPr/>
            </p:nvSpPr>
            <p:spPr>
              <a:xfrm>
                <a:off x="352397" y="4856685"/>
                <a:ext cx="88537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𝐷𝑒𝑣𝑖𝑐𝑒𝑠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𝑠𝑒𝑟𝑣𝑖𝑐𝑒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</a:t>
                </a:r>
              </a:p>
              <a:p>
                <a:r>
                  <a:rPr lang="en-US" dirty="0"/>
                  <a:t> E_Active(Service k)+ TotalTime*IdlePower*(Active time of service k/Total active time)</a:t>
                </a:r>
                <a:endParaRPr lang="en-NL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8DA2CF-9ECB-1EF0-8226-B1C5A4D6D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97" y="4856685"/>
                <a:ext cx="8853770" cy="553998"/>
              </a:xfrm>
              <a:prstGeom prst="rect">
                <a:avLst/>
              </a:prstGeom>
              <a:blipFill>
                <a:blip r:embed="rId4"/>
                <a:stretch>
                  <a:fillRect l="-1033" t="-13187" r="-758" b="-252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3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E216-58B3-36A9-0B59-9207F91A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results</a:t>
            </a:r>
            <a:endParaRPr lang="en-NL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2D4D32-B66A-FB1D-5464-415505E112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356880"/>
              </p:ext>
            </p:extLst>
          </p:nvPr>
        </p:nvGraphicFramePr>
        <p:xfrm>
          <a:off x="1676401" y="1647824"/>
          <a:ext cx="8028516" cy="4712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65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3236-9C51-B5A7-E761-BAFD7316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power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A2B8-4E37-C03E-2B6E-A3044E132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iFogSim:</a:t>
                </a:r>
              </a:p>
              <a:p>
                <a:pPr lvl="1"/>
                <a:r>
                  <a:rPr lang="en-US" i="1" dirty="0">
                    <a:latin typeface="Cambria Math" panose="02040503050406030204" pitchFamily="18" charset="0"/>
                  </a:rPr>
                  <a:t>Default: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𝐵𝑝𝑚𝑠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dirty="0"/>
                  <a:t> ,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=200w 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=100w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𝐵𝑝𝑚𝑠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=200w 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=100w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𝑆𝑖𝑚𝐺𝑟𝑖𝑑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/>
                  <a:t>=200w,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𝑃𝑜𝑤𝑒𝑟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=100w,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A2B8-4E37-C03E-2B6E-A3044E132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66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2E96C-14C8-FA66-41FA-DE078EDC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5"/>
            <a:ext cx="10515600" cy="1018796"/>
          </a:xfrm>
        </p:spPr>
        <p:txBody>
          <a:bodyPr anchor="b">
            <a:normAutofit fontScale="90000"/>
          </a:bodyPr>
          <a:lstStyle/>
          <a:p>
            <a:r>
              <a:rPr lang="en-US" sz="3600" dirty="0"/>
              <a:t>Power values for different states of laptops and desktop computers </a:t>
            </a:r>
            <a:r>
              <a:rPr lang="en-US" sz="3600" baseline="30000" dirty="0"/>
              <a:t>[2]</a:t>
            </a:r>
            <a:endParaRPr lang="en-NL" sz="3600" baseline="30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90EBDA-32D7-DE0C-0F9A-30E56C0B9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5034"/>
            <a:ext cx="5152697" cy="3204525"/>
          </a:xfrm>
        </p:spPr>
        <p:txBody>
          <a:bodyPr anchor="ctr">
            <a:normAutofit/>
          </a:bodyPr>
          <a:lstStyle/>
          <a:p>
            <a:r>
              <a:rPr lang="en-US" dirty="0"/>
              <a:t>Network adapter is Intel 5300 </a:t>
            </a:r>
            <a:r>
              <a:rPr lang="en-US" sz="1800" dirty="0"/>
              <a:t>(Which is common for laptops and desktop computers, and it is based on IEEE 802.11n wireless networking standard)</a:t>
            </a:r>
          </a:p>
          <a:p>
            <a:endParaRPr lang="en-US" dirty="0"/>
          </a:p>
        </p:txBody>
      </p:sp>
      <p:pic>
        <p:nvPicPr>
          <p:cNvPr id="5" name="Content Placeholder 4" descr="A table with text and numbers&#10;&#10;Description automatically generated">
            <a:extLst>
              <a:ext uri="{FF2B5EF4-FFF2-40B4-BE49-F238E27FC236}">
                <a16:creationId xmlns:a16="http://schemas.microsoft.com/office/drawing/2014/main" id="{FDE69670-D84C-D93F-9DE4-C6686462B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5034"/>
            <a:ext cx="5483896" cy="3029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82482-A9D1-698E-2FFA-C6BA560BF569}"/>
              </a:ext>
            </a:extLst>
          </p:cNvPr>
          <p:cNvSpPr txBox="1"/>
          <p:nvPr/>
        </p:nvSpPr>
        <p:spPr>
          <a:xfrm>
            <a:off x="748862" y="5706392"/>
            <a:ext cx="1083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[2].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Halperin, Daniel, et al. "Demystifying 802.11 n power consumption."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2010 international conference on Power aware computing and systems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USENIX Association, 2010.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08189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21B5-7B4E-E6F2-448A-1C02648B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Per frame energy model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912A2-CF84-27C6-5523-A20D3A943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0875"/>
                <a:ext cx="5846379" cy="4236087"/>
              </a:xfrm>
            </p:spPr>
            <p:txBody>
              <a:bodyPr/>
              <a:lstStyle/>
              <a:p>
                <a:r>
                  <a:rPr lang="en-US" dirty="0"/>
                  <a:t>Devices (wireless routers, smartphones, tablets, and embedded devices)</a:t>
                </a:r>
              </a:p>
              <a:p>
                <a:r>
                  <a:rPr lang="en-US" sz="1800" b="0" i="0" u="none" strike="noStrike" baseline="0" dirty="0">
                    <a:latin typeface="NimbusRomNo9L-Regu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800" dirty="0">
                        <a:latin typeface="NimbusRomNo9L-Regu"/>
                      </a:rPr>
                      <m:t> 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𝑥𝑟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) are constant parameters that depend on the device and the configuration of its communication parameters</a:t>
                </a:r>
              </a:p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The other 4 parameters are variables that depend on the number of stations in the WLAN and their</a:t>
                </a:r>
                <a:r>
                  <a:rPr lang="en-US" sz="1800" dirty="0">
                    <a:latin typeface="NimbusRomNo9L-Regu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traffic generation behavior.</a:t>
                </a:r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912A2-CF84-27C6-5523-A20D3A943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0875"/>
                <a:ext cx="5846379" cy="4236087"/>
              </a:xfrm>
              <a:blipFill>
                <a:blip r:embed="rId2"/>
                <a:stretch>
                  <a:fillRect l="-938" t="-43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49145B8-964D-CB8A-A4A6-CF9935089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04" y="2695904"/>
            <a:ext cx="5257433" cy="5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1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C1A7-8DE3-11D3-11B2-A9D17C4A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Power values for different states of Wireless Routers and AP</a:t>
            </a:r>
            <a:endParaRPr lang="en-NL" sz="3600" dirty="0"/>
          </a:p>
        </p:txBody>
      </p:sp>
      <p:pic>
        <p:nvPicPr>
          <p:cNvPr id="5" name="Content Placeholder 4" descr="A white rectangular box with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8492D2B4-437E-79D2-5009-EA74E61FC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60" y="1941512"/>
            <a:ext cx="7781002" cy="4361617"/>
          </a:xfrm>
        </p:spPr>
      </p:pic>
      <p:pic>
        <p:nvPicPr>
          <p:cNvPr id="6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D09E6CF8-03A3-6445-EE77-EA93E0874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80609" r="-1535" b="1813"/>
          <a:stretch/>
        </p:blipFill>
        <p:spPr>
          <a:xfrm>
            <a:off x="1018443" y="6356916"/>
            <a:ext cx="9930035" cy="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9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5FEC-7675-0462-1F9C-E0BE5E7F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Power values for different states of Smartphone and Tablet</a:t>
            </a:r>
            <a:endParaRPr lang="en-NL" sz="36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81913F-EB0B-4BB0-979A-35C9214CD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69294"/>
            <a:ext cx="8392160" cy="4903411"/>
          </a:xfrm>
        </p:spPr>
      </p:pic>
    </p:spTree>
    <p:extLst>
      <p:ext uri="{BB962C8B-B14F-4D97-AF65-F5344CB8AC3E}">
        <p14:creationId xmlns:p14="http://schemas.microsoft.com/office/powerpoint/2010/main" val="165066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785B-3BD7-3803-D905-F2DD6728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5912"/>
          </a:xfrm>
        </p:spPr>
        <p:txBody>
          <a:bodyPr>
            <a:normAutofit/>
          </a:bodyPr>
          <a:lstStyle/>
          <a:p>
            <a:r>
              <a:rPr lang="en-US" sz="3600" dirty="0"/>
              <a:t>Background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A204F-8D48-23B2-245D-CED6445AE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241" y="1439391"/>
                <a:ext cx="6792539" cy="4737572"/>
              </a:xfrm>
            </p:spPr>
            <p:txBody>
              <a:bodyPr/>
              <a:lstStyle/>
              <a:p>
                <a:r>
                  <a:rPr lang="en-US" dirty="0"/>
                  <a:t>Link latency defined for each device (100, 2, 2).</a:t>
                </a:r>
              </a:p>
              <a:p>
                <a:r>
                  <a:rPr lang="en-US" dirty="0"/>
                  <a:t>Link delay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𝑁𝑒𝑡𝑤𝑜𝑟𝑘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𝐵𝑦𝑡𝑒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Link busy time =</a:t>
                </a:r>
                <a:r>
                  <a:rPr lang="en-US" dirty="0"/>
                  <a:t> </a:t>
                </a:r>
                <a:r>
                  <a:rPr lang="en-US" b="1" dirty="0"/>
                  <a:t>Network delay</a:t>
                </a:r>
              </a:p>
              <a:p>
                <a:r>
                  <a:rPr lang="en-US" b="1" dirty="0"/>
                  <a:t>Tuple arrival time=</a:t>
                </a:r>
                <a:r>
                  <a:rPr lang="en-US" dirty="0"/>
                  <a:t> </a:t>
                </a:r>
                <a:r>
                  <a:rPr lang="en-US" b="1" dirty="0"/>
                  <a:t>Network delay + latency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Total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𝑈𝑠𝑎𝑔𝑒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𝑆𝑖𝑚𝑢𝑙𝑎𝑡𝑖𝑜𝑛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</m:oMath>
                </a14:m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A204F-8D48-23B2-245D-CED6445AE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241" y="1439391"/>
                <a:ext cx="6792539" cy="4737572"/>
              </a:xfrm>
              <a:blipFill>
                <a:blip r:embed="rId2"/>
                <a:stretch>
                  <a:fillRect l="-807" t="-38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8CD580DA-F875-C25C-6472-D959B06D6416}"/>
              </a:ext>
            </a:extLst>
          </p:cNvPr>
          <p:cNvGrpSpPr/>
          <p:nvPr/>
        </p:nvGrpSpPr>
        <p:grpSpPr>
          <a:xfrm>
            <a:off x="6384077" y="687046"/>
            <a:ext cx="4316184" cy="5979255"/>
            <a:chOff x="3307197" y="300273"/>
            <a:chExt cx="4316184" cy="597925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1A2784-EEC3-7018-358A-8D6E4D138FA3}"/>
                </a:ext>
              </a:extLst>
            </p:cNvPr>
            <p:cNvCxnSpPr>
              <a:cxnSpLocks/>
              <a:stCxn id="44" idx="4"/>
              <a:endCxn id="43" idx="0"/>
            </p:cNvCxnSpPr>
            <p:nvPr/>
          </p:nvCxnSpPr>
          <p:spPr>
            <a:xfrm flipH="1">
              <a:off x="7115069" y="1266989"/>
              <a:ext cx="2208" cy="820257"/>
            </a:xfrm>
            <a:prstGeom prst="straightConnector1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1663DF5-27E8-CC14-7D5A-03CB8041662E}"/>
                </a:ext>
              </a:extLst>
            </p:cNvPr>
            <p:cNvCxnSpPr>
              <a:cxnSpLocks/>
              <a:stCxn id="43" idx="4"/>
              <a:endCxn id="42" idx="7"/>
            </p:cNvCxnSpPr>
            <p:nvPr/>
          </p:nvCxnSpPr>
          <p:spPr>
            <a:xfrm flipH="1">
              <a:off x="6625081" y="3053962"/>
              <a:ext cx="489988" cy="542559"/>
            </a:xfrm>
            <a:prstGeom prst="straightConnector1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DD790D1-4F37-C5D9-11E3-76CD80838900}"/>
                </a:ext>
              </a:extLst>
            </p:cNvPr>
            <p:cNvSpPr/>
            <p:nvPr/>
          </p:nvSpPr>
          <p:spPr>
            <a:xfrm>
              <a:off x="5915204" y="3482770"/>
              <a:ext cx="831673" cy="77674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2060"/>
                  </a:solidFill>
                  <a:cs typeface="Calibri"/>
                </a:rPr>
                <a:t>Router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B95A992-9245-633C-9285-349964F03045}"/>
                </a:ext>
              </a:extLst>
            </p:cNvPr>
            <p:cNvSpPr/>
            <p:nvPr/>
          </p:nvSpPr>
          <p:spPr>
            <a:xfrm>
              <a:off x="6608965" y="2087246"/>
              <a:ext cx="1012208" cy="9667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cs typeface="Calibri"/>
                </a:rPr>
                <a:t>Proxy server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F92E87-601F-37D7-DD40-FD354A6A1D44}"/>
                </a:ext>
              </a:extLst>
            </p:cNvPr>
            <p:cNvSpPr/>
            <p:nvPr/>
          </p:nvSpPr>
          <p:spPr>
            <a:xfrm>
              <a:off x="6611173" y="300273"/>
              <a:ext cx="1012208" cy="9667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cs typeface="Calibri"/>
                </a:rPr>
                <a:t>Cloud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D4146F-2353-8FED-8587-437DAAFB4301}"/>
                </a:ext>
              </a:extLst>
            </p:cNvPr>
            <p:cNvSpPr/>
            <p:nvPr/>
          </p:nvSpPr>
          <p:spPr>
            <a:xfrm>
              <a:off x="4750395" y="4731154"/>
              <a:ext cx="771703" cy="6897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2060"/>
                  </a:solidFill>
                  <a:cs typeface="Calibri"/>
                </a:rPr>
                <a:t>Smart camera</a:t>
              </a:r>
            </a:p>
          </p:txBody>
        </p:sp>
        <p:pic>
          <p:nvPicPr>
            <p:cNvPr id="46" name="Graphic 9" descr="Security camera outline">
              <a:extLst>
                <a:ext uri="{FF2B5EF4-FFF2-40B4-BE49-F238E27FC236}">
                  <a16:creationId xmlns:a16="http://schemas.microsoft.com/office/drawing/2014/main" id="{C8DA81EA-0C6D-AD79-6E00-6668BE46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57408" y="5365128"/>
              <a:ext cx="914400" cy="914400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B60D104-454F-2896-4312-6C3D83426137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V="1">
              <a:off x="4607698" y="5319887"/>
              <a:ext cx="255710" cy="329791"/>
            </a:xfrm>
            <a:prstGeom prst="straightConnector1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11">
              <a:extLst>
                <a:ext uri="{FF2B5EF4-FFF2-40B4-BE49-F238E27FC236}">
                  <a16:creationId xmlns:a16="http://schemas.microsoft.com/office/drawing/2014/main" id="{906ACB3F-6D1F-F1D1-281B-765DE32E3D9F}"/>
                </a:ext>
              </a:extLst>
            </p:cNvPr>
            <p:cNvSpPr txBox="1"/>
            <p:nvPr/>
          </p:nvSpPr>
          <p:spPr>
            <a:xfrm>
              <a:off x="5946701" y="1447010"/>
              <a:ext cx="1185539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cs typeface="Calibri"/>
                </a:rPr>
                <a:t>Latency=100</a:t>
              </a:r>
            </a:p>
          </p:txBody>
        </p:sp>
        <p:sp>
          <p:nvSpPr>
            <p:cNvPr id="49" name="TextBox 12">
              <a:extLst>
                <a:ext uri="{FF2B5EF4-FFF2-40B4-BE49-F238E27FC236}">
                  <a16:creationId xmlns:a16="http://schemas.microsoft.com/office/drawing/2014/main" id="{BAB26BD3-B04F-7D79-D398-774C82276296}"/>
                </a:ext>
              </a:extLst>
            </p:cNvPr>
            <p:cNvSpPr txBox="1"/>
            <p:nvPr/>
          </p:nvSpPr>
          <p:spPr>
            <a:xfrm>
              <a:off x="5842864" y="2993828"/>
              <a:ext cx="1185539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cs typeface="Calibri"/>
                </a:rPr>
                <a:t>Latency=2</a:t>
              </a:r>
            </a:p>
          </p:txBody>
        </p:sp>
        <p:sp>
          <p:nvSpPr>
            <p:cNvPr id="50" name="TextBox 13">
              <a:extLst>
                <a:ext uri="{FF2B5EF4-FFF2-40B4-BE49-F238E27FC236}">
                  <a16:creationId xmlns:a16="http://schemas.microsoft.com/office/drawing/2014/main" id="{1186759C-98B7-7A9F-3476-32B997AFECC7}"/>
                </a:ext>
              </a:extLst>
            </p:cNvPr>
            <p:cNvSpPr txBox="1"/>
            <p:nvPr/>
          </p:nvSpPr>
          <p:spPr>
            <a:xfrm>
              <a:off x="3307197" y="4256542"/>
              <a:ext cx="2856711" cy="41549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FF0000"/>
                  </a:solidFill>
                  <a:cs typeface="Calibri"/>
                </a:rPr>
                <a:t>Delay = Network length(byte)/ link BW</a:t>
              </a:r>
            </a:p>
            <a:p>
              <a:r>
                <a:rPr lang="en-US" sz="1050" dirty="0">
                  <a:solidFill>
                    <a:srgbClr val="FF0000"/>
                  </a:solidFill>
                  <a:cs typeface="Calibri"/>
                </a:rPr>
                <a:t>Delay = 2000/10000 = 0.2</a:t>
              </a:r>
            </a:p>
          </p:txBody>
        </p:sp>
        <p:sp>
          <p:nvSpPr>
            <p:cNvPr id="51" name="TextBox 14">
              <a:extLst>
                <a:ext uri="{FF2B5EF4-FFF2-40B4-BE49-F238E27FC236}">
                  <a16:creationId xmlns:a16="http://schemas.microsoft.com/office/drawing/2014/main" id="{A2916275-2622-0593-E02B-B4C365CB35D2}"/>
                </a:ext>
              </a:extLst>
            </p:cNvPr>
            <p:cNvSpPr txBox="1"/>
            <p:nvPr/>
          </p:nvSpPr>
          <p:spPr>
            <a:xfrm>
              <a:off x="3790667" y="5196776"/>
              <a:ext cx="1122534" cy="24622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000" dirty="0">
                  <a:cs typeface="Calibri"/>
                </a:rPr>
                <a:t>Latency=1msec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DCE5A50-90EB-7959-051E-74F77905CF72}"/>
                </a:ext>
              </a:extLst>
            </p:cNvPr>
            <p:cNvSpPr/>
            <p:nvPr/>
          </p:nvSpPr>
          <p:spPr>
            <a:xfrm>
              <a:off x="3820538" y="4687710"/>
              <a:ext cx="2022326" cy="1515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B7F6485-FCDE-61F1-809E-F4223B756060}"/>
                </a:ext>
              </a:extLst>
            </p:cNvPr>
            <p:cNvCxnSpPr>
              <a:cxnSpLocks/>
              <a:stCxn id="42" idx="3"/>
              <a:endCxn id="45" idx="7"/>
            </p:cNvCxnSpPr>
            <p:nvPr/>
          </p:nvCxnSpPr>
          <p:spPr>
            <a:xfrm flipH="1">
              <a:off x="5409085" y="4145762"/>
              <a:ext cx="627915" cy="686403"/>
            </a:xfrm>
            <a:prstGeom prst="straightConnector1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12">
            <a:extLst>
              <a:ext uri="{FF2B5EF4-FFF2-40B4-BE49-F238E27FC236}">
                <a16:creationId xmlns:a16="http://schemas.microsoft.com/office/drawing/2014/main" id="{054B18CF-8DC0-6904-673E-8D9B3752B218}"/>
              </a:ext>
            </a:extLst>
          </p:cNvPr>
          <p:cNvSpPr txBox="1"/>
          <p:nvPr/>
        </p:nvSpPr>
        <p:spPr>
          <a:xfrm>
            <a:off x="7960173" y="4371930"/>
            <a:ext cx="118553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Latency=2</a:t>
            </a:r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D519C23B-49DB-5FE7-B98A-1670606A618A}"/>
              </a:ext>
            </a:extLst>
          </p:cNvPr>
          <p:cNvSpPr txBox="1"/>
          <p:nvPr/>
        </p:nvSpPr>
        <p:spPr>
          <a:xfrm>
            <a:off x="10524913" y="1479210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5DF343FD-D0F0-BE1C-9A81-DE621FB74617}"/>
              </a:ext>
            </a:extLst>
          </p:cNvPr>
          <p:cNvSpPr txBox="1"/>
          <p:nvPr/>
        </p:nvSpPr>
        <p:spPr>
          <a:xfrm>
            <a:off x="10233975" y="3500020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74" name="TextBox 11">
            <a:extLst>
              <a:ext uri="{FF2B5EF4-FFF2-40B4-BE49-F238E27FC236}">
                <a16:creationId xmlns:a16="http://schemas.microsoft.com/office/drawing/2014/main" id="{57CAB663-FE30-4849-0620-B35BC707B599}"/>
              </a:ext>
            </a:extLst>
          </p:cNvPr>
          <p:cNvSpPr txBox="1"/>
          <p:nvPr/>
        </p:nvSpPr>
        <p:spPr>
          <a:xfrm>
            <a:off x="8774151" y="4820807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75" name="TextBox 11">
            <a:extLst>
              <a:ext uri="{FF2B5EF4-FFF2-40B4-BE49-F238E27FC236}">
                <a16:creationId xmlns:a16="http://schemas.microsoft.com/office/drawing/2014/main" id="{C6A4D483-D153-F80F-8D04-CCBF8A4CB9DD}"/>
              </a:ext>
            </a:extLst>
          </p:cNvPr>
          <p:cNvSpPr txBox="1"/>
          <p:nvPr/>
        </p:nvSpPr>
        <p:spPr>
          <a:xfrm>
            <a:off x="7954002" y="5843492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76" name="TextBox 11">
            <a:extLst>
              <a:ext uri="{FF2B5EF4-FFF2-40B4-BE49-F238E27FC236}">
                <a16:creationId xmlns:a16="http://schemas.microsoft.com/office/drawing/2014/main" id="{53CA9BD1-B3C3-3A4F-68E7-1488A050C2D9}"/>
              </a:ext>
            </a:extLst>
          </p:cNvPr>
          <p:cNvSpPr txBox="1"/>
          <p:nvPr/>
        </p:nvSpPr>
        <p:spPr>
          <a:xfrm>
            <a:off x="10535213" y="1985368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70C0"/>
                </a:solidFill>
                <a:cs typeface="Calibri"/>
              </a:rPr>
              <a:t>Modified BW=100000</a:t>
            </a:r>
          </a:p>
        </p:txBody>
      </p:sp>
      <p:sp>
        <p:nvSpPr>
          <p:cNvPr id="77" name="TextBox 11">
            <a:extLst>
              <a:ext uri="{FF2B5EF4-FFF2-40B4-BE49-F238E27FC236}">
                <a16:creationId xmlns:a16="http://schemas.microsoft.com/office/drawing/2014/main" id="{1EC2B825-7D84-09A2-D4A1-BB396A953594}"/>
              </a:ext>
            </a:extLst>
          </p:cNvPr>
          <p:cNvSpPr txBox="1"/>
          <p:nvPr/>
        </p:nvSpPr>
        <p:spPr>
          <a:xfrm>
            <a:off x="10189261" y="4001927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70C0"/>
                </a:solidFill>
                <a:cs typeface="Calibri"/>
              </a:rPr>
              <a:t>Modified BW=100000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7F86C-C27C-1809-E587-D271193F66B9}"/>
              </a:ext>
            </a:extLst>
          </p:cNvPr>
          <p:cNvSpPr txBox="1"/>
          <p:nvPr/>
        </p:nvSpPr>
        <p:spPr>
          <a:xfrm rot="18592272">
            <a:off x="8510655" y="5308910"/>
            <a:ext cx="277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Link busy time= Network delay</a:t>
            </a:r>
            <a:endParaRPr lang="en-NL" sz="1400" dirty="0">
              <a:solidFill>
                <a:srgbClr val="C00000"/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064BF1-7BD1-3A1B-9221-AA4A232FD6A5}"/>
              </a:ext>
            </a:extLst>
          </p:cNvPr>
          <p:cNvCxnSpPr>
            <a:cxnSpLocks/>
            <a:stCxn id="45" idx="5"/>
            <a:endCxn id="42" idx="5"/>
          </p:cNvCxnSpPr>
          <p:nvPr/>
        </p:nvCxnSpPr>
        <p:spPr>
          <a:xfrm rot="5400000" flipH="1" flipV="1">
            <a:off x="8506900" y="4511600"/>
            <a:ext cx="1174125" cy="1215996"/>
          </a:xfrm>
          <a:prstGeom prst="curvedConnector3">
            <a:avLst>
              <a:gd name="adj1" fmla="val -8273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18CEA1-A050-8EB4-82BC-9ACAE4A6364B}"/>
              </a:ext>
            </a:extLst>
          </p:cNvPr>
          <p:cNvSpPr txBox="1"/>
          <p:nvPr/>
        </p:nvSpPr>
        <p:spPr>
          <a:xfrm rot="18592272">
            <a:off x="9110204" y="5326426"/>
            <a:ext cx="277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Tuple arrives to north module after network delay + latency</a:t>
            </a:r>
            <a:endParaRPr lang="en-NL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3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2473-B017-7EE2-ACD3-77DBA435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Power values for different states of an Embedded device</a:t>
            </a:r>
            <a:endParaRPr lang="en-NL" sz="3600" dirty="0"/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C4C48290-1352-C44E-222A-368B00F6D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947760" y="2936240"/>
            <a:ext cx="9930035" cy="2202553"/>
          </a:xfrm>
        </p:spPr>
      </p:pic>
    </p:spTree>
    <p:extLst>
      <p:ext uri="{BB962C8B-B14F-4D97-AF65-F5344CB8AC3E}">
        <p14:creationId xmlns:p14="http://schemas.microsoft.com/office/powerpoint/2010/main" val="359027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221E-FCED-05EF-88FE-A419A637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49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haroni"/>
                <a:cs typeface="Angsana New"/>
              </a:rPr>
              <a:t>Wi-Fi Energy Model </a:t>
            </a:r>
            <a:endParaRPr lang="en-NL" sz="8800" dirty="0"/>
          </a:p>
        </p:txBody>
      </p:sp>
      <p:pic>
        <p:nvPicPr>
          <p:cNvPr id="5" name="Content Placeholder 4" descr="A group of math equations&#10;&#10;Description automatically generated">
            <a:extLst>
              <a:ext uri="{FF2B5EF4-FFF2-40B4-BE49-F238E27FC236}">
                <a16:creationId xmlns:a16="http://schemas.microsoft.com/office/drawing/2014/main" id="{3F3EFCD8-8EF5-0CEC-DC39-FC07BF1CE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378"/>
            <a:ext cx="6238774" cy="2647112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6764DFF-E91C-95CA-3618-24133D11E8C5}"/>
              </a:ext>
            </a:extLst>
          </p:cNvPr>
          <p:cNvGrpSpPr/>
          <p:nvPr/>
        </p:nvGrpSpPr>
        <p:grpSpPr>
          <a:xfrm>
            <a:off x="5259883" y="3645977"/>
            <a:ext cx="6255071" cy="2586355"/>
            <a:chOff x="5608595" y="3429000"/>
            <a:chExt cx="6255071" cy="2586355"/>
          </a:xfrm>
        </p:grpSpPr>
        <p:pic>
          <p:nvPicPr>
            <p:cNvPr id="7" name="Content Placeholder 4" descr="A screenshot of a calibrate&#10;&#10;Description automatically generated">
              <a:extLst>
                <a:ext uri="{FF2B5EF4-FFF2-40B4-BE49-F238E27FC236}">
                  <a16:creationId xmlns:a16="http://schemas.microsoft.com/office/drawing/2014/main" id="{EA7B8666-BB60-EBB8-34A7-4BC74154A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92" t="37700" r="30323" b="10180"/>
            <a:stretch/>
          </p:blipFill>
          <p:spPr>
            <a:xfrm>
              <a:off x="7576941" y="3429000"/>
              <a:ext cx="3152019" cy="1837222"/>
            </a:xfrm>
            <a:prstGeom prst="rect">
              <a:avLst/>
            </a:prstGeom>
          </p:spPr>
        </p:pic>
        <p:pic>
          <p:nvPicPr>
            <p:cNvPr id="3" name="Content Placeholder 4" descr="A screenshot of a calibrate&#10;&#10;Description automatically generated">
              <a:extLst>
                <a:ext uri="{FF2B5EF4-FFF2-40B4-BE49-F238E27FC236}">
                  <a16:creationId xmlns:a16="http://schemas.microsoft.com/office/drawing/2014/main" id="{11526342-A188-C998-8EED-E099504D6D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13" b="68255"/>
            <a:stretch/>
          </p:blipFill>
          <p:spPr>
            <a:xfrm>
              <a:off x="5608595" y="5408012"/>
              <a:ext cx="6255071" cy="607343"/>
            </a:xfrm>
            <a:prstGeom prst="rect">
              <a:avLst/>
            </a:prstGeom>
          </p:spPr>
        </p:pic>
      </p:grpSp>
      <p:sp>
        <p:nvSpPr>
          <p:cNvPr id="6" name="Left Brace 5">
            <a:extLst>
              <a:ext uri="{FF2B5EF4-FFF2-40B4-BE49-F238E27FC236}">
                <a16:creationId xmlns:a16="http://schemas.microsoft.com/office/drawing/2014/main" id="{09EEE9D6-6164-04EC-2A6F-331016E14768}"/>
              </a:ext>
            </a:extLst>
          </p:cNvPr>
          <p:cNvSpPr/>
          <p:nvPr/>
        </p:nvSpPr>
        <p:spPr>
          <a:xfrm rot="16200000">
            <a:off x="5741669" y="3185356"/>
            <a:ext cx="318629" cy="2115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D45CF-48B6-7A4C-EA94-939E42EA09BE}"/>
              </a:ext>
            </a:extLst>
          </p:cNvPr>
          <p:cNvSpPr txBox="1"/>
          <p:nvPr/>
        </p:nvSpPr>
        <p:spPr>
          <a:xfrm>
            <a:off x="5259883" y="4468376"/>
            <a:ext cx="141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 packets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85548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52C0-1746-7A47-9D95-E28BFEDF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777"/>
          </a:xfrm>
        </p:spPr>
        <p:txBody>
          <a:bodyPr>
            <a:normAutofit/>
          </a:bodyPr>
          <a:lstStyle/>
          <a:p>
            <a:r>
              <a:rPr lang="en-US" sz="3600" dirty="0"/>
              <a:t>Wi-fi Network Energy</a:t>
            </a:r>
            <a:r>
              <a:rPr lang="en-US" sz="3600" baseline="30000" dirty="0"/>
              <a:t>[1]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437B3-DB94-BA08-FD43-AA6BFD8FC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997" y="1498131"/>
                <a:ext cx="8815275" cy="45384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sz="1800" dirty="0"/>
                  <a:t>For </a:t>
                </a:r>
                <a:r>
                  <a:rPr lang="en-US" sz="1800" b="1" dirty="0"/>
                  <a:t>smart cameras </a:t>
                </a:r>
                <a:r>
                  <a:rPr lang="en-US" sz="1800" dirty="0"/>
                  <a:t> and for </a:t>
                </a:r>
                <a:r>
                  <a:rPr lang="en-US" sz="1800" b="1" dirty="0"/>
                  <a:t>South link </a:t>
                </a:r>
                <a:r>
                  <a:rPr lang="en-US" sz="1800" dirty="0"/>
                  <a:t>of </a:t>
                </a:r>
                <a:r>
                  <a:rPr lang="en-US" sz="1800" b="1" dirty="0"/>
                  <a:t>Router</a:t>
                </a:r>
                <a:r>
                  <a:rPr lang="en-US" sz="1800" dirty="0"/>
                  <a:t> </a:t>
                </a:r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𝑆𝑖𝑚𝑢𝑙𝑎𝑡𝑖𝑜𝑛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idle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∗ 5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𝐷𝑦𝑛𝑎𝑚𝑖𝑐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𝐵𝑢𝑠𝑦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tx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𝑐𝑎𝑚𝑒𝑟𝑎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rx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∗ 5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+</a:t>
                </a:r>
                <a:r>
                  <a:rPr lang="en-NL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𝐷𝑦𝑛𝑎𝑚𝑖𝑐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𝐴𝑐𝑡𝑖𝑣𝑒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idle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tx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𝑐𝑎𝑚𝑒𝑟𝑎𝑠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rx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∗ 5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For Router and cameras:</a:t>
                </a: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=1.14w,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=0.94w,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𝑖𝑑𝑙𝑒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=0.82w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437B3-DB94-BA08-FD43-AA6BFD8FC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997" y="1498131"/>
                <a:ext cx="8815275" cy="4538460"/>
              </a:xfr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B228B06-C89C-F24F-90FE-74A64225BB57}"/>
              </a:ext>
            </a:extLst>
          </p:cNvPr>
          <p:cNvGrpSpPr/>
          <p:nvPr/>
        </p:nvGrpSpPr>
        <p:grpSpPr>
          <a:xfrm>
            <a:off x="6827363" y="1259902"/>
            <a:ext cx="5095089" cy="5493549"/>
            <a:chOff x="6417454" y="1259902"/>
            <a:chExt cx="5095089" cy="54935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3CF77F-F7D1-26E2-0E0D-AAA54CEA803C}"/>
                </a:ext>
              </a:extLst>
            </p:cNvPr>
            <p:cNvGrpSpPr/>
            <p:nvPr/>
          </p:nvGrpSpPr>
          <p:grpSpPr>
            <a:xfrm>
              <a:off x="6524063" y="1259902"/>
              <a:ext cx="4829735" cy="4951146"/>
              <a:chOff x="6524063" y="1225534"/>
              <a:chExt cx="4829735" cy="495114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E2C32C2-9626-C646-3A04-851C2971D242}"/>
                  </a:ext>
                </a:extLst>
              </p:cNvPr>
              <p:cNvSpPr/>
              <p:nvPr/>
            </p:nvSpPr>
            <p:spPr>
              <a:xfrm>
                <a:off x="8496299" y="1225534"/>
                <a:ext cx="918882" cy="9188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F9BB15A-0EEF-5457-7D78-C37DE93AFF9C}"/>
                  </a:ext>
                </a:extLst>
              </p:cNvPr>
              <p:cNvSpPr/>
              <p:nvPr/>
            </p:nvSpPr>
            <p:spPr>
              <a:xfrm>
                <a:off x="8552330" y="2931147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Proxy</a:t>
                </a:r>
              </a:p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server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F6540BC-C6F1-4E7C-C9AA-74050F64E5F7}"/>
                  </a:ext>
                </a:extLst>
              </p:cNvPr>
              <p:cNvSpPr/>
              <p:nvPr/>
            </p:nvSpPr>
            <p:spPr>
              <a:xfrm>
                <a:off x="8552328" y="4206070"/>
                <a:ext cx="806824" cy="7283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4E77F72-0F73-B7CB-84FD-9EF6323DF768}"/>
                  </a:ext>
                </a:extLst>
              </p:cNvPr>
              <p:cNvSpPr/>
              <p:nvPr/>
            </p:nvSpPr>
            <p:spPr>
              <a:xfrm>
                <a:off x="6524063" y="5448297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2EE31F5-95A1-B6BE-6B71-EF6246BD5F9A}"/>
                  </a:ext>
                </a:extLst>
              </p:cNvPr>
              <p:cNvSpPr/>
              <p:nvPr/>
            </p:nvSpPr>
            <p:spPr>
              <a:xfrm>
                <a:off x="7923730" y="5448297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21026D1-100E-45AF-E825-B93FEEECD71C}"/>
                  </a:ext>
                </a:extLst>
              </p:cNvPr>
              <p:cNvSpPr/>
              <p:nvPr/>
            </p:nvSpPr>
            <p:spPr>
              <a:xfrm>
                <a:off x="9014619" y="5448296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5298331-5F1E-3BA0-4810-5B49B5C2903D}"/>
                  </a:ext>
                </a:extLst>
              </p:cNvPr>
              <p:cNvSpPr/>
              <p:nvPr/>
            </p:nvSpPr>
            <p:spPr>
              <a:xfrm>
                <a:off x="10546974" y="5448297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CFB243E-039D-36AD-6AAD-3358968BB9BE}"/>
                </a:ext>
              </a:extLst>
            </p:cNvPr>
            <p:cNvSpPr/>
            <p:nvPr/>
          </p:nvSpPr>
          <p:spPr>
            <a:xfrm>
              <a:off x="6417454" y="4779567"/>
              <a:ext cx="5091364" cy="197388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604FD2-BDB6-AA19-DC56-45E776D92A0D}"/>
                </a:ext>
              </a:extLst>
            </p:cNvPr>
            <p:cNvSpPr txBox="1"/>
            <p:nvPr/>
          </p:nvSpPr>
          <p:spPr>
            <a:xfrm>
              <a:off x="10349562" y="4027783"/>
              <a:ext cx="1162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Wi-Fi network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0FAB7C-3B91-4F44-CD17-6C5D93B51037}"/>
              </a:ext>
            </a:extLst>
          </p:cNvPr>
          <p:cNvCxnSpPr>
            <a:cxnSpLocks/>
          </p:cNvCxnSpPr>
          <p:nvPr/>
        </p:nvCxnSpPr>
        <p:spPr>
          <a:xfrm flipV="1">
            <a:off x="9315899" y="3701309"/>
            <a:ext cx="2" cy="54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D5BAF0-953D-4331-535C-82B50C7EFDDB}"/>
              </a:ext>
            </a:extLst>
          </p:cNvPr>
          <p:cNvCxnSpPr>
            <a:cxnSpLocks/>
          </p:cNvCxnSpPr>
          <p:nvPr/>
        </p:nvCxnSpPr>
        <p:spPr>
          <a:xfrm flipV="1">
            <a:off x="9306020" y="2213460"/>
            <a:ext cx="0" cy="6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115305-66D2-B89D-079D-E3490C6A61E1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9365649" y="2178784"/>
            <a:ext cx="2" cy="7867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8C63BB-0C7A-5383-B6CC-547C16639C23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H="1">
            <a:off x="9365649" y="3693898"/>
            <a:ext cx="2" cy="5465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7135D2-C511-3AC3-BAA0-586CA348424E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7337384" y="4862152"/>
            <a:ext cx="1743010" cy="620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46EF69-19BD-59AB-07C3-4536E0457E25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 flipH="1">
            <a:off x="8737051" y="4968821"/>
            <a:ext cx="628598" cy="5138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F77A9B-5C2C-043E-074C-51811F487DD3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9365649" y="4968821"/>
            <a:ext cx="462291" cy="5138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8FB0A1-DD78-AAD7-42A2-A1291AC792D3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9650904" y="4862152"/>
            <a:ext cx="1709391" cy="620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57648E-2F53-7617-EC50-D1568AB61180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7622639" y="4862152"/>
            <a:ext cx="1457755" cy="72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C758CB-0B89-0EFE-D093-041021B8459A}"/>
              </a:ext>
            </a:extLst>
          </p:cNvPr>
          <p:cNvCxnSpPr>
            <a:cxnSpLocks/>
            <a:stCxn id="17" idx="7"/>
            <a:endCxn id="15" idx="4"/>
          </p:cNvCxnSpPr>
          <p:nvPr/>
        </p:nvCxnSpPr>
        <p:spPr>
          <a:xfrm flipV="1">
            <a:off x="9022306" y="4968821"/>
            <a:ext cx="343343" cy="62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A5E59A-1A04-A677-5806-02C18567E69B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486840" y="4968821"/>
            <a:ext cx="341100" cy="51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1A1C40-EB7E-4803-A3C7-BDBCD434F3CB}"/>
              </a:ext>
            </a:extLst>
          </p:cNvPr>
          <p:cNvCxnSpPr>
            <a:cxnSpLocks/>
            <a:stCxn id="19" idx="1"/>
            <a:endCxn id="15" idx="5"/>
          </p:cNvCxnSpPr>
          <p:nvPr/>
        </p:nvCxnSpPr>
        <p:spPr>
          <a:xfrm flipH="1" flipV="1">
            <a:off x="9650904" y="4862152"/>
            <a:ext cx="1424136" cy="72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84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3203-99FA-0658-1B96-9D4F25C1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174"/>
          </a:xfrm>
        </p:spPr>
        <p:txBody>
          <a:bodyPr>
            <a:normAutofit/>
          </a:bodyPr>
          <a:lstStyle/>
          <a:p>
            <a:r>
              <a:rPr lang="en-US" sz="3600" dirty="0"/>
              <a:t>Wired Model</a:t>
            </a:r>
            <a:r>
              <a:rPr lang="en-US" sz="3600" baseline="30000" dirty="0"/>
              <a:t>[2]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E6F33-1EBD-886D-799F-06B610D8A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321"/>
                <a:ext cx="9098762" cy="48246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SimGrid Wired model: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𝐷𝑦𝑛𝑎𝑚𝑖𝑐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d>
                      <m:d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𝑈𝑡𝑖𝑙𝑖𝑧𝑎𝑡𝑖𝑜𝑛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𝑙𝑖𝑛𝑘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900" dirty="0"/>
              </a:p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sz="1500" dirty="0"/>
                  <a:t>=200w,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𝑀𝑖𝑛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sz="1500" dirty="0"/>
                  <a:t>=100w,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=125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sz="1500" dirty="0"/>
              </a:p>
              <a:p>
                <a:endParaRPr lang="en-US" sz="1500" dirty="0"/>
              </a:p>
              <a:p>
                <a:pPr marL="0" indent="0">
                  <a:buNone/>
                </a:pPr>
                <a:r>
                  <a:rPr lang="en-US" sz="1700" dirty="0"/>
                  <a:t>For </a:t>
                </a:r>
                <a:r>
                  <a:rPr lang="en-US" sz="1700" b="1" dirty="0"/>
                  <a:t>Cloud</a:t>
                </a:r>
                <a:r>
                  <a:rPr lang="en-US" sz="1700" dirty="0"/>
                  <a:t> and </a:t>
                </a:r>
                <a:r>
                  <a:rPr lang="en-US" sz="1700" b="1" dirty="0"/>
                  <a:t>Proxy</a:t>
                </a:r>
                <a:r>
                  <a:rPr lang="en-US" sz="1700" dirty="0"/>
                  <a:t> for each link (</a:t>
                </a:r>
                <a:r>
                  <a:rPr lang="en-US" sz="1700" b="1" dirty="0"/>
                  <a:t>North, South)</a:t>
                </a:r>
                <a:r>
                  <a:rPr lang="en-US" sz="1700" dirty="0"/>
                  <a:t> and for </a:t>
                </a:r>
                <a:r>
                  <a:rPr lang="en-US" sz="1700" b="1" dirty="0"/>
                  <a:t>North</a:t>
                </a:r>
                <a:r>
                  <a:rPr lang="en-US" sz="1700" dirty="0"/>
                  <a:t> link of </a:t>
                </a:r>
                <a:r>
                  <a:rPr lang="en-US" sz="1700" b="1" dirty="0"/>
                  <a:t>Router</a:t>
                </a:r>
                <a:r>
                  <a:rPr lang="en-US" sz="17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𝑆𝑖𝑚𝑢𝑙𝑎𝑡𝑖𝑜𝑛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Power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Dynamic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𝐵𝑢𝑠𝑦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+</a:t>
                </a:r>
                <a:r>
                  <a:rPr lang="en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Dynamic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𝐴𝑐𝑡𝑖𝑣𝑒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𝐵𝑢𝑠𝑦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500" dirty="0">
                    <a:solidFill>
                      <a:srgbClr val="FF0000"/>
                    </a:solidFill>
                  </a:rPr>
                  <a:t>For Router, Proxy and Cloud:</a:t>
                </a:r>
                <a:endParaRPr lang="en-US" sz="15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rgbClr val="FF0000"/>
                    </a:solidFill>
                  </a:rPr>
                  <a:t>=200w , </a:t>
                </a: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𝑀𝑖𝑛</m:t>
                        </m:r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rgbClr val="FF0000"/>
                    </a:solidFill>
                  </a:rPr>
                  <a:t>=100w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E6F33-1EBD-886D-799F-06B610D8A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321"/>
                <a:ext cx="9098762" cy="4824642"/>
              </a:xfrm>
              <a:blipFill>
                <a:blip r:embed="rId2"/>
                <a:stretch>
                  <a:fillRect l="-670" t="-63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48E474E-E41D-339C-003F-52FDEB5F131A}"/>
              </a:ext>
            </a:extLst>
          </p:cNvPr>
          <p:cNvGrpSpPr/>
          <p:nvPr/>
        </p:nvGrpSpPr>
        <p:grpSpPr>
          <a:xfrm>
            <a:off x="8451495" y="1846381"/>
            <a:ext cx="3689705" cy="4236087"/>
            <a:chOff x="8263610" y="2141897"/>
            <a:chExt cx="3689705" cy="42360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34BDC1-37FF-220E-64A0-0E79BD24FF71}"/>
                </a:ext>
              </a:extLst>
            </p:cNvPr>
            <p:cNvGrpSpPr/>
            <p:nvPr/>
          </p:nvGrpSpPr>
          <p:grpSpPr>
            <a:xfrm>
              <a:off x="8263610" y="2141897"/>
              <a:ext cx="3689705" cy="4236087"/>
              <a:chOff x="7180078" y="1259902"/>
              <a:chExt cx="3699494" cy="49511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A627BA1-C212-5BAE-32CA-CCBC4C434227}"/>
                  </a:ext>
                </a:extLst>
              </p:cNvPr>
              <p:cNvGrpSpPr/>
              <p:nvPr/>
            </p:nvGrpSpPr>
            <p:grpSpPr>
              <a:xfrm>
                <a:off x="7180078" y="1259902"/>
                <a:ext cx="3699494" cy="4951146"/>
                <a:chOff x="7180078" y="1225534"/>
                <a:chExt cx="3699494" cy="4951146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21FDB94-A34A-2B9D-103F-5412F2CB43E1}"/>
                    </a:ext>
                  </a:extLst>
                </p:cNvPr>
                <p:cNvSpPr/>
                <p:nvPr/>
              </p:nvSpPr>
              <p:spPr>
                <a:xfrm>
                  <a:off x="8496299" y="1225534"/>
                  <a:ext cx="918882" cy="91888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cloud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FC50269-ED68-60C6-E79E-E753E6C1EDB7}"/>
                    </a:ext>
                  </a:extLst>
                </p:cNvPr>
                <p:cNvSpPr/>
                <p:nvPr/>
              </p:nvSpPr>
              <p:spPr>
                <a:xfrm>
                  <a:off x="8552330" y="293114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Proxy</a:t>
                  </a:r>
                </a:p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server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DE75399-1D7A-EDA5-F80F-DAA5AC9D1501}"/>
                    </a:ext>
                  </a:extLst>
                </p:cNvPr>
                <p:cNvSpPr/>
                <p:nvPr/>
              </p:nvSpPr>
              <p:spPr>
                <a:xfrm>
                  <a:off x="8552328" y="4206070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router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E35D8DF-5908-F5E2-6ADD-9599987A501B}"/>
                    </a:ext>
                  </a:extLst>
                </p:cNvPr>
                <p:cNvSpPr/>
                <p:nvPr/>
              </p:nvSpPr>
              <p:spPr>
                <a:xfrm>
                  <a:off x="7180078" y="5448297"/>
                  <a:ext cx="806823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020109E-172F-06E9-0374-78C763B5DD0E}"/>
                    </a:ext>
                  </a:extLst>
                </p:cNvPr>
                <p:cNvSpPr/>
                <p:nvPr/>
              </p:nvSpPr>
              <p:spPr>
                <a:xfrm>
                  <a:off x="8109074" y="544829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37FB3DB-D1DA-B3E7-DD48-0B85231FCC0C}"/>
                    </a:ext>
                  </a:extLst>
                </p:cNvPr>
                <p:cNvSpPr/>
                <p:nvPr/>
              </p:nvSpPr>
              <p:spPr>
                <a:xfrm>
                  <a:off x="9065302" y="5448296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BD9000-45EF-A798-0021-C4292A9A4FF1}"/>
                    </a:ext>
                  </a:extLst>
                </p:cNvPr>
                <p:cNvSpPr/>
                <p:nvPr/>
              </p:nvSpPr>
              <p:spPr>
                <a:xfrm>
                  <a:off x="10072748" y="544829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DD616D42-697B-7A75-7F7E-FBE6E7734C98}"/>
                    </a:ext>
                  </a:extLst>
                </p:cNvPr>
                <p:cNvCxnSpPr>
                  <a:cxnSpLocks/>
                  <a:stCxn id="10" idx="4"/>
                  <a:endCxn id="11" idx="0"/>
                </p:cNvCxnSpPr>
                <p:nvPr/>
              </p:nvCxnSpPr>
              <p:spPr>
                <a:xfrm>
                  <a:off x="8955740" y="2144416"/>
                  <a:ext cx="2" cy="786731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2433582-D1AE-26D7-2E2D-37D92A7B9D81}"/>
                    </a:ext>
                  </a:extLst>
                </p:cNvPr>
                <p:cNvCxnSpPr>
                  <a:cxnSpLocks/>
                  <a:stCxn id="12" idx="0"/>
                  <a:endCxn id="11" idx="4"/>
                </p:cNvCxnSpPr>
                <p:nvPr/>
              </p:nvCxnSpPr>
              <p:spPr>
                <a:xfrm flipV="1">
                  <a:off x="8955740" y="3659530"/>
                  <a:ext cx="2" cy="546540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38ED4AC-7B7E-77C2-0800-671835753D6D}"/>
                    </a:ext>
                  </a:extLst>
                </p:cNvPr>
                <p:cNvCxnSpPr>
                  <a:cxnSpLocks/>
                  <a:stCxn id="12" idx="3"/>
                  <a:endCxn id="13" idx="0"/>
                </p:cNvCxnSpPr>
                <p:nvPr/>
              </p:nvCxnSpPr>
              <p:spPr>
                <a:xfrm flipH="1">
                  <a:off x="7583490" y="4827783"/>
                  <a:ext cx="1086995" cy="62051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F64DF14-383D-E809-2053-DAA27FAA6DC6}"/>
                    </a:ext>
                  </a:extLst>
                </p:cNvPr>
                <p:cNvCxnSpPr>
                  <a:cxnSpLocks/>
                  <a:stCxn id="12" idx="4"/>
                  <a:endCxn id="14" idx="0"/>
                </p:cNvCxnSpPr>
                <p:nvPr/>
              </p:nvCxnSpPr>
              <p:spPr>
                <a:xfrm flipH="1">
                  <a:off x="8512486" y="4934453"/>
                  <a:ext cx="443253" cy="513844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5301DA7-203F-2318-E87A-8810E62C2199}"/>
                    </a:ext>
                  </a:extLst>
                </p:cNvPr>
                <p:cNvCxnSpPr>
                  <a:cxnSpLocks/>
                  <a:stCxn id="12" idx="4"/>
                  <a:endCxn id="15" idx="0"/>
                </p:cNvCxnSpPr>
                <p:nvPr/>
              </p:nvCxnSpPr>
              <p:spPr>
                <a:xfrm>
                  <a:off x="8955740" y="4934453"/>
                  <a:ext cx="512974" cy="51384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489E6A3-A82F-5956-870D-0019E39150EA}"/>
                    </a:ext>
                  </a:extLst>
                </p:cNvPr>
                <p:cNvCxnSpPr>
                  <a:cxnSpLocks/>
                  <a:stCxn id="12" idx="5"/>
                  <a:endCxn id="16" idx="0"/>
                </p:cNvCxnSpPr>
                <p:nvPr/>
              </p:nvCxnSpPr>
              <p:spPr>
                <a:xfrm>
                  <a:off x="9240995" y="4827783"/>
                  <a:ext cx="1235165" cy="62051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E7BF4-2260-072F-039A-685861D1BBA1}"/>
                  </a:ext>
                </a:extLst>
              </p:cNvPr>
              <p:cNvSpPr/>
              <p:nvPr/>
            </p:nvSpPr>
            <p:spPr>
              <a:xfrm rot="16200000">
                <a:off x="8248937" y="3716477"/>
                <a:ext cx="1413604" cy="598971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F4C38D8-3574-E513-F68F-3AA4A2CBB8D4}"/>
                  </a:ext>
                </a:extLst>
              </p:cNvPr>
              <p:cNvSpPr/>
              <p:nvPr/>
            </p:nvSpPr>
            <p:spPr>
              <a:xfrm rot="16200000">
                <a:off x="8238051" y="2222595"/>
                <a:ext cx="1413604" cy="501313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2089A3-4195-1724-A63D-BA9A1C038ACD}"/>
                </a:ext>
              </a:extLst>
            </p:cNvPr>
            <p:cNvSpPr txBox="1"/>
            <p:nvPr/>
          </p:nvSpPr>
          <p:spPr>
            <a:xfrm>
              <a:off x="10425477" y="2844327"/>
              <a:ext cx="1162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Wired network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DF8EFA-7342-6628-BD9E-63BD26FFC169}"/>
                </a:ext>
              </a:extLst>
            </p:cNvPr>
            <p:cNvSpPr txBox="1"/>
            <p:nvPr/>
          </p:nvSpPr>
          <p:spPr>
            <a:xfrm>
              <a:off x="10425478" y="4339772"/>
              <a:ext cx="1162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Wired network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8D4EFD-F18E-DD8D-0459-DCBBBAA56988}"/>
              </a:ext>
            </a:extLst>
          </p:cNvPr>
          <p:cNvSpPr txBox="1"/>
          <p:nvPr/>
        </p:nvSpPr>
        <p:spPr>
          <a:xfrm>
            <a:off x="592093" y="6279733"/>
            <a:ext cx="1091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[2].</a:t>
            </a:r>
            <a:r>
              <a:rPr lang="en-US" sz="1200" dirty="0"/>
              <a:t>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Casanova, Henri. "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Simgrid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toolkit for the simulation of application scheduling."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First IEEE/ACM International Symposium on Cluster Computing and the Grid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2001.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61582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011C-C7FF-2572-720E-ACDE7B64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6169"/>
          </a:xfrm>
        </p:spPr>
        <p:txBody>
          <a:bodyPr>
            <a:normAutofit/>
          </a:bodyPr>
          <a:lstStyle/>
          <a:p>
            <a:r>
              <a:rPr lang="en-US" sz="3600" dirty="0" err="1"/>
              <a:t>WiFi</a:t>
            </a:r>
            <a:r>
              <a:rPr lang="en-US" sz="3600" dirty="0"/>
              <a:t>-Wired Model Energy Results</a:t>
            </a:r>
            <a:endParaRPr lang="en-NL" sz="3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387111"/>
              </p:ext>
            </p:extLst>
          </p:nvPr>
        </p:nvGraphicFramePr>
        <p:xfrm>
          <a:off x="6769460" y="643180"/>
          <a:ext cx="4234099" cy="2281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D7D5A13-5F00-44FD-CC76-77A3E36ECB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349069"/>
              </p:ext>
            </p:extLst>
          </p:nvPr>
        </p:nvGraphicFramePr>
        <p:xfrm>
          <a:off x="-1" y="3157220"/>
          <a:ext cx="5866727" cy="347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1665719-B5CC-4407-ACF1-07625246CB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718132"/>
              </p:ext>
            </p:extLst>
          </p:nvPr>
        </p:nvGraphicFramePr>
        <p:xfrm>
          <a:off x="5866727" y="2885440"/>
          <a:ext cx="6039566" cy="374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4221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7DC8-CFDB-41F2-3415-D1FFBA4F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>
            <a:normAutofit/>
          </a:bodyPr>
          <a:lstStyle/>
          <a:p>
            <a:r>
              <a:rPr lang="en-US" sz="4400" dirty="0"/>
              <a:t>ECOFEN Energy Model</a:t>
            </a:r>
            <a:endParaRPr lang="en-NL" sz="4400" dirty="0"/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A2B69A9-6C3F-AFBF-2CF5-304025C20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7806"/>
            <a:ext cx="10515600" cy="2045550"/>
          </a:xfrm>
        </p:spPr>
      </p:pic>
      <p:pic>
        <p:nvPicPr>
          <p:cNvPr id="7" name="Picture 6" descr="A diagram of a router&#10;&#10;Description automatically generated">
            <a:extLst>
              <a:ext uri="{FF2B5EF4-FFF2-40B4-BE49-F238E27FC236}">
                <a16:creationId xmlns:a16="http://schemas.microsoft.com/office/drawing/2014/main" id="{7BED80B5-8117-023B-DD48-414148826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9" y="1668916"/>
            <a:ext cx="5874052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8FE2-B990-41AE-D38A-7ECE5245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360"/>
          </a:xfrm>
        </p:spPr>
        <p:txBody>
          <a:bodyPr>
            <a:noAutofit/>
          </a:bodyPr>
          <a:lstStyle/>
          <a:p>
            <a:r>
              <a:rPr lang="en-US" sz="3600" dirty="0"/>
              <a:t>Effect of Port Capacity on Power Consumption</a:t>
            </a:r>
            <a:endParaRPr lang="en-NL" sz="3600" dirty="0"/>
          </a:p>
        </p:txBody>
      </p:sp>
      <p:pic>
        <p:nvPicPr>
          <p:cNvPr id="5" name="Content Placeholder 4" descr="A group of graphs and diagrams&#10;&#10;Description automatically generated with medium confidence">
            <a:extLst>
              <a:ext uri="{FF2B5EF4-FFF2-40B4-BE49-F238E27FC236}">
                <a16:creationId xmlns:a16="http://schemas.microsoft.com/office/drawing/2014/main" id="{7592FF99-3E6C-D060-1929-C40C6521D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79" y="1153886"/>
            <a:ext cx="6723956" cy="5704114"/>
          </a:xfrm>
        </p:spPr>
      </p:pic>
    </p:spTree>
    <p:extLst>
      <p:ext uri="{BB962C8B-B14F-4D97-AF65-F5344CB8AC3E}">
        <p14:creationId xmlns:p14="http://schemas.microsoft.com/office/powerpoint/2010/main" val="348932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0BE3-5606-AFC5-2F9C-E455C083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Power Benchmarking Framework for Network Devices</a:t>
            </a:r>
            <a:endParaRPr lang="en-NL" sz="3600" dirty="0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48D4595-A155-B5F1-1781-A722FAD0D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54" y="1941513"/>
            <a:ext cx="7159692" cy="42354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6020FE-58F6-B2B8-48D8-B885B1953831}"/>
              </a:ext>
            </a:extLst>
          </p:cNvPr>
          <p:cNvSpPr txBox="1"/>
          <p:nvPr/>
        </p:nvSpPr>
        <p:spPr>
          <a:xfrm>
            <a:off x="277586" y="6231265"/>
            <a:ext cx="116368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Mahadevan, Priya, et al. "A power benchmarking framework for network devices."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NETWORKING 2009: 8th International IFIP-TC 6 Networking Conference,,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Aachen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Germany, May 11-15, 2009. Proceedings 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Berlin Heidelberg, 2009.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981087637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Widescreen</PresentationFormat>
  <Paragraphs>130</Paragraphs>
  <Slides>20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Aharoni</vt:lpstr>
      <vt:lpstr>Arial</vt:lpstr>
      <vt:lpstr>Avenir Next LT Pro</vt:lpstr>
      <vt:lpstr>Cambria Math</vt:lpstr>
      <vt:lpstr>NimbusRomNo9L-Regu</vt:lpstr>
      <vt:lpstr>FadeVTI</vt:lpstr>
      <vt:lpstr>Network Energy Modeling</vt:lpstr>
      <vt:lpstr>Background</vt:lpstr>
      <vt:lpstr>Wi-Fi Energy Model </vt:lpstr>
      <vt:lpstr>Wi-fi Network Energy[1]</vt:lpstr>
      <vt:lpstr>Wired Model[2]</vt:lpstr>
      <vt:lpstr>WiFi-Wired Model Energy Results</vt:lpstr>
      <vt:lpstr>ECOFEN Energy Model</vt:lpstr>
      <vt:lpstr>Effect of Port Capacity on Power Consumption</vt:lpstr>
      <vt:lpstr>A Power Benchmarking Framework for Network Devices</vt:lpstr>
      <vt:lpstr>Flow-Based Networking Energy model </vt:lpstr>
      <vt:lpstr>Flow-based for Shared equipment energy model</vt:lpstr>
      <vt:lpstr>Flow-based for End users equipment energy model</vt:lpstr>
      <vt:lpstr>Flow-Based Energy model</vt:lpstr>
      <vt:lpstr>Comparison results</vt:lpstr>
      <vt:lpstr>Links power</vt:lpstr>
      <vt:lpstr>Power values for different states of laptops and desktop computers [2]</vt:lpstr>
      <vt:lpstr>Per frame energy model</vt:lpstr>
      <vt:lpstr>Power values for different states of Wireless Routers and AP</vt:lpstr>
      <vt:lpstr>Power values for different states of Smartphone and Tablet</vt:lpstr>
      <vt:lpstr>Power values for different states of an Embedded 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Saeedeh Baneshi</cp:lastModifiedBy>
  <cp:revision>1111</cp:revision>
  <dcterms:created xsi:type="dcterms:W3CDTF">2019-10-16T03:03:10Z</dcterms:created>
  <dcterms:modified xsi:type="dcterms:W3CDTF">2024-01-10T17:06:57Z</dcterms:modified>
</cp:coreProperties>
</file>