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90" r:id="rId3"/>
    <p:sldId id="280" r:id="rId4"/>
    <p:sldId id="287" r:id="rId5"/>
    <p:sldId id="281" r:id="rId6"/>
    <p:sldId id="288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3118-F7E4-607D-5EFE-E4A1450F09A0}" v="1129" dt="2023-02-15T01:50:20.282"/>
    <p1510:client id="{17FB63AB-40BB-3A75-8896-70063099B02D}" v="610" dt="2022-08-02T13:47:20.808"/>
    <p1510:client id="{39FAFB86-4660-A1E1-792C-19D78EEFD0C4}" v="191" dt="2022-08-01T15:28:22.870"/>
    <p1510:client id="{5452FC30-2993-CD05-AFC7-A74784158BB9}" v="432" dt="2022-10-11T10:22:54.921"/>
    <p1510:client id="{72090CB8-ACCA-7B57-992E-591A3C831E6E}" v="69" dt="2022-09-01T11:04:40.493"/>
    <p1510:client id="{91077F37-DAF7-4E23-8B9B-676377728D2C}" v="642" dt="2022-07-14T20:06:39.060"/>
    <p1510:client id="{A2D3655B-745A-E17D-3C5D-78B4D6B1826D}" v="225" dt="2022-10-10T15:36:06.092"/>
    <p1510:client id="{C1BF6125-ACB1-3EF2-A067-1B64C7372B4E}" v="1" dt="2022-08-02T12:15:18.041"/>
    <p1510:client id="{CFA6D0B8-EEC2-B77D-5631-D66E48C64F4F}" v="25" dt="2023-02-15T00:32:41.319"/>
    <p1510:client id="{D0197270-5967-BB73-1AE4-A2B84F990080}" v="947" dt="2022-07-31T17:53:50.710"/>
    <p1510:client id="{E4521D6C-FB8D-00FC-BACB-9EE05F844514}" v="1" dt="2022-09-01T10:44:56.352"/>
    <p1510:client id="{E9770CB2-BC15-B8A1-DAC5-0D3A90884D0F}" v="306" dt="2022-09-01T13:51:1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Energy of Device+App+Network (Bw= default=10000)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'Default BW_ Energy results of a'!$A$19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a'!$B$19:$G$19</c:f>
              <c:numCache>
                <c:formatCode>#,##0.00_);\(#,##0.00\)</c:formatCode>
                <c:ptCount val="6"/>
                <c:pt idx="0">
                  <c:v>3723649.2032224508</c:v>
                </c:pt>
                <c:pt idx="1">
                  <c:v>3728265.1612871448</c:v>
                </c:pt>
                <c:pt idx="2">
                  <c:v>3775951.3518570606</c:v>
                </c:pt>
                <c:pt idx="3">
                  <c:v>3725145.8012615992</c:v>
                </c:pt>
                <c:pt idx="4">
                  <c:v>3736975.5776391784</c:v>
                </c:pt>
                <c:pt idx="5">
                  <c:v>3742391.3343549017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3-4026-BBE2-BF4B6DC45F74}"/>
            </c:ext>
          </c:extLst>
        </c:ser>
        <c:ser>
          <c:idx val="1"/>
          <c:order val="1"/>
          <c:tx>
            <c:strRef>
              <c:f>'Default BW_ Energy results of a'!$A$20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a'!$B$20:$G$20</c:f>
              <c:numCache>
                <c:formatCode>#,##0.00_);\(#,##0.00\)</c:formatCode>
                <c:ptCount val="6"/>
                <c:pt idx="0">
                  <c:v>769130.93897958577</c:v>
                </c:pt>
                <c:pt idx="1">
                  <c:v>799097.92267142888</c:v>
                </c:pt>
                <c:pt idx="2">
                  <c:v>1024409.5994286297</c:v>
                </c:pt>
                <c:pt idx="3">
                  <c:v>778889.72954330151</c:v>
                </c:pt>
                <c:pt idx="4">
                  <c:v>814743.87707915669</c:v>
                </c:pt>
                <c:pt idx="5">
                  <c:v>840088.10196772974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3-4026-BBE2-BF4B6DC45F74}"/>
            </c:ext>
          </c:extLst>
        </c:ser>
        <c:ser>
          <c:idx val="2"/>
          <c:order val="2"/>
          <c:tx>
            <c:strRef>
              <c:f>'Default BW_ Energy results of a'!$A$26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a'!$B$26:$G$26</c:f>
              <c:numCache>
                <c:formatCode>#,##0.00_);\(#,##0.00\)</c:formatCode>
                <c:ptCount val="6"/>
                <c:pt idx="0">
                  <c:v>42634.027200000899</c:v>
                </c:pt>
                <c:pt idx="1">
                  <c:v>52238.286000002103</c:v>
                </c:pt>
                <c:pt idx="2">
                  <c:v>611676.21480001498</c:v>
                </c:pt>
                <c:pt idx="3">
                  <c:v>54380.708400002302</c:v>
                </c:pt>
                <c:pt idx="4">
                  <c:v>637325.61480002897</c:v>
                </c:pt>
                <c:pt idx="5">
                  <c:v>637792.40040003601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73-4026-BBE2-BF4B6DC45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292413"/>
        <c:axId val="74825000"/>
      </c:barChart>
      <c:catAx>
        <c:axId val="372924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Mapping Scenarios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74825000"/>
        <c:crosses val="autoZero"/>
        <c:auto val="1"/>
        <c:lblAlgn val="ctr"/>
        <c:lblOffset val="100"/>
        <c:noMultiLvlLbl val="0"/>
      </c:catAx>
      <c:valAx>
        <c:axId val="74825000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Energy(mj)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#,##0.00_);\(#,##0.00\)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3729241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Energy of App and Network 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'Default BW_ Energy results of a'!$A$20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a'!$B$20:$G$20</c:f>
              <c:numCache>
                <c:formatCode>#,##0.00_);\(#,##0.00\)</c:formatCode>
                <c:ptCount val="6"/>
                <c:pt idx="0">
                  <c:v>769130.93897958577</c:v>
                </c:pt>
                <c:pt idx="1">
                  <c:v>799097.92267142888</c:v>
                </c:pt>
                <c:pt idx="2">
                  <c:v>1024409.5994286297</c:v>
                </c:pt>
                <c:pt idx="3">
                  <c:v>778889.72954330151</c:v>
                </c:pt>
                <c:pt idx="4">
                  <c:v>814743.87707915669</c:v>
                </c:pt>
                <c:pt idx="5">
                  <c:v>840088.10196772974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E-4E6A-8C7D-0B8EA30C4263}"/>
            </c:ext>
          </c:extLst>
        </c:ser>
        <c:ser>
          <c:idx val="1"/>
          <c:order val="1"/>
          <c:tx>
            <c:strRef>
              <c:f>'Default BW_ Energy results of a'!$A$26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a'!$B$26:$G$26</c:f>
              <c:numCache>
                <c:formatCode>#,##0.00_);\(#,##0.00\)</c:formatCode>
                <c:ptCount val="6"/>
                <c:pt idx="0">
                  <c:v>42634.027200000899</c:v>
                </c:pt>
                <c:pt idx="1">
                  <c:v>52238.286000002103</c:v>
                </c:pt>
                <c:pt idx="2">
                  <c:v>611676.21480001498</c:v>
                </c:pt>
                <c:pt idx="3">
                  <c:v>54380.708400002302</c:v>
                </c:pt>
                <c:pt idx="4">
                  <c:v>637325.61480002897</c:v>
                </c:pt>
                <c:pt idx="5">
                  <c:v>637792.40040003601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E-4E6A-8C7D-0B8EA30C4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05896"/>
        <c:axId val="87102286"/>
      </c:barChart>
      <c:catAx>
        <c:axId val="250589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Mapping Scenarios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87102286"/>
        <c:crosses val="autoZero"/>
        <c:auto val="1"/>
        <c:lblAlgn val="ctr"/>
        <c:lblOffset val="100"/>
        <c:noMultiLvlLbl val="0"/>
      </c:catAx>
      <c:valAx>
        <c:axId val="8710228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#,##0.00_);\(#,##0.00\)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250589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Energy chart of Device-App-Network 
(BW=100000 for Cloud and Proxy)</a:t>
            </a:r>
          </a:p>
        </c:rich>
      </c:tx>
      <c:layout>
        <c:manualLayout>
          <c:xMode val="edge"/>
          <c:yMode val="edge"/>
          <c:x val="0.26335566251336973"/>
          <c:y val="1.8828036280291643E-2"/>
        </c:manualLayout>
      </c:layout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B3-457B-B2D1-13624F8E0D1E}"/>
            </c:ext>
          </c:extLst>
        </c:ser>
        <c:ser>
          <c:idx val="1"/>
          <c:order val="1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B3-457B-B2D1-13624F8E0D1E}"/>
            </c:ext>
          </c:extLst>
        </c:ser>
        <c:ser>
          <c:idx val="2"/>
          <c:order val="2"/>
          <c:tx>
            <c:strRef>
              <c:f>'BW=100000 for Cloud and Proxy_1'!$A$26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Proxy_1'!$B$26:$G$26</c:f>
              <c:numCache>
                <c:formatCode>General</c:formatCode>
                <c:ptCount val="6"/>
                <c:pt idx="0">
                  <c:v>42528.36</c:v>
                </c:pt>
                <c:pt idx="1">
                  <c:v>53753.53</c:v>
                </c:pt>
                <c:pt idx="2">
                  <c:v>609594.12699999998</c:v>
                </c:pt>
                <c:pt idx="3">
                  <c:v>54222.447999999997</c:v>
                </c:pt>
                <c:pt idx="4">
                  <c:v>637115.05900000001</c:v>
                </c:pt>
                <c:pt idx="5">
                  <c:v>636646.14500000002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B3-457B-B2D1-13624F8E0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498713"/>
        <c:axId val="67077064"/>
      </c:barChart>
      <c:catAx>
        <c:axId val="96498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Mapping Scenarios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67077064"/>
        <c:crosses val="autoZero"/>
        <c:auto val="1"/>
        <c:lblAlgn val="ctr"/>
        <c:lblOffset val="100"/>
        <c:noMultiLvlLbl val="0"/>
      </c:catAx>
      <c:valAx>
        <c:axId val="6707706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 (w*msec=mj)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_ ;\-0.00\ 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9649871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sz="1300" b="0" i="0" u="none" strike="noStrike" kern="1200" spc="-1" baseline="0">
                <a:solidFill>
                  <a:prstClr val="black"/>
                </a:solidFill>
                <a:latin typeface="Arial"/>
                <a:ea typeface="+mn-ea"/>
                <a:cs typeface="+mn-cs"/>
              </a:defRPr>
            </a:pPr>
            <a:r>
              <a:rPr lang="en-US" sz="1300" b="0" i="0" u="none" strike="noStrike" kern="1200" spc="-1" baseline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Energy of App and Network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E-4FC3-9F16-CBB70C079369}"/>
            </c:ext>
          </c:extLst>
        </c:ser>
        <c:ser>
          <c:idx val="1"/>
          <c:order val="1"/>
          <c:tx>
            <c:strRef>
              <c:f>'BW=100000 for Cloud and Proxy_1'!$A$26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Proxy_1'!$B$26:$G$26</c:f>
              <c:numCache>
                <c:formatCode>General</c:formatCode>
                <c:ptCount val="6"/>
                <c:pt idx="0">
                  <c:v>42528.36</c:v>
                </c:pt>
                <c:pt idx="1">
                  <c:v>53753.53</c:v>
                </c:pt>
                <c:pt idx="2">
                  <c:v>609594.12699999998</c:v>
                </c:pt>
                <c:pt idx="3">
                  <c:v>54222.447999999997</c:v>
                </c:pt>
                <c:pt idx="4">
                  <c:v>637115.05900000001</c:v>
                </c:pt>
                <c:pt idx="5">
                  <c:v>636646.14500000002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E-4FC3-9F16-CBB70C079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54548"/>
        <c:axId val="61268280"/>
      </c:barChart>
      <c:catAx>
        <c:axId val="496545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61268280"/>
        <c:crosses val="autoZero"/>
        <c:auto val="1"/>
        <c:lblAlgn val="ctr"/>
        <c:lblOffset val="100"/>
        <c:noMultiLvlLbl val="0"/>
      </c:catAx>
      <c:valAx>
        <c:axId val="61268280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9654548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Network energy in both approach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'Default BW_ Energy results of a'!$A$26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a'!$B$26:$G$26</c:f>
              <c:numCache>
                <c:formatCode>#,##0.00_);\(#,##0.00\)</c:formatCode>
                <c:ptCount val="6"/>
                <c:pt idx="0">
                  <c:v>42634.027200000899</c:v>
                </c:pt>
                <c:pt idx="1">
                  <c:v>52238.286000002103</c:v>
                </c:pt>
                <c:pt idx="2">
                  <c:v>611676.21480001498</c:v>
                </c:pt>
                <c:pt idx="3">
                  <c:v>54380.708400002302</c:v>
                </c:pt>
                <c:pt idx="4">
                  <c:v>637325.61480002897</c:v>
                </c:pt>
                <c:pt idx="5">
                  <c:v>637792.40040003601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1-42E0-A553-42350A12A316}"/>
            </c:ext>
          </c:extLst>
        </c:ser>
        <c:ser>
          <c:idx val="1"/>
          <c:order val="1"/>
          <c:tx>
            <c:strRef>
              <c:f>'Default BW_ Energy results of a'!$A$30</c:f>
              <c:strCache>
                <c:ptCount val="1"/>
                <c:pt idx="0">
                  <c:v>Total Network Energy (delay * totalPower)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'Default BW_ Energy results of a'!$B$3:$G$3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'Default BW_ Energy results of a'!$B$30:$G$30</c:f>
              <c:numCache>
                <c:formatCode>_(* #,##0.00_);_(* \(#,##0.00\);_(* \-??_);_(@_)</c:formatCode>
                <c:ptCount val="6"/>
                <c:pt idx="0">
                  <c:v>1275.0672</c:v>
                </c:pt>
                <c:pt idx="1">
                  <c:v>2367.9659999999699</c:v>
                </c:pt>
                <c:pt idx="2">
                  <c:v>3471.0948000001899</c:v>
                </c:pt>
                <c:pt idx="3">
                  <c:v>1333.5083999999699</c:v>
                </c:pt>
                <c:pt idx="4">
                  <c:v>1391.61479999995</c:v>
                </c:pt>
                <c:pt idx="5">
                  <c:v>2431.2804000000201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1-42E0-A553-42350A12A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782433"/>
        <c:axId val="94207217"/>
      </c:barChart>
      <c:catAx>
        <c:axId val="8578243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94207217"/>
        <c:crosses val="autoZero"/>
        <c:auto val="1"/>
        <c:lblAlgn val="ctr"/>
        <c:lblOffset val="100"/>
        <c:noMultiLvlLbl val="0"/>
      </c:catAx>
      <c:valAx>
        <c:axId val="9420721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#,##0.00_);\(#,##0.00\)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8578243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Network energy in both approach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Proxy_1'!$A$26</c:f>
              <c:strCache>
                <c:ptCount val="1"/>
                <c:pt idx="0">
                  <c:v>Total Network Energy ((latency+delay)* totalPower)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Proxy_1'!$B$26:$G$26</c:f>
              <c:numCache>
                <c:formatCode>General</c:formatCode>
                <c:ptCount val="6"/>
                <c:pt idx="0">
                  <c:v>42528.36</c:v>
                </c:pt>
                <c:pt idx="1">
                  <c:v>53753.53</c:v>
                </c:pt>
                <c:pt idx="2">
                  <c:v>609594.12699999998</c:v>
                </c:pt>
                <c:pt idx="3">
                  <c:v>54222.447999999997</c:v>
                </c:pt>
                <c:pt idx="4">
                  <c:v>637115.05900000001</c:v>
                </c:pt>
                <c:pt idx="5">
                  <c:v>636646.14500000002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F-43DA-A938-DF273E924119}"/>
            </c:ext>
          </c:extLst>
        </c:ser>
        <c:ser>
          <c:idx val="1"/>
          <c:order val="1"/>
          <c:tx>
            <c:strRef>
              <c:f>'BW=100000 for Cloud and Proxy_1'!$A$29</c:f>
              <c:strCache>
                <c:ptCount val="1"/>
                <c:pt idx="0">
                  <c:v>Total Network Energy (delay * totalPower)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Proxy_1'!$B$29:$G$29</c:f>
              <c:numCache>
                <c:formatCode>_(* #,##0.00_);_(* \(#,##0.00\);_(* \-??_);_(@_)</c:formatCode>
                <c:ptCount val="6"/>
                <c:pt idx="0">
                  <c:v>1169.4043200000101</c:v>
                </c:pt>
                <c:pt idx="1">
                  <c:v>1279.2149999999799</c:v>
                </c:pt>
                <c:pt idx="2">
                  <c:v>1389.0070799999401</c:v>
                </c:pt>
                <c:pt idx="3">
                  <c:v>1175.2484400000201</c:v>
                </c:pt>
                <c:pt idx="4">
                  <c:v>1181.05908000003</c:v>
                </c:pt>
                <c:pt idx="5">
                  <c:v>1285.0256399999801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DF-43DA-A938-DF273E924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7150013"/>
        <c:axId val="8530794"/>
      </c:barChart>
      <c:catAx>
        <c:axId val="9715001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8530794"/>
        <c:crosses val="autoZero"/>
        <c:auto val="1"/>
        <c:lblAlgn val="ctr"/>
        <c:lblOffset val="100"/>
        <c:noMultiLvlLbl val="0"/>
      </c:catAx>
      <c:valAx>
        <c:axId val="853079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9715001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Wired+Wifi Links Energy model/ device/App</a:t>
            </a:r>
          </a:p>
        </c:rich>
      </c:tx>
      <c:layout>
        <c:manualLayout>
          <c:xMode val="edge"/>
          <c:yMode val="edge"/>
          <c:x val="0.13666521316204341"/>
          <c:y val="2.2936401152238106E-2"/>
        </c:manualLayout>
      </c:layout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1-4124-8F46-222D33E8D86B}"/>
            </c:ext>
          </c:extLst>
        </c:ser>
        <c:ser>
          <c:idx val="1"/>
          <c:order val="1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1-4124-8F46-222D33E8D86B}"/>
            </c:ext>
          </c:extLst>
        </c:ser>
        <c:ser>
          <c:idx val="2"/>
          <c:order val="2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81-4124-8F46-222D33E8D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4234770"/>
        <c:axId val="15485504"/>
      </c:barChart>
      <c:catAx>
        <c:axId val="9423477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15485504"/>
        <c:crosses val="autoZero"/>
        <c:auto val="1"/>
        <c:lblAlgn val="ctr"/>
        <c:lblOffset val="100"/>
        <c:noMultiLvlLbl val="0"/>
      </c:catAx>
      <c:valAx>
        <c:axId val="1548550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_ ;\-0.00\ 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9423477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App/Wired+Wifi links</a:t>
            </a:r>
          </a:p>
        </c:rich>
      </c:tx>
      <c:layout>
        <c:manualLayout>
          <c:xMode val="edge"/>
          <c:yMode val="edge"/>
          <c:x val="0.21716304426172728"/>
          <c:y val="3.0153826063471431E-2"/>
        </c:manualLayout>
      </c:layout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D-4CB0-AF72-3258E1A168CF}"/>
            </c:ext>
          </c:extLst>
        </c:ser>
        <c:ser>
          <c:idx val="1"/>
          <c:order val="1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D-4CB0-AF72-3258E1A16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15742"/>
        <c:axId val="71988016"/>
      </c:barChart>
      <c:catAx>
        <c:axId val="441574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71988016"/>
        <c:crosses val="autoZero"/>
        <c:auto val="1"/>
        <c:lblAlgn val="ctr"/>
        <c:lblOffset val="100"/>
        <c:noMultiLvlLbl val="0"/>
      </c:catAx>
      <c:valAx>
        <c:axId val="7198801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_ ;\-0.00\ 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415742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NL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27F-24D9-3F2C-ED37-04C2C401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Energy Modeling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49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518-0C0C-C166-0A9E-7CCDF572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sz="3600" dirty="0"/>
              <a:t>Network Energy Estimation in both approach(2)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</p:spPr>
            <p:txBody>
              <a:bodyPr/>
              <a:lstStyle/>
              <a:p>
                <a:r>
                  <a:rPr lang="en-US" sz="1800" dirty="0"/>
                  <a:t>1 Area and 4 Cameras with both BW config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r>
                  <a:rPr lang="en-US" sz="1800" b="0" dirty="0">
                    <a:solidFill>
                      <a:srgbClr val="00206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3.72</m:t>
                    </m:r>
                    <m:r>
                      <a:rPr lang="en-US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b="0" dirty="0">
                    <a:solidFill>
                      <a:srgbClr val="FF0000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3.72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  <a:blipFill>
                <a:blip r:embed="rId2"/>
                <a:stretch>
                  <a:fillRect l="-662" t="-9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983867"/>
              </p:ext>
            </p:extLst>
          </p:nvPr>
        </p:nvGraphicFramePr>
        <p:xfrm>
          <a:off x="350520" y="3007360"/>
          <a:ext cx="5759640" cy="316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940588"/>
              </p:ext>
            </p:extLst>
          </p:nvPr>
        </p:nvGraphicFramePr>
        <p:xfrm>
          <a:off x="6203762" y="3007360"/>
          <a:ext cx="5754600" cy="337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380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52C0-1746-7A47-9D95-E28BFED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Wi-fi Network Energy</a:t>
            </a:r>
            <a:endParaRPr lang="en-NL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8186348" cy="4236087"/>
              </a:xfrm>
            </p:spPr>
            <p:txBody>
              <a:bodyPr/>
              <a:lstStyle/>
              <a:p>
                <a:r>
                  <a:rPr lang="en-US" dirty="0"/>
                  <a:t>For smart cameras for each link (North, South) </a:t>
                </a:r>
              </a:p>
              <a:p>
                <a:r>
                  <a:rPr lang="en-US" dirty="0"/>
                  <a:t>And for South link of Router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∗0.82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1640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𝑐𝑎𝑚𝑒𝑟𝑎𝑠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And for South link of Router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8186348" cy="4236087"/>
              </a:xfrm>
              <a:blipFill>
                <a:blip r:embed="rId2"/>
                <a:stretch>
                  <a:fillRect l="-671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28B06-C89C-F24F-90FE-74A64225BB57}"/>
              </a:ext>
            </a:extLst>
          </p:cNvPr>
          <p:cNvGrpSpPr/>
          <p:nvPr/>
        </p:nvGrpSpPr>
        <p:grpSpPr>
          <a:xfrm>
            <a:off x="6827363" y="1259902"/>
            <a:ext cx="5095089" cy="5702778"/>
            <a:chOff x="6417454" y="1259902"/>
            <a:chExt cx="5095089" cy="57027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CF77F-F7D1-26E2-0E0D-AAA54CEA803C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2C32C2-9626-C646-3A04-851C2971D242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9BB15A-0EEF-5457-7D78-C37DE93AFF9C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540BC-C6F1-4E7C-C9AA-74050F64E5F7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77F72-0F73-B7CB-84FD-9EF6323DF768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EE31F5-95A1-B6BE-6B71-EF6246BD5F9A}"/>
                  </a:ext>
                </a:extLst>
              </p:cNvPr>
              <p:cNvSpPr/>
              <p:nvPr/>
            </p:nvSpPr>
            <p:spPr>
              <a:xfrm>
                <a:off x="7745503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026D1-100E-45AF-E825-B93FEEECD71C}"/>
                  </a:ext>
                </a:extLst>
              </p:cNvPr>
              <p:cNvSpPr/>
              <p:nvPr/>
            </p:nvSpPr>
            <p:spPr>
              <a:xfrm>
                <a:off x="9247091" y="5448296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298331-5F1E-3BA0-4810-5B49B5C2903D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980F287-10DA-EE10-B4D9-FA52A83EA4F2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>
                <a:off x="8955740" y="2144416"/>
                <a:ext cx="2" cy="786731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2A9E773-F216-7175-9B7B-51968AE8F340}"/>
                  </a:ext>
                </a:extLst>
              </p:cNvPr>
              <p:cNvCxnSpPr>
                <a:cxnSpLocks/>
                <a:stCxn id="15" idx="0"/>
                <a:endCxn id="14" idx="4"/>
              </p:cNvCxnSpPr>
              <p:nvPr/>
            </p:nvCxnSpPr>
            <p:spPr>
              <a:xfrm flipV="1">
                <a:off x="8955740" y="3659530"/>
                <a:ext cx="2" cy="546540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C03810F-B3FE-5E8C-0DB3-5CFBE95FED6F}"/>
                  </a:ext>
                </a:extLst>
              </p:cNvPr>
              <p:cNvCxnSpPr>
                <a:cxnSpLocks/>
                <a:stCxn id="15" idx="3"/>
                <a:endCxn id="16" idx="0"/>
              </p:cNvCxnSpPr>
              <p:nvPr/>
            </p:nvCxnSpPr>
            <p:spPr>
              <a:xfrm flipH="1">
                <a:off x="6927475" y="4827784"/>
                <a:ext cx="1743010" cy="62051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50D0600-7A50-5B18-F382-EAEDFEDA05AA}"/>
                  </a:ext>
                </a:extLst>
              </p:cNvPr>
              <p:cNvCxnSpPr>
                <a:cxnSpLocks/>
                <a:stCxn id="15" idx="4"/>
                <a:endCxn id="17" idx="0"/>
              </p:cNvCxnSpPr>
              <p:nvPr/>
            </p:nvCxnSpPr>
            <p:spPr>
              <a:xfrm flipH="1">
                <a:off x="8148915" y="4934453"/>
                <a:ext cx="806825" cy="513844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99B840-4505-53FB-20D0-CBD08D9CA6C0}"/>
                  </a:ext>
                </a:extLst>
              </p:cNvPr>
              <p:cNvCxnSpPr>
                <a:cxnSpLocks/>
                <a:stCxn id="15" idx="4"/>
                <a:endCxn id="18" idx="0"/>
              </p:cNvCxnSpPr>
              <p:nvPr/>
            </p:nvCxnSpPr>
            <p:spPr>
              <a:xfrm>
                <a:off x="8955740" y="4934453"/>
                <a:ext cx="694763" cy="51384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F25612-208E-8693-E49B-6D0077A902C2}"/>
                  </a:ext>
                </a:extLst>
              </p:cNvPr>
              <p:cNvCxnSpPr>
                <a:cxnSpLocks/>
                <a:stCxn id="15" idx="5"/>
                <a:endCxn id="19" idx="0"/>
              </p:cNvCxnSpPr>
              <p:nvPr/>
            </p:nvCxnSpPr>
            <p:spPr>
              <a:xfrm>
                <a:off x="9240995" y="4827784"/>
                <a:ext cx="1709391" cy="62051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B243E-039D-36AD-6AAD-3358968BB9BE}"/>
                </a:ext>
              </a:extLst>
            </p:cNvPr>
            <p:cNvSpPr/>
            <p:nvPr/>
          </p:nvSpPr>
          <p:spPr>
            <a:xfrm>
              <a:off x="6417454" y="4486077"/>
              <a:ext cx="5091364" cy="247660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04FD2-BDB6-AA19-DC56-45E776D92A0D}"/>
                </a:ext>
              </a:extLst>
            </p:cNvPr>
            <p:cNvSpPr txBox="1"/>
            <p:nvPr/>
          </p:nvSpPr>
          <p:spPr>
            <a:xfrm>
              <a:off x="10349562" y="4027783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Wi-Fi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E365D2-D081-D1F5-92D1-A33139BA92C6}"/>
              </a:ext>
            </a:extLst>
          </p:cNvPr>
          <p:cNvCxnSpPr>
            <a:cxnSpLocks/>
          </p:cNvCxnSpPr>
          <p:nvPr/>
        </p:nvCxnSpPr>
        <p:spPr>
          <a:xfrm>
            <a:off x="9315901" y="2166132"/>
            <a:ext cx="2" cy="7867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B3DED5-F0CC-6BA6-5C65-B5F9D6E0EF12}"/>
              </a:ext>
            </a:extLst>
          </p:cNvPr>
          <p:cNvCxnSpPr>
            <a:cxnSpLocks/>
          </p:cNvCxnSpPr>
          <p:nvPr/>
        </p:nvCxnSpPr>
        <p:spPr>
          <a:xfrm>
            <a:off x="9317424" y="3693898"/>
            <a:ext cx="0" cy="5228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203-99FA-0658-1B96-9D4F25C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174"/>
          </a:xfrm>
        </p:spPr>
        <p:txBody>
          <a:bodyPr>
            <a:normAutofit/>
          </a:bodyPr>
          <a:lstStyle/>
          <a:p>
            <a:r>
              <a:rPr lang="en-US" sz="3600" dirty="0"/>
              <a:t>Wired Model</a:t>
            </a:r>
            <a:endParaRPr lang="en-NL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SimGrid Wired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𝑈𝑡𝑖𝑙𝑖𝑧𝑎𝑡𝑖𝑜𝑛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Cloud and proxy for each link (North, South) </a:t>
                </a:r>
              </a:p>
              <a:p>
                <a:pPr marL="0" indent="0">
                  <a:buNone/>
                </a:pPr>
                <a:r>
                  <a:rPr lang="en-US" dirty="0"/>
                  <a:t>And for North link of Router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Power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=2000∗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100= 200000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sSub>
                          <m:sSubPr>
                            <m:ctrl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Power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Power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  <a:blipFill>
                <a:blip r:embed="rId2"/>
                <a:stretch>
                  <a:fillRect l="-737" t="-75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E474E-E41D-339C-003F-52FDEB5F131A}"/>
              </a:ext>
            </a:extLst>
          </p:cNvPr>
          <p:cNvGrpSpPr/>
          <p:nvPr/>
        </p:nvGrpSpPr>
        <p:grpSpPr>
          <a:xfrm>
            <a:off x="8502295" y="2496621"/>
            <a:ext cx="3689705" cy="4236087"/>
            <a:chOff x="8263610" y="2141897"/>
            <a:chExt cx="3689705" cy="4236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34BDC1-37FF-220E-64A0-0E79BD24FF71}"/>
                </a:ext>
              </a:extLst>
            </p:cNvPr>
            <p:cNvGrpSpPr/>
            <p:nvPr/>
          </p:nvGrpSpPr>
          <p:grpSpPr>
            <a:xfrm>
              <a:off x="8263610" y="2141897"/>
              <a:ext cx="3689705" cy="4236087"/>
              <a:chOff x="7180078" y="1259902"/>
              <a:chExt cx="3699494" cy="49511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A627BA1-C212-5BAE-32CA-CCBC4C434227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21FDB94-A34A-2B9D-103F-5412F2CB43E1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C50269-ED68-60C6-E79E-E753E6C1EDB7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DE75399-1D7A-EDA5-F80F-DAA5AC9D1501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5D8DF-5908-F5E2-6ADD-9599987A501B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020109E-172F-06E9-0374-78C763B5DD0E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37FB3DB-D1DA-B3E7-DD48-0B85231FCC0C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BD9000-45EF-A798-0021-C4292A9A4FF1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D616D42-697B-7A75-7F7E-FBE6E7734C98}"/>
                    </a:ext>
                  </a:extLst>
                </p:cNvPr>
                <p:cNvCxnSpPr>
                  <a:cxnSpLocks/>
                  <a:stCxn id="10" idx="4"/>
                  <a:endCxn id="11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2433582-D1AE-26D7-2E2D-37D92A7B9D81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38ED4AC-7B7E-77C2-0800-671835753D6D}"/>
                    </a:ext>
                  </a:extLst>
                </p:cNvPr>
                <p:cNvCxnSpPr>
                  <a:cxnSpLocks/>
                  <a:stCxn id="12" idx="3"/>
                  <a:endCxn id="13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F64DF14-383D-E809-2053-DAA27FAA6DC6}"/>
                    </a:ext>
                  </a:extLst>
                </p:cNvPr>
                <p:cNvCxnSpPr>
                  <a:cxnSpLocks/>
                  <a:stCxn id="12" idx="4"/>
                  <a:endCxn id="14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301DA7-203F-2318-E87A-8810E62C2199}"/>
                    </a:ext>
                  </a:extLst>
                </p:cNvPr>
                <p:cNvCxnSpPr>
                  <a:cxnSpLocks/>
                  <a:stCxn id="12" idx="4"/>
                  <a:endCxn id="15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489E6A3-A82F-5956-870D-0019E39150EA}"/>
                    </a:ext>
                  </a:extLst>
                </p:cNvPr>
                <p:cNvCxnSpPr>
                  <a:cxnSpLocks/>
                  <a:stCxn id="12" idx="5"/>
                  <a:endCxn id="16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E7BF4-2260-072F-039A-685861D1BBA1}"/>
                  </a:ext>
                </a:extLst>
              </p:cNvPr>
              <p:cNvSpPr/>
              <p:nvPr/>
            </p:nvSpPr>
            <p:spPr>
              <a:xfrm rot="16200000">
                <a:off x="8248937" y="3716477"/>
                <a:ext cx="1413604" cy="598971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4C38D8-3574-E513-F68F-3AA4A2CBB8D4}"/>
                  </a:ext>
                </a:extLst>
              </p:cNvPr>
              <p:cNvSpPr/>
              <p:nvPr/>
            </p:nvSpPr>
            <p:spPr>
              <a:xfrm rot="16200000">
                <a:off x="8238051" y="2222595"/>
                <a:ext cx="1413604" cy="50131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089A3-4195-1724-A63D-BA9A1C038ACD}"/>
                </a:ext>
              </a:extLst>
            </p:cNvPr>
            <p:cNvSpPr txBox="1"/>
            <p:nvPr/>
          </p:nvSpPr>
          <p:spPr>
            <a:xfrm>
              <a:off x="8478376" y="2984458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F8EFA-7342-6628-BD9E-63BD26FFC169}"/>
                </a:ext>
              </a:extLst>
            </p:cNvPr>
            <p:cNvSpPr txBox="1"/>
            <p:nvPr/>
          </p:nvSpPr>
          <p:spPr>
            <a:xfrm>
              <a:off x="10425478" y="4339772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82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11C-C7FF-2572-720E-ACDE7B64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  <a:endParaRPr lang="en-NL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610943"/>
              </p:ext>
            </p:extLst>
          </p:nvPr>
        </p:nvGraphicFramePr>
        <p:xfrm>
          <a:off x="431530" y="2580180"/>
          <a:ext cx="5664470" cy="332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230709"/>
              </p:ext>
            </p:extLst>
          </p:nvPr>
        </p:nvGraphicFramePr>
        <p:xfrm>
          <a:off x="6279575" y="2414865"/>
          <a:ext cx="5688210" cy="336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21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236-9C51-B5A7-E761-BAFD731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power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iFogSim: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Default: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=128w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=64w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𝑆𝑖𝑚𝐺𝑟𝑖𝑑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2E96C-14C8-FA66-41FA-DE078ED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018796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Power values for different states of laptops and desktop computers </a:t>
            </a:r>
            <a:r>
              <a:rPr lang="en-US" sz="3600" baseline="30000" dirty="0"/>
              <a:t>[2]</a:t>
            </a:r>
            <a:endParaRPr lang="en-NL" sz="36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BDA-32D7-DE0C-0F9A-30E56C0B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034"/>
            <a:ext cx="5152697" cy="3204525"/>
          </a:xfrm>
        </p:spPr>
        <p:txBody>
          <a:bodyPr anchor="ctr">
            <a:normAutofit/>
          </a:bodyPr>
          <a:lstStyle/>
          <a:p>
            <a:r>
              <a:rPr lang="en-US" dirty="0"/>
              <a:t>Network adapter is Intel 5300 </a:t>
            </a:r>
            <a:r>
              <a:rPr lang="en-US" sz="1800" dirty="0"/>
              <a:t>(Which is common for laptops and desktop computers, and it is based on IEEE 802.11n wireless networking standard)</a:t>
            </a:r>
          </a:p>
          <a:p>
            <a:endParaRPr lang="en-US" dirty="0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DE69670-D84C-D93F-9DE4-C668646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5034"/>
            <a:ext cx="5483896" cy="302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82482-A9D1-698E-2FFA-C6BA560BF569}"/>
              </a:ext>
            </a:extLst>
          </p:cNvPr>
          <p:cNvSpPr txBox="1"/>
          <p:nvPr/>
        </p:nvSpPr>
        <p:spPr>
          <a:xfrm>
            <a:off x="748862" y="5706392"/>
            <a:ext cx="108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[2].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Halperin, Daniel, et al. "Demystifying 802.11 n power consumption."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2010 international conference on Power aware computing and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USENIX Association, 2010.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08189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1B5-7B4E-E6F2-448A-1C02648B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 frame energy model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</p:spPr>
            <p:txBody>
              <a:bodyPr/>
              <a:lstStyle/>
              <a:p>
                <a:r>
                  <a:rPr lang="en-US" dirty="0"/>
                  <a:t>Devices (wireless routers, smartphones, tablets, and embedded devices)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dirty="0">
                        <a:latin typeface="NimbusRomNo9L-Regu"/>
                      </a:rPr>
                      <m:t> 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) are constant parameters that depend on the device and the configuration of its communication parameters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The other 4 parameters are variables that depend on the number of stations in the WLAN and their</a:t>
                </a:r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traffic generation behavior.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  <a:blipFill>
                <a:blip r:embed="rId2"/>
                <a:stretch>
                  <a:fillRect l="-938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9145B8-964D-CB8A-A4A6-CF993508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4" y="2695904"/>
            <a:ext cx="5257433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A7-8DE3-11D3-11B2-A9D17C4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Wireless Routers and AP</a:t>
            </a:r>
            <a:endParaRPr lang="en-NL" sz="3600" dirty="0"/>
          </a:p>
        </p:txBody>
      </p:sp>
      <p:pic>
        <p:nvPicPr>
          <p:cNvPr id="5" name="Content Placeholder 4" descr="A white rectangular box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8492D2B4-437E-79D2-5009-EA74E61F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941512"/>
            <a:ext cx="7781002" cy="4361617"/>
          </a:xfrm>
        </p:spPr>
      </p:pic>
      <p:pic>
        <p:nvPicPr>
          <p:cNvPr id="6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09E6CF8-03A3-6445-EE77-EA93E087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80609" r="-1535" b="1813"/>
          <a:stretch/>
        </p:blipFill>
        <p:spPr>
          <a:xfrm>
            <a:off x="1018443" y="6356916"/>
            <a:ext cx="9930035" cy="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FEC-7675-0462-1F9C-E0BE5E7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Smartphone and Tablet</a:t>
            </a:r>
            <a:endParaRPr lang="en-NL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81913F-EB0B-4BB0-979A-35C9214C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9294"/>
            <a:ext cx="8392160" cy="4903411"/>
          </a:xfrm>
        </p:spPr>
      </p:pic>
    </p:spTree>
    <p:extLst>
      <p:ext uri="{BB962C8B-B14F-4D97-AF65-F5344CB8AC3E}">
        <p14:creationId xmlns:p14="http://schemas.microsoft.com/office/powerpoint/2010/main" val="165066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473-B017-7EE2-ACD3-77DBA435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an Embedded device</a:t>
            </a:r>
            <a:endParaRPr lang="en-NL" sz="36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4C48290-1352-C44E-222A-368B00F6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947760" y="2936240"/>
            <a:ext cx="9930035" cy="2202553"/>
          </a:xfrm>
        </p:spPr>
      </p:pic>
    </p:spTree>
    <p:extLst>
      <p:ext uri="{BB962C8B-B14F-4D97-AF65-F5344CB8AC3E}">
        <p14:creationId xmlns:p14="http://schemas.microsoft.com/office/powerpoint/2010/main" val="35902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85B-3BD7-3803-D905-F2DD672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064"/>
          </a:xfrm>
        </p:spPr>
        <p:txBody>
          <a:bodyPr>
            <a:normAutofit/>
          </a:bodyPr>
          <a:lstStyle/>
          <a:p>
            <a:r>
              <a:rPr lang="en-US" sz="3600" dirty="0"/>
              <a:t>Continuum Architecture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42" y="1940875"/>
                <a:ext cx="6145512" cy="4236087"/>
              </a:xfrm>
            </p:spPr>
            <p:txBody>
              <a:bodyPr/>
              <a:lstStyle/>
              <a:p>
                <a:r>
                  <a:rPr lang="en-US" dirty="0"/>
                  <a:t>Link latency defined for each device (100, 2, 2).</a:t>
                </a:r>
              </a:p>
              <a:p>
                <a:r>
                  <a:rPr lang="en-US" dirty="0"/>
                  <a:t>Link delay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𝐵𝑦𝑡𝑒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Updating Queue </a:t>
                </a:r>
                <a:r>
                  <a:rPr lang="en-US" dirty="0"/>
                  <a:t>happens after </a:t>
                </a:r>
                <a:r>
                  <a:rPr lang="en-US" b="1" dirty="0"/>
                  <a:t>Network delay</a:t>
                </a:r>
              </a:p>
              <a:p>
                <a:r>
                  <a:rPr lang="en-US" b="1" dirty="0"/>
                  <a:t>Arrival</a:t>
                </a:r>
                <a:r>
                  <a:rPr lang="en-US" dirty="0"/>
                  <a:t> of the </a:t>
                </a:r>
                <a:r>
                  <a:rPr lang="en-US" dirty="0" err="1"/>
                  <a:t>Tupel</a:t>
                </a:r>
                <a:r>
                  <a:rPr lang="en-US" dirty="0"/>
                  <a:t> to next device happens after </a:t>
                </a:r>
                <a:r>
                  <a:rPr lang="en-US" b="1" dirty="0"/>
                  <a:t>Network delay + latency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42" y="1940875"/>
                <a:ext cx="6145512" cy="4236087"/>
              </a:xfrm>
              <a:blipFill>
                <a:blip r:embed="rId2"/>
                <a:stretch>
                  <a:fillRect l="-1290" t="-432" r="-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580DA-F875-C25C-6472-D959B06D6416}"/>
              </a:ext>
            </a:extLst>
          </p:cNvPr>
          <p:cNvGrpSpPr/>
          <p:nvPr/>
        </p:nvGrpSpPr>
        <p:grpSpPr>
          <a:xfrm>
            <a:off x="6384077" y="687046"/>
            <a:ext cx="4316184" cy="5979255"/>
            <a:chOff x="3307197" y="300273"/>
            <a:chExt cx="4316184" cy="59792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1A2784-EEC3-7018-358A-8D6E4D138FA3}"/>
                </a:ext>
              </a:extLst>
            </p:cNvPr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663DF5-27E8-CC14-7D5A-03CB8041662E}"/>
                </a:ext>
              </a:extLst>
            </p:cNvPr>
            <p:cNvCxnSpPr>
              <a:cxnSpLocks/>
              <a:stCxn id="43" idx="4"/>
              <a:endCxn id="42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D790D1-4F37-C5D9-11E3-76CD80838900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95A992-9245-633C-9285-349964F03045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F92E87-601F-37D7-DD40-FD354A6A1D44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D4146F-2353-8FED-8587-437DAAFB4301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46" name="Graphic 9" descr="Security camera outline">
              <a:extLst>
                <a:ext uri="{FF2B5EF4-FFF2-40B4-BE49-F238E27FC236}">
                  <a16:creationId xmlns:a16="http://schemas.microsoft.com/office/drawing/2014/main" id="{C8DA81EA-0C6D-AD79-6E00-6668BE46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60D104-454F-2896-4312-6C3D8342613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906ACB3F-6D1F-F1D1-281B-765DE32E3D9F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BAB26BD3-B04F-7D79-D398-774C82276296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186759C-98B7-7A9F-3476-32B997AFECC7}"/>
                </a:ext>
              </a:extLst>
            </p:cNvPr>
            <p:cNvSpPr txBox="1"/>
            <p:nvPr/>
          </p:nvSpPr>
          <p:spPr>
            <a:xfrm>
              <a:off x="3307197" y="4256542"/>
              <a:ext cx="2856711" cy="41549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Network length(byte)/ link BW</a:t>
              </a:r>
            </a:p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2000/10000 = 0.2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A2916275-2622-0593-E02B-B4C365CB35D2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dirty="0">
                  <a:cs typeface="Calibri"/>
                </a:rPr>
                <a:t>Latency=1msec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CE5A50-90EB-7959-051E-74F77905CF72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7F6485-FCDE-61F1-809E-F4223B756060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12">
            <a:extLst>
              <a:ext uri="{FF2B5EF4-FFF2-40B4-BE49-F238E27FC236}">
                <a16:creationId xmlns:a16="http://schemas.microsoft.com/office/drawing/2014/main" id="{054B18CF-8DC0-6904-673E-8D9B3752B218}"/>
              </a:ext>
            </a:extLst>
          </p:cNvPr>
          <p:cNvSpPr txBox="1"/>
          <p:nvPr/>
        </p:nvSpPr>
        <p:spPr>
          <a:xfrm>
            <a:off x="7960173" y="4371930"/>
            <a:ext cx="118553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Latency=2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D519C23B-49DB-5FE7-B98A-1670606A618A}"/>
              </a:ext>
            </a:extLst>
          </p:cNvPr>
          <p:cNvSpPr txBox="1"/>
          <p:nvPr/>
        </p:nvSpPr>
        <p:spPr>
          <a:xfrm>
            <a:off x="10524913" y="147921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5DF343FD-D0F0-BE1C-9A81-DE621FB74617}"/>
              </a:ext>
            </a:extLst>
          </p:cNvPr>
          <p:cNvSpPr txBox="1"/>
          <p:nvPr/>
        </p:nvSpPr>
        <p:spPr>
          <a:xfrm>
            <a:off x="10233975" y="350002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57CAB663-FE30-4849-0620-B35BC707B599}"/>
              </a:ext>
            </a:extLst>
          </p:cNvPr>
          <p:cNvSpPr txBox="1"/>
          <p:nvPr/>
        </p:nvSpPr>
        <p:spPr>
          <a:xfrm>
            <a:off x="9022120" y="482080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C6A4D483-D153-F80F-8D04-CCBF8A4CB9DD}"/>
              </a:ext>
            </a:extLst>
          </p:cNvPr>
          <p:cNvSpPr txBox="1"/>
          <p:nvPr/>
        </p:nvSpPr>
        <p:spPr>
          <a:xfrm>
            <a:off x="7954002" y="5843492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53CA9BD1-B3C3-3A4F-68E7-1488A050C2D9}"/>
              </a:ext>
            </a:extLst>
          </p:cNvPr>
          <p:cNvSpPr txBox="1"/>
          <p:nvPr/>
        </p:nvSpPr>
        <p:spPr>
          <a:xfrm>
            <a:off x="10535213" y="1985368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1EC2B825-7D84-09A2-D4A1-BB396A953594}"/>
              </a:ext>
            </a:extLst>
          </p:cNvPr>
          <p:cNvSpPr txBox="1"/>
          <p:nvPr/>
        </p:nvSpPr>
        <p:spPr>
          <a:xfrm>
            <a:off x="10189261" y="400192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</p:spTree>
    <p:extLst>
      <p:ext uri="{BB962C8B-B14F-4D97-AF65-F5344CB8AC3E}">
        <p14:creationId xmlns:p14="http://schemas.microsoft.com/office/powerpoint/2010/main" val="42777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E54E-AE2D-D90A-F49B-B43B6595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A Wi-Fi Energy Model for Scalable Simulation</a:t>
            </a:r>
            <a:endParaRPr lang="en-NL" sz="3600" dirty="0">
              <a:latin typeface="Aharoni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CC77-4F8E-FA38-3F49-80210A1D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flow-based simulation model</a:t>
            </a:r>
          </a:p>
          <a:p>
            <a:r>
              <a:rPr lang="en-US" dirty="0"/>
              <a:t>For large scale and heterogeneous network infrastructure</a:t>
            </a:r>
          </a:p>
          <a:p>
            <a:pPr algn="l"/>
            <a:r>
              <a:rPr lang="en-US" dirty="0"/>
              <a:t>Similar accuracy compared to the energy model of the packet-based simulator ns-3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011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935-1135-ECF8-60FF-4662ED16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A Wi-Fi Energy Model for Scalable Simulation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C39-EDCD-6876-8B6C-9291AE6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73"/>
            <a:ext cx="10866120" cy="183142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Focus on the energy of the </a:t>
            </a:r>
            <a:r>
              <a:rPr lang="en-US" sz="1800" b="1" i="0" u="none" strike="noStrike" baseline="0" dirty="0">
                <a:latin typeface="NimbusRomNo9L-Regu"/>
              </a:rPr>
              <a:t>network card</a:t>
            </a:r>
            <a:r>
              <a:rPr lang="en-US" sz="1800" b="0" i="0" u="none" strike="noStrike" baseline="0" dirty="0">
                <a:latin typeface="NimbusRomNo9L-Regu"/>
              </a:rPr>
              <a:t>, excluding the consumption of the other devices’ components.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Wi-Fi link </a:t>
            </a:r>
            <a:r>
              <a:rPr lang="en-US" sz="1800" b="0" i="0" u="none" strike="noStrike" baseline="0" dirty="0">
                <a:latin typeface="NimbusRomNo9L-Regu"/>
              </a:rPr>
              <a:t>describes the aggregation of an Access Point (AP), the communication channel, and the Stations (STA) attached to the AP.</a:t>
            </a:r>
            <a:endParaRPr lang="en-NL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0B54DC76-D3C2-4A1C-4885-0CFEF836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908"/>
          <a:stretch/>
        </p:blipFill>
        <p:spPr>
          <a:xfrm>
            <a:off x="4414641" y="2501344"/>
            <a:ext cx="7360886" cy="318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52E8B-68F5-495C-EB10-3642C30DF539}"/>
              </a:ext>
            </a:extLst>
          </p:cNvPr>
          <p:cNvSpPr txBox="1"/>
          <p:nvPr/>
        </p:nvSpPr>
        <p:spPr>
          <a:xfrm>
            <a:off x="838200" y="3352800"/>
            <a:ext cx="3489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Power Saving Mechanisms, MIMO configurations, control and management frames are not considered in the current energy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model is </a:t>
            </a:r>
            <a:r>
              <a:rPr lang="en-US" sz="1800" b="0" i="0" u="none" strike="noStrike" baseline="0" dirty="0">
                <a:latin typeface="NimbusRomNo9L-ReguItal"/>
              </a:rPr>
              <a:t>homogeneous</a:t>
            </a:r>
            <a:r>
              <a:rPr lang="en-US" sz="1800" b="0" i="0" u="none" strike="noStrike" baseline="0" dirty="0">
                <a:latin typeface="NimbusRomNo9L-Regu"/>
              </a:rPr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40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167F-4B4A-E818-0842-E012CE71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1091479"/>
          </a:xfrm>
        </p:spPr>
        <p:txBody>
          <a:bodyPr anchor="b">
            <a:normAutofit/>
          </a:bodyPr>
          <a:lstStyle/>
          <a:p>
            <a:r>
              <a:rPr lang="en-US" dirty="0"/>
              <a:t>Energy modeling</a:t>
            </a:r>
            <a:endParaRPr lang="en-NL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B4CA523D-D466-F0A8-F4AF-79FE527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463"/>
            <a:ext cx="5817476" cy="363228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PIDLE: </a:t>
            </a:r>
            <a:r>
              <a:rPr lang="en-US" sz="1800" b="0" i="0" u="none" strike="noStrike" baseline="0" dirty="0">
                <a:latin typeface="NimbusRomNo9L-Regu"/>
              </a:rPr>
              <a:t>The NIC does not perform any operation, the power used only consists of the idle power consumption.</a:t>
            </a:r>
          </a:p>
          <a:p>
            <a:pPr algn="l"/>
            <a:r>
              <a:rPr lang="en-US" sz="1800" dirty="0">
                <a:latin typeface="NimbusRomNo9L-Regu"/>
              </a:rPr>
              <a:t>Tx: </a:t>
            </a:r>
            <a:r>
              <a:rPr lang="en-US" sz="1800" b="0" i="0" u="none" strike="noStrike" baseline="0" dirty="0">
                <a:latin typeface="NimbusRomNo9L-Regu"/>
              </a:rPr>
              <a:t>The NIC actively sends data, requiring to power the antennas of the device.</a:t>
            </a:r>
          </a:p>
          <a:p>
            <a:pPr algn="l"/>
            <a:r>
              <a:rPr lang="en-US" sz="1800" dirty="0">
                <a:latin typeface="NimbusRomNo9L-Regu"/>
              </a:rPr>
              <a:t>Rx: </a:t>
            </a:r>
            <a:r>
              <a:rPr lang="en-US" sz="1800" b="0" i="0" u="none" strike="noStrike" baseline="0" dirty="0">
                <a:latin typeface="NimbusRomNo9L-Regu"/>
              </a:rPr>
              <a:t>The NIC actively receives data, which requires listening to the wireless channel.</a:t>
            </a:r>
          </a:p>
          <a:p>
            <a:pPr algn="l"/>
            <a:r>
              <a:rPr lang="en-US" sz="1800" dirty="0">
                <a:latin typeface="NimbusRomNo9L-Regu"/>
              </a:rPr>
              <a:t>Sleep: </a:t>
            </a:r>
            <a:r>
              <a:rPr lang="en-US" sz="1800" b="0" i="0" u="none" strike="noStrike" baseline="0" dirty="0">
                <a:latin typeface="NimbusRomNo9L-Regu"/>
              </a:rPr>
              <a:t>Deactivates parts of the circuitry to reduce the power usage, but also deactivates some functionalities.</a:t>
            </a:r>
            <a:endParaRPr lang="en-US" dirty="0"/>
          </a:p>
        </p:txBody>
      </p:sp>
      <p:pic>
        <p:nvPicPr>
          <p:cNvPr id="5" name="Content Placeholder 4" descr="A diagram of a wi-fi signal&#10;&#10;Description automatically generated">
            <a:extLst>
              <a:ext uri="{FF2B5EF4-FFF2-40B4-BE49-F238E27FC236}">
                <a16:creationId xmlns:a16="http://schemas.microsoft.com/office/drawing/2014/main" id="{FECE14A5-FEA2-4239-C1A0-758E9F24D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76" y="1830463"/>
            <a:ext cx="4801991" cy="321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9F4E9-6BBB-74CF-3547-21C7D3F97843}"/>
              </a:ext>
            </a:extLst>
          </p:cNvPr>
          <p:cNvSpPr txBox="1"/>
          <p:nvPr/>
        </p:nvSpPr>
        <p:spPr>
          <a:xfrm>
            <a:off x="614855" y="5746531"/>
            <a:ext cx="110595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[1].</a:t>
            </a:r>
            <a:r>
              <a:rPr lang="en-US" dirty="0"/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Courageux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-Sudan, Clément, Anne-Cécile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Orgerie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Martin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Quinson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Wi-Fi Energy Model for Scalable Simulation."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24th IEEE International Symposium on a World of Wireless, Mobile and Multimedia Networks (</a:t>
            </a:r>
            <a:r>
              <a:rPr lang="en-US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WoWMoM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NL" baseline="30000" dirty="0"/>
          </a:p>
        </p:txBody>
      </p:sp>
    </p:spTree>
    <p:extLst>
      <p:ext uri="{BB962C8B-B14F-4D97-AF65-F5344CB8AC3E}">
        <p14:creationId xmlns:p14="http://schemas.microsoft.com/office/powerpoint/2010/main" val="41726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alibrate&#10;&#10;Description automatically generated">
            <a:extLst>
              <a:ext uri="{FF2B5EF4-FFF2-40B4-BE49-F238E27FC236}">
                <a16:creationId xmlns:a16="http://schemas.microsoft.com/office/drawing/2014/main" id="{EA7B8666-BB60-EBB8-34A7-4BC74154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41" y="1435507"/>
            <a:ext cx="6255071" cy="2559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8221E-FCED-05EF-88FE-A419A637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ArialMT"/>
              </a:rPr>
              <a:t>Flow-based calculation for scalable simulations for Wi-Fi</a:t>
            </a:r>
            <a:endParaRPr lang="en-NL" sz="8800" dirty="0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3F3EFCD8-8EF5-0CEC-DC39-FC07BF1C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5" y="3429000"/>
            <a:ext cx="6238774" cy="2647112"/>
          </a:xfrm>
        </p:spPr>
      </p:pic>
    </p:spTree>
    <p:extLst>
      <p:ext uri="{BB962C8B-B14F-4D97-AF65-F5344CB8AC3E}">
        <p14:creationId xmlns:p14="http://schemas.microsoft.com/office/powerpoint/2010/main" val="185548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C39-91DA-2CB5-7CC8-115E147F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390"/>
          </a:xfrm>
        </p:spPr>
        <p:txBody>
          <a:bodyPr>
            <a:normAutofit/>
          </a:bodyPr>
          <a:lstStyle/>
          <a:p>
            <a:r>
              <a:rPr lang="en-US" sz="3600" dirty="0"/>
              <a:t>Using Model in our case</a:t>
            </a:r>
            <a:endParaRPr lang="en-NL" sz="3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F8F32C-6CD4-82BE-EAE7-D7E4258C8210}"/>
              </a:ext>
            </a:extLst>
          </p:cNvPr>
          <p:cNvGrpSpPr/>
          <p:nvPr/>
        </p:nvGrpSpPr>
        <p:grpSpPr>
          <a:xfrm>
            <a:off x="6323871" y="1259902"/>
            <a:ext cx="5308410" cy="5149101"/>
            <a:chOff x="6166214" y="1259902"/>
            <a:chExt cx="5308410" cy="51491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C04E8D-0E1C-1465-C598-CA03FD99018F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66CA76-CC59-4F36-09D5-586CE1BCAB45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AF0629-8FEB-83BA-6686-3A8BC306F781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62B812-94A3-D79D-D5B0-BA0572A785A0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C0681A-6860-C272-70FA-10B9C2C362EA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96EB38-B8D8-450D-79C9-2FD57A124668}"/>
                  </a:ext>
                </a:extLst>
              </p:cNvPr>
              <p:cNvSpPr/>
              <p:nvPr/>
            </p:nvSpPr>
            <p:spPr>
              <a:xfrm>
                <a:off x="7745503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6B8954B-3E07-832E-5F29-8DDDEAECE832}"/>
                  </a:ext>
                </a:extLst>
              </p:cNvPr>
              <p:cNvSpPr/>
              <p:nvPr/>
            </p:nvSpPr>
            <p:spPr>
              <a:xfrm>
                <a:off x="9247091" y="5448296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7DBC081-EBAA-68D0-3545-6FAC6F40FB5F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39BE0-0F60-1980-3AD0-25709AEE41B3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8955740" y="2144416"/>
                <a:ext cx="2" cy="786731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EC903F1-52EC-C188-2F12-3F4C2E81FC0F}"/>
                  </a:ext>
                </a:extLst>
              </p:cNvPr>
              <p:cNvCxnSpPr>
                <a:cxnSpLocks/>
                <a:stCxn id="7" idx="0"/>
                <a:endCxn id="6" idx="4"/>
              </p:cNvCxnSpPr>
              <p:nvPr/>
            </p:nvCxnSpPr>
            <p:spPr>
              <a:xfrm flipV="1">
                <a:off x="8955740" y="3659530"/>
                <a:ext cx="2" cy="546540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22178AC-7EC1-F61A-4E48-4F10A6835992}"/>
                  </a:ext>
                </a:extLst>
              </p:cNvPr>
              <p:cNvCxnSpPr>
                <a:cxnSpLocks/>
                <a:stCxn id="7" idx="3"/>
                <a:endCxn id="8" idx="0"/>
              </p:cNvCxnSpPr>
              <p:nvPr/>
            </p:nvCxnSpPr>
            <p:spPr>
              <a:xfrm flipH="1">
                <a:off x="6927475" y="4827784"/>
                <a:ext cx="1743010" cy="62051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6265E77-9C0F-1501-DADA-F88EBDD88C67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8148915" y="4934453"/>
                <a:ext cx="806825" cy="513844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8243C51-9D33-7037-56DC-0B96B2BFF00C}"/>
                  </a:ext>
                </a:extLst>
              </p:cNvPr>
              <p:cNvCxnSpPr>
                <a:cxnSpLocks/>
                <a:stCxn id="7" idx="4"/>
                <a:endCxn id="10" idx="0"/>
              </p:cNvCxnSpPr>
              <p:nvPr/>
            </p:nvCxnSpPr>
            <p:spPr>
              <a:xfrm>
                <a:off x="8955740" y="4934453"/>
                <a:ext cx="694763" cy="51384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E729E95-3B61-4846-A1C6-1E72B0431567}"/>
                  </a:ext>
                </a:extLst>
              </p:cNvPr>
              <p:cNvCxnSpPr>
                <a:cxnSpLocks/>
                <a:stCxn id="7" idx="5"/>
                <a:endCxn id="11" idx="0"/>
              </p:cNvCxnSpPr>
              <p:nvPr/>
            </p:nvCxnSpPr>
            <p:spPr>
              <a:xfrm>
                <a:off x="9240995" y="4827784"/>
                <a:ext cx="1709391" cy="62051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B897F8B-C9F5-F7A4-3FF0-B29AC4E34FF0}"/>
                </a:ext>
              </a:extLst>
            </p:cNvPr>
            <p:cNvSpPr/>
            <p:nvPr/>
          </p:nvSpPr>
          <p:spPr>
            <a:xfrm rot="19939800">
              <a:off x="6166214" y="4852691"/>
              <a:ext cx="3380749" cy="577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752C66-9A0E-F419-07C3-FB9A5458A029}"/>
                </a:ext>
              </a:extLst>
            </p:cNvPr>
            <p:cNvSpPr txBox="1"/>
            <p:nvPr/>
          </p:nvSpPr>
          <p:spPr>
            <a:xfrm>
              <a:off x="7204740" y="4556232"/>
              <a:ext cx="85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Link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27562D-6D2D-9750-FFB0-D715DADAAA3A}"/>
                </a:ext>
              </a:extLst>
            </p:cNvPr>
            <p:cNvSpPr/>
            <p:nvPr/>
          </p:nvSpPr>
          <p:spPr>
            <a:xfrm rot="18577646">
              <a:off x="7343037" y="5011231"/>
              <a:ext cx="2196572" cy="59897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5B8D79A-5DF3-0019-4EFD-F8FC7A313E8D}"/>
                </a:ext>
              </a:extLst>
            </p:cNvPr>
            <p:cNvSpPr/>
            <p:nvPr/>
          </p:nvSpPr>
          <p:spPr>
            <a:xfrm rot="13666137">
              <a:off x="8549771" y="5120969"/>
              <a:ext cx="1890906" cy="428257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205BA9-17E8-C448-299C-52A0C8E8289E}"/>
                </a:ext>
              </a:extLst>
            </p:cNvPr>
            <p:cNvSpPr/>
            <p:nvPr/>
          </p:nvSpPr>
          <p:spPr>
            <a:xfrm rot="12138233">
              <a:off x="8554687" y="4919487"/>
              <a:ext cx="2919937" cy="428257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7CC210-DF6A-B5AD-1406-6AE3F9439C23}"/>
                </a:ext>
              </a:extLst>
            </p:cNvPr>
            <p:cNvSpPr/>
            <p:nvPr/>
          </p:nvSpPr>
          <p:spPr>
            <a:xfrm rot="16200000">
              <a:off x="8248937" y="3716477"/>
              <a:ext cx="1413604" cy="59897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DD0238-67ED-2F84-4250-9754AA2C311C}"/>
                </a:ext>
              </a:extLst>
            </p:cNvPr>
            <p:cNvSpPr/>
            <p:nvPr/>
          </p:nvSpPr>
          <p:spPr>
            <a:xfrm rot="16200000">
              <a:off x="8263169" y="2173766"/>
              <a:ext cx="1413604" cy="59897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>
                <a:extLst>
                  <a:ext uri="{FF2B5EF4-FFF2-40B4-BE49-F238E27FC236}">
                    <a16:creationId xmlns:a16="http://schemas.microsoft.com/office/drawing/2014/main" id="{3546A535-29A4-FBA9-4AF6-FF8AB8B535A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995856" y="1766449"/>
                <a:ext cx="4987157" cy="784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=2∗0.82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1.64</a:t>
                </a:r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39" name="Content Placeholder 38">
                <a:extLst>
                  <a:ext uri="{FF2B5EF4-FFF2-40B4-BE49-F238E27FC236}">
                    <a16:creationId xmlns:a16="http://schemas.microsoft.com/office/drawing/2014/main" id="{3546A535-29A4-FBA9-4AF6-FF8AB8B535A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856" y="1766449"/>
                <a:ext cx="4987157" cy="784125"/>
              </a:xfrm>
              <a:prstGeom prst="rect">
                <a:avLst/>
              </a:prstGeom>
              <a:blipFill>
                <a:blip r:embed="rId2"/>
                <a:stretch>
                  <a:fillRect l="-2934" t="-859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38">
                <a:extLst>
                  <a:ext uri="{FF2B5EF4-FFF2-40B4-BE49-F238E27FC236}">
                    <a16:creationId xmlns:a16="http://schemas.microsoft.com/office/drawing/2014/main" id="{93DD978A-680B-7714-04C5-49A4FE6F9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55" y="2395511"/>
                <a:ext cx="4987156" cy="36118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0.94+1.14= 2.08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38">
                <a:extLst>
                  <a:ext uri="{FF2B5EF4-FFF2-40B4-BE49-F238E27FC236}">
                    <a16:creationId xmlns:a16="http://schemas.microsoft.com/office/drawing/2014/main" id="{93DD978A-680B-7714-04C5-49A4FE6F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55" y="2395511"/>
                <a:ext cx="4987156" cy="361189"/>
              </a:xfrm>
              <a:prstGeom prst="rect">
                <a:avLst/>
              </a:prstGeom>
              <a:blipFill>
                <a:blip r:embed="rId3"/>
                <a:stretch>
                  <a:fillRect l="-2934" t="-13559" r="-978" b="-355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8">
                <a:extLst>
                  <a:ext uri="{FF2B5EF4-FFF2-40B4-BE49-F238E27FC236}">
                    <a16:creationId xmlns:a16="http://schemas.microsoft.com/office/drawing/2014/main" id="{E3693A92-3316-92D5-C4E8-29033FE8C0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55" y="3055497"/>
                <a:ext cx="6973614" cy="35689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1.64 + 2.08= </a:t>
                </a:r>
                <a:r>
                  <a:rPr lang="en-US" dirty="0">
                    <a:solidFill>
                      <a:srgbClr val="C00000"/>
                    </a:solidFill>
                  </a:rPr>
                  <a:t>3.72</a:t>
                </a:r>
                <a:endParaRPr lang="en-N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8">
                <a:extLst>
                  <a:ext uri="{FF2B5EF4-FFF2-40B4-BE49-F238E27FC236}">
                    <a16:creationId xmlns:a16="http://schemas.microsoft.com/office/drawing/2014/main" id="{E3693A92-3316-92D5-C4E8-29033FE8C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55" y="3055497"/>
                <a:ext cx="6973614" cy="356893"/>
              </a:xfrm>
              <a:prstGeom prst="rect">
                <a:avLst/>
              </a:prstGeom>
              <a:blipFill>
                <a:blip r:embed="rId4"/>
                <a:stretch>
                  <a:fillRect l="-2098" t="-13559" b="-3728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1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518-0C0C-C166-0A9E-7CCDF572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sz="3600" dirty="0"/>
              <a:t>Network Energy Estimation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</p:spPr>
            <p:txBody>
              <a:bodyPr/>
              <a:lstStyle/>
              <a:p>
                <a:r>
                  <a:rPr lang="en-US" sz="1800" dirty="0"/>
                  <a:t>1 Area and 4 Cameras with </a:t>
                </a:r>
                <a:r>
                  <a:rPr lang="en-US" sz="1800" b="1" dirty="0"/>
                  <a:t>default</a:t>
                </a:r>
                <a:r>
                  <a:rPr lang="en-US" sz="1800" dirty="0"/>
                  <a:t> </a:t>
                </a:r>
                <a:r>
                  <a:rPr lang="en-US" sz="1800" b="1" dirty="0"/>
                  <a:t>BW</a:t>
                </a:r>
                <a:r>
                  <a:rPr lang="en-US" sz="1800" dirty="0"/>
                  <a:t>= 10000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3.72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Total Networking time=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𝑑𝑒𝑙𝑎𝑦𝑠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  <a:blipFill>
                <a:blip r:embed="rId2"/>
                <a:stretch>
                  <a:fillRect l="-662" t="-9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94462"/>
              </p:ext>
            </p:extLst>
          </p:nvPr>
        </p:nvGraphicFramePr>
        <p:xfrm>
          <a:off x="413280" y="3237886"/>
          <a:ext cx="5997680" cy="3465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32609"/>
              </p:ext>
            </p:extLst>
          </p:nvPr>
        </p:nvGraphicFramePr>
        <p:xfrm>
          <a:off x="6410960" y="3544723"/>
          <a:ext cx="5622960" cy="31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2844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518-0C0C-C166-0A9E-7CCDF572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sz="3600" dirty="0"/>
              <a:t>Network Energy Estimation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</p:spPr>
            <p:txBody>
              <a:bodyPr/>
              <a:lstStyle/>
              <a:p>
                <a:r>
                  <a:rPr lang="en-US" sz="1800" dirty="0"/>
                  <a:t>1 Area and 4 Cameras with </a:t>
                </a:r>
                <a:r>
                  <a:rPr lang="en-US" sz="1800" b="1" dirty="0"/>
                  <a:t>modified</a:t>
                </a:r>
                <a:r>
                  <a:rPr lang="en-US" sz="1800" dirty="0"/>
                  <a:t> </a:t>
                </a:r>
                <a:r>
                  <a:rPr lang="en-US" sz="1800" b="1" dirty="0"/>
                  <a:t>BW</a:t>
                </a:r>
                <a:r>
                  <a:rPr lang="en-US" sz="1800" dirty="0"/>
                  <a:t>=100000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3.72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Total Networking time=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𝑑𝑒𝑙𝑎𝑦𝑠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D6E18-1E7A-0606-90CD-60411CAB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7600"/>
                <a:ext cx="6446520" cy="2011680"/>
              </a:xfrm>
              <a:blipFill>
                <a:blip r:embed="rId2"/>
                <a:stretch>
                  <a:fillRect l="-662" t="-9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351093"/>
              </p:ext>
            </p:extLst>
          </p:nvPr>
        </p:nvGraphicFramePr>
        <p:xfrm>
          <a:off x="727477" y="3048000"/>
          <a:ext cx="5646851" cy="356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91882"/>
              </p:ext>
            </p:extLst>
          </p:nvPr>
        </p:nvGraphicFramePr>
        <p:xfrm>
          <a:off x="6374329" y="3129280"/>
          <a:ext cx="5553511" cy="347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288654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Widescreen</PresentationFormat>
  <Paragraphs>136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Aharoni</vt:lpstr>
      <vt:lpstr>Arial</vt:lpstr>
      <vt:lpstr>ArialMT</vt:lpstr>
      <vt:lpstr>Avenir Next LT Pro</vt:lpstr>
      <vt:lpstr>Cambria Math</vt:lpstr>
      <vt:lpstr>NimbusRomNo9L-Regu</vt:lpstr>
      <vt:lpstr>NimbusRomNo9L-ReguItal</vt:lpstr>
      <vt:lpstr>FadeVTI</vt:lpstr>
      <vt:lpstr>Network Energy Modeling</vt:lpstr>
      <vt:lpstr>Continuum Architecture</vt:lpstr>
      <vt:lpstr>A Wi-Fi Energy Model for Scalable Simulation</vt:lpstr>
      <vt:lpstr>A Wi-Fi Energy Model for Scalable Simulation</vt:lpstr>
      <vt:lpstr>Energy modeling</vt:lpstr>
      <vt:lpstr>Flow-based calculation for scalable simulations for Wi-Fi</vt:lpstr>
      <vt:lpstr>Using Model in our case</vt:lpstr>
      <vt:lpstr>Network Energy Estimation</vt:lpstr>
      <vt:lpstr>Network Energy Estimation</vt:lpstr>
      <vt:lpstr>Network Energy Estimation in both approach(2)</vt:lpstr>
      <vt:lpstr>Wi-fi Network Energy</vt:lpstr>
      <vt:lpstr>Wired Model</vt:lpstr>
      <vt:lpstr>Results</vt:lpstr>
      <vt:lpstr>Links power</vt:lpstr>
      <vt:lpstr>Power values for different states of laptops and desktop computers [2]</vt:lpstr>
      <vt:lpstr>Per frame energy model</vt:lpstr>
      <vt:lpstr>Power values for different states of Wireless Routers and AP</vt:lpstr>
      <vt:lpstr>Power values for different states of Smartphone and Tablet</vt:lpstr>
      <vt:lpstr>Power values for different states of an Embedded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986</cp:revision>
  <dcterms:created xsi:type="dcterms:W3CDTF">2019-10-16T03:03:10Z</dcterms:created>
  <dcterms:modified xsi:type="dcterms:W3CDTF">2023-10-02T14:13:28Z</dcterms:modified>
</cp:coreProperties>
</file>