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310" r:id="rId2"/>
    <p:sldId id="312" r:id="rId3"/>
    <p:sldId id="313" r:id="rId4"/>
    <p:sldId id="316" r:id="rId5"/>
    <p:sldId id="317" r:id="rId6"/>
    <p:sldId id="318" r:id="rId7"/>
    <p:sldId id="319" r:id="rId8"/>
    <p:sldId id="320" r:id="rId9"/>
    <p:sldId id="31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6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76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2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05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48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7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12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5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41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362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85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810" r:id="rId3"/>
    <p:sldLayoutId id="2147483811" r:id="rId4"/>
    <p:sldLayoutId id="2147483812" r:id="rId5"/>
    <p:sldLayoutId id="2147483806" r:id="rId6"/>
    <p:sldLayoutId id="2147483802" r:id="rId7"/>
    <p:sldLayoutId id="2147483803" r:id="rId8"/>
    <p:sldLayoutId id="2147483804" r:id="rId9"/>
    <p:sldLayoutId id="2147483805" r:id="rId10"/>
    <p:sldLayoutId id="214748380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A4BA5-DFD2-0FB3-86BF-869B6998B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6733"/>
          </a:xfrm>
        </p:spPr>
        <p:txBody>
          <a:bodyPr>
            <a:noAutofit/>
          </a:bodyPr>
          <a:lstStyle/>
          <a:p>
            <a:r>
              <a:rPr lang="en-US" sz="3200" dirty="0"/>
              <a:t>Flow-Based Networking Energy model </a:t>
            </a:r>
            <a:endParaRPr lang="en-NL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1D13B-07CF-5A86-3D5A-6279EC0315BC}"/>
              </a:ext>
            </a:extLst>
          </p:cNvPr>
          <p:cNvSpPr txBox="1"/>
          <p:nvPr/>
        </p:nvSpPr>
        <p:spPr>
          <a:xfrm>
            <a:off x="681924" y="6231265"/>
            <a:ext cx="111122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Jalali, Fatemeh, et al. "Fog computing may help to save energy in cloud computing." </a:t>
            </a:r>
            <a:r>
              <a:rPr lang="en-US" sz="14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Journal on Selected Areas in Communications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34.5 (2016): 1728-1739.</a:t>
            </a:r>
            <a:endParaRPr lang="en-N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3ECF9-D600-AAE3-562A-525F2FFE1A1B}"/>
              </a:ext>
            </a:extLst>
          </p:cNvPr>
          <p:cNvSpPr txBox="1"/>
          <p:nvPr/>
        </p:nvSpPr>
        <p:spPr>
          <a:xfrm>
            <a:off x="681924" y="1688724"/>
            <a:ext cx="11298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shared equipment: Flow-based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equipment in end user premises (which are not shared): Time-based model</a:t>
            </a:r>
            <a:endParaRPr lang="en-NL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E8311D-8890-8710-50B5-4E730FF23919}"/>
              </a:ext>
            </a:extLst>
          </p:cNvPr>
          <p:cNvGrpSpPr/>
          <p:nvPr/>
        </p:nvGrpSpPr>
        <p:grpSpPr>
          <a:xfrm>
            <a:off x="7103387" y="1688724"/>
            <a:ext cx="4690822" cy="4363306"/>
            <a:chOff x="6631369" y="1986204"/>
            <a:chExt cx="5368435" cy="488619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DF406CD-67C4-1578-7299-1127CDCD9A0E}"/>
                </a:ext>
              </a:extLst>
            </p:cNvPr>
            <p:cNvGrpSpPr/>
            <p:nvPr/>
          </p:nvGrpSpPr>
          <p:grpSpPr>
            <a:xfrm>
              <a:off x="8126955" y="1986204"/>
              <a:ext cx="3872849" cy="4547269"/>
              <a:chOff x="7043065" y="1077928"/>
              <a:chExt cx="3883124" cy="53148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0CC4DBA-6280-77A4-8798-68A3AD826A3D}"/>
                  </a:ext>
                </a:extLst>
              </p:cNvPr>
              <p:cNvGrpSpPr/>
              <p:nvPr/>
            </p:nvGrpSpPr>
            <p:grpSpPr>
              <a:xfrm>
                <a:off x="7180078" y="1259902"/>
                <a:ext cx="3699494" cy="4951146"/>
                <a:chOff x="7180078" y="1225534"/>
                <a:chExt cx="3699494" cy="4951146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2C97768-D19A-7ABA-5A33-C6229F519170}"/>
                    </a:ext>
                  </a:extLst>
                </p:cNvPr>
                <p:cNvSpPr/>
                <p:nvPr/>
              </p:nvSpPr>
              <p:spPr>
                <a:xfrm>
                  <a:off x="8496299" y="1225534"/>
                  <a:ext cx="918882" cy="91888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100" dirty="0">
                      <a:solidFill>
                        <a:schemeClr val="tx1"/>
                      </a:solidFill>
                    </a:rPr>
                    <a:t>cloud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79B707AF-1AF2-DC14-C425-F604955C31CE}"/>
                    </a:ext>
                  </a:extLst>
                </p:cNvPr>
                <p:cNvSpPr/>
                <p:nvPr/>
              </p:nvSpPr>
              <p:spPr>
                <a:xfrm>
                  <a:off x="8552330" y="293114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Proxy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server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66C006B-11DC-3A5F-0DBC-7F7539DFD0EA}"/>
                    </a:ext>
                  </a:extLst>
                </p:cNvPr>
                <p:cNvSpPr/>
                <p:nvPr/>
              </p:nvSpPr>
              <p:spPr>
                <a:xfrm>
                  <a:off x="8552328" y="4206070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router</a:t>
                  </a:r>
                  <a:endParaRPr lang="en-US" sz="10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8BC94C9-9CE3-6CE2-539D-C70291BEA69F}"/>
                    </a:ext>
                  </a:extLst>
                </p:cNvPr>
                <p:cNvSpPr/>
                <p:nvPr/>
              </p:nvSpPr>
              <p:spPr>
                <a:xfrm>
                  <a:off x="7180078" y="5448297"/>
                  <a:ext cx="806823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FBC4D748-25E5-451C-5518-8AE9D45D6101}"/>
                    </a:ext>
                  </a:extLst>
                </p:cNvPr>
                <p:cNvSpPr/>
                <p:nvPr/>
              </p:nvSpPr>
              <p:spPr>
                <a:xfrm>
                  <a:off x="8109074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A7C089D2-C4EC-A072-6664-0EA54C5DB180}"/>
                    </a:ext>
                  </a:extLst>
                </p:cNvPr>
                <p:cNvSpPr/>
                <p:nvPr/>
              </p:nvSpPr>
              <p:spPr>
                <a:xfrm>
                  <a:off x="9065302" y="5448296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EDB4444-9421-55A5-1FCF-44CEF5040EA7}"/>
                    </a:ext>
                  </a:extLst>
                </p:cNvPr>
                <p:cNvSpPr/>
                <p:nvPr/>
              </p:nvSpPr>
              <p:spPr>
                <a:xfrm>
                  <a:off x="10072748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7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cxnSp>
              <p:nvCxnSpPr>
                <p:cNvPr id="19" name="Straight Arrow Connector 18">
                  <a:extLst>
                    <a:ext uri="{FF2B5EF4-FFF2-40B4-BE49-F238E27FC236}">
                      <a16:creationId xmlns:a16="http://schemas.microsoft.com/office/drawing/2014/main" id="{354D82AA-3D00-C730-56BB-CEDFA64CD249}"/>
                    </a:ext>
                  </a:extLst>
                </p:cNvPr>
                <p:cNvCxnSpPr>
                  <a:cxnSpLocks/>
                  <a:stCxn id="12" idx="4"/>
                  <a:endCxn id="13" idx="0"/>
                </p:cNvCxnSpPr>
                <p:nvPr/>
              </p:nvCxnSpPr>
              <p:spPr>
                <a:xfrm>
                  <a:off x="8955740" y="2144416"/>
                  <a:ext cx="2" cy="786731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F78E7342-91A3-B2F5-66D1-8113B24483BE}"/>
                    </a:ext>
                  </a:extLst>
                </p:cNvPr>
                <p:cNvCxnSpPr>
                  <a:cxnSpLocks/>
                  <a:stCxn id="14" idx="0"/>
                  <a:endCxn id="13" idx="4"/>
                </p:cNvCxnSpPr>
                <p:nvPr/>
              </p:nvCxnSpPr>
              <p:spPr>
                <a:xfrm flipV="1">
                  <a:off x="8955740" y="3659530"/>
                  <a:ext cx="2" cy="546540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DF8CD892-4122-92A0-57E7-C40A6CEEC3E8}"/>
                    </a:ext>
                  </a:extLst>
                </p:cNvPr>
                <p:cNvCxnSpPr>
                  <a:cxnSpLocks/>
                  <a:stCxn id="14" idx="3"/>
                  <a:endCxn id="15" idx="0"/>
                </p:cNvCxnSpPr>
                <p:nvPr/>
              </p:nvCxnSpPr>
              <p:spPr>
                <a:xfrm flipH="1">
                  <a:off x="7583490" y="4827783"/>
                  <a:ext cx="108699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914B6C7B-D30B-2B22-837D-06416AC19411}"/>
                    </a:ext>
                  </a:extLst>
                </p:cNvPr>
                <p:cNvCxnSpPr>
                  <a:cxnSpLocks/>
                  <a:stCxn id="14" idx="4"/>
                  <a:endCxn id="16" idx="0"/>
                </p:cNvCxnSpPr>
                <p:nvPr/>
              </p:nvCxnSpPr>
              <p:spPr>
                <a:xfrm flipH="1">
                  <a:off x="8512486" y="4934453"/>
                  <a:ext cx="443253" cy="513844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1AEB5D92-800A-F3AA-6712-6D38EEA901FB}"/>
                    </a:ext>
                  </a:extLst>
                </p:cNvPr>
                <p:cNvCxnSpPr>
                  <a:cxnSpLocks/>
                  <a:stCxn id="14" idx="4"/>
                  <a:endCxn id="17" idx="0"/>
                </p:cNvCxnSpPr>
                <p:nvPr/>
              </p:nvCxnSpPr>
              <p:spPr>
                <a:xfrm>
                  <a:off x="8955740" y="4934453"/>
                  <a:ext cx="512974" cy="51384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6FF8C4E5-6CD3-B7C9-9AAF-30B6FA0668FC}"/>
                    </a:ext>
                  </a:extLst>
                </p:cNvPr>
                <p:cNvCxnSpPr>
                  <a:cxnSpLocks/>
                  <a:stCxn id="14" idx="5"/>
                  <a:endCxn id="18" idx="0"/>
                </p:cNvCxnSpPr>
                <p:nvPr/>
              </p:nvCxnSpPr>
              <p:spPr>
                <a:xfrm>
                  <a:off x="9240995" y="4827783"/>
                  <a:ext cx="123516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61FC7B9-76C3-130B-5046-9005EE76C817}"/>
                  </a:ext>
                </a:extLst>
              </p:cNvPr>
              <p:cNvSpPr/>
              <p:nvPr/>
            </p:nvSpPr>
            <p:spPr>
              <a:xfrm>
                <a:off x="7043065" y="5295060"/>
                <a:ext cx="3883124" cy="1097725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F389196A-A743-3D2A-BFCE-5C227044C1A0}"/>
                  </a:ext>
                </a:extLst>
              </p:cNvPr>
              <p:cNvSpPr/>
              <p:nvPr/>
            </p:nvSpPr>
            <p:spPr>
              <a:xfrm>
                <a:off x="8338525" y="1077928"/>
                <a:ext cx="1212656" cy="4146603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0678A1E-5A1C-4C5C-8922-9CFFD34D4572}"/>
                </a:ext>
              </a:extLst>
            </p:cNvPr>
            <p:cNvSpPr txBox="1"/>
            <p:nvPr/>
          </p:nvSpPr>
          <p:spPr>
            <a:xfrm>
              <a:off x="10650152" y="2780111"/>
              <a:ext cx="1175354" cy="9047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</a:rPr>
                <a:t>Shared devices(</a:t>
              </a:r>
              <a:r>
                <a:rPr lang="en-US" sz="1050" dirty="0">
                  <a:solidFill>
                    <a:schemeClr val="accent6"/>
                  </a:solidFill>
                </a:rPr>
                <a:t>Application perspective</a:t>
              </a:r>
              <a:r>
                <a:rPr lang="en-US" sz="1200" dirty="0">
                  <a:solidFill>
                    <a:schemeClr val="accent6"/>
                  </a:solidFill>
                </a:rPr>
                <a:t>)</a:t>
              </a:r>
              <a:endParaRPr lang="en-NL" sz="1200" dirty="0">
                <a:solidFill>
                  <a:schemeClr val="accent6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EA5BD83-777D-A1A4-C2AE-742F902BC3F2}"/>
                </a:ext>
              </a:extLst>
            </p:cNvPr>
            <p:cNvSpPr txBox="1"/>
            <p:nvPr/>
          </p:nvSpPr>
          <p:spPr>
            <a:xfrm>
              <a:off x="6631369" y="5769491"/>
              <a:ext cx="1493258" cy="11029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accent6"/>
                  </a:solidFill>
                </a:rPr>
                <a:t>End user devices (</a:t>
              </a:r>
              <a:r>
                <a:rPr lang="en-US" sz="1100" dirty="0">
                  <a:solidFill>
                    <a:schemeClr val="accent6"/>
                  </a:solidFill>
                </a:rPr>
                <a:t>Time based model, Device perspective</a:t>
              </a:r>
              <a:r>
                <a:rPr lang="en-US" sz="1200" dirty="0">
                  <a:solidFill>
                    <a:schemeClr val="accent6"/>
                  </a:solidFill>
                </a:rPr>
                <a:t>)</a:t>
              </a:r>
              <a:endParaRPr lang="en-NL" sz="1200" dirty="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575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2AD4-7746-FCB4-143D-61926C77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279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Flow-based for Shared equipment energy model</a:t>
            </a:r>
            <a:endParaRPr lang="en-NL" sz="3600" dirty="0"/>
          </a:p>
        </p:txBody>
      </p:sp>
      <p:pic>
        <p:nvPicPr>
          <p:cNvPr id="4" name="Picture 3" descr="A diagram of a power consumption trend&#10;&#10;Description automatically generated">
            <a:extLst>
              <a:ext uri="{FF2B5EF4-FFF2-40B4-BE49-F238E27FC236}">
                <a16:creationId xmlns:a16="http://schemas.microsoft.com/office/drawing/2014/main" id="{3399ADAC-F24E-BE8B-484B-B2458A2777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758" y="2483237"/>
            <a:ext cx="4606027" cy="3731662"/>
          </a:xfrm>
          <a:prstGeom prst="rect">
            <a:avLst/>
          </a:prstGeom>
        </p:spPr>
      </p:pic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4635DFB-05CE-F089-5D77-615B3EDD70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1" y="1699780"/>
            <a:ext cx="4140413" cy="692186"/>
          </a:xfrm>
          <a:prstGeom prst="rect">
            <a:avLst/>
          </a:prstGeom>
        </p:spPr>
      </p:pic>
      <p:pic>
        <p:nvPicPr>
          <p:cNvPr id="7" name="Picture 6" descr="A diagram of energy consumption&#10;&#10;Description automatically generated">
            <a:extLst>
              <a:ext uri="{FF2B5EF4-FFF2-40B4-BE49-F238E27FC236}">
                <a16:creationId xmlns:a16="http://schemas.microsoft.com/office/drawing/2014/main" id="{C3B471E9-E0B9-1A9B-74A0-EFFD41CE3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818" y="1084413"/>
            <a:ext cx="4228983" cy="4440432"/>
          </a:xfrm>
          <a:prstGeom prst="rect">
            <a:avLst/>
          </a:prstGeom>
        </p:spPr>
      </p:pic>
      <p:pic>
        <p:nvPicPr>
          <p:cNvPr id="9" name="Picture 8" descr="A close-up of a smiley face&#10;&#10;Description automatically generated">
            <a:extLst>
              <a:ext uri="{FF2B5EF4-FFF2-40B4-BE49-F238E27FC236}">
                <a16:creationId xmlns:a16="http://schemas.microsoft.com/office/drawing/2014/main" id="{8B4819A1-8FA0-7CB4-D366-8E00BB51F1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007" y="5442105"/>
            <a:ext cx="5183371" cy="772794"/>
          </a:xfrm>
          <a:prstGeom prst="rect">
            <a:avLst/>
          </a:prstGeom>
        </p:spPr>
      </p:pic>
      <p:pic>
        <p:nvPicPr>
          <p:cNvPr id="11" name="Picture 10" descr="A black and white image of symbols&#10;&#10;Description automatically generated">
            <a:extLst>
              <a:ext uri="{FF2B5EF4-FFF2-40B4-BE49-F238E27FC236}">
                <a16:creationId xmlns:a16="http://schemas.microsoft.com/office/drawing/2014/main" id="{D6787F77-AAAF-3A2E-6402-0A2255A2B8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231" y="6085205"/>
            <a:ext cx="3694925" cy="77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99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1826-47CF-4E95-43E3-386420182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Flow-based for End users equipment energy model(time-based model)</a:t>
            </a:r>
            <a:endParaRPr lang="en-NL" sz="4000" dirty="0"/>
          </a:p>
        </p:txBody>
      </p:sp>
      <p:pic>
        <p:nvPicPr>
          <p:cNvPr id="5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CDDA1F6B-81D9-DA20-8EDC-92C099AC59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65" y="1951603"/>
            <a:ext cx="7569589" cy="27115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23A22B-560F-2948-0A8A-10D56F93E5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56" y="5080000"/>
            <a:ext cx="10447987" cy="12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41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C9F0-254B-F863-78B8-B4B46329A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model problem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BADE9-C149-1501-1E72-D213BE0EB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2" y="2019085"/>
            <a:ext cx="10447987" cy="1219539"/>
          </a:xfrm>
          <a:prstGeom prst="rect">
            <a:avLst/>
          </a:prstGeom>
        </p:spPr>
      </p:pic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7CF96595-6469-3B67-D647-8BC1B8F37350}"/>
              </a:ext>
            </a:extLst>
          </p:cNvPr>
          <p:cNvSpPr/>
          <p:nvPr/>
        </p:nvSpPr>
        <p:spPr>
          <a:xfrm>
            <a:off x="1906292" y="4688237"/>
            <a:ext cx="891152" cy="87565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Fog</a:t>
            </a:r>
          </a:p>
          <a:p>
            <a:pPr algn="ctr"/>
            <a:r>
              <a:rPr lang="en-US" sz="1100" dirty="0"/>
              <a:t>Device</a:t>
            </a:r>
            <a:endParaRPr lang="en-NL" sz="11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7C682B-BB57-465B-1C82-265CE10E86C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51868" y="3704095"/>
            <a:ext cx="0" cy="984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AB8985-46FB-5927-40CE-8662FC49CAB5}"/>
              </a:ext>
            </a:extLst>
          </p:cNvPr>
          <p:cNvCxnSpPr>
            <a:stCxn id="5" idx="4"/>
          </p:cNvCxnSpPr>
          <p:nvPr/>
        </p:nvCxnSpPr>
        <p:spPr>
          <a:xfrm>
            <a:off x="2351868" y="5563892"/>
            <a:ext cx="0" cy="76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C2B94D-8E53-D009-1C32-4461DF4B982D}"/>
              </a:ext>
            </a:extLst>
          </p:cNvPr>
          <p:cNvSpPr txBox="1"/>
          <p:nvPr/>
        </p:nvSpPr>
        <p:spPr>
          <a:xfrm>
            <a:off x="838200" y="3995367"/>
            <a:ext cx="124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UpLink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61D8A8-40DC-CE0C-43C3-95D674553DED}"/>
              </a:ext>
            </a:extLst>
          </p:cNvPr>
          <p:cNvSpPr txBox="1"/>
          <p:nvPr/>
        </p:nvSpPr>
        <p:spPr>
          <a:xfrm>
            <a:off x="838200" y="5518098"/>
            <a:ext cx="1247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DownLink</a:t>
            </a:r>
            <a:endParaRPr lang="en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A6D24-5823-545A-DDA1-33436E4871AE}"/>
              </a:ext>
            </a:extLst>
          </p:cNvPr>
          <p:cNvSpPr txBox="1"/>
          <p:nvPr/>
        </p:nvSpPr>
        <p:spPr>
          <a:xfrm>
            <a:off x="3981773" y="3913323"/>
            <a:ext cx="2341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1.Two services transferring on one link:</a:t>
            </a:r>
            <a:endParaRPr lang="en-NL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98171D-52CE-1D1D-90F0-96BF9F80EC9F}"/>
              </a:ext>
            </a:extLst>
          </p:cNvPr>
          <p:cNvSpPr txBox="1"/>
          <p:nvPr/>
        </p:nvSpPr>
        <p:spPr>
          <a:xfrm>
            <a:off x="3981771" y="5362414"/>
            <a:ext cx="23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2.Two services transferring on both links:</a:t>
            </a:r>
            <a:endParaRPr lang="en-NL" sz="1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7EEABC-8EDB-1BA6-46FA-5092EAAD48D7}"/>
              </a:ext>
            </a:extLst>
          </p:cNvPr>
          <p:cNvCxnSpPr>
            <a:cxnSpLocks/>
          </p:cNvCxnSpPr>
          <p:nvPr/>
        </p:nvCxnSpPr>
        <p:spPr>
          <a:xfrm>
            <a:off x="6872856" y="3916663"/>
            <a:ext cx="16537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A9BFB173-9029-143F-2CE7-27648DD04695}"/>
              </a:ext>
            </a:extLst>
          </p:cNvPr>
          <p:cNvSpPr/>
          <p:nvPr/>
        </p:nvSpPr>
        <p:spPr>
          <a:xfrm rot="16200000">
            <a:off x="7593529" y="3477875"/>
            <a:ext cx="254421" cy="15808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91A663-4356-8BF3-A8B5-6BF9976E72C7}"/>
              </a:ext>
            </a:extLst>
          </p:cNvPr>
          <p:cNvSpPr txBox="1"/>
          <p:nvPr/>
        </p:nvSpPr>
        <p:spPr>
          <a:xfrm>
            <a:off x="7252564" y="4486225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5msec</a:t>
            </a:r>
            <a:endParaRPr lang="en-NL" sz="1400" dirty="0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D30F857B-1217-F267-23C6-F1B00A84C15A}"/>
              </a:ext>
            </a:extLst>
          </p:cNvPr>
          <p:cNvSpPr/>
          <p:nvPr/>
        </p:nvSpPr>
        <p:spPr>
          <a:xfrm rot="5400000">
            <a:off x="7141341" y="3400785"/>
            <a:ext cx="197895" cy="542438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9466D11E-8FB6-8993-D577-85778E1578BA}"/>
              </a:ext>
            </a:extLst>
          </p:cNvPr>
          <p:cNvSpPr/>
          <p:nvPr/>
        </p:nvSpPr>
        <p:spPr>
          <a:xfrm rot="5400000">
            <a:off x="7703807" y="3404660"/>
            <a:ext cx="197895" cy="542438"/>
          </a:xfrm>
          <a:prstGeom prst="leftBrac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71B275-AF2D-DFE5-BB53-F2B41021280F}"/>
              </a:ext>
            </a:extLst>
          </p:cNvPr>
          <p:cNvSpPr txBox="1"/>
          <p:nvPr/>
        </p:nvSpPr>
        <p:spPr>
          <a:xfrm>
            <a:off x="6813445" y="3174554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2msec</a:t>
            </a:r>
            <a:endParaRPr lang="en-NL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09ED4-B760-1480-E6AA-34047E073B74}"/>
              </a:ext>
            </a:extLst>
          </p:cNvPr>
          <p:cNvSpPr txBox="1"/>
          <p:nvPr/>
        </p:nvSpPr>
        <p:spPr>
          <a:xfrm>
            <a:off x="7531535" y="3183018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2msec</a:t>
            </a:r>
            <a:endParaRPr lang="en-NL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E7F245-F895-4252-1A46-B5E182C63B47}"/>
              </a:ext>
            </a:extLst>
          </p:cNvPr>
          <p:cNvCxnSpPr>
            <a:cxnSpLocks/>
          </p:cNvCxnSpPr>
          <p:nvPr/>
        </p:nvCxnSpPr>
        <p:spPr>
          <a:xfrm>
            <a:off x="6976176" y="5615536"/>
            <a:ext cx="16537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Left Brace 25">
            <a:extLst>
              <a:ext uri="{FF2B5EF4-FFF2-40B4-BE49-F238E27FC236}">
                <a16:creationId xmlns:a16="http://schemas.microsoft.com/office/drawing/2014/main" id="{B2687845-2613-55BD-C914-099C0C373A03}"/>
              </a:ext>
            </a:extLst>
          </p:cNvPr>
          <p:cNvSpPr/>
          <p:nvPr/>
        </p:nvSpPr>
        <p:spPr>
          <a:xfrm rot="16200000">
            <a:off x="7703955" y="5307832"/>
            <a:ext cx="254421" cy="15808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A6D02B-77F9-DFFC-8730-9EC9C9805C99}"/>
              </a:ext>
            </a:extLst>
          </p:cNvPr>
          <p:cNvSpPr txBox="1"/>
          <p:nvPr/>
        </p:nvSpPr>
        <p:spPr>
          <a:xfrm>
            <a:off x="7495368" y="6283182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5msec</a:t>
            </a:r>
            <a:endParaRPr lang="en-NL" sz="1400" dirty="0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EC56A391-8695-9B0B-48A3-D97416B3D6C7}"/>
              </a:ext>
            </a:extLst>
          </p:cNvPr>
          <p:cNvSpPr/>
          <p:nvPr/>
        </p:nvSpPr>
        <p:spPr>
          <a:xfrm rot="5400000">
            <a:off x="7244661" y="5099658"/>
            <a:ext cx="197895" cy="542438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7487C97F-CFF8-51F9-0D0F-E507E736271D}"/>
              </a:ext>
            </a:extLst>
          </p:cNvPr>
          <p:cNvSpPr/>
          <p:nvPr/>
        </p:nvSpPr>
        <p:spPr>
          <a:xfrm rot="16200000">
            <a:off x="7264689" y="5497540"/>
            <a:ext cx="197895" cy="542438"/>
          </a:xfrm>
          <a:prstGeom prst="leftBrac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D03B444-587D-F483-F2E0-B63E22795604}"/>
              </a:ext>
            </a:extLst>
          </p:cNvPr>
          <p:cNvSpPr txBox="1"/>
          <p:nvPr/>
        </p:nvSpPr>
        <p:spPr>
          <a:xfrm>
            <a:off x="6916765" y="4873427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2msec</a:t>
            </a:r>
            <a:endParaRPr lang="en-NL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C08CDF-AA7A-3B27-9561-801CA98B6F67}"/>
              </a:ext>
            </a:extLst>
          </p:cNvPr>
          <p:cNvSpPr txBox="1"/>
          <p:nvPr/>
        </p:nvSpPr>
        <p:spPr>
          <a:xfrm>
            <a:off x="7018147" y="5813273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2msec</a:t>
            </a:r>
            <a:endParaRPr lang="en-NL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9491997-B32E-19BC-93C0-4E865F6864C5}"/>
              </a:ext>
            </a:extLst>
          </p:cNvPr>
          <p:cNvSpPr txBox="1"/>
          <p:nvPr/>
        </p:nvSpPr>
        <p:spPr>
          <a:xfrm>
            <a:off x="8919277" y="3503750"/>
            <a:ext cx="153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active time= 2+2+1=5</a:t>
            </a:r>
            <a:endParaRPr lang="en-NL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452901-7372-40DD-4AAD-456AB9BDFB7A}"/>
              </a:ext>
            </a:extLst>
          </p:cNvPr>
          <p:cNvSpPr txBox="1"/>
          <p:nvPr/>
        </p:nvSpPr>
        <p:spPr>
          <a:xfrm>
            <a:off x="8919277" y="5307094"/>
            <a:ext cx="153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active time=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2+2+3 != 5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230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5AEB2-F582-6327-6301-879E4D615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model problem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CD93C-A40D-61A0-0957-A0C2E4B18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Reason: Time Sharing approach assumption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Solution: Considering NIC Active time</a:t>
            </a:r>
            <a:endParaRPr lang="en-NL" dirty="0"/>
          </a:p>
        </p:txBody>
      </p:sp>
      <p:pic>
        <p:nvPicPr>
          <p:cNvPr id="4" name="Content Placeholder 4" descr="A diagram of a graph&#10;&#10;Description automatically generated">
            <a:extLst>
              <a:ext uri="{FF2B5EF4-FFF2-40B4-BE49-F238E27FC236}">
                <a16:creationId xmlns:a16="http://schemas.microsoft.com/office/drawing/2014/main" id="{EC5F0AD8-9C8C-3854-6B10-E2185BF85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3" y="2687295"/>
            <a:ext cx="6494586" cy="2326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34CF1F-1749-FDEF-8A2A-3D19FEC290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2"/>
          <a:stretch/>
        </p:blipFill>
        <p:spPr>
          <a:xfrm>
            <a:off x="6506034" y="1758631"/>
            <a:ext cx="3944819" cy="67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435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F6CE3-10C1-09B6-6D14-A8C85532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Time-based model problem</a:t>
            </a:r>
            <a:endParaRPr lang="en-NL" dirty="0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A1F288E3-A54B-55FB-E18D-45672833CCD9}"/>
              </a:ext>
            </a:extLst>
          </p:cNvPr>
          <p:cNvSpPr/>
          <p:nvPr/>
        </p:nvSpPr>
        <p:spPr>
          <a:xfrm>
            <a:off x="697426" y="4448015"/>
            <a:ext cx="891152" cy="875655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Fog</a:t>
            </a:r>
          </a:p>
          <a:p>
            <a:pPr algn="ctr"/>
            <a:r>
              <a:rPr lang="en-US" sz="1100" dirty="0"/>
              <a:t>Device</a:t>
            </a:r>
            <a:endParaRPr lang="en-NL" sz="11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DEDD14-195D-4CE9-C2D6-873C9B0EA570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143002" y="3463873"/>
            <a:ext cx="0" cy="9841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87460D4-F860-5D11-FAB7-85BC437E1B2E}"/>
              </a:ext>
            </a:extLst>
          </p:cNvPr>
          <p:cNvCxnSpPr>
            <a:stCxn id="4" idx="4"/>
          </p:cNvCxnSpPr>
          <p:nvPr/>
        </p:nvCxnSpPr>
        <p:spPr>
          <a:xfrm>
            <a:off x="1143002" y="5323670"/>
            <a:ext cx="0" cy="7671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5075ABF-30BF-572E-218E-68B67EE0F851}"/>
              </a:ext>
            </a:extLst>
          </p:cNvPr>
          <p:cNvSpPr txBox="1"/>
          <p:nvPr/>
        </p:nvSpPr>
        <p:spPr>
          <a:xfrm>
            <a:off x="2036741" y="3913323"/>
            <a:ext cx="2341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1.Two services transferring on one link:</a:t>
            </a:r>
            <a:endParaRPr lang="en-NL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3A973-D048-BC53-D9A4-D6E6764278E7}"/>
              </a:ext>
            </a:extLst>
          </p:cNvPr>
          <p:cNvSpPr txBox="1"/>
          <p:nvPr/>
        </p:nvSpPr>
        <p:spPr>
          <a:xfrm>
            <a:off x="2036739" y="5362414"/>
            <a:ext cx="2341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2.Two services transferring on both links:</a:t>
            </a:r>
            <a:endParaRPr lang="en-NL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D2E9EC-4B73-31C3-C10D-8A560C0B8A66}"/>
              </a:ext>
            </a:extLst>
          </p:cNvPr>
          <p:cNvCxnSpPr>
            <a:cxnSpLocks/>
          </p:cNvCxnSpPr>
          <p:nvPr/>
        </p:nvCxnSpPr>
        <p:spPr>
          <a:xfrm>
            <a:off x="4927824" y="3916663"/>
            <a:ext cx="16537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ABC34F9B-34FC-1F4F-C332-18D8CF46C911}"/>
              </a:ext>
            </a:extLst>
          </p:cNvPr>
          <p:cNvSpPr/>
          <p:nvPr/>
        </p:nvSpPr>
        <p:spPr>
          <a:xfrm rot="16200000">
            <a:off x="5648497" y="3477875"/>
            <a:ext cx="254421" cy="15808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A7379-7A5C-311E-EAFD-FEDE0AF49632}"/>
              </a:ext>
            </a:extLst>
          </p:cNvPr>
          <p:cNvSpPr txBox="1"/>
          <p:nvPr/>
        </p:nvSpPr>
        <p:spPr>
          <a:xfrm>
            <a:off x="5307532" y="4486225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5msec</a:t>
            </a:r>
            <a:endParaRPr lang="en-NL" sz="1400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38BB6CC6-A7B3-147D-A6B4-F80A126B983F}"/>
              </a:ext>
            </a:extLst>
          </p:cNvPr>
          <p:cNvSpPr/>
          <p:nvPr/>
        </p:nvSpPr>
        <p:spPr>
          <a:xfrm rot="5400000">
            <a:off x="5196309" y="3400785"/>
            <a:ext cx="197895" cy="542438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A9B3F3BE-50B6-4A94-1DE1-0B430AE03ACE}"/>
              </a:ext>
            </a:extLst>
          </p:cNvPr>
          <p:cNvSpPr/>
          <p:nvPr/>
        </p:nvSpPr>
        <p:spPr>
          <a:xfrm rot="5400000">
            <a:off x="5758775" y="3404660"/>
            <a:ext cx="197895" cy="542438"/>
          </a:xfrm>
          <a:prstGeom prst="leftBrac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21B991-1767-4D77-AA4B-FBCAA11ABEBC}"/>
              </a:ext>
            </a:extLst>
          </p:cNvPr>
          <p:cNvSpPr txBox="1"/>
          <p:nvPr/>
        </p:nvSpPr>
        <p:spPr>
          <a:xfrm>
            <a:off x="4868413" y="3174554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2msec</a:t>
            </a:r>
            <a:endParaRPr lang="en-NL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E47344-1765-D1F1-A80D-003EFB57461E}"/>
              </a:ext>
            </a:extLst>
          </p:cNvPr>
          <p:cNvSpPr txBox="1"/>
          <p:nvPr/>
        </p:nvSpPr>
        <p:spPr>
          <a:xfrm>
            <a:off x="5586503" y="3183018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2msec</a:t>
            </a:r>
            <a:endParaRPr lang="en-NL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C49CEE-72D1-B45E-921D-B67F3BABAACE}"/>
              </a:ext>
            </a:extLst>
          </p:cNvPr>
          <p:cNvCxnSpPr>
            <a:cxnSpLocks/>
          </p:cNvCxnSpPr>
          <p:nvPr/>
        </p:nvCxnSpPr>
        <p:spPr>
          <a:xfrm>
            <a:off x="5031144" y="5615536"/>
            <a:ext cx="16537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Brace 16">
            <a:extLst>
              <a:ext uri="{FF2B5EF4-FFF2-40B4-BE49-F238E27FC236}">
                <a16:creationId xmlns:a16="http://schemas.microsoft.com/office/drawing/2014/main" id="{0984B35C-72DB-2E7C-9C7D-2B3FE8095F0A}"/>
              </a:ext>
            </a:extLst>
          </p:cNvPr>
          <p:cNvSpPr/>
          <p:nvPr/>
        </p:nvSpPr>
        <p:spPr>
          <a:xfrm rot="16200000">
            <a:off x="5758923" y="5307832"/>
            <a:ext cx="254421" cy="158082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CD025E-6BFC-BB6D-1DB6-0E1248EF0953}"/>
              </a:ext>
            </a:extLst>
          </p:cNvPr>
          <p:cNvSpPr txBox="1"/>
          <p:nvPr/>
        </p:nvSpPr>
        <p:spPr>
          <a:xfrm>
            <a:off x="5550336" y="6283182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5msec</a:t>
            </a:r>
            <a:endParaRPr lang="en-NL" sz="1400" dirty="0"/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59B904B7-AE0B-3548-A690-2ECB82C75CCD}"/>
              </a:ext>
            </a:extLst>
          </p:cNvPr>
          <p:cNvSpPr/>
          <p:nvPr/>
        </p:nvSpPr>
        <p:spPr>
          <a:xfrm rot="5400000">
            <a:off x="5299629" y="5099658"/>
            <a:ext cx="197895" cy="542438"/>
          </a:xfrm>
          <a:prstGeom prst="leftBrace">
            <a:avLst/>
          </a:prstGeom>
          <a:ln w="381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DE16CD8C-BB51-AEF9-F206-40DA6342FE45}"/>
              </a:ext>
            </a:extLst>
          </p:cNvPr>
          <p:cNvSpPr/>
          <p:nvPr/>
        </p:nvSpPr>
        <p:spPr>
          <a:xfrm rot="16200000">
            <a:off x="5319657" y="5497540"/>
            <a:ext cx="197895" cy="542438"/>
          </a:xfrm>
          <a:prstGeom prst="leftBrace">
            <a:avLst/>
          </a:prstGeom>
          <a:ln w="381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4E0142-54FD-E335-D1AA-2702F7B02D4C}"/>
              </a:ext>
            </a:extLst>
          </p:cNvPr>
          <p:cNvSpPr txBox="1"/>
          <p:nvPr/>
        </p:nvSpPr>
        <p:spPr>
          <a:xfrm>
            <a:off x="4971733" y="4873427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2msec</a:t>
            </a:r>
            <a:endParaRPr lang="en-NL" sz="1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291F1EF-B3DE-F92B-99AC-F40DF5E7DE73}"/>
              </a:ext>
            </a:extLst>
          </p:cNvPr>
          <p:cNvSpPr txBox="1"/>
          <p:nvPr/>
        </p:nvSpPr>
        <p:spPr>
          <a:xfrm>
            <a:off x="5073115" y="5813273"/>
            <a:ext cx="8214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50000"/>
                  </a:schemeClr>
                </a:solidFill>
              </a:rPr>
              <a:t>2msec</a:t>
            </a:r>
            <a:endParaRPr lang="en-NL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4940B8-7502-B7B0-A00F-A95D3790E980}"/>
              </a:ext>
            </a:extLst>
          </p:cNvPr>
          <p:cNvSpPr txBox="1"/>
          <p:nvPr/>
        </p:nvSpPr>
        <p:spPr>
          <a:xfrm>
            <a:off x="6974245" y="3503750"/>
            <a:ext cx="1534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 active time= 2+2=4</a:t>
            </a:r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2E805F-0DAC-55CE-510D-0F01B4C453F8}"/>
              </a:ext>
            </a:extLst>
          </p:cNvPr>
          <p:cNvSpPr txBox="1"/>
          <p:nvPr/>
        </p:nvSpPr>
        <p:spPr>
          <a:xfrm>
            <a:off x="6974245" y="5307094"/>
            <a:ext cx="153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NIC active time=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2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F1A3F8-ED26-828E-30D1-D99711454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22" y="2019085"/>
            <a:ext cx="10447987" cy="121953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91D2F04-A8E9-5F78-0D6F-46696F4EE599}"/>
              </a:ext>
            </a:extLst>
          </p:cNvPr>
          <p:cNvSpPr txBox="1"/>
          <p:nvPr/>
        </p:nvSpPr>
        <p:spPr>
          <a:xfrm>
            <a:off x="8886984" y="5089998"/>
            <a:ext cx="25275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Pidle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*2/2 for each service which means additional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Pidle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!</a:t>
            </a:r>
            <a:endParaRPr lang="en-NL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7D45041-BEA4-469E-F34F-FE3DFB969924}"/>
              </a:ext>
            </a:extLst>
          </p:cNvPr>
          <p:cNvSpPr txBox="1"/>
          <p:nvPr/>
        </p:nvSpPr>
        <p:spPr>
          <a:xfrm>
            <a:off x="8832744" y="3677085"/>
            <a:ext cx="153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Pidle</a:t>
            </a:r>
            <a:r>
              <a:rPr lang="en-US" dirty="0"/>
              <a:t>*2/4 for each service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87445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4FA6E-11B0-C315-B8C3-EBCFE499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9CAA5B1-54E7-2808-1098-AA62F2DEDEEA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0" y="1902767"/>
                <a:ext cx="10797956" cy="7524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𝐷𝑒𝑣𝑖𝑐𝑒𝑠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</a:t>
                </a:r>
              </a:p>
              <a:p>
                <a:r>
                  <a:rPr lang="en-US" sz="1800" dirty="0"/>
                  <a:t> E_Active(Service k)+ TotalTime*IdlePower*(Active time of service k/</a:t>
                </a:r>
                <a:r>
                  <a:rPr lang="en-US" sz="1800" dirty="0">
                    <a:solidFill>
                      <a:srgbClr val="0070C0"/>
                    </a:solidFill>
                  </a:rPr>
                  <a:t>NIC active time)*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BW_k</a:t>
                </a:r>
                <a:r>
                  <a:rPr lang="en-US" sz="1800" dirty="0">
                    <a:solidFill>
                      <a:srgbClr val="0070C0"/>
                    </a:solidFill>
                  </a:rPr>
                  <a:t>/</a:t>
                </a:r>
                <a:r>
                  <a:rPr lang="en-US" sz="1800" dirty="0" err="1">
                    <a:solidFill>
                      <a:srgbClr val="0070C0"/>
                    </a:solidFill>
                  </a:rPr>
                  <a:t>ActiveBW</a:t>
                </a:r>
                <a:endParaRPr lang="en-NL" sz="18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9CAA5B1-54E7-2808-1098-AA62F2DEDEEA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902767"/>
                <a:ext cx="10797956" cy="752450"/>
              </a:xfrm>
              <a:prstGeom prst="rect">
                <a:avLst/>
              </a:prstGeom>
              <a:blipFill>
                <a:blip r:embed="rId2"/>
                <a:stretch>
                  <a:fillRect l="-1355" t="-8871" r="-565" b="-18548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13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aper with writing on it&#10;&#10;Description automatically generated">
            <a:extLst>
              <a:ext uri="{FF2B5EF4-FFF2-40B4-BE49-F238E27FC236}">
                <a16:creationId xmlns:a16="http://schemas.microsoft.com/office/drawing/2014/main" id="{C342A5F1-2FC1-FA7C-1694-AF9998A8615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49" t="6422" r="20014" b="9962"/>
          <a:stretch/>
        </p:blipFill>
        <p:spPr>
          <a:xfrm rot="16200000">
            <a:off x="1971430" y="2400464"/>
            <a:ext cx="2449419" cy="6144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7C8117-A3A2-0F39-1187-E6698226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L"/>
          </a:p>
        </p:txBody>
      </p:sp>
      <p:pic>
        <p:nvPicPr>
          <p:cNvPr id="5" name="Content Placeholder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id="{58D675A1-B662-3506-1B4B-A9C4BDD925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6" t="4999" r="21380" b="7599"/>
          <a:stretch/>
        </p:blipFill>
        <p:spPr>
          <a:xfrm rot="16200000">
            <a:off x="7503777" y="58796"/>
            <a:ext cx="2712890" cy="518385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4CA8EB-EF2B-F145-3D3A-3DBA5846E2AD}"/>
              </a:ext>
            </a:extLst>
          </p:cNvPr>
          <p:cNvSpPr txBox="1"/>
          <p:nvPr/>
        </p:nvSpPr>
        <p:spPr>
          <a:xfrm>
            <a:off x="2433234" y="2095806"/>
            <a:ext cx="231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Shared Devices:</a:t>
            </a:r>
            <a:endParaRPr lang="en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0A5C0C-D5FD-A532-3831-FD440176EAAF}"/>
              </a:ext>
            </a:extLst>
          </p:cNvPr>
          <p:cNvSpPr txBox="1"/>
          <p:nvPr/>
        </p:nvSpPr>
        <p:spPr>
          <a:xfrm>
            <a:off x="7754320" y="4799810"/>
            <a:ext cx="2316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:For User Devices</a:t>
            </a:r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501E7-6706-00FD-F3A2-60C9474463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346" y="5300421"/>
            <a:ext cx="5223621" cy="609726"/>
          </a:xfrm>
          <a:prstGeom prst="rect">
            <a:avLst/>
          </a:prstGeom>
        </p:spPr>
      </p:pic>
      <p:pic>
        <p:nvPicPr>
          <p:cNvPr id="11" name="Picture 10" descr="A close-up of a smiley face&#10;&#10;Description automatically generated">
            <a:extLst>
              <a:ext uri="{FF2B5EF4-FFF2-40B4-BE49-F238E27FC236}">
                <a16:creationId xmlns:a16="http://schemas.microsoft.com/office/drawing/2014/main" id="{34C97820-D01A-DED2-79AA-4A9A036004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46" y="2534578"/>
            <a:ext cx="5183371" cy="77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549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A2286-C925-444E-2884-64949EF19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Flow-Based Energy model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63400E-C29A-E9B5-2A08-A7FBCFDE38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78" y="2069024"/>
            <a:ext cx="6125368" cy="738737"/>
          </a:xfr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75EFF5-3221-49A5-89AB-7ED1C58D4AF1}"/>
              </a:ext>
            </a:extLst>
          </p:cNvPr>
          <p:cNvGrpSpPr/>
          <p:nvPr/>
        </p:nvGrpSpPr>
        <p:grpSpPr>
          <a:xfrm>
            <a:off x="6819254" y="1690688"/>
            <a:ext cx="5368435" cy="4983616"/>
            <a:chOff x="6631369" y="1986204"/>
            <a:chExt cx="5368435" cy="498361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4E0E6DE-20CE-98A8-9838-22202228654C}"/>
                </a:ext>
              </a:extLst>
            </p:cNvPr>
            <p:cNvGrpSpPr/>
            <p:nvPr/>
          </p:nvGrpSpPr>
          <p:grpSpPr>
            <a:xfrm>
              <a:off x="8126955" y="1986204"/>
              <a:ext cx="3872849" cy="4547269"/>
              <a:chOff x="7043065" y="1077928"/>
              <a:chExt cx="3883124" cy="531485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90ED0C85-BDDB-5D30-91DE-D893B5A0DFAD}"/>
                  </a:ext>
                </a:extLst>
              </p:cNvPr>
              <p:cNvGrpSpPr/>
              <p:nvPr/>
            </p:nvGrpSpPr>
            <p:grpSpPr>
              <a:xfrm>
                <a:off x="7180078" y="1259902"/>
                <a:ext cx="3699494" cy="4951146"/>
                <a:chOff x="7180078" y="1225534"/>
                <a:chExt cx="3699494" cy="4951146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A96B461-A0DB-6253-8B88-3778B376D88B}"/>
                    </a:ext>
                  </a:extLst>
                </p:cNvPr>
                <p:cNvSpPr/>
                <p:nvPr/>
              </p:nvSpPr>
              <p:spPr>
                <a:xfrm>
                  <a:off x="8496299" y="1225534"/>
                  <a:ext cx="918882" cy="918882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cloud</a:t>
                  </a: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436A8885-D26A-6371-50C0-703AA43025F9}"/>
                    </a:ext>
                  </a:extLst>
                </p:cNvPr>
                <p:cNvSpPr/>
                <p:nvPr/>
              </p:nvSpPr>
              <p:spPr>
                <a:xfrm>
                  <a:off x="8552330" y="293114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Proxy</a:t>
                  </a:r>
                </a:p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server</a:t>
                  </a: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E96D6AC-8344-2B6A-DB46-A14852551328}"/>
                    </a:ext>
                  </a:extLst>
                </p:cNvPr>
                <p:cNvSpPr/>
                <p:nvPr/>
              </p:nvSpPr>
              <p:spPr>
                <a:xfrm>
                  <a:off x="8552328" y="4206070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1050" dirty="0">
                      <a:solidFill>
                        <a:schemeClr val="tx1"/>
                      </a:solidFill>
                    </a:rPr>
                    <a:t>router</a:t>
                  </a:r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172EED61-1B36-99B1-0627-69D3A3A9E74A}"/>
                    </a:ext>
                  </a:extLst>
                </p:cNvPr>
                <p:cNvSpPr/>
                <p:nvPr/>
              </p:nvSpPr>
              <p:spPr>
                <a:xfrm>
                  <a:off x="7180078" y="5448297"/>
                  <a:ext cx="806823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F10D605B-68E6-9D44-E180-F664189B86E2}"/>
                    </a:ext>
                  </a:extLst>
                </p:cNvPr>
                <p:cNvSpPr/>
                <p:nvPr/>
              </p:nvSpPr>
              <p:spPr>
                <a:xfrm>
                  <a:off x="8109074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2DE28BF-D1FE-2917-6EB1-D548AABED528}"/>
                    </a:ext>
                  </a:extLst>
                </p:cNvPr>
                <p:cNvSpPr/>
                <p:nvPr/>
              </p:nvSpPr>
              <p:spPr>
                <a:xfrm>
                  <a:off x="9065302" y="5448296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B07477F-142D-60E8-4044-FA89A052541A}"/>
                    </a:ext>
                  </a:extLst>
                </p:cNvPr>
                <p:cNvSpPr/>
                <p:nvPr/>
              </p:nvSpPr>
              <p:spPr>
                <a:xfrm>
                  <a:off x="10072748" y="5448297"/>
                  <a:ext cx="806824" cy="728383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algn="ctr"/>
                  <a:r>
                    <a:rPr lang="en-US" sz="900" dirty="0">
                      <a:solidFill>
                        <a:schemeClr val="tx1"/>
                      </a:solidFill>
                    </a:rPr>
                    <a:t>Smart camera</a:t>
                  </a:r>
                </a:p>
              </p:txBody>
            </p: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0104BFCC-C366-F97B-CA35-E44BFDFB725B}"/>
                    </a:ext>
                  </a:extLst>
                </p:cNvPr>
                <p:cNvCxnSpPr>
                  <a:cxnSpLocks/>
                  <a:stCxn id="24" idx="4"/>
                  <a:endCxn id="25" idx="0"/>
                </p:cNvCxnSpPr>
                <p:nvPr/>
              </p:nvCxnSpPr>
              <p:spPr>
                <a:xfrm>
                  <a:off x="8955740" y="2144416"/>
                  <a:ext cx="2" cy="786731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C1A9427-7E6A-1BC0-2474-CDB636E9E8FE}"/>
                    </a:ext>
                  </a:extLst>
                </p:cNvPr>
                <p:cNvCxnSpPr>
                  <a:cxnSpLocks/>
                  <a:stCxn id="26" idx="0"/>
                  <a:endCxn id="25" idx="4"/>
                </p:cNvCxnSpPr>
                <p:nvPr/>
              </p:nvCxnSpPr>
              <p:spPr>
                <a:xfrm flipV="1">
                  <a:off x="8955740" y="3659530"/>
                  <a:ext cx="2" cy="546540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CAA972CA-28C9-9FAB-EE2C-5DAEDE571656}"/>
                    </a:ext>
                  </a:extLst>
                </p:cNvPr>
                <p:cNvCxnSpPr>
                  <a:cxnSpLocks/>
                  <a:stCxn id="26" idx="3"/>
                  <a:endCxn id="27" idx="0"/>
                </p:cNvCxnSpPr>
                <p:nvPr/>
              </p:nvCxnSpPr>
              <p:spPr>
                <a:xfrm flipH="1">
                  <a:off x="7583490" y="4827783"/>
                  <a:ext cx="108699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6A9FD7A5-1E27-A3C5-5B96-910A49A3E2E4}"/>
                    </a:ext>
                  </a:extLst>
                </p:cNvPr>
                <p:cNvCxnSpPr>
                  <a:cxnSpLocks/>
                  <a:stCxn id="26" idx="4"/>
                  <a:endCxn id="28" idx="0"/>
                </p:cNvCxnSpPr>
                <p:nvPr/>
              </p:nvCxnSpPr>
              <p:spPr>
                <a:xfrm flipH="1">
                  <a:off x="8512486" y="4934453"/>
                  <a:ext cx="443253" cy="513844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08C06224-634C-2D53-F3E3-7AD2F2830474}"/>
                    </a:ext>
                  </a:extLst>
                </p:cNvPr>
                <p:cNvCxnSpPr>
                  <a:cxnSpLocks/>
                  <a:stCxn id="26" idx="4"/>
                  <a:endCxn id="29" idx="0"/>
                </p:cNvCxnSpPr>
                <p:nvPr/>
              </p:nvCxnSpPr>
              <p:spPr>
                <a:xfrm>
                  <a:off x="8955740" y="4934453"/>
                  <a:ext cx="512974" cy="51384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AE971838-1FD8-DDA7-11DB-FC81A673FFCD}"/>
                    </a:ext>
                  </a:extLst>
                </p:cNvPr>
                <p:cNvCxnSpPr>
                  <a:cxnSpLocks/>
                  <a:stCxn id="26" idx="5"/>
                  <a:endCxn id="30" idx="0"/>
                </p:cNvCxnSpPr>
                <p:nvPr/>
              </p:nvCxnSpPr>
              <p:spPr>
                <a:xfrm>
                  <a:off x="9240995" y="4827783"/>
                  <a:ext cx="1235165" cy="620513"/>
                </a:xfrm>
                <a:prstGeom prst="straightConnector1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BC031E2F-0E5A-D654-9113-256865EEDFEB}"/>
                  </a:ext>
                </a:extLst>
              </p:cNvPr>
              <p:cNvSpPr/>
              <p:nvPr/>
            </p:nvSpPr>
            <p:spPr>
              <a:xfrm>
                <a:off x="7043065" y="5295060"/>
                <a:ext cx="3883124" cy="1097725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DD77E7-A7B5-F694-DE63-BBE98727469E}"/>
                  </a:ext>
                </a:extLst>
              </p:cNvPr>
              <p:cNvSpPr/>
              <p:nvPr/>
            </p:nvSpPr>
            <p:spPr>
              <a:xfrm>
                <a:off x="8338525" y="1077928"/>
                <a:ext cx="1212656" cy="4146603"/>
              </a:xfrm>
              <a:prstGeom prst="ellipse">
                <a:avLst/>
              </a:prstGeom>
              <a:no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9395E9-038A-2200-49D3-319C55132CC6}"/>
                </a:ext>
              </a:extLst>
            </p:cNvPr>
            <p:cNvSpPr txBox="1"/>
            <p:nvPr/>
          </p:nvSpPr>
          <p:spPr>
            <a:xfrm>
              <a:off x="10785790" y="2780111"/>
              <a:ext cx="1039716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Shared devices(</a:t>
              </a:r>
              <a:r>
                <a:rPr lang="en-US" sz="1400" dirty="0">
                  <a:solidFill>
                    <a:schemeClr val="accent6"/>
                  </a:solidFill>
                </a:rPr>
                <a:t>Flow-based model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030E85B-3850-733B-8BE7-29899BF2D48E}"/>
                </a:ext>
              </a:extLst>
            </p:cNvPr>
            <p:cNvSpPr txBox="1"/>
            <p:nvPr/>
          </p:nvSpPr>
          <p:spPr>
            <a:xfrm>
              <a:off x="6631369" y="5769491"/>
              <a:ext cx="149325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End user devices (</a:t>
              </a:r>
              <a:r>
                <a:rPr lang="en-US" sz="1600" dirty="0">
                  <a:solidFill>
                    <a:schemeClr val="accent6"/>
                  </a:solidFill>
                </a:rPr>
                <a:t>Time based model</a:t>
              </a:r>
              <a:r>
                <a:rPr lang="en-US" dirty="0">
                  <a:solidFill>
                    <a:schemeClr val="accent6"/>
                  </a:solidFill>
                </a:rPr>
                <a:t>)</a:t>
              </a:r>
              <a:endParaRPr lang="en-NL" dirty="0">
                <a:solidFill>
                  <a:schemeClr val="accent6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035050-F641-E205-5D69-0278E0B431B6}"/>
                  </a:ext>
                </a:extLst>
              </p:cNvPr>
              <p:cNvSpPr txBox="1"/>
              <p:nvPr/>
            </p:nvSpPr>
            <p:spPr>
              <a:xfrm>
                <a:off x="869667" y="3041277"/>
                <a:ext cx="7814673" cy="13849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𝑆h𝑎𝑟𝑒𝑑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𝑑𝑒𝑣𝑖𝑐𝑒𝑠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𝑛𝑒𝑡𝑤𝑜𝑟𝑘𝑖𝑛𝑔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𝐸𝑛𝑒𝑟𝑔𝑦</m:t>
                    </m:r>
                  </m:oMath>
                </a14:m>
                <a:r>
                  <a:rPr lang="en-US" dirty="0"/>
                  <a:t>= </a:t>
                </a:r>
                <a:r>
                  <a:rPr lang="en-US" dirty="0" err="1"/>
                  <a:t>E_idle+E_Active</a:t>
                </a:r>
                <a:endParaRPr lang="en-US" dirty="0"/>
              </a:p>
              <a:p>
                <a:r>
                  <a:rPr lang="en-US" b="1" dirty="0" err="1"/>
                  <a:t>E_idle</a:t>
                </a:r>
                <a:r>
                  <a:rPr lang="en-US" b="1" dirty="0"/>
                  <a:t>=((</a:t>
                </a:r>
                <a:r>
                  <a:rPr lang="en-US" dirty="0"/>
                  <a:t>UpLinkBusyTime-SharedBusyTime)*IdlePower)</a:t>
                </a:r>
              </a:p>
              <a:p>
                <a:r>
                  <a:rPr lang="en-US" dirty="0"/>
                  <a:t>+ SharedBustTime*IdlePower*</a:t>
                </a:r>
                <a:r>
                  <a:rPr lang="en-US" b="1" dirty="0"/>
                  <a:t>UpLinkBW/TotalBW</a:t>
                </a:r>
              </a:p>
              <a:p>
                <a:endParaRPr lang="en-US" dirty="0"/>
              </a:p>
              <a:p>
                <a:r>
                  <a:rPr lang="en-US" b="1" dirty="0"/>
                  <a:t>E_Active= </a:t>
                </a:r>
                <a:r>
                  <a:rPr lang="en-US" dirty="0"/>
                  <a:t>UpLinkBusyTime*ActivePower*</a:t>
                </a:r>
                <a:r>
                  <a:rPr lang="en-US" b="1" dirty="0"/>
                  <a:t>UplinkBW/TotalBW</a:t>
                </a:r>
                <a:endParaRPr lang="en-NL" b="1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5035050-F641-E205-5D69-0278E0B43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667" y="3041277"/>
                <a:ext cx="7814673" cy="1384995"/>
              </a:xfrm>
              <a:prstGeom prst="rect">
                <a:avLst/>
              </a:prstGeom>
              <a:blipFill>
                <a:blip r:embed="rId3"/>
                <a:stretch>
                  <a:fillRect l="-1872" t="-5286" b="-9692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8DA2CF-9ECB-1EF0-8226-B1C5A4D6DCCA}"/>
                  </a:ext>
                </a:extLst>
              </p:cNvPr>
              <p:cNvSpPr txBox="1"/>
              <p:nvPr/>
            </p:nvSpPr>
            <p:spPr>
              <a:xfrm>
                <a:off x="352397" y="4856685"/>
                <a:ext cx="885377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𝐷𝑒𝑣𝑖𝑐𝑒𝑠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𝑇𝑖𝑚𝑒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𝑏𝑎𝑠𝑒𝑑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𝑠𝑒𝑟𝑣𝑖𝑐𝑒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=</a:t>
                </a:r>
              </a:p>
              <a:p>
                <a:r>
                  <a:rPr lang="en-US" dirty="0"/>
                  <a:t> E_Active(Service k)+ TotalTime*IdlePower*(Active time of service k/Total active time)</a:t>
                </a:r>
                <a:endParaRPr lang="en-NL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8DA2CF-9ECB-1EF0-8226-B1C5A4D6D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97" y="4856685"/>
                <a:ext cx="8853770" cy="553998"/>
              </a:xfrm>
              <a:prstGeom prst="rect">
                <a:avLst/>
              </a:prstGeom>
              <a:blipFill>
                <a:blip r:embed="rId4"/>
                <a:stretch>
                  <a:fillRect l="-1033" t="-13187" r="-758" b="-25275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3237171"/>
      </p:ext>
    </p:extLst>
  </p:cSld>
  <p:clrMapOvr>
    <a:masterClrMapping/>
  </p:clrMapOvr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78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Avenir Next LT Pro</vt:lpstr>
      <vt:lpstr>Cambria Math</vt:lpstr>
      <vt:lpstr>FadeVTI</vt:lpstr>
      <vt:lpstr>Flow-Based Networking Energy model </vt:lpstr>
      <vt:lpstr>Flow-based for Shared equipment energy model</vt:lpstr>
      <vt:lpstr>Flow-based for End users equipment energy model(time-based model)</vt:lpstr>
      <vt:lpstr>Time-based model problem</vt:lpstr>
      <vt:lpstr>Time-based model problem</vt:lpstr>
      <vt:lpstr>Time-based model problem</vt:lpstr>
      <vt:lpstr>Solution</vt:lpstr>
      <vt:lpstr>PowerPoint Presentation</vt:lpstr>
      <vt:lpstr>Flow-Based Energy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-</dc:creator>
  <cp:lastModifiedBy>Saeedeh Baneshi</cp:lastModifiedBy>
  <cp:revision>1142</cp:revision>
  <dcterms:created xsi:type="dcterms:W3CDTF">2019-10-16T03:03:10Z</dcterms:created>
  <dcterms:modified xsi:type="dcterms:W3CDTF">2024-01-22T10:50:34Z</dcterms:modified>
</cp:coreProperties>
</file>