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76" r:id="rId9"/>
    <p:sldId id="262" r:id="rId10"/>
    <p:sldId id="263" r:id="rId11"/>
    <p:sldId id="264" r:id="rId12"/>
    <p:sldId id="277" r:id="rId13"/>
    <p:sldId id="278" r:id="rId14"/>
    <p:sldId id="279"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4246-F3D9-4D90-AB28-39A3B18CFC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97F9C79-09C1-4594-BE4B-5C37A5612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4351CE-892F-42EC-8189-3EEE62DBC66F}"/>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5" name="Footer Placeholder 4">
            <a:extLst>
              <a:ext uri="{FF2B5EF4-FFF2-40B4-BE49-F238E27FC236}">
                <a16:creationId xmlns:a16="http://schemas.microsoft.com/office/drawing/2014/main" id="{5025D05E-A52E-4584-9894-D35AF260D8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80B6AA-B537-482E-8B67-4B578AFD6F07}"/>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139312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A7AB-C67E-48C6-99CE-D5112FDDEA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99491A-DCD0-45B7-8E18-FB5E6C9D5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65FD1F-2C4E-4E9C-82A4-F74810C4E6A2}"/>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5" name="Footer Placeholder 4">
            <a:extLst>
              <a:ext uri="{FF2B5EF4-FFF2-40B4-BE49-F238E27FC236}">
                <a16:creationId xmlns:a16="http://schemas.microsoft.com/office/drawing/2014/main" id="{F1AE217D-5180-4813-BD63-F3B6F4BA2B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933AB5-C291-4B19-BB12-7E6F766EC499}"/>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139549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5432E-700B-4CA8-9717-4754ADD185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9CCFD1-4637-48F8-AE39-D573ACBF36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C9DF9D-C8E0-4D7E-9714-60CC6D33BCE4}"/>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5" name="Footer Placeholder 4">
            <a:extLst>
              <a:ext uri="{FF2B5EF4-FFF2-40B4-BE49-F238E27FC236}">
                <a16:creationId xmlns:a16="http://schemas.microsoft.com/office/drawing/2014/main" id="{F6436973-ED99-480B-B44E-B1CA6CF892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BE4C30-33D0-42F6-9289-DED93E6BEE6F}"/>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231788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0223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335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914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8188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747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3478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8854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09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5CFA-9582-4A66-9205-8C62BD654D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0E5AD8-DF0B-40EA-9671-D1549BABF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D3B219-0F4D-431C-BBD6-E669D30EDCD6}"/>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5" name="Footer Placeholder 4">
            <a:extLst>
              <a:ext uri="{FF2B5EF4-FFF2-40B4-BE49-F238E27FC236}">
                <a16:creationId xmlns:a16="http://schemas.microsoft.com/office/drawing/2014/main" id="{D6A7F4B2-3F99-4FD7-980C-F2FFCC28FB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28F33-5ACE-4A98-9B86-5F7680B3604A}"/>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3960868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261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514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326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2501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9048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63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1040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15382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582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0F8C-23F9-4DEF-8C2C-08D3882D9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8A033E-2208-40D0-85CC-ED89452BE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7AC716-E80F-4698-AFBE-AA124A9E0261}"/>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5" name="Footer Placeholder 4">
            <a:extLst>
              <a:ext uri="{FF2B5EF4-FFF2-40B4-BE49-F238E27FC236}">
                <a16:creationId xmlns:a16="http://schemas.microsoft.com/office/drawing/2014/main" id="{FF674A07-8677-44B6-8D25-242FCB2510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3C226D-C034-46D5-98B2-4052C9FF2D74}"/>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102277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E0B-B515-401E-8610-F5DCBBDADC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914D30-FDB7-4B79-AB5A-26A07870A6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F9F08B-1A98-42EF-A37A-4667932A3A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37A483-7E9B-44FB-81D4-5AD64D29D761}"/>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6" name="Footer Placeholder 5">
            <a:extLst>
              <a:ext uri="{FF2B5EF4-FFF2-40B4-BE49-F238E27FC236}">
                <a16:creationId xmlns:a16="http://schemas.microsoft.com/office/drawing/2014/main" id="{66C7876C-51AC-4D78-B880-90A048CD87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E98CCE-EFBB-4B31-8D00-2DFDBB125B9C}"/>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284721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CFFB-D9F3-4FB0-9968-83B94CE6823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1A2B11-4DB6-412C-9326-540BDA6F3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D0619-F838-4657-85DF-5C09240FF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94092D4-0C33-4FD1-8134-12410CFC8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E9473-13E6-4FE9-8652-261EE6D4D6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D9BC5B-F5AF-44CA-BE33-66A9393DD2AB}"/>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8" name="Footer Placeholder 7">
            <a:extLst>
              <a:ext uri="{FF2B5EF4-FFF2-40B4-BE49-F238E27FC236}">
                <a16:creationId xmlns:a16="http://schemas.microsoft.com/office/drawing/2014/main" id="{704DE771-5909-41F3-BE68-7A8DE25BD85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A72A83D-6E38-42B4-B141-E0FA0B88FEE3}"/>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303087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C565-5741-41D4-98F5-31CF0E2F4F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F0440C1-57C7-44F5-BA94-F25D06A42411}"/>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4" name="Footer Placeholder 3">
            <a:extLst>
              <a:ext uri="{FF2B5EF4-FFF2-40B4-BE49-F238E27FC236}">
                <a16:creationId xmlns:a16="http://schemas.microsoft.com/office/drawing/2014/main" id="{1762AFDA-7C85-4973-8727-6D70B91FC9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0394D7C-14A8-4FA5-B0B5-3612F7170DF6}"/>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79439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18FB0-EB11-44F9-9BFC-4E1EC5276EB5}"/>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3" name="Footer Placeholder 2">
            <a:extLst>
              <a:ext uri="{FF2B5EF4-FFF2-40B4-BE49-F238E27FC236}">
                <a16:creationId xmlns:a16="http://schemas.microsoft.com/office/drawing/2014/main" id="{EBA7C2CF-8871-4E81-88F0-1CF60CB840B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E8756E1-2711-4375-882C-1AF2CD1EE48D}"/>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57552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32B4-82F2-4016-ACB1-734FEE053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9B3C52-0B52-4600-A8E3-98E3A38BF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902ED1B-F3F8-41DF-AF09-5A05D6ACC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69F56-33C8-41AB-AB26-C9FDE65D3748}"/>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6" name="Footer Placeholder 5">
            <a:extLst>
              <a:ext uri="{FF2B5EF4-FFF2-40B4-BE49-F238E27FC236}">
                <a16:creationId xmlns:a16="http://schemas.microsoft.com/office/drawing/2014/main" id="{451AE257-0D6B-42D7-882C-795DCA53C1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837A2A-5CA3-4D6B-9B4C-99853EB15D5F}"/>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70681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B5BC-20BC-4F4D-810C-A7047AAD7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493B1AB-D5DD-4C85-9C12-6556A02EF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57B2A3-2E14-4274-B2E8-BBCD8C593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6B52B-7274-4125-BDB6-9036135F79CD}"/>
              </a:ext>
            </a:extLst>
          </p:cNvPr>
          <p:cNvSpPr>
            <a:spLocks noGrp="1"/>
          </p:cNvSpPr>
          <p:nvPr>
            <p:ph type="dt" sz="half" idx="10"/>
          </p:nvPr>
        </p:nvSpPr>
        <p:spPr/>
        <p:txBody>
          <a:bodyPr/>
          <a:lstStyle/>
          <a:p>
            <a:fld id="{84A8471B-8F8E-40FB-A9C1-6C35CF824375}" type="datetimeFigureOut">
              <a:rPr lang="en-GB" smtClean="0"/>
              <a:t>26/08/2020</a:t>
            </a:fld>
            <a:endParaRPr lang="en-GB"/>
          </a:p>
        </p:txBody>
      </p:sp>
      <p:sp>
        <p:nvSpPr>
          <p:cNvPr id="6" name="Footer Placeholder 5">
            <a:extLst>
              <a:ext uri="{FF2B5EF4-FFF2-40B4-BE49-F238E27FC236}">
                <a16:creationId xmlns:a16="http://schemas.microsoft.com/office/drawing/2014/main" id="{FE7F9069-02AA-4267-BAE1-AD4421060D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9E24DC-0652-425F-B2A8-B88BAFE4425C}"/>
              </a:ext>
            </a:extLst>
          </p:cNvPr>
          <p:cNvSpPr>
            <a:spLocks noGrp="1"/>
          </p:cNvSpPr>
          <p:nvPr>
            <p:ph type="sldNum" sz="quarter" idx="12"/>
          </p:nvPr>
        </p:nvSpPr>
        <p:spPr/>
        <p:txBody>
          <a:bodyPr/>
          <a:lstStyle/>
          <a:p>
            <a:fld id="{D0EB463C-FDB4-436B-8388-01AA9378C3EA}" type="slidenum">
              <a:rPr lang="en-GB" smtClean="0"/>
              <a:t>‹#›</a:t>
            </a:fld>
            <a:endParaRPr lang="en-GB"/>
          </a:p>
        </p:txBody>
      </p:sp>
    </p:spTree>
    <p:extLst>
      <p:ext uri="{BB962C8B-B14F-4D97-AF65-F5344CB8AC3E}">
        <p14:creationId xmlns:p14="http://schemas.microsoft.com/office/powerpoint/2010/main" val="222362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1E5B8B-2CE4-4C62-85C2-A79158CFF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5B4D2C-1999-4C96-A7FF-05820C0A4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263A89-5B83-4553-B1C6-0639F9CF8B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8471B-8F8E-40FB-A9C1-6C35CF824375}" type="datetimeFigureOut">
              <a:rPr lang="en-GB" smtClean="0"/>
              <a:t>26/08/2020</a:t>
            </a:fld>
            <a:endParaRPr lang="en-GB"/>
          </a:p>
        </p:txBody>
      </p:sp>
      <p:sp>
        <p:nvSpPr>
          <p:cNvPr id="5" name="Footer Placeholder 4">
            <a:extLst>
              <a:ext uri="{FF2B5EF4-FFF2-40B4-BE49-F238E27FC236}">
                <a16:creationId xmlns:a16="http://schemas.microsoft.com/office/drawing/2014/main" id="{E28DB2AC-A121-409F-B68A-FEBF7B929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6A8676-E8C9-4231-9A5A-D85254AF7D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B463C-FDB4-436B-8388-01AA9378C3EA}" type="slidenum">
              <a:rPr lang="en-GB" smtClean="0"/>
              <a:t>‹#›</a:t>
            </a:fld>
            <a:endParaRPr lang="en-GB"/>
          </a:p>
        </p:txBody>
      </p:sp>
    </p:spTree>
    <p:extLst>
      <p:ext uri="{BB962C8B-B14F-4D97-AF65-F5344CB8AC3E}">
        <p14:creationId xmlns:p14="http://schemas.microsoft.com/office/powerpoint/2010/main" val="85963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65239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B8B2-384D-402B-B12C-1041852B6EE8}"/>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230BC3CD-BBA7-4F4E-8A0C-A6BE09E77A2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52235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GB" sz="1800" dirty="0">
                <a:effectLst/>
                <a:latin typeface="Times New Roman" panose="02020603050405020304" pitchFamily="18" charset="0"/>
                <a:ea typeface="Calibri" panose="020F0502020204030204" pitchFamily="34" charset="0"/>
              </a:rPr>
              <a:t>Random Forest Classifier algorithm with a </a:t>
            </a:r>
            <a:r>
              <a:rPr lang="en-GB" sz="1800" dirty="0" err="1">
                <a:effectLst/>
                <a:latin typeface="Times New Roman" panose="02020603050405020304" pitchFamily="18" charset="0"/>
                <a:ea typeface="Calibri" panose="020F0502020204030204" pitchFamily="34" charset="0"/>
              </a:rPr>
              <a:t>class_weight</a:t>
            </a:r>
            <a:r>
              <a:rPr lang="en-GB" sz="1800" dirty="0">
                <a:effectLst/>
                <a:latin typeface="Times New Roman" panose="02020603050405020304" pitchFamily="18" charset="0"/>
                <a:ea typeface="Calibri" panose="020F0502020204030204" pitchFamily="34" charset="0"/>
              </a:rPr>
              <a:t> </a:t>
            </a:r>
            <a:endParaRPr lang="en-US" dirty="0"/>
          </a:p>
        </p:txBody>
      </p:sp>
      <p:pic>
        <p:nvPicPr>
          <p:cNvPr id="5" name="Picture 4">
            <a:extLst>
              <a:ext uri="{FF2B5EF4-FFF2-40B4-BE49-F238E27FC236}">
                <a16:creationId xmlns:a16="http://schemas.microsoft.com/office/drawing/2014/main" id="{47053C75-BCB6-4526-B7E3-BFA67133FA01}"/>
              </a:ext>
            </a:extLst>
          </p:cNvPr>
          <p:cNvPicPr/>
          <p:nvPr/>
        </p:nvPicPr>
        <p:blipFill>
          <a:blip r:embed="rId2"/>
          <a:stretch>
            <a:fillRect/>
          </a:stretch>
        </p:blipFill>
        <p:spPr>
          <a:xfrm>
            <a:off x="1141413" y="2527198"/>
            <a:ext cx="5333999" cy="2926918"/>
          </a:xfrm>
          <a:prstGeom prst="rect">
            <a:avLst/>
          </a:prstGeom>
        </p:spPr>
      </p:pic>
      <p:pic>
        <p:nvPicPr>
          <p:cNvPr id="6" name="Picture 5">
            <a:extLst>
              <a:ext uri="{FF2B5EF4-FFF2-40B4-BE49-F238E27FC236}">
                <a16:creationId xmlns:a16="http://schemas.microsoft.com/office/drawing/2014/main" id="{296DF91F-024E-4299-A0B1-AF03A32B50ED}"/>
              </a:ext>
            </a:extLst>
          </p:cNvPr>
          <p:cNvPicPr/>
          <p:nvPr/>
        </p:nvPicPr>
        <p:blipFill>
          <a:blip r:embed="rId3"/>
          <a:stretch>
            <a:fillRect/>
          </a:stretch>
        </p:blipFill>
        <p:spPr>
          <a:xfrm>
            <a:off x="6761021" y="2527198"/>
            <a:ext cx="4023414" cy="29269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GB" sz="1800" dirty="0">
                <a:effectLst/>
                <a:latin typeface="Times New Roman" panose="02020603050405020304" pitchFamily="18" charset="0"/>
                <a:ea typeface="Calibri" panose="020F0502020204030204" pitchFamily="34" charset="0"/>
              </a:rPr>
              <a:t>Random Forest Classifier algorithm with SMOTE</a:t>
            </a:r>
            <a:endParaRPr lang="en-US" dirty="0"/>
          </a:p>
        </p:txBody>
      </p:sp>
      <p:pic>
        <p:nvPicPr>
          <p:cNvPr id="7" name="Picture 6">
            <a:extLst>
              <a:ext uri="{FF2B5EF4-FFF2-40B4-BE49-F238E27FC236}">
                <a16:creationId xmlns:a16="http://schemas.microsoft.com/office/drawing/2014/main" id="{6833CB6F-A173-4460-B652-B7CA9FE1507E}"/>
              </a:ext>
            </a:extLst>
          </p:cNvPr>
          <p:cNvPicPr/>
          <p:nvPr/>
        </p:nvPicPr>
        <p:blipFill>
          <a:blip r:embed="rId2"/>
          <a:stretch>
            <a:fillRect/>
          </a:stretch>
        </p:blipFill>
        <p:spPr>
          <a:xfrm>
            <a:off x="2951018" y="2410691"/>
            <a:ext cx="5721927" cy="3366654"/>
          </a:xfrm>
          <a:prstGeom prst="rect">
            <a:avLst/>
          </a:prstGeom>
        </p:spPr>
      </p:pic>
    </p:spTree>
    <p:extLst>
      <p:ext uri="{BB962C8B-B14F-4D97-AF65-F5344CB8AC3E}">
        <p14:creationId xmlns:p14="http://schemas.microsoft.com/office/powerpoint/2010/main" val="157833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GB" sz="1800" dirty="0">
                <a:effectLst/>
                <a:latin typeface="Times New Roman" panose="02020603050405020304" pitchFamily="18" charset="0"/>
                <a:ea typeface="Calibri" panose="020F0502020204030204" pitchFamily="34" charset="0"/>
              </a:rPr>
              <a:t>Random Forest Classifier algorithm with SMOTE</a:t>
            </a:r>
            <a:endParaRPr lang="en-US" dirty="0"/>
          </a:p>
        </p:txBody>
      </p:sp>
      <p:pic>
        <p:nvPicPr>
          <p:cNvPr id="4" name="Picture 3">
            <a:extLst>
              <a:ext uri="{FF2B5EF4-FFF2-40B4-BE49-F238E27FC236}">
                <a16:creationId xmlns:a16="http://schemas.microsoft.com/office/drawing/2014/main" id="{A8F278C1-BDC1-4FF8-9ACC-C132C7F5AD44}"/>
              </a:ext>
            </a:extLst>
          </p:cNvPr>
          <p:cNvPicPr/>
          <p:nvPr/>
        </p:nvPicPr>
        <p:blipFill>
          <a:blip r:embed="rId2"/>
          <a:stretch>
            <a:fillRect/>
          </a:stretch>
        </p:blipFill>
        <p:spPr>
          <a:xfrm>
            <a:off x="2147454" y="1828801"/>
            <a:ext cx="7315200" cy="4710544"/>
          </a:xfrm>
          <a:prstGeom prst="rect">
            <a:avLst/>
          </a:prstGeom>
        </p:spPr>
      </p:pic>
    </p:spTree>
    <p:extLst>
      <p:ext uri="{BB962C8B-B14F-4D97-AF65-F5344CB8AC3E}">
        <p14:creationId xmlns:p14="http://schemas.microsoft.com/office/powerpoint/2010/main" val="302026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GB" sz="1800" dirty="0">
                <a:effectLst/>
                <a:latin typeface="Times New Roman" panose="02020603050405020304" pitchFamily="18" charset="0"/>
                <a:ea typeface="Calibri" panose="020F0502020204030204" pitchFamily="34" charset="0"/>
              </a:rPr>
              <a:t>Random Forest Classifier algorithm with SMOTE</a:t>
            </a:r>
            <a:endParaRPr lang="en-US" dirty="0"/>
          </a:p>
        </p:txBody>
      </p:sp>
      <p:pic>
        <p:nvPicPr>
          <p:cNvPr id="4" name="Picture 3">
            <a:extLst>
              <a:ext uri="{FF2B5EF4-FFF2-40B4-BE49-F238E27FC236}">
                <a16:creationId xmlns:a16="http://schemas.microsoft.com/office/drawing/2014/main" id="{0E83B07A-774F-4879-9278-2836F622FD0C}"/>
              </a:ext>
            </a:extLst>
          </p:cNvPr>
          <p:cNvPicPr/>
          <p:nvPr/>
        </p:nvPicPr>
        <p:blipFill>
          <a:blip r:embed="rId2"/>
          <a:stretch>
            <a:fillRect/>
          </a:stretch>
        </p:blipFill>
        <p:spPr>
          <a:xfrm>
            <a:off x="2521527" y="2113279"/>
            <a:ext cx="6622473" cy="4370647"/>
          </a:xfrm>
          <a:prstGeom prst="rect">
            <a:avLst/>
          </a:prstGeom>
        </p:spPr>
      </p:pic>
    </p:spTree>
    <p:extLst>
      <p:ext uri="{BB962C8B-B14F-4D97-AF65-F5344CB8AC3E}">
        <p14:creationId xmlns:p14="http://schemas.microsoft.com/office/powerpoint/2010/main" val="401824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pPr algn="just">
              <a:lnSpc>
                <a:spcPct val="107000"/>
              </a:lnSpc>
              <a:spcAft>
                <a:spcPts val="8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It can be observed that Random SMOTE f1-score is better than the other method.</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 Car accident severity </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a:t>
            </a:r>
            <a:r>
              <a:rPr lang="en-US" dirty="0" err="1"/>
              <a:t>SaYED</a:t>
            </a:r>
            <a:r>
              <a:rPr lang="en-US" dirty="0"/>
              <a:t> AHMAD</a:t>
            </a:r>
          </a:p>
        </p:txBody>
      </p:sp>
    </p:spTree>
    <p:extLst>
      <p:ext uri="{BB962C8B-B14F-4D97-AF65-F5344CB8AC3E}">
        <p14:creationId xmlns:p14="http://schemas.microsoft.com/office/powerpoint/2010/main" val="228804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141412" y="1870364"/>
            <a:ext cx="9905999" cy="3920837"/>
          </a:xfrm>
        </p:spPr>
        <p:txBody>
          <a:bodyPr>
            <a:noAutofit/>
          </a:bodyPr>
          <a:lstStyle/>
          <a:p>
            <a:pPr algn="just">
              <a:lnSpc>
                <a:spcPct val="107000"/>
              </a:lnSpc>
              <a:spcAft>
                <a:spcPts val="800"/>
              </a:spcAft>
            </a:pPr>
            <a:r>
              <a:rPr lang="en-GB" dirty="0">
                <a:effectLst/>
                <a:latin typeface="Times New Roman" panose="02020603050405020304" pitchFamily="18" charset="0"/>
                <a:ea typeface="Calibri" panose="020F0502020204030204" pitchFamily="34" charset="0"/>
                <a:cs typeface="Arial" panose="020B0604020202020204" pitchFamily="34" charset="0"/>
              </a:rPr>
              <a:t>In this capstone I will explore and </a:t>
            </a:r>
            <a:r>
              <a:rPr lang="en-GB" dirty="0" err="1">
                <a:effectLst/>
                <a:latin typeface="Times New Roman" panose="02020603050405020304" pitchFamily="18" charset="0"/>
                <a:ea typeface="Calibri" panose="020F0502020204030204" pitchFamily="34" charset="0"/>
                <a:cs typeface="Arial" panose="020B0604020202020204" pitchFamily="34" charset="0"/>
              </a:rPr>
              <a:t>analyze</a:t>
            </a:r>
            <a:r>
              <a:rPr lang="en-GB" dirty="0">
                <a:effectLst/>
                <a:latin typeface="Times New Roman" panose="02020603050405020304" pitchFamily="18" charset="0"/>
                <a:ea typeface="Calibri" panose="020F0502020204030204" pitchFamily="34" charset="0"/>
                <a:cs typeface="Arial" panose="020B0604020202020204" pitchFamily="34" charset="0"/>
              </a:rPr>
              <a:t> a dataset collected about</a:t>
            </a:r>
            <a:r>
              <a:rPr lang="en-GB"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GB"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traffic accidents across the UK. </a:t>
            </a:r>
            <a:r>
              <a:rPr lang="en-GB" dirty="0">
                <a:effectLst/>
                <a:latin typeface="Times New Roman" panose="02020603050405020304" pitchFamily="18" charset="0"/>
                <a:ea typeface="Calibri" panose="020F0502020204030204" pitchFamily="34" charset="0"/>
                <a:cs typeface="Arial" panose="020B0604020202020204" pitchFamily="34" charset="0"/>
              </a:rPr>
              <a:t>The UK government collects and publishes (usually on an annual basis) detailed information about traffic accidents across the country. This information includes, but is not limited to, geographical locations, weather conditions, type of vehicles, number of casualties and vehicle manoeuvres, making this a very interesting and comprehensive dataset for analysis and research.</a:t>
            </a:r>
          </a:p>
          <a:p>
            <a:pPr algn="just">
              <a:lnSpc>
                <a:spcPct val="107000"/>
              </a:lnSpc>
              <a:spcAft>
                <a:spcPts val="800"/>
              </a:spcAft>
            </a:pPr>
            <a:r>
              <a:rPr lang="en-GB" dirty="0">
                <a:effectLst/>
                <a:latin typeface="Times New Roman" panose="02020603050405020304" pitchFamily="18" charset="0"/>
                <a:ea typeface="Calibri" panose="020F0502020204030204" pitchFamily="34" charset="0"/>
              </a:rPr>
              <a:t>In this capstone attention will be paid to identify factors affecting the road accident and severity of these factors</a:t>
            </a:r>
            <a:endParaRPr lang="en-GB"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8367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algn="just">
              <a:lnSpc>
                <a:spcPct val="107000"/>
              </a:lnSpc>
              <a:spcAft>
                <a:spcPts val="800"/>
              </a:spcAft>
            </a:pPr>
            <a:r>
              <a:rPr lang="en-GB" dirty="0">
                <a:effectLst/>
                <a:latin typeface="Times New Roman" panose="02020603050405020304" pitchFamily="18" charset="0"/>
                <a:ea typeface="Calibri" panose="020F0502020204030204" pitchFamily="34" charset="0"/>
                <a:cs typeface="Arial" panose="020B0604020202020204" pitchFamily="34" charset="0"/>
              </a:rPr>
              <a:t>The objective of our project is as follows:</a:t>
            </a:r>
            <a:endParaRPr lang="en-GB" dirty="0">
              <a:effectLst/>
              <a:latin typeface="Calibri" panose="020F0502020204030204" pitchFamily="34" charset="0"/>
              <a:ea typeface="Calibri" panose="020F0502020204030204" pitchFamily="34" charset="0"/>
              <a:cs typeface="Arial" panose="020B0604020202020204" pitchFamily="34" charset="0"/>
            </a:endParaRPr>
          </a:p>
          <a:p>
            <a:pPr lvl="1" algn="just">
              <a:lnSpc>
                <a:spcPct val="107000"/>
              </a:lnSpc>
              <a:spcAft>
                <a:spcPts val="800"/>
              </a:spcAft>
              <a:buFont typeface="Wingdings" panose="05000000000000000000" pitchFamily="2" charset="2"/>
              <a:buChar char="Ø"/>
            </a:pPr>
            <a:r>
              <a:rPr lang="en-GB" dirty="0">
                <a:effectLst/>
                <a:latin typeface="Times New Roman" panose="02020603050405020304" pitchFamily="18" charset="0"/>
                <a:ea typeface="Calibri" panose="020F0502020204030204" pitchFamily="34" charset="0"/>
                <a:cs typeface="Arial" panose="020B0604020202020204" pitchFamily="34" charset="0"/>
              </a:rPr>
              <a:t>Find the factors affecting the road accident severity in UK.</a:t>
            </a:r>
            <a:endParaRPr lang="en-GB" dirty="0">
              <a:effectLst/>
              <a:latin typeface="Calibri" panose="020F0502020204030204" pitchFamily="34" charset="0"/>
              <a:ea typeface="Calibri" panose="020F0502020204030204" pitchFamily="34" charset="0"/>
              <a:cs typeface="Arial" panose="020B0604020202020204" pitchFamily="34" charset="0"/>
            </a:endParaRPr>
          </a:p>
          <a:p>
            <a:pPr lvl="1" algn="just">
              <a:lnSpc>
                <a:spcPct val="107000"/>
              </a:lnSpc>
              <a:spcBef>
                <a:spcPts val="1200"/>
              </a:spcBef>
              <a:spcAft>
                <a:spcPts val="800"/>
              </a:spcAft>
              <a:buFont typeface="Wingdings" panose="05000000000000000000" pitchFamily="2" charset="2"/>
              <a:buChar char="Ø"/>
            </a:pPr>
            <a:r>
              <a:rPr lang="en-GB" dirty="0">
                <a:effectLst/>
                <a:latin typeface="Times New Roman" panose="02020603050405020304" pitchFamily="18" charset="0"/>
                <a:ea typeface="Calibri" panose="020F0502020204030204" pitchFamily="34" charset="0"/>
                <a:cs typeface="Arial" panose="020B0604020202020204" pitchFamily="34" charset="0"/>
              </a:rPr>
              <a:t>Through visualizations and machine learning algorithms, build a model to predict the seriousness of road accident based on </a:t>
            </a:r>
            <a:r>
              <a:rPr lang="en-GB" dirty="0">
                <a:effectLst/>
                <a:latin typeface="Times New Roman" panose="02020603050405020304" pitchFamily="18" charset="0"/>
                <a:ea typeface="Times New Roman" panose="02020603050405020304" pitchFamily="18" charset="0"/>
                <a:cs typeface="Arial" panose="020B0604020202020204" pitchFamily="34" charset="0"/>
              </a:rPr>
              <a:t>Weather Conditions</a:t>
            </a:r>
            <a:r>
              <a:rPr lang="en-GB" dirty="0">
                <a:effectLst/>
                <a:latin typeface="Times New Roman" panose="02020603050405020304" pitchFamily="18" charset="0"/>
                <a:ea typeface="Calibri" panose="020F0502020204030204" pitchFamily="34" charset="0"/>
                <a:cs typeface="Arial" panose="020B0604020202020204" pitchFamily="34" charset="0"/>
              </a:rPr>
              <a:t> and other important variables as accurately as possible.</a:t>
            </a:r>
            <a:endParaRPr lang="en-GB"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a:bodyPr>
          <a:lstStyle/>
          <a:p>
            <a:pPr marL="342900" lvl="0" indent="-342900" algn="just">
              <a:lnSpc>
                <a:spcPct val="107000"/>
              </a:lnSpc>
              <a:spcAft>
                <a:spcPts val="8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Arial" panose="020B0604020202020204" pitchFamily="34" charset="0"/>
              </a:rPr>
              <a:t>The data for this project is obtained from a user on Kaggle and was composed from information on the United Kingdom’s Government Open Data website.</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en-GB" sz="2000" dirty="0">
                <a:effectLst/>
                <a:latin typeface="Times New Roman" panose="02020603050405020304" pitchFamily="18" charset="0"/>
                <a:ea typeface="Calibri" panose="020F0502020204030204" pitchFamily="34" charset="0"/>
                <a:cs typeface="Arial" panose="020B0604020202020204" pitchFamily="34" charset="0"/>
              </a:rPr>
              <a:t>It consists of two different datasets that contain information from 2005-2017 that were combined on a common field (</a:t>
            </a:r>
            <a:r>
              <a:rPr lang="en-GB" sz="2000" dirty="0" err="1">
                <a:effectLst/>
                <a:latin typeface="Times New Roman" panose="02020603050405020304" pitchFamily="18" charset="0"/>
                <a:ea typeface="Calibri" panose="020F0502020204030204" pitchFamily="34" charset="0"/>
                <a:cs typeface="Arial" panose="020B0604020202020204" pitchFamily="34" charset="0"/>
              </a:rPr>
              <a:t>Accident_Index</a:t>
            </a:r>
            <a:r>
              <a:rPr lang="en-GB" sz="2000" dirty="0">
                <a:effectLst/>
                <a:latin typeface="Times New Roman" panose="02020603050405020304" pitchFamily="18" charset="0"/>
                <a:ea typeface="Calibri" panose="020F0502020204030204" pitchFamily="34" charset="0"/>
                <a:cs typeface="Arial" panose="020B0604020202020204" pitchFamily="34" charset="0"/>
              </a:rPr>
              <a:t>).</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07000"/>
              </a:lnSpc>
              <a:spcAft>
                <a:spcPts val="800"/>
              </a:spcAft>
              <a:buFont typeface="Courier New" panose="02070309020205020404" pitchFamily="49" charset="0"/>
              <a:buChar char="o"/>
            </a:pPr>
            <a:r>
              <a:rPr lang="en-GB" dirty="0">
                <a:effectLst/>
                <a:latin typeface="Times New Roman" panose="02020603050405020304" pitchFamily="18" charset="0"/>
                <a:ea typeface="Calibri" panose="020F0502020204030204" pitchFamily="34" charset="0"/>
                <a:cs typeface="Arial" panose="020B0604020202020204" pitchFamily="34" charset="0"/>
              </a:rPr>
              <a:t>Vehicle_Information.csv: A file containing information about the vehicles, point of impact, </a:t>
            </a:r>
            <a:r>
              <a:rPr lang="en-GB" dirty="0" err="1">
                <a:effectLst/>
                <a:latin typeface="Times New Roman" panose="02020603050405020304" pitchFamily="18" charset="0"/>
                <a:ea typeface="Calibri" panose="020F0502020204030204" pitchFamily="34" charset="0"/>
                <a:cs typeface="Arial" panose="020B0604020202020204" pitchFamily="34" charset="0"/>
              </a:rPr>
              <a:t>maneuvers</a:t>
            </a:r>
            <a:r>
              <a:rPr lang="en-GB" dirty="0">
                <a:effectLst/>
                <a:latin typeface="Times New Roman" panose="02020603050405020304" pitchFamily="18" charset="0"/>
                <a:ea typeface="Calibri" panose="020F0502020204030204" pitchFamily="34" charset="0"/>
                <a:cs typeface="Arial" panose="020B0604020202020204" pitchFamily="34" charset="0"/>
              </a:rPr>
              <a:t> made, driver information, etc.</a:t>
            </a:r>
            <a:endParaRPr lang="en-GB"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07000"/>
              </a:lnSpc>
              <a:spcAft>
                <a:spcPts val="800"/>
              </a:spcAft>
              <a:buFont typeface="Courier New" panose="02070309020205020404" pitchFamily="49" charset="0"/>
              <a:buChar char="o"/>
            </a:pPr>
            <a:r>
              <a:rPr lang="en-GB" dirty="0">
                <a:effectLst/>
                <a:latin typeface="Times New Roman" panose="02020603050405020304" pitchFamily="18" charset="0"/>
                <a:ea typeface="Calibri" panose="020F0502020204030204" pitchFamily="34" charset="0"/>
                <a:cs typeface="Arial" panose="020B0604020202020204" pitchFamily="34" charset="0"/>
              </a:rPr>
              <a:t>Accident_Information.csv: A file containing details about the accident that include location, junction details, date</a:t>
            </a:r>
            <a:endParaRPr lang="en-GB"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1618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pic>
        <p:nvPicPr>
          <p:cNvPr id="5" name="Picture 4">
            <a:extLst>
              <a:ext uri="{FF2B5EF4-FFF2-40B4-BE49-F238E27FC236}">
                <a16:creationId xmlns:a16="http://schemas.microsoft.com/office/drawing/2014/main" id="{C9A067CC-DA9F-445B-AB15-2929EE916C60}"/>
              </a:ext>
            </a:extLst>
          </p:cNvPr>
          <p:cNvPicPr/>
          <p:nvPr/>
        </p:nvPicPr>
        <p:blipFill>
          <a:blip r:embed="rId2"/>
          <a:stretch>
            <a:fillRect/>
          </a:stretch>
        </p:blipFill>
        <p:spPr>
          <a:xfrm>
            <a:off x="1427018" y="1911927"/>
            <a:ext cx="9504218" cy="4327555"/>
          </a:xfrm>
          <a:prstGeom prst="rect">
            <a:avLst/>
          </a:prstGeom>
        </p:spPr>
      </p:pic>
    </p:spTree>
    <p:extLst>
      <p:ext uri="{BB962C8B-B14F-4D97-AF65-F5344CB8AC3E}">
        <p14:creationId xmlns:p14="http://schemas.microsoft.com/office/powerpoint/2010/main" val="8622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Cont..</a:t>
            </a:r>
          </a:p>
        </p:txBody>
      </p:sp>
      <p:pic>
        <p:nvPicPr>
          <p:cNvPr id="4" name="Picture 3">
            <a:extLst>
              <a:ext uri="{FF2B5EF4-FFF2-40B4-BE49-F238E27FC236}">
                <a16:creationId xmlns:a16="http://schemas.microsoft.com/office/drawing/2014/main" id="{62E40A62-BFFA-42B8-8EEB-191167D86A0D}"/>
              </a:ext>
            </a:extLst>
          </p:cNvPr>
          <p:cNvPicPr/>
          <p:nvPr/>
        </p:nvPicPr>
        <p:blipFill>
          <a:blip r:embed="rId2"/>
          <a:stretch>
            <a:fillRect/>
          </a:stretch>
        </p:blipFill>
        <p:spPr>
          <a:xfrm>
            <a:off x="1039091" y="1911927"/>
            <a:ext cx="9712036" cy="4327555"/>
          </a:xfrm>
          <a:prstGeom prst="rect">
            <a:avLst/>
          </a:prstGeom>
        </p:spPr>
      </p:pic>
    </p:spTree>
    <p:extLst>
      <p:ext uri="{BB962C8B-B14F-4D97-AF65-F5344CB8AC3E}">
        <p14:creationId xmlns:p14="http://schemas.microsoft.com/office/powerpoint/2010/main" val="251499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sp>
        <p:nvSpPr>
          <p:cNvPr id="3" name="TextBox 2">
            <a:extLst>
              <a:ext uri="{FF2B5EF4-FFF2-40B4-BE49-F238E27FC236}">
                <a16:creationId xmlns:a16="http://schemas.microsoft.com/office/drawing/2014/main" id="{9B296D51-1EBD-4836-8771-448DF9B48527}"/>
              </a:ext>
            </a:extLst>
          </p:cNvPr>
          <p:cNvSpPr txBox="1"/>
          <p:nvPr/>
        </p:nvSpPr>
        <p:spPr>
          <a:xfrm>
            <a:off x="642937" y="2097088"/>
            <a:ext cx="11688539" cy="4247317"/>
          </a:xfrm>
          <a:prstGeom prst="rect">
            <a:avLst/>
          </a:prstGeom>
          <a:noFill/>
        </p:spPr>
        <p:txBody>
          <a:bodyPr wrap="square" rtlCol="0">
            <a:spAutoFit/>
          </a:bodyPr>
          <a:lstStyle/>
          <a:p>
            <a:r>
              <a:rPr lang="en-US" dirty="0"/>
              <a:t>Here I will discuss the methodology used in this capstone containing main components, Data Collection, Data Understanding, Data pre-processing, Modelling, and Evaluation and Testing. This methodology consists of the following main steps:</a:t>
            </a:r>
          </a:p>
          <a:p>
            <a:r>
              <a:rPr lang="en-US" dirty="0"/>
              <a:t>1.	Obtaining and Viewing the Data</a:t>
            </a:r>
          </a:p>
          <a:p>
            <a:r>
              <a:rPr lang="en-US" dirty="0"/>
              <a:t>2.	Pre-processing the Data</a:t>
            </a:r>
          </a:p>
          <a:p>
            <a:pPr lvl="1"/>
            <a:r>
              <a:rPr lang="en-US" dirty="0"/>
              <a:t>2.1.	Handling Date and Time</a:t>
            </a:r>
          </a:p>
          <a:p>
            <a:pPr lvl="1"/>
            <a:r>
              <a:rPr lang="en-US" dirty="0"/>
              <a:t>2.2.	Handling Missing Values</a:t>
            </a:r>
          </a:p>
          <a:p>
            <a:pPr lvl="1"/>
            <a:r>
              <a:rPr lang="en-US" dirty="0"/>
              <a:t>2.3.	Merging </a:t>
            </a:r>
            <a:r>
              <a:rPr lang="en-US" dirty="0" err="1"/>
              <a:t>Dataframes</a:t>
            </a:r>
            <a:endParaRPr lang="en-US" dirty="0"/>
          </a:p>
          <a:p>
            <a:pPr lvl="1"/>
            <a:r>
              <a:rPr lang="en-US" dirty="0"/>
              <a:t>2.4.	Handling Numerical Data</a:t>
            </a:r>
          </a:p>
          <a:p>
            <a:pPr lvl="1"/>
            <a:r>
              <a:rPr lang="en-US" dirty="0"/>
              <a:t>2.5.	Handling Categorical Data</a:t>
            </a:r>
          </a:p>
          <a:p>
            <a:r>
              <a:rPr lang="en-US" dirty="0"/>
              <a:t>3.	Modelling the Data</a:t>
            </a:r>
          </a:p>
          <a:p>
            <a:pPr lvl="1"/>
            <a:r>
              <a:rPr lang="en-US" dirty="0"/>
              <a:t>3.1.	Train-Test-Split</a:t>
            </a:r>
          </a:p>
          <a:p>
            <a:pPr lvl="1"/>
            <a:r>
              <a:rPr lang="en-US" dirty="0"/>
              <a:t>3.2.	Handling Imbalanced Classes</a:t>
            </a:r>
          </a:p>
          <a:p>
            <a:pPr lvl="1"/>
            <a:r>
              <a:rPr lang="en-US" dirty="0"/>
              <a:t>3.3.	Training and Evaluating Random Forest Classifier with class weight</a:t>
            </a:r>
          </a:p>
          <a:p>
            <a:pPr lvl="1"/>
            <a:r>
              <a:rPr lang="en-US" dirty="0"/>
              <a:t>3.4.	Training and Evaluating Random Forest Classifier with SMOTE</a:t>
            </a:r>
          </a:p>
          <a:p>
            <a:endParaRPr lang="en-GB" dirty="0"/>
          </a:p>
        </p:txBody>
      </p:sp>
    </p:spTree>
    <p:extLst>
      <p:ext uri="{BB962C8B-B14F-4D97-AF65-F5344CB8AC3E}">
        <p14:creationId xmlns:p14="http://schemas.microsoft.com/office/powerpoint/2010/main" val="1308602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6" name="Picture 5">
            <a:extLst>
              <a:ext uri="{FF2B5EF4-FFF2-40B4-BE49-F238E27FC236}">
                <a16:creationId xmlns:a16="http://schemas.microsoft.com/office/drawing/2014/main" id="{E7A3074D-9FC2-4A67-AD8A-BBA2A50F90B4}"/>
              </a:ext>
            </a:extLst>
          </p:cNvPr>
          <p:cNvPicPr/>
          <p:nvPr/>
        </p:nvPicPr>
        <p:blipFill>
          <a:blip r:embed="rId2"/>
          <a:stretch>
            <a:fillRect/>
          </a:stretch>
        </p:blipFill>
        <p:spPr>
          <a:xfrm>
            <a:off x="2050473" y="2452256"/>
            <a:ext cx="7301345" cy="2909454"/>
          </a:xfrm>
          <a:prstGeom prst="rect">
            <a:avLst/>
          </a:prstGeom>
        </p:spPr>
      </p:pic>
    </p:spTree>
    <p:extLst>
      <p:ext uri="{BB962C8B-B14F-4D97-AF65-F5344CB8AC3E}">
        <p14:creationId xmlns:p14="http://schemas.microsoft.com/office/powerpoint/2010/main" val="359013796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15</TotalTime>
  <Words>444</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Courier New</vt:lpstr>
      <vt:lpstr>Symbol</vt:lpstr>
      <vt:lpstr>Times New Roman</vt:lpstr>
      <vt:lpstr>Tw Cen MT</vt:lpstr>
      <vt:lpstr>Wingdings</vt:lpstr>
      <vt:lpstr>Office Theme</vt:lpstr>
      <vt:lpstr>Circuit</vt:lpstr>
      <vt:lpstr>PowerPoint Presentation</vt:lpstr>
      <vt:lpstr>Capstone Project - Car accident severity </vt:lpstr>
      <vt:lpstr>Introduction</vt:lpstr>
      <vt:lpstr>Objectives</vt:lpstr>
      <vt:lpstr>Data Description</vt:lpstr>
      <vt:lpstr>Data Description</vt:lpstr>
      <vt:lpstr>Data Description Cont..</vt:lpstr>
      <vt:lpstr>Methodology </vt:lpstr>
      <vt:lpstr>Results: Inspections In general</vt:lpstr>
      <vt:lpstr>Results: Random Forest Classifier algorithm with a class_weight </vt:lpstr>
      <vt:lpstr>Results: Random Forest Classifier algorithm with SMOTE</vt:lpstr>
      <vt:lpstr>Results: Random Forest Classifier algorithm with SMOTE</vt:lpstr>
      <vt:lpstr>Results: Random Forest Classifier algorithm with SMOTE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sayed Ahmed</dc:creator>
  <cp:lastModifiedBy>sayed Ahmed</cp:lastModifiedBy>
  <cp:revision>7</cp:revision>
  <dcterms:created xsi:type="dcterms:W3CDTF">2020-08-25T21:49:39Z</dcterms:created>
  <dcterms:modified xsi:type="dcterms:W3CDTF">2020-08-25T22:05:29Z</dcterms:modified>
</cp:coreProperties>
</file>