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3"/>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2" indent="0" algn="ctr">
              <a:buNone/>
              <a:defRPr>
                <a:solidFill>
                  <a:schemeClr val="tx1">
                    <a:tint val="75000"/>
                  </a:schemeClr>
                </a:solidFill>
              </a:defRPr>
            </a:lvl2pPr>
            <a:lvl3pPr marL="914405" indent="0" algn="ctr">
              <a:buNone/>
              <a:defRPr>
                <a:solidFill>
                  <a:schemeClr val="tx1">
                    <a:tint val="75000"/>
                  </a:schemeClr>
                </a:solidFill>
              </a:defRPr>
            </a:lvl3pPr>
            <a:lvl4pPr marL="1371607" indent="0" algn="ctr">
              <a:buNone/>
              <a:defRPr>
                <a:solidFill>
                  <a:schemeClr val="tx1">
                    <a:tint val="75000"/>
                  </a:schemeClr>
                </a:solidFill>
              </a:defRPr>
            </a:lvl4pPr>
            <a:lvl5pPr marL="1828809" indent="0" algn="ctr">
              <a:buNone/>
              <a:defRPr>
                <a:solidFill>
                  <a:schemeClr val="tx1">
                    <a:tint val="75000"/>
                  </a:schemeClr>
                </a:solidFill>
              </a:defRPr>
            </a:lvl5pPr>
            <a:lvl6pPr marL="2286011" indent="0" algn="ctr">
              <a:buNone/>
              <a:defRPr>
                <a:solidFill>
                  <a:schemeClr val="tx1">
                    <a:tint val="75000"/>
                  </a:schemeClr>
                </a:solidFill>
              </a:defRPr>
            </a:lvl6pPr>
            <a:lvl7pPr marL="2743214" indent="0" algn="ctr">
              <a:buNone/>
              <a:defRPr>
                <a:solidFill>
                  <a:schemeClr val="tx1">
                    <a:tint val="75000"/>
                  </a:schemeClr>
                </a:solidFill>
              </a:defRPr>
            </a:lvl7pPr>
            <a:lvl8pPr marL="3200416" indent="0" algn="ctr">
              <a:buNone/>
              <a:defRPr>
                <a:solidFill>
                  <a:schemeClr val="tx1">
                    <a:tint val="75000"/>
                  </a:schemeClr>
                </a:solidFill>
              </a:defRPr>
            </a:lvl8pPr>
            <a:lvl9pPr marL="365761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8726903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64"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2" indent="0">
              <a:buNone/>
              <a:defRPr sz="1600"/>
            </a:lvl2pPr>
            <a:lvl3pPr marL="914405" indent="0">
              <a:buNone/>
              <a:defRPr sz="1600"/>
            </a:lvl3pPr>
            <a:lvl4pPr marL="1371607" indent="0">
              <a:buNone/>
              <a:defRPr sz="1600"/>
            </a:lvl4pPr>
            <a:lvl5pPr marL="1828809" indent="0">
              <a:buNone/>
              <a:defRPr sz="1600"/>
            </a:lvl5pPr>
            <a:lvl6pPr marL="2286011" indent="0">
              <a:buNone/>
              <a:defRPr sz="1600"/>
            </a:lvl6pPr>
            <a:lvl7pPr marL="2743214" indent="0">
              <a:buNone/>
              <a:defRPr sz="1600"/>
            </a:lvl7pPr>
            <a:lvl8pPr marL="3200416" indent="0">
              <a:buNone/>
              <a:defRPr sz="1600"/>
            </a:lvl8pPr>
            <a:lvl9pPr marL="3657618"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C80BA2-E49A-4485-9179-DFF599FD9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34154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62"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62" y="3657600"/>
            <a:ext cx="8825659" cy="2362200"/>
          </a:xfrm>
        </p:spPr>
        <p:txBody>
          <a:bodyPr anchor="ctr">
            <a:normAutofit/>
          </a:bodyPr>
          <a:lstStyle>
            <a:lvl1pPr marL="0" indent="0">
              <a:buNone/>
              <a:defRPr sz="18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2297824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9"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8"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62" y="4350657"/>
            <a:ext cx="8825659" cy="1676400"/>
          </a:xfrm>
        </p:spPr>
        <p:txBody>
          <a:bodyPr anchor="ctr">
            <a:normAutofit/>
          </a:bodyPr>
          <a:lstStyle>
            <a:lvl1pPr marL="0" indent="0">
              <a:buNone/>
              <a:defRPr sz="18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47235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62" y="4777381"/>
            <a:ext cx="8825659" cy="860400"/>
          </a:xfrm>
        </p:spPr>
        <p:txBody>
          <a:bodyPr anchor="t"/>
          <a:lstStyle>
            <a:lvl1pPr marL="0" indent="0" algn="l">
              <a:buNone/>
              <a:defRPr sz="2000" cap="none">
                <a:solidFill>
                  <a:schemeClr val="bg2">
                    <a:lumMod val="40000"/>
                    <a:lumOff val="60000"/>
                  </a:schemeClr>
                </a:solidFill>
              </a:defRPr>
            </a:lvl1pPr>
            <a:lvl2pPr marL="457202" indent="0">
              <a:buNone/>
              <a:defRPr sz="1800">
                <a:solidFill>
                  <a:schemeClr val="tx1">
                    <a:tint val="75000"/>
                  </a:schemeClr>
                </a:solidFill>
              </a:defRPr>
            </a:lvl2pPr>
            <a:lvl3pPr marL="914405" indent="0">
              <a:buNone/>
              <a:defRPr sz="1600">
                <a:solidFill>
                  <a:schemeClr val="tx1">
                    <a:tint val="75000"/>
                  </a:schemeClr>
                </a:solidFill>
              </a:defRPr>
            </a:lvl3pPr>
            <a:lvl4pPr marL="1371607" indent="0">
              <a:buNone/>
              <a:defRPr sz="1400">
                <a:solidFill>
                  <a:schemeClr val="tx1">
                    <a:tint val="75000"/>
                  </a:schemeClr>
                </a:solidFill>
              </a:defRPr>
            </a:lvl4pPr>
            <a:lvl5pPr marL="1828809" indent="0">
              <a:buNone/>
              <a:defRPr sz="1400">
                <a:solidFill>
                  <a:schemeClr val="tx1">
                    <a:tint val="75000"/>
                  </a:schemeClr>
                </a:solidFill>
              </a:defRPr>
            </a:lvl5pPr>
            <a:lvl6pPr marL="2286011" indent="0">
              <a:buNone/>
              <a:defRPr sz="1400">
                <a:solidFill>
                  <a:schemeClr val="tx1">
                    <a:tint val="75000"/>
                  </a:schemeClr>
                </a:solidFill>
              </a:defRPr>
            </a:lvl6pPr>
            <a:lvl7pPr marL="2743214" indent="0">
              <a:buNone/>
              <a:defRPr sz="1400">
                <a:solidFill>
                  <a:schemeClr val="tx1">
                    <a:tint val="75000"/>
                  </a:schemeClr>
                </a:solidFill>
              </a:defRPr>
            </a:lvl7pPr>
            <a:lvl8pPr marL="3200416" indent="0">
              <a:buNone/>
              <a:defRPr sz="1400">
                <a:solidFill>
                  <a:schemeClr val="tx1">
                    <a:tint val="75000"/>
                  </a:schemeClr>
                </a:solidFill>
              </a:defRPr>
            </a:lvl8pPr>
            <a:lvl9pPr marL="36576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99823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7" y="1981200"/>
            <a:ext cx="2936241"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8" y="1981200"/>
            <a:ext cx="2932113"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8" y="2667000"/>
            <a:ext cx="2932113" cy="3589338"/>
          </a:xfrm>
        </p:spPr>
        <p:txBody>
          <a:bodyPr anchor="t">
            <a:normAutofit/>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58155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2" indent="0">
              <a:buNone/>
              <a:defRPr sz="1600"/>
            </a:lvl2pPr>
            <a:lvl3pPr marL="914405" indent="0">
              <a:buNone/>
              <a:defRPr sz="1600"/>
            </a:lvl3pPr>
            <a:lvl4pPr marL="1371607" indent="0">
              <a:buNone/>
              <a:defRPr sz="1600"/>
            </a:lvl4pPr>
            <a:lvl5pPr marL="1828809" indent="0">
              <a:buNone/>
              <a:defRPr sz="1600"/>
            </a:lvl5pPr>
            <a:lvl6pPr marL="2286011" indent="0">
              <a:buNone/>
              <a:defRPr sz="1600"/>
            </a:lvl6pPr>
            <a:lvl7pPr marL="2743214" indent="0">
              <a:buNone/>
              <a:defRPr sz="1600"/>
            </a:lvl7pPr>
            <a:lvl8pPr marL="3200416" indent="0">
              <a:buNone/>
              <a:defRPr sz="1600"/>
            </a:lvl8pPr>
            <a:lvl9pPr marL="3657618"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4"/>
            <a:ext cx="2940050" cy="659189"/>
          </a:xfrm>
        </p:spPr>
        <p:txBody>
          <a:bodyPr anchor="t">
            <a:normAutofit/>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83" y="4250949"/>
            <a:ext cx="2930525"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82"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2" indent="0">
              <a:buNone/>
              <a:defRPr sz="1600"/>
            </a:lvl2pPr>
            <a:lvl3pPr marL="914405" indent="0">
              <a:buNone/>
              <a:defRPr sz="1600"/>
            </a:lvl3pPr>
            <a:lvl4pPr marL="1371607" indent="0">
              <a:buNone/>
              <a:defRPr sz="1600"/>
            </a:lvl4pPr>
            <a:lvl5pPr marL="1828809" indent="0">
              <a:buNone/>
              <a:defRPr sz="1600"/>
            </a:lvl5pPr>
            <a:lvl6pPr marL="2286011" indent="0">
              <a:buNone/>
              <a:defRPr sz="1600"/>
            </a:lvl6pPr>
            <a:lvl7pPr marL="2743214" indent="0">
              <a:buNone/>
              <a:defRPr sz="1600"/>
            </a:lvl7pPr>
            <a:lvl8pPr marL="3200416" indent="0">
              <a:buNone/>
              <a:defRPr sz="1600"/>
            </a:lvl8pPr>
            <a:lvl9pPr marL="3657618"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4"/>
            <a:ext cx="2934406" cy="659189"/>
          </a:xfrm>
        </p:spPr>
        <p:txBody>
          <a:bodyPr anchor="t">
            <a:normAutofit/>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8" y="4250949"/>
            <a:ext cx="2932113"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7"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2" indent="0">
              <a:buNone/>
              <a:defRPr sz="1600"/>
            </a:lvl2pPr>
            <a:lvl3pPr marL="914405" indent="0">
              <a:buNone/>
              <a:defRPr sz="1600"/>
            </a:lvl3pPr>
            <a:lvl4pPr marL="1371607" indent="0">
              <a:buNone/>
              <a:defRPr sz="1600"/>
            </a:lvl4pPr>
            <a:lvl5pPr marL="1828809" indent="0">
              <a:buNone/>
              <a:defRPr sz="1600"/>
            </a:lvl5pPr>
            <a:lvl6pPr marL="2286011" indent="0">
              <a:buNone/>
              <a:defRPr sz="1600"/>
            </a:lvl6pPr>
            <a:lvl7pPr marL="2743214" indent="0">
              <a:buNone/>
              <a:defRPr sz="1600"/>
            </a:lvl7pPr>
            <a:lvl8pPr marL="3200416" indent="0">
              <a:buNone/>
              <a:defRPr sz="1600"/>
            </a:lvl8pPr>
            <a:lvl9pPr marL="3657618"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83" y="4827211"/>
            <a:ext cx="2935997" cy="659189"/>
          </a:xfrm>
        </p:spPr>
        <p:txBody>
          <a:bodyPr anchor="t">
            <a:normAutofit/>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27920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34769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20" y="430216"/>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71"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38296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324345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64" y="2861737"/>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2" indent="0">
              <a:buNone/>
              <a:defRPr sz="1800">
                <a:solidFill>
                  <a:schemeClr val="tx1">
                    <a:tint val="75000"/>
                  </a:schemeClr>
                </a:solidFill>
              </a:defRPr>
            </a:lvl2pPr>
            <a:lvl3pPr marL="914405" indent="0">
              <a:buNone/>
              <a:defRPr sz="1600">
                <a:solidFill>
                  <a:schemeClr val="tx1">
                    <a:tint val="75000"/>
                  </a:schemeClr>
                </a:solidFill>
              </a:defRPr>
            </a:lvl3pPr>
            <a:lvl4pPr marL="1371607" indent="0">
              <a:buNone/>
              <a:defRPr sz="1400">
                <a:solidFill>
                  <a:schemeClr val="tx1">
                    <a:tint val="75000"/>
                  </a:schemeClr>
                </a:solidFill>
              </a:defRPr>
            </a:lvl4pPr>
            <a:lvl5pPr marL="1828809" indent="0">
              <a:buNone/>
              <a:defRPr sz="1400">
                <a:solidFill>
                  <a:schemeClr val="tx1">
                    <a:tint val="75000"/>
                  </a:schemeClr>
                </a:solidFill>
              </a:defRPr>
            </a:lvl5pPr>
            <a:lvl6pPr marL="2286011" indent="0">
              <a:buNone/>
              <a:defRPr sz="1400">
                <a:solidFill>
                  <a:schemeClr val="tx1">
                    <a:tint val="75000"/>
                  </a:schemeClr>
                </a:solidFill>
              </a:defRPr>
            </a:lvl6pPr>
            <a:lvl7pPr marL="2743214" indent="0">
              <a:buNone/>
              <a:defRPr sz="1400">
                <a:solidFill>
                  <a:schemeClr val="tx1">
                    <a:tint val="75000"/>
                  </a:schemeClr>
                </a:solidFill>
              </a:defRPr>
            </a:lvl7pPr>
            <a:lvl8pPr marL="3200416" indent="0">
              <a:buNone/>
              <a:defRPr sz="1400">
                <a:solidFill>
                  <a:schemeClr val="tx1">
                    <a:tint val="75000"/>
                  </a:schemeClr>
                </a:solidFill>
              </a:defRPr>
            </a:lvl8pPr>
            <a:lvl9pPr marL="36576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219701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6"/>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80BA2-E49A-4485-9179-DFF599FD9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43862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2" indent="0">
              <a:buNone/>
              <a:defRPr sz="2000" b="1"/>
            </a:lvl2pPr>
            <a:lvl3pPr marL="914405" indent="0">
              <a:buNone/>
              <a:defRPr sz="1800" b="1"/>
            </a:lvl3pPr>
            <a:lvl4pPr marL="1371607" indent="0">
              <a:buNone/>
              <a:defRPr sz="1600" b="1"/>
            </a:lvl4pPr>
            <a:lvl5pPr marL="1828809" indent="0">
              <a:buNone/>
              <a:defRPr sz="1600" b="1"/>
            </a:lvl5pPr>
            <a:lvl6pPr marL="2286011" indent="0">
              <a:buNone/>
              <a:defRPr sz="1600" b="1"/>
            </a:lvl6pPr>
            <a:lvl7pPr marL="2743214" indent="0">
              <a:buNone/>
              <a:defRPr sz="1600" b="1"/>
            </a:lvl7pPr>
            <a:lvl8pPr marL="3200416" indent="0">
              <a:buNone/>
              <a:defRPr sz="1600" b="1"/>
            </a:lvl8pPr>
            <a:lvl9pPr marL="36576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80BA2-E49A-4485-9179-DFF599FD91DF}"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404069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75482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5846130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22"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61" y="3129283"/>
            <a:ext cx="3401063" cy="2895599"/>
          </a:xfrm>
        </p:spPr>
        <p:txBody>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9C80BA2-E49A-4485-9179-DFF599FD91DF}" type="datetimeFigureOut">
              <a:rPr lang="en-US" smtClean="0"/>
              <a:t>8/6/2020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15621216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2" indent="0">
              <a:buNone/>
              <a:defRPr sz="1600"/>
            </a:lvl2pPr>
            <a:lvl3pPr marL="914405" indent="0">
              <a:buNone/>
              <a:defRPr sz="1600"/>
            </a:lvl3pPr>
            <a:lvl4pPr marL="1371607" indent="0">
              <a:buNone/>
              <a:defRPr sz="1600"/>
            </a:lvl4pPr>
            <a:lvl5pPr marL="1828809" indent="0">
              <a:buNone/>
              <a:defRPr sz="1600"/>
            </a:lvl5pPr>
            <a:lvl6pPr marL="2286011" indent="0">
              <a:buNone/>
              <a:defRPr sz="1600"/>
            </a:lvl6pPr>
            <a:lvl7pPr marL="2743214" indent="0">
              <a:buNone/>
              <a:defRPr sz="1600"/>
            </a:lvl7pPr>
            <a:lvl8pPr marL="3200416" indent="0">
              <a:buNone/>
              <a:defRPr sz="1600"/>
            </a:lvl8pPr>
            <a:lvl9pPr marL="3657618"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7" y="3657600"/>
            <a:ext cx="5084979" cy="1371600"/>
          </a:xfrm>
        </p:spPr>
        <p:txBody>
          <a:bodyPr>
            <a:normAutofit/>
          </a:bodyPr>
          <a:lstStyle>
            <a:lvl1pPr marL="0" indent="0">
              <a:buNone/>
              <a:defRPr sz="1400"/>
            </a:lvl1pPr>
            <a:lvl2pPr marL="457202" indent="0">
              <a:buNone/>
              <a:defRPr sz="1200"/>
            </a:lvl2pPr>
            <a:lvl3pPr marL="914405" indent="0">
              <a:buNone/>
              <a:defRPr sz="1000"/>
            </a:lvl3pPr>
            <a:lvl4pPr marL="1371607" indent="0">
              <a:buNone/>
              <a:defRPr sz="900"/>
            </a:lvl4pPr>
            <a:lvl5pPr marL="1828809" indent="0">
              <a:buNone/>
              <a:defRPr sz="900"/>
            </a:lvl5pPr>
            <a:lvl6pPr marL="2286011" indent="0">
              <a:buNone/>
              <a:defRPr sz="900"/>
            </a:lvl6pPr>
            <a:lvl7pPr marL="2743214" indent="0">
              <a:buNone/>
              <a:defRPr sz="900"/>
            </a:lvl7pPr>
            <a:lvl8pPr marL="3200416" indent="0">
              <a:buNone/>
              <a:defRPr sz="900"/>
            </a:lvl8pPr>
            <a:lvl9pPr marL="36576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C80BA2-E49A-4485-9179-DFF599FD91DF}"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215AF-4D0A-4127-BB8F-B47344208F9B}" type="slidenum">
              <a:rPr lang="en-US" smtClean="0"/>
              <a:t>‹#›</a:t>
            </a:fld>
            <a:endParaRPr lang="en-US"/>
          </a:p>
        </p:txBody>
      </p:sp>
    </p:spTree>
    <p:extLst>
      <p:ext uri="{BB962C8B-B14F-4D97-AF65-F5344CB8AC3E}">
        <p14:creationId xmlns:p14="http://schemas.microsoft.com/office/powerpoint/2010/main" val="52598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9"/>
            <a:ext cx="4037012" cy="4188315"/>
          </a:xfrm>
          <a:prstGeom prst="rect">
            <a:avLst/>
          </a:prstGeom>
        </p:spPr>
      </p:pic>
      <p:pic>
        <p:nvPicPr>
          <p:cNvPr id="7" name="Picture 6"/>
          <p:cNvPicPr>
            <a:picLocks noChangeAspect="1"/>
          </p:cNvPicPr>
          <p:nvPr/>
        </p:nvPicPr>
        <p:blipFill rotWithShape="1">
          <a:blip r:embed="rId20" cstate="email">
            <a:extLst>
              <a:ext uri="{28A0092B-C50C-407E-A947-70E740481C1C}">
                <a14:useLocalDpi xmlns:a14="http://schemas.microsoft.com/office/drawing/2010/main"/>
              </a:ext>
            </a:extLst>
          </a:blip>
          <a:srcRect l="35640"/>
          <a:stretch/>
        </p:blipFill>
        <p:spPr>
          <a:xfrm>
            <a:off x="0" y="2892351"/>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20" y="4"/>
            <a:ext cx="1603387" cy="1141407"/>
          </a:xfrm>
          <a:prstGeom prst="rect">
            <a:avLst/>
          </a:prstGeom>
        </p:spPr>
      </p:pic>
      <p:pic>
        <p:nvPicPr>
          <p:cNvPr id="10" name="Picture 9"/>
          <p:cNvPicPr>
            <a:picLocks noChangeAspect="1"/>
          </p:cNvPicPr>
          <p:nvPr/>
        </p:nvPicPr>
        <p:blipFill rotWithShape="1">
          <a:blip r:embed="rId22" cstate="email">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9"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20" y="2052922"/>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5" y="1790705"/>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C80BA2-E49A-4485-9179-DFF599FD91DF}" type="datetimeFigureOut">
              <a:rPr lang="en-US" smtClean="0"/>
              <a:t>8/6/2020</a:t>
            </a:fld>
            <a:endParaRPr lang="en-US"/>
          </a:p>
        </p:txBody>
      </p:sp>
      <p:sp>
        <p:nvSpPr>
          <p:cNvPr id="5" name="Footer Placeholder 4"/>
          <p:cNvSpPr>
            <a:spLocks noGrp="1"/>
          </p:cNvSpPr>
          <p:nvPr>
            <p:ph type="ftr" sz="quarter" idx="3"/>
          </p:nvPr>
        </p:nvSpPr>
        <p:spPr>
          <a:xfrm rot="5400000">
            <a:off x="8951578" y="3225301"/>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8" y="295732"/>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E215AF-4D0A-4127-BB8F-B47344208F9B}" type="slidenum">
              <a:rPr lang="en-US" smtClean="0"/>
              <a:t>‹#›</a:t>
            </a:fld>
            <a:endParaRPr lang="en-US"/>
          </a:p>
        </p:txBody>
      </p:sp>
    </p:spTree>
    <p:extLst>
      <p:ext uri="{BB962C8B-B14F-4D97-AF65-F5344CB8AC3E}">
        <p14:creationId xmlns:p14="http://schemas.microsoft.com/office/powerpoint/2010/main" val="1244791890"/>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2"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2" indent="-342902" algn="l" defTabSz="457202"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4" indent="-285752" algn="l" defTabSz="457202"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6" indent="-228601" algn="l" defTabSz="457202"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8" indent="-228601" algn="l" defTabSz="457202"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10" indent="-228601" algn="l" defTabSz="457202"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13" indent="-228601" algn="l" defTabSz="457202"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15" indent="-228601" algn="l" defTabSz="457202"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17" indent="-228601" algn="l" defTabSz="457202"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20" indent="-228601" algn="l" defTabSz="457202"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2" rtl="0" eaLnBrk="1" latinLnBrk="0" hangingPunct="1">
        <a:defRPr sz="1800" kern="1200">
          <a:solidFill>
            <a:schemeClr val="tx1"/>
          </a:solidFill>
          <a:latin typeface="+mn-lt"/>
          <a:ea typeface="+mn-ea"/>
          <a:cs typeface="+mn-cs"/>
        </a:defRPr>
      </a:lvl1pPr>
      <a:lvl2pPr marL="457202" algn="l" defTabSz="457202" rtl="0" eaLnBrk="1" latinLnBrk="0" hangingPunct="1">
        <a:defRPr sz="1800" kern="1200">
          <a:solidFill>
            <a:schemeClr val="tx1"/>
          </a:solidFill>
          <a:latin typeface="+mn-lt"/>
          <a:ea typeface="+mn-ea"/>
          <a:cs typeface="+mn-cs"/>
        </a:defRPr>
      </a:lvl2pPr>
      <a:lvl3pPr marL="914405" algn="l" defTabSz="457202" rtl="0" eaLnBrk="1" latinLnBrk="0" hangingPunct="1">
        <a:defRPr sz="1800" kern="1200">
          <a:solidFill>
            <a:schemeClr val="tx1"/>
          </a:solidFill>
          <a:latin typeface="+mn-lt"/>
          <a:ea typeface="+mn-ea"/>
          <a:cs typeface="+mn-cs"/>
        </a:defRPr>
      </a:lvl3pPr>
      <a:lvl4pPr marL="1371607" algn="l" defTabSz="457202" rtl="0" eaLnBrk="1" latinLnBrk="0" hangingPunct="1">
        <a:defRPr sz="1800" kern="1200">
          <a:solidFill>
            <a:schemeClr val="tx1"/>
          </a:solidFill>
          <a:latin typeface="+mn-lt"/>
          <a:ea typeface="+mn-ea"/>
          <a:cs typeface="+mn-cs"/>
        </a:defRPr>
      </a:lvl4pPr>
      <a:lvl5pPr marL="1828809" algn="l" defTabSz="457202" rtl="0" eaLnBrk="1" latinLnBrk="0" hangingPunct="1">
        <a:defRPr sz="1800" kern="1200">
          <a:solidFill>
            <a:schemeClr val="tx1"/>
          </a:solidFill>
          <a:latin typeface="+mn-lt"/>
          <a:ea typeface="+mn-ea"/>
          <a:cs typeface="+mn-cs"/>
        </a:defRPr>
      </a:lvl5pPr>
      <a:lvl6pPr marL="2286011" algn="l" defTabSz="457202" rtl="0" eaLnBrk="1" latinLnBrk="0" hangingPunct="1">
        <a:defRPr sz="1800" kern="1200">
          <a:solidFill>
            <a:schemeClr val="tx1"/>
          </a:solidFill>
          <a:latin typeface="+mn-lt"/>
          <a:ea typeface="+mn-ea"/>
          <a:cs typeface="+mn-cs"/>
        </a:defRPr>
      </a:lvl6pPr>
      <a:lvl7pPr marL="2743214" algn="l" defTabSz="457202" rtl="0" eaLnBrk="1" latinLnBrk="0" hangingPunct="1">
        <a:defRPr sz="1800" kern="1200">
          <a:solidFill>
            <a:schemeClr val="tx1"/>
          </a:solidFill>
          <a:latin typeface="+mn-lt"/>
          <a:ea typeface="+mn-ea"/>
          <a:cs typeface="+mn-cs"/>
        </a:defRPr>
      </a:lvl7pPr>
      <a:lvl8pPr marL="3200416" algn="l" defTabSz="457202" rtl="0" eaLnBrk="1" latinLnBrk="0" hangingPunct="1">
        <a:defRPr sz="1800" kern="1200">
          <a:solidFill>
            <a:schemeClr val="tx1"/>
          </a:solidFill>
          <a:latin typeface="+mn-lt"/>
          <a:ea typeface="+mn-ea"/>
          <a:cs typeface="+mn-cs"/>
        </a:defRPr>
      </a:lvl8pPr>
      <a:lvl9pPr marL="3657618" algn="l" defTabSz="45720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7B8C11-65EB-45A6-91DC-7B3AD84A2E19}"/>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a:ext>
            </a:extLst>
          </a:blip>
          <a:stretch>
            <a:fillRect/>
          </a:stretch>
        </p:blipFill>
        <p:spPr>
          <a:xfrm>
            <a:off x="0" y="0"/>
            <a:ext cx="12249160" cy="6858000"/>
          </a:xfrm>
          <a:prstGeom prst="rect">
            <a:avLst/>
          </a:prstGeom>
        </p:spPr>
      </p:pic>
      <p:pic>
        <p:nvPicPr>
          <p:cNvPr id="5" name="Picture 4">
            <a:extLst>
              <a:ext uri="{FF2B5EF4-FFF2-40B4-BE49-F238E27FC236}">
                <a16:creationId xmlns:a16="http://schemas.microsoft.com/office/drawing/2014/main" id="{FFFAEE7F-D61F-4746-A3B1-CB298C90C2DA}"/>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066635" y="-185932"/>
            <a:ext cx="3202745" cy="2616590"/>
          </a:xfrm>
          <a:prstGeom prst="ellipse">
            <a:avLst/>
          </a:prstGeom>
          <a:ln>
            <a:noFill/>
          </a:ln>
          <a:effectLst>
            <a:softEdge rad="112500"/>
          </a:effectLst>
        </p:spPr>
      </p:pic>
      <p:sp>
        <p:nvSpPr>
          <p:cNvPr id="9" name="Rectangle 8">
            <a:extLst>
              <a:ext uri="{FF2B5EF4-FFF2-40B4-BE49-F238E27FC236}">
                <a16:creationId xmlns:a16="http://schemas.microsoft.com/office/drawing/2014/main" id="{3A5F5656-4253-4746-9E1D-C0C94321BE32}"/>
              </a:ext>
            </a:extLst>
          </p:cNvPr>
          <p:cNvSpPr/>
          <p:nvPr/>
        </p:nvSpPr>
        <p:spPr>
          <a:xfrm>
            <a:off x="309497" y="818381"/>
            <a:ext cx="7884941" cy="3038622"/>
          </a:xfrm>
          <a:prstGeom prst="rect">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pperplate Gothic Light" panose="020E0507020206020404" pitchFamily="34" charset="0"/>
              </a:rPr>
              <a:t>Find Halal Food at different location</a:t>
            </a:r>
          </a:p>
        </p:txBody>
      </p:sp>
    </p:spTree>
    <p:extLst>
      <p:ext uri="{BB962C8B-B14F-4D97-AF65-F5344CB8AC3E}">
        <p14:creationId xmlns:p14="http://schemas.microsoft.com/office/powerpoint/2010/main" val="104026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7755985" y="764365"/>
            <a:ext cx="2475915"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latin typeface="Arial" panose="020B0604020202020204" pitchFamily="34" charset="0"/>
                <a:cs typeface="Arial" panose="020B0604020202020204" pitchFamily="34" charset="0"/>
              </a:rPr>
              <a:t>Jersey City</a:t>
            </a:r>
            <a:endParaRPr lang="en-US" sz="2400" b="1" dirty="0">
              <a:solidFill>
                <a:schemeClr val="bg1"/>
              </a:solidFill>
              <a:latin typeface="Copperplate Gothic Light" panose="020E0507020206020404" pitchFamily="34" charset="0"/>
            </a:endParaRPr>
          </a:p>
        </p:txBody>
      </p:sp>
      <p:pic>
        <p:nvPicPr>
          <p:cNvPr id="5" name="Picture 4">
            <a:extLst>
              <a:ext uri="{FF2B5EF4-FFF2-40B4-BE49-F238E27FC236}">
                <a16:creationId xmlns:a16="http://schemas.microsoft.com/office/drawing/2014/main" id="{29444C52-FA9B-4316-BB60-D12767E0901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3161" y="1976502"/>
            <a:ext cx="11812174" cy="4600135"/>
          </a:xfrm>
          <a:prstGeom prst="rect">
            <a:avLst/>
          </a:prstGeom>
        </p:spPr>
      </p:pic>
    </p:spTree>
    <p:extLst>
      <p:ext uri="{BB962C8B-B14F-4D97-AF65-F5344CB8AC3E}">
        <p14:creationId xmlns:p14="http://schemas.microsoft.com/office/powerpoint/2010/main" val="362329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7755985" y="764365"/>
            <a:ext cx="2475915"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latin typeface="Arial" panose="020B0604020202020204" pitchFamily="34" charset="0"/>
                <a:cs typeface="Arial" panose="020B0604020202020204" pitchFamily="34" charset="0"/>
              </a:rPr>
              <a:t>Boston</a:t>
            </a:r>
            <a:endParaRPr lang="en-US" sz="2400" b="1" dirty="0">
              <a:solidFill>
                <a:schemeClr val="bg1"/>
              </a:solidFill>
              <a:latin typeface="Copperplate Gothic Light" panose="020E0507020206020404" pitchFamily="34" charset="0"/>
            </a:endParaRPr>
          </a:p>
        </p:txBody>
      </p:sp>
      <p:pic>
        <p:nvPicPr>
          <p:cNvPr id="6" name="Picture 5">
            <a:extLst>
              <a:ext uri="{FF2B5EF4-FFF2-40B4-BE49-F238E27FC236}">
                <a16:creationId xmlns:a16="http://schemas.microsoft.com/office/drawing/2014/main" id="{00D095F2-C098-427E-B956-FA549C851C7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75250" y="1659988"/>
            <a:ext cx="10888394" cy="4916649"/>
          </a:xfrm>
          <a:prstGeom prst="rect">
            <a:avLst/>
          </a:prstGeom>
        </p:spPr>
      </p:pic>
    </p:spTree>
    <p:extLst>
      <p:ext uri="{BB962C8B-B14F-4D97-AF65-F5344CB8AC3E}">
        <p14:creationId xmlns:p14="http://schemas.microsoft.com/office/powerpoint/2010/main" val="298720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2269586" y="379837"/>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3" name="Rectangle 2">
            <a:extLst>
              <a:ext uri="{FF2B5EF4-FFF2-40B4-BE49-F238E27FC236}">
                <a16:creationId xmlns:a16="http://schemas.microsoft.com/office/drawing/2014/main" id="{DE8D9638-8892-4C86-97F8-0BDF54A124B4}"/>
              </a:ext>
            </a:extLst>
          </p:cNvPr>
          <p:cNvSpPr/>
          <p:nvPr/>
        </p:nvSpPr>
        <p:spPr>
          <a:xfrm>
            <a:off x="215712" y="1934772"/>
            <a:ext cx="11760591" cy="1494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0" i="0" dirty="0">
                <a:solidFill>
                  <a:schemeClr val="tx1"/>
                </a:solidFill>
                <a:effectLst/>
                <a:latin typeface="-apple-system"/>
              </a:rPr>
              <a:t>Based on First inspection we see that New York and Jersey City are the most densely cities. In the next phase we Calculate the Mean coordinate and the mean distance to mean coordinate(MDMC). We represent the mean coordinate with a big green circle and distances with green lines</a:t>
            </a:r>
            <a:endParaRPr lang="en-US" sz="24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E3D180D-8A8C-4B3C-BCFB-20A613D9FE4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34573" y="3809282"/>
            <a:ext cx="6611815" cy="2915075"/>
          </a:xfrm>
          <a:prstGeom prst="rect">
            <a:avLst/>
          </a:prstGeom>
        </p:spPr>
      </p:pic>
    </p:spTree>
    <p:extLst>
      <p:ext uri="{BB962C8B-B14F-4D97-AF65-F5344CB8AC3E}">
        <p14:creationId xmlns:p14="http://schemas.microsoft.com/office/powerpoint/2010/main" val="6458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8178027" y="764365"/>
            <a:ext cx="2053873"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1F1F1F"/>
                </a:solidFill>
                <a:latin typeface="OpenSans"/>
              </a:rPr>
              <a:t> </a:t>
            </a:r>
          </a:p>
          <a:p>
            <a:pPr algn="l"/>
            <a:r>
              <a:rPr lang="en-US" sz="3200" b="1" i="0" dirty="0">
                <a:solidFill>
                  <a:srgbClr val="24292E"/>
                </a:solidFill>
                <a:effectLst/>
                <a:latin typeface="-apple-system"/>
              </a:rPr>
              <a:t>New York</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pic>
        <p:nvPicPr>
          <p:cNvPr id="5" name="Picture 4">
            <a:extLst>
              <a:ext uri="{FF2B5EF4-FFF2-40B4-BE49-F238E27FC236}">
                <a16:creationId xmlns:a16="http://schemas.microsoft.com/office/drawing/2014/main" id="{C8BA9AD1-61B2-4AC9-8429-13CF086D2AC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8582" y="1688123"/>
            <a:ext cx="10982181" cy="5064369"/>
          </a:xfrm>
          <a:prstGeom prst="rect">
            <a:avLst/>
          </a:prstGeom>
        </p:spPr>
      </p:pic>
    </p:spTree>
    <p:extLst>
      <p:ext uri="{BB962C8B-B14F-4D97-AF65-F5344CB8AC3E}">
        <p14:creationId xmlns:p14="http://schemas.microsoft.com/office/powerpoint/2010/main" val="105696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8178027" y="764365"/>
            <a:ext cx="2053873"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1F1F1F"/>
                </a:solidFill>
                <a:latin typeface="OpenSans"/>
              </a:rPr>
              <a:t> </a:t>
            </a:r>
          </a:p>
          <a:p>
            <a:pPr algn="l"/>
            <a:r>
              <a:rPr lang="en-US" sz="3200" b="1" i="0" dirty="0">
                <a:solidFill>
                  <a:srgbClr val="24292E"/>
                </a:solidFill>
                <a:effectLst/>
                <a:latin typeface="-apple-system"/>
              </a:rPr>
              <a:t>Chicago</a:t>
            </a:r>
          </a:p>
          <a:p>
            <a:pPr algn="ctr"/>
            <a:endParaRPr lang="en-US" sz="2400" b="1" dirty="0">
              <a:solidFill>
                <a:schemeClr val="tx1"/>
              </a:solidFill>
              <a:latin typeface="Copperplate Gothic Light" panose="020E0507020206020404" pitchFamily="34" charset="0"/>
            </a:endParaRPr>
          </a:p>
        </p:txBody>
      </p:sp>
      <p:pic>
        <p:nvPicPr>
          <p:cNvPr id="6" name="Picture 5">
            <a:extLst>
              <a:ext uri="{FF2B5EF4-FFF2-40B4-BE49-F238E27FC236}">
                <a16:creationId xmlns:a16="http://schemas.microsoft.com/office/drawing/2014/main" id="{69B493E9-ED61-44BC-AE42-2EF83B2194A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2311" y="1603717"/>
            <a:ext cx="11038452" cy="4972920"/>
          </a:xfrm>
          <a:prstGeom prst="rect">
            <a:avLst/>
          </a:prstGeom>
        </p:spPr>
      </p:pic>
    </p:spTree>
    <p:extLst>
      <p:ext uri="{BB962C8B-B14F-4D97-AF65-F5344CB8AC3E}">
        <p14:creationId xmlns:p14="http://schemas.microsoft.com/office/powerpoint/2010/main" val="379522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7755985" y="764365"/>
            <a:ext cx="2475915"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1F1F1F"/>
                </a:solidFill>
                <a:latin typeface="OpenSans"/>
              </a:rPr>
              <a:t> </a:t>
            </a:r>
          </a:p>
          <a:p>
            <a:pPr algn="l"/>
            <a:r>
              <a:rPr lang="en-US" sz="3200" b="1" i="0" dirty="0">
                <a:solidFill>
                  <a:srgbClr val="24292E"/>
                </a:solidFill>
                <a:effectLst/>
                <a:latin typeface="-apple-system"/>
              </a:rPr>
              <a:t>San Francisco</a:t>
            </a:r>
          </a:p>
          <a:p>
            <a:pPr algn="ctr"/>
            <a:endParaRPr lang="en-US" sz="2400" b="1" dirty="0">
              <a:solidFill>
                <a:schemeClr val="tx1"/>
              </a:solidFill>
              <a:latin typeface="Copperplate Gothic Light" panose="020E0507020206020404" pitchFamily="34" charset="0"/>
            </a:endParaRPr>
          </a:p>
        </p:txBody>
      </p:sp>
      <p:pic>
        <p:nvPicPr>
          <p:cNvPr id="5" name="Picture 4">
            <a:extLst>
              <a:ext uri="{FF2B5EF4-FFF2-40B4-BE49-F238E27FC236}">
                <a16:creationId xmlns:a16="http://schemas.microsoft.com/office/drawing/2014/main" id="{DA9AA68D-B323-4C92-B71D-0B61759206B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79827" y="1645920"/>
            <a:ext cx="11015003" cy="4930717"/>
          </a:xfrm>
          <a:prstGeom prst="rect">
            <a:avLst/>
          </a:prstGeom>
        </p:spPr>
      </p:pic>
    </p:spTree>
    <p:extLst>
      <p:ext uri="{BB962C8B-B14F-4D97-AF65-F5344CB8AC3E}">
        <p14:creationId xmlns:p14="http://schemas.microsoft.com/office/powerpoint/2010/main" val="115149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7755985" y="764365"/>
            <a:ext cx="2475915"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latin typeface="Arial" panose="020B0604020202020204" pitchFamily="34" charset="0"/>
                <a:cs typeface="Arial" panose="020B0604020202020204" pitchFamily="34" charset="0"/>
              </a:rPr>
              <a:t>Jersey City</a:t>
            </a:r>
            <a:endParaRPr lang="en-US" sz="2400" b="1" dirty="0">
              <a:solidFill>
                <a:schemeClr val="bg1"/>
              </a:solidFill>
              <a:latin typeface="Copperplate Gothic Light" panose="020E0507020206020404" pitchFamily="34" charset="0"/>
            </a:endParaRPr>
          </a:p>
        </p:txBody>
      </p:sp>
      <p:pic>
        <p:nvPicPr>
          <p:cNvPr id="6" name="Picture 5">
            <a:extLst>
              <a:ext uri="{FF2B5EF4-FFF2-40B4-BE49-F238E27FC236}">
                <a16:creationId xmlns:a16="http://schemas.microsoft.com/office/drawing/2014/main" id="{1F50B7E9-28EE-4C54-983A-FB22BDC31FF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23556" y="1948366"/>
            <a:ext cx="11127545" cy="4628271"/>
          </a:xfrm>
          <a:prstGeom prst="rect">
            <a:avLst/>
          </a:prstGeom>
        </p:spPr>
      </p:pic>
    </p:spTree>
    <p:extLst>
      <p:ext uri="{BB962C8B-B14F-4D97-AF65-F5344CB8AC3E}">
        <p14:creationId xmlns:p14="http://schemas.microsoft.com/office/powerpoint/2010/main" val="58613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7755985" y="764365"/>
            <a:ext cx="2475915"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solidFill>
                  <a:schemeClr val="bg1"/>
                </a:solidFill>
                <a:latin typeface="Arial" panose="020B0604020202020204" pitchFamily="34" charset="0"/>
                <a:cs typeface="Arial" panose="020B0604020202020204" pitchFamily="34" charset="0"/>
              </a:rPr>
              <a:t>Boston</a:t>
            </a:r>
            <a:endParaRPr lang="en-US" sz="2400" b="1" dirty="0">
              <a:solidFill>
                <a:schemeClr val="bg1"/>
              </a:solidFill>
              <a:latin typeface="Copperplate Gothic Light" panose="020E0507020206020404" pitchFamily="34" charset="0"/>
            </a:endParaRPr>
          </a:p>
        </p:txBody>
      </p:sp>
      <p:pic>
        <p:nvPicPr>
          <p:cNvPr id="5" name="Picture 4">
            <a:extLst>
              <a:ext uri="{FF2B5EF4-FFF2-40B4-BE49-F238E27FC236}">
                <a16:creationId xmlns:a16="http://schemas.microsoft.com/office/drawing/2014/main" id="{C886E7BF-9C8E-44D8-9C85-25C135F35AE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53551" y="2032772"/>
            <a:ext cx="10128737" cy="4543865"/>
          </a:xfrm>
          <a:prstGeom prst="rect">
            <a:avLst/>
          </a:prstGeom>
        </p:spPr>
      </p:pic>
    </p:spTree>
    <p:extLst>
      <p:ext uri="{BB962C8B-B14F-4D97-AF65-F5344CB8AC3E}">
        <p14:creationId xmlns:p14="http://schemas.microsoft.com/office/powerpoint/2010/main" val="7914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960097"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4400" b="1" i="0" dirty="0">
                <a:solidFill>
                  <a:schemeClr val="tx1"/>
                </a:solidFill>
                <a:effectLst/>
                <a:latin typeface="-apple-system"/>
              </a:rPr>
              <a:t>Discussion</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3" name="Rectangle 2">
            <a:extLst>
              <a:ext uri="{FF2B5EF4-FFF2-40B4-BE49-F238E27FC236}">
                <a16:creationId xmlns:a16="http://schemas.microsoft.com/office/drawing/2014/main" id="{8EADF2F6-CECD-4B10-B9BC-9A82FCAAE377}"/>
              </a:ext>
            </a:extLst>
          </p:cNvPr>
          <p:cNvSpPr/>
          <p:nvPr/>
        </p:nvSpPr>
        <p:spPr>
          <a:xfrm>
            <a:off x="215712" y="1934772"/>
            <a:ext cx="11760591" cy="1494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latin typeface="-apple-system"/>
                <a:cs typeface="Arial" panose="020B0604020202020204" pitchFamily="34" charset="0"/>
              </a:rPr>
              <a:t>I Notice that based on the number of </a:t>
            </a:r>
            <a:r>
              <a:rPr lang="en-US" sz="2400" dirty="0" err="1">
                <a:solidFill>
                  <a:schemeClr val="tx1"/>
                </a:solidFill>
                <a:latin typeface="-apple-system"/>
                <a:cs typeface="Arial" panose="020B0604020202020204" pitchFamily="34" charset="0"/>
              </a:rPr>
              <a:t>Hala</a:t>
            </a:r>
            <a:r>
              <a:rPr lang="en-US" sz="2400" dirty="0">
                <a:solidFill>
                  <a:schemeClr val="tx1"/>
                </a:solidFill>
                <a:latin typeface="-apple-system"/>
                <a:cs typeface="Arial" panose="020B0604020202020204" pitchFamily="34" charset="0"/>
              </a:rPr>
              <a:t> Restaurant at the five cities that the competition will be between New York City and </a:t>
            </a:r>
            <a:r>
              <a:rPr lang="en-US" sz="2400" dirty="0" err="1">
                <a:solidFill>
                  <a:schemeClr val="tx1"/>
                </a:solidFill>
                <a:latin typeface="-apple-system"/>
                <a:cs typeface="Arial" panose="020B0604020202020204" pitchFamily="34" charset="0"/>
              </a:rPr>
              <a:t>Jercy</a:t>
            </a:r>
            <a:r>
              <a:rPr lang="en-US" sz="2400" dirty="0">
                <a:solidFill>
                  <a:schemeClr val="tx1"/>
                </a:solidFill>
                <a:latin typeface="-apple-system"/>
                <a:cs typeface="Arial" panose="020B0604020202020204" pitchFamily="34" charset="0"/>
              </a:rPr>
              <a:t> city and as per what we see New York will be better </a:t>
            </a:r>
          </a:p>
          <a:p>
            <a:pPr algn="l"/>
            <a:r>
              <a:rPr lang="en-US" sz="2400" b="1" dirty="0">
                <a:solidFill>
                  <a:schemeClr val="tx1"/>
                </a:solidFill>
                <a:latin typeface="-apple-system"/>
                <a:cs typeface="Arial" panose="020B0604020202020204" pitchFamily="34" charset="0"/>
              </a:rPr>
              <a:t>Since </a:t>
            </a:r>
            <a:r>
              <a:rPr lang="en-US" sz="2400" b="0" i="0" dirty="0">
                <a:solidFill>
                  <a:schemeClr val="tx1"/>
                </a:solidFill>
                <a:effectLst/>
                <a:latin typeface="-apple-system"/>
              </a:rPr>
              <a:t>MDMC  is the best value </a:t>
            </a: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94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960097"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4400" b="1" i="0" dirty="0">
                <a:solidFill>
                  <a:schemeClr val="tx1"/>
                </a:solidFill>
                <a:effectLst/>
                <a:latin typeface="-apple-system"/>
              </a:rPr>
              <a:t>Conclusion</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3" name="Rectangle 2">
            <a:extLst>
              <a:ext uri="{FF2B5EF4-FFF2-40B4-BE49-F238E27FC236}">
                <a16:creationId xmlns:a16="http://schemas.microsoft.com/office/drawing/2014/main" id="{8EADF2F6-CECD-4B10-B9BC-9A82FCAAE377}"/>
              </a:ext>
            </a:extLst>
          </p:cNvPr>
          <p:cNvSpPr/>
          <p:nvPr/>
        </p:nvSpPr>
        <p:spPr>
          <a:xfrm>
            <a:off x="215712" y="1934772"/>
            <a:ext cx="11760591" cy="1494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latin typeface="-apple-system"/>
                <a:cs typeface="Arial" panose="020B0604020202020204" pitchFamily="34" charset="0"/>
              </a:rPr>
              <a:t>It is clear as crystal now that NEW YORK is the best location for Muslim people how try t travel to USA </a:t>
            </a: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78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139491" y="316532"/>
            <a:ext cx="9228405" cy="14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pperplate Gothic Light" panose="020E0507020206020404" pitchFamily="34" charset="0"/>
              </a:rPr>
              <a:t>Introduction where you discuss the business problem and who would be interested in this project.</a:t>
            </a:r>
          </a:p>
        </p:txBody>
      </p:sp>
      <p:sp>
        <p:nvSpPr>
          <p:cNvPr id="3" name="Rectangle 2">
            <a:extLst>
              <a:ext uri="{FF2B5EF4-FFF2-40B4-BE49-F238E27FC236}">
                <a16:creationId xmlns:a16="http://schemas.microsoft.com/office/drawing/2014/main" id="{DE8D9638-8892-4C86-97F8-0BDF54A124B4}"/>
              </a:ext>
            </a:extLst>
          </p:cNvPr>
          <p:cNvSpPr/>
          <p:nvPr/>
        </p:nvSpPr>
        <p:spPr>
          <a:xfrm>
            <a:off x="1139491" y="2430665"/>
            <a:ext cx="9509759" cy="2900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If someone will immigrate to USA and he need to be near from restaurant provide Halal food since he is Muslim , so the problem how to choose location have a lot of Halal restaurant</a:t>
            </a:r>
          </a:p>
        </p:txBody>
      </p:sp>
    </p:spTree>
    <p:extLst>
      <p:ext uri="{BB962C8B-B14F-4D97-AF65-F5344CB8AC3E}">
        <p14:creationId xmlns:p14="http://schemas.microsoft.com/office/powerpoint/2010/main" val="3778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970671" y="464243"/>
            <a:ext cx="9242474" cy="1547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anose="020B0604020202020204" pitchFamily="34" charset="0"/>
              <a:buChar char="•"/>
            </a:pPr>
            <a:r>
              <a:rPr lang="en-US" sz="2400" b="1" dirty="0">
                <a:solidFill>
                  <a:schemeClr val="tx1"/>
                </a:solidFill>
                <a:latin typeface="Copperplate Gothic Light" panose="020E0507020206020404" pitchFamily="34" charset="0"/>
              </a:rPr>
              <a:t>Data where you describe the data that will be used to solve the problem and the source of the data.</a:t>
            </a:r>
          </a:p>
        </p:txBody>
      </p:sp>
      <p:sp>
        <p:nvSpPr>
          <p:cNvPr id="3" name="Rectangle 2">
            <a:extLst>
              <a:ext uri="{FF2B5EF4-FFF2-40B4-BE49-F238E27FC236}">
                <a16:creationId xmlns:a16="http://schemas.microsoft.com/office/drawing/2014/main" id="{DE8D9638-8892-4C86-97F8-0BDF54A124B4}"/>
              </a:ext>
            </a:extLst>
          </p:cNvPr>
          <p:cNvSpPr/>
          <p:nvPr/>
        </p:nvSpPr>
        <p:spPr>
          <a:xfrm>
            <a:off x="844069" y="2430666"/>
            <a:ext cx="9509759" cy="2900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I will use the </a:t>
            </a:r>
            <a:r>
              <a:rPr lang="en-US" sz="2400" dirty="0" err="1">
                <a:solidFill>
                  <a:schemeClr val="tx1"/>
                </a:solidFill>
                <a:latin typeface="Arial" panose="020B0604020202020204" pitchFamily="34" charset="0"/>
                <a:cs typeface="Arial" panose="020B0604020202020204" pitchFamily="34" charset="0"/>
              </a:rPr>
              <a:t>FourSquare</a:t>
            </a:r>
            <a:r>
              <a:rPr lang="en-US" sz="2400" dirty="0">
                <a:solidFill>
                  <a:schemeClr val="tx1"/>
                </a:solidFill>
                <a:latin typeface="Arial" panose="020B0604020202020204" pitchFamily="34" charset="0"/>
                <a:cs typeface="Arial" panose="020B0604020202020204" pitchFamily="34" charset="0"/>
              </a:rPr>
              <a:t> API to collect data about locations of Halal Restaurant in 5 major US cities which are: New </a:t>
            </a:r>
            <a:r>
              <a:rPr lang="en-US" sz="2400" dirty="0" err="1">
                <a:solidFill>
                  <a:schemeClr val="tx1"/>
                </a:solidFill>
                <a:latin typeface="Arial" panose="020B0604020202020204" pitchFamily="34" charset="0"/>
                <a:cs typeface="Arial" panose="020B0604020202020204" pitchFamily="34" charset="0"/>
              </a:rPr>
              <a:t>York,NY</a:t>
            </a:r>
            <a:r>
              <a:rPr lang="en-US" sz="2400" dirty="0">
                <a:solidFill>
                  <a:schemeClr val="tx1"/>
                </a:solidFill>
                <a:latin typeface="Arial" panose="020B0604020202020204" pitchFamily="34" charset="0"/>
                <a:cs typeface="Arial" panose="020B0604020202020204" pitchFamily="34" charset="0"/>
              </a:rPr>
              <a:t>, San Francisco, CA, Jersey City, NJ, Boston, MA and </a:t>
            </a:r>
            <a:r>
              <a:rPr lang="en-US" sz="2400" dirty="0" err="1">
                <a:solidFill>
                  <a:schemeClr val="tx1"/>
                </a:solidFill>
                <a:latin typeface="Arial" panose="020B0604020202020204" pitchFamily="34" charset="0"/>
                <a:cs typeface="Arial" panose="020B0604020202020204" pitchFamily="34" charset="0"/>
              </a:rPr>
              <a:t>Chicago,IL</a:t>
            </a:r>
            <a:r>
              <a:rPr lang="en-US" sz="2400" dirty="0">
                <a:solidFill>
                  <a:schemeClr val="tx1"/>
                </a:solidFill>
                <a:latin typeface="Arial" panose="020B0604020202020204" pitchFamily="34" charset="0"/>
                <a:cs typeface="Arial" panose="020B0604020202020204" pitchFamily="34" charset="0"/>
              </a:rPr>
              <a:t>. These are one of the most populated US.</a:t>
            </a:r>
          </a:p>
        </p:txBody>
      </p:sp>
      <p:pic>
        <p:nvPicPr>
          <p:cNvPr id="6" name="Picture 5">
            <a:extLst>
              <a:ext uri="{FF2B5EF4-FFF2-40B4-BE49-F238E27FC236}">
                <a16:creationId xmlns:a16="http://schemas.microsoft.com/office/drawing/2014/main" id="{1709C8A1-BED8-4532-A6DA-F0AE548B4EA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4069" y="5451238"/>
            <a:ext cx="4375053" cy="942535"/>
          </a:xfrm>
          <a:prstGeom prst="rect">
            <a:avLst/>
          </a:prstGeom>
        </p:spPr>
      </p:pic>
    </p:spTree>
    <p:extLst>
      <p:ext uri="{BB962C8B-B14F-4D97-AF65-F5344CB8AC3E}">
        <p14:creationId xmlns:p14="http://schemas.microsoft.com/office/powerpoint/2010/main" val="232378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2011679" y="450175"/>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pperplate Gothic Light" panose="020E0507020206020404" pitchFamily="34" charset="0"/>
              </a:rPr>
              <a:t>Methodology</a:t>
            </a:r>
            <a:r>
              <a:rPr lang="en-US" sz="2400" dirty="0">
                <a:solidFill>
                  <a:srgbClr val="1F1F1F"/>
                </a:solidFill>
                <a:latin typeface="OpenSans"/>
              </a:rPr>
              <a:t> </a:t>
            </a:r>
            <a:endParaRPr lang="en-US" sz="2400" b="1" dirty="0">
              <a:solidFill>
                <a:schemeClr val="tx1"/>
              </a:solidFill>
              <a:latin typeface="Copperplate Gothic Light" panose="020E0507020206020404" pitchFamily="34" charset="0"/>
            </a:endParaRPr>
          </a:p>
        </p:txBody>
      </p:sp>
      <p:sp>
        <p:nvSpPr>
          <p:cNvPr id="3" name="Rectangle 2">
            <a:extLst>
              <a:ext uri="{FF2B5EF4-FFF2-40B4-BE49-F238E27FC236}">
                <a16:creationId xmlns:a16="http://schemas.microsoft.com/office/drawing/2014/main" id="{DE8D9638-8892-4C86-97F8-0BDF54A124B4}"/>
              </a:ext>
            </a:extLst>
          </p:cNvPr>
          <p:cNvSpPr/>
          <p:nvPr/>
        </p:nvSpPr>
        <p:spPr>
          <a:xfrm>
            <a:off x="215712" y="1934772"/>
            <a:ext cx="11760591" cy="1494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pple-system"/>
              </a:rPr>
              <a:t>My main target here is to asses which city would have the highest Halal Restaurant density. I used the Four Square API through the venues channel. I used the near query to get venues in the cities. Also, I use the </a:t>
            </a:r>
            <a:r>
              <a:rPr lang="en-US" sz="2400" dirty="0" err="1">
                <a:solidFill>
                  <a:schemeClr val="tx1"/>
                </a:solidFill>
                <a:latin typeface="-apple-system"/>
              </a:rPr>
              <a:t>CategoryID</a:t>
            </a:r>
            <a:r>
              <a:rPr lang="en-US" sz="2400" dirty="0">
                <a:solidFill>
                  <a:schemeClr val="tx1"/>
                </a:solidFill>
                <a:latin typeface="-apple-system"/>
              </a:rPr>
              <a:t> to set it to show only Halal Restaurant Places.</a:t>
            </a:r>
            <a:endParaRPr lang="en-US" sz="2400" b="1"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40C79B1-1DE8-4F6E-ADBA-2893BA13A0E7}"/>
              </a:ext>
            </a:extLst>
          </p:cNvPr>
          <p:cNvSpPr/>
          <p:nvPr/>
        </p:nvSpPr>
        <p:spPr>
          <a:xfrm>
            <a:off x="215712" y="3606491"/>
            <a:ext cx="11760591" cy="196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pple-system"/>
              </a:rPr>
              <a:t>That </a:t>
            </a:r>
            <a:r>
              <a:rPr lang="en-US" sz="2400" b="1" dirty="0">
                <a:solidFill>
                  <a:schemeClr val="tx1"/>
                </a:solidFill>
                <a:latin typeface="-apple-system"/>
              </a:rPr>
              <a:t>52e81612bcbc57f1066b79ff</a:t>
            </a:r>
            <a:r>
              <a:rPr lang="en-US" sz="2400" dirty="0">
                <a:solidFill>
                  <a:schemeClr val="tx1"/>
                </a:solidFill>
                <a:latin typeface="-apple-system"/>
              </a:rPr>
              <a:t> is the Id of the Halal Restaurant Place Category. Also, Foursquare limits us to maximum of 100 venues per query.</a:t>
            </a:r>
          </a:p>
          <a:p>
            <a:pPr algn="ctr"/>
            <a:endParaRPr lang="en-US" sz="2400" dirty="0">
              <a:solidFill>
                <a:schemeClr val="tx1"/>
              </a:solidFill>
              <a:latin typeface="-apple-system"/>
              <a:cs typeface="Arial" panose="020B0604020202020204" pitchFamily="34" charset="0"/>
            </a:endParaRPr>
          </a:p>
          <a:p>
            <a:pPr algn="ctr"/>
            <a:endParaRPr lang="en-US" sz="2400" b="1"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842FC83-6D07-4725-BF36-1F73C3637B3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10937" y="4589795"/>
            <a:ext cx="4377307" cy="944962"/>
          </a:xfrm>
          <a:prstGeom prst="rect">
            <a:avLst/>
          </a:prstGeom>
        </p:spPr>
      </p:pic>
    </p:spTree>
    <p:extLst>
      <p:ext uri="{BB962C8B-B14F-4D97-AF65-F5344CB8AC3E}">
        <p14:creationId xmlns:p14="http://schemas.microsoft.com/office/powerpoint/2010/main" val="377247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2269586" y="379837"/>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pperplate Gothic Light" panose="020E0507020206020404" pitchFamily="34" charset="0"/>
              </a:rPr>
              <a:t>Methodology</a:t>
            </a:r>
            <a:r>
              <a:rPr lang="en-US" sz="2400" dirty="0">
                <a:solidFill>
                  <a:srgbClr val="1F1F1F"/>
                </a:solidFill>
                <a:latin typeface="OpenSans"/>
              </a:rPr>
              <a:t> </a:t>
            </a:r>
            <a:endParaRPr lang="en-US" sz="2400" b="1" dirty="0">
              <a:solidFill>
                <a:schemeClr val="tx1"/>
              </a:solidFill>
              <a:latin typeface="Copperplate Gothic Light" panose="020E0507020206020404" pitchFamily="34" charset="0"/>
            </a:endParaRPr>
          </a:p>
        </p:txBody>
      </p:sp>
      <p:sp>
        <p:nvSpPr>
          <p:cNvPr id="3" name="Rectangle 2">
            <a:extLst>
              <a:ext uri="{FF2B5EF4-FFF2-40B4-BE49-F238E27FC236}">
                <a16:creationId xmlns:a16="http://schemas.microsoft.com/office/drawing/2014/main" id="{DE8D9638-8892-4C86-97F8-0BDF54A124B4}"/>
              </a:ext>
            </a:extLst>
          </p:cNvPr>
          <p:cNvSpPr/>
          <p:nvPr/>
        </p:nvSpPr>
        <p:spPr>
          <a:xfrm>
            <a:off x="215712" y="1934772"/>
            <a:ext cx="11760591" cy="1494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pple-system"/>
              </a:rPr>
              <a:t> I repeated this request for the 5 studied cities and got their top 100 venues. I saved the name and coordinate data only from the result and plotted them on the map for visual inspection.</a:t>
            </a:r>
            <a:endParaRPr lang="en-US" sz="2400" b="1"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40C79B1-1DE8-4F6E-ADBA-2893BA13A0E7}"/>
              </a:ext>
            </a:extLst>
          </p:cNvPr>
          <p:cNvSpPr/>
          <p:nvPr/>
        </p:nvSpPr>
        <p:spPr>
          <a:xfrm>
            <a:off x="215712" y="3606491"/>
            <a:ext cx="11760591" cy="196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pple-system"/>
              </a:rPr>
              <a:t>Next, to get an indicator of the density of </a:t>
            </a:r>
            <a:r>
              <a:rPr lang="en-US" sz="2400" dirty="0">
                <a:solidFill>
                  <a:schemeClr val="tx1"/>
                </a:solidFill>
                <a:latin typeface="Arial" panose="020B0604020202020204" pitchFamily="34" charset="0"/>
                <a:cs typeface="Arial" panose="020B0604020202020204" pitchFamily="34" charset="0"/>
              </a:rPr>
              <a:t>Halal Restaurant</a:t>
            </a:r>
            <a:r>
              <a:rPr lang="en-US" sz="2400" dirty="0">
                <a:solidFill>
                  <a:schemeClr val="tx1"/>
                </a:solidFill>
                <a:latin typeface="-apple-system"/>
              </a:rPr>
              <a:t> Places, I calculated a center coordinate of the venues to get the mean longitude and latitude values. Then I calculated the mean of the Euclidean distance from each venue to the mean coordinates. That was my indicator; mean distance to the mean coordinate.</a:t>
            </a:r>
            <a:endParaRPr lang="en-US" sz="2400" dirty="0">
              <a:solidFill>
                <a:schemeClr val="tx1"/>
              </a:solidFill>
              <a:latin typeface="-apple-system"/>
              <a:cs typeface="Arial" panose="020B0604020202020204" pitchFamily="34" charset="0"/>
            </a:endParaRPr>
          </a:p>
          <a:p>
            <a:pPr algn="ct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91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2269586" y="379837"/>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3" name="Rectangle 2">
            <a:extLst>
              <a:ext uri="{FF2B5EF4-FFF2-40B4-BE49-F238E27FC236}">
                <a16:creationId xmlns:a16="http://schemas.microsoft.com/office/drawing/2014/main" id="{DE8D9638-8892-4C86-97F8-0BDF54A124B4}"/>
              </a:ext>
            </a:extLst>
          </p:cNvPr>
          <p:cNvSpPr/>
          <p:nvPr/>
        </p:nvSpPr>
        <p:spPr>
          <a:xfrm>
            <a:off x="215712" y="1934772"/>
            <a:ext cx="11760591" cy="14942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latin typeface="-apple-system"/>
              </a:rPr>
              <a:t>For our initial visual inspection we see that they all have multiple </a:t>
            </a:r>
            <a:r>
              <a:rPr lang="en-US" sz="2400" dirty="0">
                <a:solidFill>
                  <a:schemeClr val="tx1"/>
                </a:solidFill>
                <a:latin typeface="Arial" panose="020B0604020202020204" pitchFamily="34" charset="0"/>
                <a:cs typeface="Arial" panose="020B0604020202020204" pitchFamily="34" charset="0"/>
              </a:rPr>
              <a:t>Halal Restaurant</a:t>
            </a:r>
            <a:r>
              <a:rPr lang="en-US" sz="2400" dirty="0">
                <a:solidFill>
                  <a:schemeClr val="tx1"/>
                </a:solidFill>
                <a:latin typeface="-apple-system"/>
              </a:rPr>
              <a:t> places and often more than Foursquare would like to supply us. The following here are the pictures of the </a:t>
            </a:r>
            <a:r>
              <a:rPr lang="en-US" sz="2400" dirty="0" err="1">
                <a:solidFill>
                  <a:schemeClr val="tx1"/>
                </a:solidFill>
                <a:latin typeface="-apple-system"/>
              </a:rPr>
              <a:t>geoplot</a:t>
            </a:r>
            <a:r>
              <a:rPr lang="en-US" sz="2400" dirty="0">
                <a:solidFill>
                  <a:schemeClr val="tx1"/>
                </a:solidFill>
                <a:latin typeface="-apple-system"/>
              </a:rPr>
              <a:t> generated with folium:</a:t>
            </a:r>
          </a:p>
          <a:p>
            <a:endParaRPr lang="en-US" sz="2400" b="1"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0B2281A-E4D0-4BDF-839C-CBC79AE7E62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93894" y="3527927"/>
            <a:ext cx="8410079" cy="2830669"/>
          </a:xfrm>
          <a:prstGeom prst="rect">
            <a:avLst/>
          </a:prstGeom>
        </p:spPr>
      </p:pic>
    </p:spTree>
    <p:extLst>
      <p:ext uri="{BB962C8B-B14F-4D97-AF65-F5344CB8AC3E}">
        <p14:creationId xmlns:p14="http://schemas.microsoft.com/office/powerpoint/2010/main" val="15190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8178027" y="764365"/>
            <a:ext cx="2053873"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1F1F1F"/>
                </a:solidFill>
                <a:latin typeface="OpenSans"/>
              </a:rPr>
              <a:t> </a:t>
            </a:r>
          </a:p>
          <a:p>
            <a:pPr algn="l"/>
            <a:r>
              <a:rPr lang="en-US" sz="3200" b="1" i="0" dirty="0">
                <a:solidFill>
                  <a:srgbClr val="24292E"/>
                </a:solidFill>
                <a:effectLst/>
                <a:latin typeface="-apple-system"/>
              </a:rPr>
              <a:t>New York</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pic>
        <p:nvPicPr>
          <p:cNvPr id="6" name="Picture 5">
            <a:extLst>
              <a:ext uri="{FF2B5EF4-FFF2-40B4-BE49-F238E27FC236}">
                <a16:creationId xmlns:a16="http://schemas.microsoft.com/office/drawing/2014/main" id="{5A9DE75A-696E-4499-AC10-FAA135B27AD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3160" y="1758461"/>
            <a:ext cx="11038451" cy="4979964"/>
          </a:xfrm>
          <a:prstGeom prst="rect">
            <a:avLst/>
          </a:prstGeom>
        </p:spPr>
      </p:pic>
    </p:spTree>
    <p:extLst>
      <p:ext uri="{BB962C8B-B14F-4D97-AF65-F5344CB8AC3E}">
        <p14:creationId xmlns:p14="http://schemas.microsoft.com/office/powerpoint/2010/main" val="168920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8178027" y="764365"/>
            <a:ext cx="2053873"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1F1F1F"/>
                </a:solidFill>
                <a:latin typeface="OpenSans"/>
              </a:rPr>
              <a:t> </a:t>
            </a:r>
          </a:p>
          <a:p>
            <a:pPr algn="l"/>
            <a:r>
              <a:rPr lang="en-US" sz="3200" b="1" i="0" dirty="0">
                <a:solidFill>
                  <a:srgbClr val="24292E"/>
                </a:solidFill>
                <a:effectLst/>
                <a:latin typeface="-apple-system"/>
              </a:rPr>
              <a:t>Chicago</a:t>
            </a:r>
          </a:p>
          <a:p>
            <a:pPr algn="ctr"/>
            <a:endParaRPr lang="en-US" sz="2400" b="1" dirty="0">
              <a:solidFill>
                <a:schemeClr val="tx1"/>
              </a:solidFill>
              <a:latin typeface="Copperplate Gothic Light" panose="020E0507020206020404" pitchFamily="34" charset="0"/>
            </a:endParaRPr>
          </a:p>
        </p:txBody>
      </p:sp>
      <p:pic>
        <p:nvPicPr>
          <p:cNvPr id="5" name="Picture 4">
            <a:extLst>
              <a:ext uri="{FF2B5EF4-FFF2-40B4-BE49-F238E27FC236}">
                <a16:creationId xmlns:a16="http://schemas.microsoft.com/office/drawing/2014/main" id="{27CF98AB-710C-4C8D-A79C-21F2BC58482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06768" y="1797129"/>
            <a:ext cx="9495693" cy="4779508"/>
          </a:xfrm>
          <a:prstGeom prst="rect">
            <a:avLst/>
          </a:prstGeom>
        </p:spPr>
      </p:pic>
    </p:spTree>
    <p:extLst>
      <p:ext uri="{BB962C8B-B14F-4D97-AF65-F5344CB8AC3E}">
        <p14:creationId xmlns:p14="http://schemas.microsoft.com/office/powerpoint/2010/main" val="213787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4838B5-0AB1-4E82-BEC6-5D4234DD7E60}"/>
              </a:ext>
            </a:extLst>
          </p:cNvPr>
          <p:cNvSpPr/>
          <p:nvPr/>
        </p:nvSpPr>
        <p:spPr>
          <a:xfrm>
            <a:off x="103161" y="281363"/>
            <a:ext cx="7652824" cy="1174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F1F1F"/>
                </a:solidFill>
                <a:latin typeface="OpenSans"/>
              </a:rPr>
              <a:t> </a:t>
            </a:r>
          </a:p>
          <a:p>
            <a:pPr algn="ctr"/>
            <a:r>
              <a:rPr lang="en-US" sz="3600" b="1" dirty="0">
                <a:solidFill>
                  <a:schemeClr val="tx1"/>
                </a:solidFill>
                <a:latin typeface="Copperplate Gothic Light" panose="020E0507020206020404" pitchFamily="34" charset="0"/>
              </a:rPr>
              <a:t>Results</a:t>
            </a:r>
            <a:endParaRPr lang="en-US" sz="3200" b="1" dirty="0">
              <a:solidFill>
                <a:schemeClr val="tx1"/>
              </a:solidFill>
              <a:latin typeface="Copperplate Gothic Light" panose="020E0507020206020404" pitchFamily="34" charset="0"/>
            </a:endParaRPr>
          </a:p>
          <a:p>
            <a:pPr algn="ctr"/>
            <a:endParaRPr lang="en-US" sz="2400" b="1" dirty="0">
              <a:solidFill>
                <a:schemeClr val="tx1"/>
              </a:solidFill>
              <a:latin typeface="Copperplate Gothic Light" panose="020E0507020206020404" pitchFamily="34" charset="0"/>
            </a:endParaRPr>
          </a:p>
        </p:txBody>
      </p:sp>
      <p:sp>
        <p:nvSpPr>
          <p:cNvPr id="4" name="Rectangle 3">
            <a:extLst>
              <a:ext uri="{FF2B5EF4-FFF2-40B4-BE49-F238E27FC236}">
                <a16:creationId xmlns:a16="http://schemas.microsoft.com/office/drawing/2014/main" id="{ED43A251-93A6-4118-B0E9-77154597EC3F}"/>
              </a:ext>
            </a:extLst>
          </p:cNvPr>
          <p:cNvSpPr/>
          <p:nvPr/>
        </p:nvSpPr>
        <p:spPr>
          <a:xfrm>
            <a:off x="7755985" y="764365"/>
            <a:ext cx="2475915" cy="69165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1F1F1F"/>
                </a:solidFill>
                <a:latin typeface="OpenSans"/>
              </a:rPr>
              <a:t> </a:t>
            </a:r>
          </a:p>
          <a:p>
            <a:pPr algn="l"/>
            <a:r>
              <a:rPr lang="en-US" sz="3200" b="1" i="0" dirty="0">
                <a:solidFill>
                  <a:srgbClr val="24292E"/>
                </a:solidFill>
                <a:effectLst/>
                <a:latin typeface="-apple-system"/>
              </a:rPr>
              <a:t>San Francisco</a:t>
            </a:r>
          </a:p>
          <a:p>
            <a:pPr algn="ctr"/>
            <a:endParaRPr lang="en-US" sz="2400" b="1" dirty="0">
              <a:solidFill>
                <a:schemeClr val="tx1"/>
              </a:solidFill>
              <a:latin typeface="Copperplate Gothic Light" panose="020E0507020206020404" pitchFamily="34" charset="0"/>
            </a:endParaRPr>
          </a:p>
        </p:txBody>
      </p:sp>
      <p:pic>
        <p:nvPicPr>
          <p:cNvPr id="6" name="Picture 5">
            <a:extLst>
              <a:ext uri="{FF2B5EF4-FFF2-40B4-BE49-F238E27FC236}">
                <a16:creationId xmlns:a16="http://schemas.microsoft.com/office/drawing/2014/main" id="{717914CC-1A7F-4C11-9FB0-12AC07F3EF7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6099" y="2039815"/>
            <a:ext cx="10930596" cy="4698609"/>
          </a:xfrm>
          <a:prstGeom prst="rect">
            <a:avLst/>
          </a:prstGeom>
        </p:spPr>
      </p:pic>
    </p:spTree>
    <p:extLst>
      <p:ext uri="{BB962C8B-B14F-4D97-AF65-F5344CB8AC3E}">
        <p14:creationId xmlns:p14="http://schemas.microsoft.com/office/powerpoint/2010/main" val="1642643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519</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Century Gothic</vt:lpstr>
      <vt:lpstr>Copperplate Gothic Light</vt:lpstr>
      <vt:lpstr>OpenSans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Saeed Masry Aly</dc:creator>
  <cp:lastModifiedBy>Saeed Masry Aly</cp:lastModifiedBy>
  <cp:revision>12</cp:revision>
  <dcterms:created xsi:type="dcterms:W3CDTF">2020-08-05T22:18:40Z</dcterms:created>
  <dcterms:modified xsi:type="dcterms:W3CDTF">2020-08-06T00:09:11Z</dcterms:modified>
</cp:coreProperties>
</file>