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5" r:id="rId4"/>
    <p:sldId id="259" r:id="rId5"/>
    <p:sldId id="260" r:id="rId6"/>
    <p:sldId id="261" r:id="rId7"/>
    <p:sldId id="266" r:id="rId8"/>
    <p:sldId id="262" r:id="rId9"/>
    <p:sldId id="267" r:id="rId10"/>
    <p:sldId id="270" r:id="rId11"/>
    <p:sldId id="268" r:id="rId12"/>
    <p:sldId id="269"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9D530DB6-2DB4-4DBE-9F8C-CCFF0717B041}" type="datetimeFigureOut">
              <a:rPr lang="en-US" smtClean="0"/>
              <a:t>8/16/2024</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57479D4D-5C4E-4AF3-9496-D7D0F9CF48A9}" type="slidenum">
              <a:rPr lang="en-US" smtClean="0"/>
              <a:t>‹#›</a:t>
            </a:fld>
            <a:endParaRPr lang="en-US"/>
          </a:p>
        </p:txBody>
      </p:sp>
    </p:spTree>
    <p:extLst>
      <p:ext uri="{BB962C8B-B14F-4D97-AF65-F5344CB8AC3E}">
        <p14:creationId xmlns:p14="http://schemas.microsoft.com/office/powerpoint/2010/main" val="3123937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D530DB6-2DB4-4DBE-9F8C-CCFF0717B041}" type="datetimeFigureOut">
              <a:rPr lang="en-US" smtClean="0"/>
              <a:t>8/16/2024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479D4D-5C4E-4AF3-9496-D7D0F9CF48A9}" type="slidenum">
              <a:rPr lang="en-US" smtClean="0"/>
              <a:t>‹#›</a:t>
            </a:fld>
            <a:endParaRPr lang="en-US"/>
          </a:p>
        </p:txBody>
      </p:sp>
    </p:spTree>
    <p:extLst>
      <p:ext uri="{BB962C8B-B14F-4D97-AF65-F5344CB8AC3E}">
        <p14:creationId xmlns:p14="http://schemas.microsoft.com/office/powerpoint/2010/main" val="44399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9D530DB6-2DB4-4DBE-9F8C-CCFF0717B041}" type="datetimeFigureOut">
              <a:rPr lang="en-US" smtClean="0"/>
              <a:t>8/16/2024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57479D4D-5C4E-4AF3-9496-D7D0F9CF48A9}" type="slidenum">
              <a:rPr lang="en-US" smtClean="0"/>
              <a:t>‹#›</a:t>
            </a:fld>
            <a:endParaRPr lang="en-US"/>
          </a:p>
        </p:txBody>
      </p:sp>
    </p:spTree>
    <p:extLst>
      <p:ext uri="{BB962C8B-B14F-4D97-AF65-F5344CB8AC3E}">
        <p14:creationId xmlns:p14="http://schemas.microsoft.com/office/powerpoint/2010/main" val="8213734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9D530DB6-2DB4-4DBE-9F8C-CCFF0717B041}" type="datetimeFigureOut">
              <a:rPr lang="en-US" smtClean="0"/>
              <a:t>8/16/2024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57479D4D-5C4E-4AF3-9496-D7D0F9CF48A9}"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223189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9D530DB6-2DB4-4DBE-9F8C-CCFF0717B041}" type="datetimeFigureOut">
              <a:rPr lang="en-US" smtClean="0"/>
              <a:t>8/16/2024</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57479D4D-5C4E-4AF3-9496-D7D0F9CF48A9}" type="slidenum">
              <a:rPr lang="en-US" smtClean="0"/>
              <a:t>‹#›</a:t>
            </a:fld>
            <a:endParaRPr lang="en-US"/>
          </a:p>
        </p:txBody>
      </p:sp>
    </p:spTree>
    <p:extLst>
      <p:ext uri="{BB962C8B-B14F-4D97-AF65-F5344CB8AC3E}">
        <p14:creationId xmlns:p14="http://schemas.microsoft.com/office/powerpoint/2010/main" val="4462946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9D530DB6-2DB4-4DBE-9F8C-CCFF0717B041}" type="datetimeFigureOut">
              <a:rPr lang="en-US" smtClean="0"/>
              <a:t>8/16/2024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479D4D-5C4E-4AF3-9496-D7D0F9CF48A9}" type="slidenum">
              <a:rPr lang="en-US" smtClean="0"/>
              <a:t>‹#›</a:t>
            </a:fld>
            <a:endParaRPr lang="en-US"/>
          </a:p>
        </p:txBody>
      </p:sp>
    </p:spTree>
    <p:extLst>
      <p:ext uri="{BB962C8B-B14F-4D97-AF65-F5344CB8AC3E}">
        <p14:creationId xmlns:p14="http://schemas.microsoft.com/office/powerpoint/2010/main" val="30560906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9D530DB6-2DB4-4DBE-9F8C-CCFF0717B041}" type="datetimeFigureOut">
              <a:rPr lang="en-US" smtClean="0"/>
              <a:t>8/16/2024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479D4D-5C4E-4AF3-9496-D7D0F9CF48A9}" type="slidenum">
              <a:rPr lang="en-US" smtClean="0"/>
              <a:t>‹#›</a:t>
            </a:fld>
            <a:endParaRPr lang="en-US"/>
          </a:p>
        </p:txBody>
      </p:sp>
    </p:spTree>
    <p:extLst>
      <p:ext uri="{BB962C8B-B14F-4D97-AF65-F5344CB8AC3E}">
        <p14:creationId xmlns:p14="http://schemas.microsoft.com/office/powerpoint/2010/main" val="28500845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D530DB6-2DB4-4DBE-9F8C-CCFF0717B041}" type="datetimeFigureOut">
              <a:rPr lang="en-US" smtClean="0"/>
              <a:t>8/16/2024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79D4D-5C4E-4AF3-9496-D7D0F9CF48A9}" type="slidenum">
              <a:rPr lang="en-US" smtClean="0"/>
              <a:t>‹#›</a:t>
            </a:fld>
            <a:endParaRPr lang="en-US"/>
          </a:p>
        </p:txBody>
      </p:sp>
    </p:spTree>
    <p:extLst>
      <p:ext uri="{BB962C8B-B14F-4D97-AF65-F5344CB8AC3E}">
        <p14:creationId xmlns:p14="http://schemas.microsoft.com/office/powerpoint/2010/main" val="501333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9D530DB6-2DB4-4DBE-9F8C-CCFF0717B041}" type="datetimeFigureOut">
              <a:rPr lang="en-US" smtClean="0"/>
              <a:t>8/16/2024</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57479D4D-5C4E-4AF3-9496-D7D0F9CF48A9}" type="slidenum">
              <a:rPr lang="en-US" smtClean="0"/>
              <a:t>‹#›</a:t>
            </a:fld>
            <a:endParaRPr lang="en-US"/>
          </a:p>
        </p:txBody>
      </p:sp>
    </p:spTree>
    <p:extLst>
      <p:ext uri="{BB962C8B-B14F-4D97-AF65-F5344CB8AC3E}">
        <p14:creationId xmlns:p14="http://schemas.microsoft.com/office/powerpoint/2010/main" val="2900305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D530DB6-2DB4-4DBE-9F8C-CCFF0717B041}" type="datetimeFigureOut">
              <a:rPr lang="en-US" smtClean="0"/>
              <a:t>8/16/2024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79D4D-5C4E-4AF3-9496-D7D0F9CF48A9}" type="slidenum">
              <a:rPr lang="en-US" smtClean="0"/>
              <a:t>‹#›</a:t>
            </a:fld>
            <a:endParaRPr lang="en-US"/>
          </a:p>
        </p:txBody>
      </p:sp>
    </p:spTree>
    <p:extLst>
      <p:ext uri="{BB962C8B-B14F-4D97-AF65-F5344CB8AC3E}">
        <p14:creationId xmlns:p14="http://schemas.microsoft.com/office/powerpoint/2010/main" val="917281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9D530DB6-2DB4-4DBE-9F8C-CCFF0717B041}" type="datetimeFigureOut">
              <a:rPr lang="en-US" smtClean="0"/>
              <a:t>8/16/2024</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57479D4D-5C4E-4AF3-9496-D7D0F9CF48A9}" type="slidenum">
              <a:rPr lang="en-US" smtClean="0"/>
              <a:t>‹#›</a:t>
            </a:fld>
            <a:endParaRPr lang="en-US"/>
          </a:p>
        </p:txBody>
      </p:sp>
    </p:spTree>
    <p:extLst>
      <p:ext uri="{BB962C8B-B14F-4D97-AF65-F5344CB8AC3E}">
        <p14:creationId xmlns:p14="http://schemas.microsoft.com/office/powerpoint/2010/main" val="4126425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D530DB6-2DB4-4DBE-9F8C-CCFF0717B041}" type="datetimeFigureOut">
              <a:rPr lang="en-US" smtClean="0"/>
              <a:t>8/16/2024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479D4D-5C4E-4AF3-9496-D7D0F9CF48A9}" type="slidenum">
              <a:rPr lang="en-US" smtClean="0"/>
              <a:t>‹#›</a:t>
            </a:fld>
            <a:endParaRPr lang="en-US"/>
          </a:p>
        </p:txBody>
      </p:sp>
    </p:spTree>
    <p:extLst>
      <p:ext uri="{BB962C8B-B14F-4D97-AF65-F5344CB8AC3E}">
        <p14:creationId xmlns:p14="http://schemas.microsoft.com/office/powerpoint/2010/main" val="63329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D530DB6-2DB4-4DBE-9F8C-CCFF0717B041}" type="datetimeFigureOut">
              <a:rPr lang="en-US" smtClean="0"/>
              <a:t>8/16/2024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479D4D-5C4E-4AF3-9496-D7D0F9CF48A9}" type="slidenum">
              <a:rPr lang="en-US" smtClean="0"/>
              <a:t>‹#›</a:t>
            </a:fld>
            <a:endParaRPr lang="en-US"/>
          </a:p>
        </p:txBody>
      </p:sp>
    </p:spTree>
    <p:extLst>
      <p:ext uri="{BB962C8B-B14F-4D97-AF65-F5344CB8AC3E}">
        <p14:creationId xmlns:p14="http://schemas.microsoft.com/office/powerpoint/2010/main" val="421017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D530DB6-2DB4-4DBE-9F8C-CCFF0717B041}" type="datetimeFigureOut">
              <a:rPr lang="en-US" smtClean="0"/>
              <a:t>8/16/2024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479D4D-5C4E-4AF3-9496-D7D0F9CF48A9}" type="slidenum">
              <a:rPr lang="en-US" smtClean="0"/>
              <a:t>‹#›</a:t>
            </a:fld>
            <a:endParaRPr lang="en-US"/>
          </a:p>
        </p:txBody>
      </p:sp>
    </p:spTree>
    <p:extLst>
      <p:ext uri="{BB962C8B-B14F-4D97-AF65-F5344CB8AC3E}">
        <p14:creationId xmlns:p14="http://schemas.microsoft.com/office/powerpoint/2010/main" val="1597159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530DB6-2DB4-4DBE-9F8C-CCFF0717B041}" type="datetimeFigureOut">
              <a:rPr lang="en-US" smtClean="0"/>
              <a:t>8/16/2024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479D4D-5C4E-4AF3-9496-D7D0F9CF48A9}" type="slidenum">
              <a:rPr lang="en-US" smtClean="0"/>
              <a:t>‹#›</a:t>
            </a:fld>
            <a:endParaRPr lang="en-US"/>
          </a:p>
        </p:txBody>
      </p:sp>
    </p:spTree>
    <p:extLst>
      <p:ext uri="{BB962C8B-B14F-4D97-AF65-F5344CB8AC3E}">
        <p14:creationId xmlns:p14="http://schemas.microsoft.com/office/powerpoint/2010/main" val="574444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D530DB6-2DB4-4DBE-9F8C-CCFF0717B041}" type="datetimeFigureOut">
              <a:rPr lang="en-US" smtClean="0"/>
              <a:t>8/16/2024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479D4D-5C4E-4AF3-9496-D7D0F9CF48A9}" type="slidenum">
              <a:rPr lang="en-US" smtClean="0"/>
              <a:t>‹#›</a:t>
            </a:fld>
            <a:endParaRPr lang="en-US"/>
          </a:p>
        </p:txBody>
      </p:sp>
    </p:spTree>
    <p:extLst>
      <p:ext uri="{BB962C8B-B14F-4D97-AF65-F5344CB8AC3E}">
        <p14:creationId xmlns:p14="http://schemas.microsoft.com/office/powerpoint/2010/main" val="3278588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D530DB6-2DB4-4DBE-9F8C-CCFF0717B041}" type="datetimeFigureOut">
              <a:rPr lang="en-US" smtClean="0"/>
              <a:t>8/16/2024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479D4D-5C4E-4AF3-9496-D7D0F9CF48A9}" type="slidenum">
              <a:rPr lang="en-US" smtClean="0"/>
              <a:t>‹#›</a:t>
            </a:fld>
            <a:endParaRPr lang="en-US"/>
          </a:p>
        </p:txBody>
      </p:sp>
    </p:spTree>
    <p:extLst>
      <p:ext uri="{BB962C8B-B14F-4D97-AF65-F5344CB8AC3E}">
        <p14:creationId xmlns:p14="http://schemas.microsoft.com/office/powerpoint/2010/main" val="1538546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530DB6-2DB4-4DBE-9F8C-CCFF0717B041}" type="datetimeFigureOut">
              <a:rPr lang="en-US" smtClean="0"/>
              <a:t>8/16/2024</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7479D4D-5C4E-4AF3-9496-D7D0F9CF48A9}" type="slidenum">
              <a:rPr lang="en-US" smtClean="0"/>
              <a:t>‹#›</a:t>
            </a:fld>
            <a:endParaRPr lang="en-US"/>
          </a:p>
        </p:txBody>
      </p:sp>
    </p:spTree>
    <p:extLst>
      <p:ext uri="{BB962C8B-B14F-4D97-AF65-F5344CB8AC3E}">
        <p14:creationId xmlns:p14="http://schemas.microsoft.com/office/powerpoint/2010/main" val="184715512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eg"/><Relationship Id="rId1" Type="http://schemas.openxmlformats.org/officeDocument/2006/relationships/slideLayout" Target="../slideLayouts/slideLayout2.xml"/><Relationship Id="rId5" Type="http://schemas.openxmlformats.org/officeDocument/2006/relationships/image" Target="../media/image10.jpg"/><Relationship Id="rId4" Type="http://schemas.openxmlformats.org/officeDocument/2006/relationships/image" Target="../media/image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g"/><Relationship Id="rId1" Type="http://schemas.openxmlformats.org/officeDocument/2006/relationships/slideLayout" Target="../slideLayouts/slideLayout2.xml"/><Relationship Id="rId5" Type="http://schemas.openxmlformats.org/officeDocument/2006/relationships/image" Target="../media/image14.jp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fa-IR" dirty="0" smtClean="0">
                <a:latin typeface="Arabic Typesetting" panose="03020402040406030203" pitchFamily="66" charset="-78"/>
                <a:cs typeface="Arabic Typesetting" panose="03020402040406030203" pitchFamily="66" charset="-78"/>
              </a:rPr>
              <a:t>فایل های بیت مپ</a:t>
            </a:r>
            <a:endParaRPr lang="en-US" dirty="0">
              <a:latin typeface="Arabic Typesetting" panose="03020402040406030203" pitchFamily="66" charset="-78"/>
              <a:cs typeface="Arabic Typesetting" panose="03020402040406030203" pitchFamily="66" charset="-78"/>
            </a:endParaRPr>
          </a:p>
        </p:txBody>
      </p:sp>
    </p:spTree>
    <p:extLst>
      <p:ext uri="{BB962C8B-B14F-4D97-AF65-F5344CB8AC3E}">
        <p14:creationId xmlns:p14="http://schemas.microsoft.com/office/powerpoint/2010/main" val="23014839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 </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5984332" cy="3611106"/>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84332" y="16816"/>
            <a:ext cx="6207667" cy="3594289"/>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050" y="3611107"/>
            <a:ext cx="5965282" cy="3265078"/>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84331" y="3627921"/>
            <a:ext cx="6207668" cy="3230079"/>
          </a:xfrm>
          <a:prstGeom prst="rect">
            <a:avLst/>
          </a:prstGeom>
        </p:spPr>
      </p:pic>
    </p:spTree>
    <p:extLst>
      <p:ext uri="{BB962C8B-B14F-4D97-AF65-F5344CB8AC3E}">
        <p14:creationId xmlns:p14="http://schemas.microsoft.com/office/powerpoint/2010/main" val="292122950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latin typeface="Arabic Typesetting" panose="03020402040406030203" pitchFamily="66" charset="-78"/>
                <a:cs typeface="Arabic Typesetting" panose="03020402040406030203" pitchFamily="66" charset="-78"/>
              </a:rPr>
              <a:t>تاثیر گذاری فایل های بیت مپ روی تجسم داده ای</a:t>
            </a:r>
            <a:endParaRPr lang="en-US" dirty="0">
              <a:latin typeface="Arabic Typesetting" panose="03020402040406030203" pitchFamily="66" charset="-78"/>
              <a:cs typeface="Arabic Typesetting" panose="03020402040406030203" pitchFamily="66" charset="-78"/>
            </a:endParaRPr>
          </a:p>
        </p:txBody>
      </p:sp>
      <p:sp>
        <p:nvSpPr>
          <p:cNvPr id="3" name="Content Placeholder 2"/>
          <p:cNvSpPr>
            <a:spLocks noGrp="1"/>
          </p:cNvSpPr>
          <p:nvPr>
            <p:ph idx="1"/>
          </p:nvPr>
        </p:nvSpPr>
        <p:spPr/>
        <p:txBody>
          <a:bodyPr/>
          <a:lstStyle/>
          <a:p>
            <a:pPr algn="r"/>
            <a:r>
              <a:rPr lang="fa-IR" dirty="0" smtClean="0"/>
              <a:t>از بیت </a:t>
            </a:r>
            <a:r>
              <a:rPr lang="fa-IR" dirty="0"/>
              <a:t>مپ ها </a:t>
            </a:r>
            <a:r>
              <a:rPr lang="fa-IR" dirty="0" smtClean="0"/>
              <a:t>می </a:t>
            </a:r>
            <a:r>
              <a:rPr lang="fa-IR" dirty="0"/>
              <a:t>توان در تجسم داده ها استفاده </a:t>
            </a:r>
            <a:r>
              <a:rPr lang="fa-IR" dirty="0" smtClean="0"/>
              <a:t>کرد. </a:t>
            </a:r>
            <a:r>
              <a:rPr lang="fa-IR" dirty="0"/>
              <a:t>بیت مپ ها برای نمایش تصاویر پیچیده و دقیق مانند نقشه های حرارتی، عکس ها یا نمودارهای پیچیده مناسب هستند. هنگام ایجاد تجسم داده هایی که نیاز به سطح بالایی از جزئیات یا واقع گرایی دارند، ترکیب بیت مپ می تواند ارائه اطلاعات را بهبود بخشد. نکته کلیدی این است که بر اساس نیازهای خاص پروژه تجسم داده خود تعادل ایجاد کنید.</a:t>
            </a:r>
          </a:p>
          <a:p>
            <a:pPr algn="r"/>
            <a:endParaRPr lang="fa-IR" dirty="0"/>
          </a:p>
          <a:p>
            <a:pPr algn="r"/>
            <a:endParaRPr lang="en-US" dirty="0"/>
          </a:p>
        </p:txBody>
      </p:sp>
    </p:spTree>
    <p:extLst>
      <p:ext uri="{BB962C8B-B14F-4D97-AF65-F5344CB8AC3E}">
        <p14:creationId xmlns:p14="http://schemas.microsoft.com/office/powerpoint/2010/main" val="2104250086"/>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33094"/>
            <a:ext cx="5987562" cy="3433507"/>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87562" y="52197"/>
            <a:ext cx="6204438" cy="3438871"/>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932" y="3485704"/>
            <a:ext cx="5923629" cy="3290352"/>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87560" y="3510170"/>
            <a:ext cx="6204440" cy="3367261"/>
          </a:xfrm>
          <a:prstGeom prst="rect">
            <a:avLst/>
          </a:prstGeom>
        </p:spPr>
      </p:pic>
    </p:spTree>
    <p:extLst>
      <p:ext uri="{BB962C8B-B14F-4D97-AF65-F5344CB8AC3E}">
        <p14:creationId xmlns:p14="http://schemas.microsoft.com/office/powerpoint/2010/main" val="374352143"/>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r"/>
            <a:r>
              <a:rPr lang="fa-IR" dirty="0"/>
              <a:t>به طور کلی، فایل های بیت مپ به دلیل قابلیت ذخیره تصاویر دقیق و باکیفیت با میلیون ها رنگ، کاربردهای گسترده ای در صنایع و بخش های مختلف دارند. آنها همه کاره هستند و با اکثر نرم افزارهای ویرایش و طراحی تصویر سازگار هستند و آنها را به انتخابی محبوب برای بسیاری از حرفه ای ها تبدیل می کند</a:t>
            </a:r>
            <a:r>
              <a:rPr lang="fa-IR" dirty="0" smtClean="0"/>
              <a:t>.</a:t>
            </a:r>
          </a:p>
        </p:txBody>
      </p:sp>
    </p:spTree>
    <p:extLst>
      <p:ext uri="{BB962C8B-B14F-4D97-AF65-F5344CB8AC3E}">
        <p14:creationId xmlns:p14="http://schemas.microsoft.com/office/powerpoint/2010/main" val="147927916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latin typeface="Arabic Typesetting" panose="03020402040406030203" pitchFamily="66" charset="-78"/>
                <a:cs typeface="Arabic Typesetting" panose="03020402040406030203" pitchFamily="66" charset="-78"/>
              </a:rPr>
              <a:t>بیت مپ چیست ؟</a:t>
            </a:r>
            <a:endParaRPr lang="en-US" dirty="0">
              <a:latin typeface="Arabic Typesetting" panose="03020402040406030203" pitchFamily="66" charset="-78"/>
              <a:cs typeface="Arabic Typesetting" panose="03020402040406030203" pitchFamily="66" charset="-78"/>
            </a:endParaRPr>
          </a:p>
        </p:txBody>
      </p:sp>
      <p:sp>
        <p:nvSpPr>
          <p:cNvPr id="3" name="Content Placeholder 2"/>
          <p:cNvSpPr>
            <a:spLocks noGrp="1"/>
          </p:cNvSpPr>
          <p:nvPr>
            <p:ph idx="1"/>
          </p:nvPr>
        </p:nvSpPr>
        <p:spPr/>
        <p:txBody>
          <a:bodyPr/>
          <a:lstStyle/>
          <a:p>
            <a:pPr algn="r" fontAlgn="base"/>
            <a:r>
              <a:rPr lang="fa-IR" dirty="0" smtClean="0"/>
              <a:t>تصاویری </a:t>
            </a:r>
            <a:r>
              <a:rPr lang="fa-IR" dirty="0"/>
              <a:t>هستند که به صورت پیکسل پیکسل میباشند و رنگ های مربوط به تصویر به صورت پیکسل پیکسل نگاشت میشوند</a:t>
            </a:r>
            <a:r>
              <a:rPr lang="fa-IR" dirty="0" smtClean="0"/>
              <a:t>.</a:t>
            </a:r>
          </a:p>
          <a:p>
            <a:pPr algn="r" fontAlgn="base"/>
            <a:r>
              <a:rPr lang="fa-IR" dirty="0" smtClean="0"/>
              <a:t>فرمت هایی که تصویر را به شکل نقشه بیتی ذخیره میکنند : </a:t>
            </a:r>
          </a:p>
          <a:p>
            <a:pPr algn="r" fontAlgn="base"/>
            <a:r>
              <a:rPr lang="en-US" dirty="0" smtClean="0"/>
              <a:t>JPEG</a:t>
            </a:r>
          </a:p>
          <a:p>
            <a:pPr algn="r" fontAlgn="base"/>
            <a:r>
              <a:rPr lang="en-US" dirty="0" smtClean="0"/>
              <a:t>BMP</a:t>
            </a:r>
          </a:p>
          <a:p>
            <a:pPr algn="r" fontAlgn="base"/>
            <a:r>
              <a:rPr lang="en-US" dirty="0" smtClean="0"/>
              <a:t>TIFF</a:t>
            </a:r>
          </a:p>
          <a:p>
            <a:pPr algn="r" fontAlgn="base"/>
            <a:r>
              <a:rPr lang="en-US" dirty="0" smtClean="0"/>
              <a:t>PNG</a:t>
            </a:r>
          </a:p>
          <a:p>
            <a:pPr algn="r" fontAlgn="base"/>
            <a:r>
              <a:rPr lang="en-US" dirty="0" smtClean="0"/>
              <a:t>GIF</a:t>
            </a:r>
            <a:endParaRPr lang="fa-IR" dirty="0"/>
          </a:p>
        </p:txBody>
      </p:sp>
    </p:spTree>
    <p:extLst>
      <p:ext uri="{BB962C8B-B14F-4D97-AF65-F5344CB8AC3E}">
        <p14:creationId xmlns:p14="http://schemas.microsoft.com/office/powerpoint/2010/main" val="3321998213"/>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latin typeface="Arabic Typesetting" panose="03020402040406030203" pitchFamily="66" charset="-78"/>
                <a:cs typeface="Arabic Typesetting" panose="03020402040406030203" pitchFamily="66" charset="-78"/>
              </a:rPr>
              <a:t>فایل بیت مپ چگونه کار میکند ؟</a:t>
            </a:r>
            <a:endParaRPr lang="en-US" dirty="0">
              <a:latin typeface="Arabic Typesetting" panose="03020402040406030203" pitchFamily="66" charset="-78"/>
              <a:cs typeface="Arabic Typesetting" panose="03020402040406030203" pitchFamily="66" charset="-78"/>
            </a:endParaRPr>
          </a:p>
        </p:txBody>
      </p:sp>
      <p:sp>
        <p:nvSpPr>
          <p:cNvPr id="3" name="Content Placeholder 2"/>
          <p:cNvSpPr>
            <a:spLocks noGrp="1"/>
          </p:cNvSpPr>
          <p:nvPr>
            <p:ph idx="1"/>
          </p:nvPr>
        </p:nvSpPr>
        <p:spPr>
          <a:xfrm>
            <a:off x="791308" y="1737360"/>
            <a:ext cx="10820400" cy="4024125"/>
          </a:xfrm>
        </p:spPr>
        <p:txBody>
          <a:bodyPr/>
          <a:lstStyle/>
          <a:p>
            <a:pPr algn="r"/>
            <a:r>
              <a:rPr lang="fa-IR" dirty="0"/>
              <a:t>فایل‌های بیت مپ تصاویر را به صورت شبکه‌ای از پیکسل‌ها ذخیره می‌کنند و هر پیکسل حاوی اطلاعاتی درباره رنگ و موقعیت آن </a:t>
            </a:r>
            <a:r>
              <a:rPr lang="fa-IR" dirty="0" smtClean="0"/>
              <a:t>است</a:t>
            </a:r>
            <a:r>
              <a:rPr lang="fa-IR" dirty="0" smtClean="0"/>
              <a:t>.</a:t>
            </a:r>
            <a:endParaRPr lang="fa-IR"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2470" y="2584207"/>
            <a:ext cx="6471832" cy="3323491"/>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57176" y="2584207"/>
            <a:ext cx="2554532" cy="3177278"/>
          </a:xfrm>
          <a:prstGeom prst="rect">
            <a:avLst/>
          </a:prstGeom>
        </p:spPr>
      </p:pic>
    </p:spTree>
    <p:extLst>
      <p:ext uri="{BB962C8B-B14F-4D97-AF65-F5344CB8AC3E}">
        <p14:creationId xmlns:p14="http://schemas.microsoft.com/office/powerpoint/2010/main" val="311113007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ircle(in)">
                                      <p:cBhvr>
                                        <p:cTn id="12" dur="2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circle(in)">
                                      <p:cBhvr>
                                        <p:cTn id="24"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latin typeface="Arabic Typesetting" panose="03020402040406030203" pitchFamily="66" charset="-78"/>
                <a:cs typeface="Arabic Typesetting" panose="03020402040406030203" pitchFamily="66" charset="-78"/>
              </a:rPr>
              <a:t>تصاویر وکتور</a:t>
            </a:r>
            <a:endParaRPr lang="en-US" dirty="0">
              <a:latin typeface="Arabic Typesetting" panose="03020402040406030203" pitchFamily="66" charset="-78"/>
              <a:cs typeface="Arabic Typesetting" panose="03020402040406030203" pitchFamily="66" charset="-78"/>
            </a:endParaRPr>
          </a:p>
        </p:txBody>
      </p:sp>
      <p:sp>
        <p:nvSpPr>
          <p:cNvPr id="3" name="Content Placeholder 2"/>
          <p:cNvSpPr>
            <a:spLocks noGrp="1"/>
          </p:cNvSpPr>
          <p:nvPr>
            <p:ph idx="1"/>
          </p:nvPr>
        </p:nvSpPr>
        <p:spPr/>
        <p:txBody>
          <a:bodyPr/>
          <a:lstStyle/>
          <a:p>
            <a:pPr algn="r"/>
            <a:r>
              <a:rPr lang="fa-IR" dirty="0" smtClean="0"/>
              <a:t>                                                               </a:t>
            </a:r>
          </a:p>
          <a:p>
            <a:pPr algn="r"/>
            <a:r>
              <a:rPr lang="fa-IR" dirty="0" smtClean="0"/>
              <a:t>                                         تصاویر وکتور </a:t>
            </a:r>
            <a:endParaRPr lang="en-US" dirty="0"/>
          </a:p>
        </p:txBody>
      </p:sp>
      <p:sp>
        <p:nvSpPr>
          <p:cNvPr id="5" name="Left Arrow 4"/>
          <p:cNvSpPr/>
          <p:nvPr/>
        </p:nvSpPr>
        <p:spPr>
          <a:xfrm>
            <a:off x="8572501" y="2326445"/>
            <a:ext cx="2725614" cy="953086"/>
          </a:xfrm>
          <a:prstGeom prst="lef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fa-IR" dirty="0" smtClean="0"/>
              <a:t>نقطه تقابل فایل های بیت مپ؟ </a:t>
            </a:r>
            <a:endParaRPr lang="en-US" dirty="0"/>
          </a:p>
        </p:txBody>
      </p:sp>
      <p:cxnSp>
        <p:nvCxnSpPr>
          <p:cNvPr id="11" name="Elbow Connector 10"/>
          <p:cNvCxnSpPr/>
          <p:nvPr/>
        </p:nvCxnSpPr>
        <p:spPr>
          <a:xfrm rot="5400000">
            <a:off x="6734908" y="3279530"/>
            <a:ext cx="1239715" cy="800100"/>
          </a:xfrm>
          <a:prstGeom prst="bentConnector3">
            <a:avLst>
              <a:gd name="adj1" fmla="val 16666"/>
            </a:avLst>
          </a:prstGeom>
          <a:ln>
            <a:tailEnd type="triangle"/>
          </a:ln>
        </p:spPr>
        <p:style>
          <a:lnRef idx="3">
            <a:schemeClr val="accent2"/>
          </a:lnRef>
          <a:fillRef idx="0">
            <a:schemeClr val="accent2"/>
          </a:fillRef>
          <a:effectRef idx="2">
            <a:schemeClr val="accent2"/>
          </a:effectRef>
          <a:fontRef idx="minor">
            <a:schemeClr val="tx1"/>
          </a:fontRef>
        </p:style>
      </p:cxnSp>
      <p:sp>
        <p:nvSpPr>
          <p:cNvPr id="13" name="Rectangular Callout 12"/>
          <p:cNvSpPr/>
          <p:nvPr/>
        </p:nvSpPr>
        <p:spPr>
          <a:xfrm>
            <a:off x="4677508" y="4360986"/>
            <a:ext cx="4879730" cy="1107830"/>
          </a:xfrm>
          <a:prstGeom prst="wedgeRectCallou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fa-IR" dirty="0" smtClean="0"/>
              <a:t>مهمترین تفاوت وکتور با بیت مپ اینه که وکتور مستقل از رزولوشن است .</a:t>
            </a:r>
            <a:endParaRPr lang="en-US" dirty="0"/>
          </a:p>
        </p:txBody>
      </p:sp>
      <p:cxnSp>
        <p:nvCxnSpPr>
          <p:cNvPr id="15" name="Elbow Connector 14"/>
          <p:cNvCxnSpPr/>
          <p:nvPr/>
        </p:nvCxnSpPr>
        <p:spPr>
          <a:xfrm rot="16200000" flipV="1">
            <a:off x="3600451" y="3112476"/>
            <a:ext cx="1266092" cy="1134208"/>
          </a:xfrm>
          <a:prstGeom prst="bentConnector3">
            <a:avLst/>
          </a:prstGeom>
          <a:ln>
            <a:tailEnd type="triangle"/>
          </a:ln>
        </p:spPr>
        <p:style>
          <a:lnRef idx="3">
            <a:schemeClr val="accent2"/>
          </a:lnRef>
          <a:fillRef idx="0">
            <a:schemeClr val="accent2"/>
          </a:fillRef>
          <a:effectRef idx="2">
            <a:schemeClr val="accent2"/>
          </a:effectRef>
          <a:fontRef idx="minor">
            <a:schemeClr val="tx1"/>
          </a:fontRef>
        </p:style>
      </p:cxnSp>
      <p:sp>
        <p:nvSpPr>
          <p:cNvPr id="16" name="Rectangular Callout 15"/>
          <p:cNvSpPr/>
          <p:nvPr/>
        </p:nvSpPr>
        <p:spPr>
          <a:xfrm>
            <a:off x="685800" y="1742750"/>
            <a:ext cx="4879730" cy="1107830"/>
          </a:xfrm>
          <a:prstGeom prst="wedgeRectCallou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fa-IR" dirty="0" smtClean="0"/>
              <a:t>طراحی بنر تبلیغاتی ، طراحی لوگو ، طراحی آیکون ،طراحی کارت ویزیت </a:t>
            </a:r>
            <a:endParaRPr lang="en-US" dirty="0"/>
          </a:p>
        </p:txBody>
      </p:sp>
      <p:sp>
        <p:nvSpPr>
          <p:cNvPr id="17" name="TextBox 16"/>
          <p:cNvSpPr txBox="1"/>
          <p:nvPr/>
        </p:nvSpPr>
        <p:spPr>
          <a:xfrm>
            <a:off x="3989499" y="3310248"/>
            <a:ext cx="688009" cy="369332"/>
          </a:xfrm>
          <a:prstGeom prst="rect">
            <a:avLst/>
          </a:prstGeom>
          <a:noFill/>
        </p:spPr>
        <p:txBody>
          <a:bodyPr wrap="none" rtlCol="0">
            <a:spAutoFit/>
          </a:bodyPr>
          <a:lstStyle/>
          <a:p>
            <a:r>
              <a:rPr lang="fa-IR" dirty="0" smtClean="0"/>
              <a:t>کاربرد</a:t>
            </a:r>
            <a:endParaRPr lang="en-US" dirty="0"/>
          </a:p>
        </p:txBody>
      </p:sp>
    </p:spTree>
    <p:extLst>
      <p:ext uri="{BB962C8B-B14F-4D97-AF65-F5344CB8AC3E}">
        <p14:creationId xmlns:p14="http://schemas.microsoft.com/office/powerpoint/2010/main" val="316468151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down)">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barn(inVertical)">
                                      <p:cBhvr>
                                        <p:cTn id="24" dur="5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wipe(down)">
                                      <p:cBhvr>
                                        <p:cTn id="29" dur="500"/>
                                        <p:tgtEl>
                                          <p:spTgt spid="15"/>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wipe(down)">
                                      <p:cBhvr>
                                        <p:cTn id="34" dur="500"/>
                                        <p:tgtEl>
                                          <p:spTgt spid="17"/>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1000"/>
                                        <p:tgtEl>
                                          <p:spTgt spid="16"/>
                                        </p:tgtEl>
                                      </p:cBhvr>
                                    </p:animEffect>
                                    <p:anim calcmode="lin" valueType="num">
                                      <p:cBhvr>
                                        <p:cTn id="40" dur="1000" fill="hold"/>
                                        <p:tgtEl>
                                          <p:spTgt spid="16"/>
                                        </p:tgtEl>
                                        <p:attrNameLst>
                                          <p:attrName>ppt_x</p:attrName>
                                        </p:attrNameLst>
                                      </p:cBhvr>
                                      <p:tavLst>
                                        <p:tav tm="0">
                                          <p:val>
                                            <p:strVal val="#ppt_x"/>
                                          </p:val>
                                        </p:tav>
                                        <p:tav tm="100000">
                                          <p:val>
                                            <p:strVal val="#ppt_x"/>
                                          </p:val>
                                        </p:tav>
                                      </p:tavLst>
                                    </p:anim>
                                    <p:anim calcmode="lin" valueType="num">
                                      <p:cBhvr>
                                        <p:cTn id="41"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3" grpId="0" animBg="1"/>
      <p:bldP spid="16" grpId="0" animBg="1"/>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8230" y="1734415"/>
            <a:ext cx="5757255" cy="3238456"/>
          </a:xfr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7031" y="1734415"/>
            <a:ext cx="5750168" cy="3234470"/>
          </a:xfrm>
          <a:prstGeom prst="rect">
            <a:avLst/>
          </a:prstGeom>
        </p:spPr>
      </p:pic>
    </p:spTree>
    <p:extLst>
      <p:ext uri="{BB962C8B-B14F-4D97-AF65-F5344CB8AC3E}">
        <p14:creationId xmlns:p14="http://schemas.microsoft.com/office/powerpoint/2010/main" val="186617421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r"/>
            <a:r>
              <a:rPr lang="fa-IR" dirty="0" smtClean="0"/>
              <a:t>فرمت های رایج تصاویر وکتوری:</a:t>
            </a:r>
            <a:endParaRPr lang="fa-IR" dirty="0"/>
          </a:p>
          <a:p>
            <a:pPr algn="r"/>
            <a:r>
              <a:rPr lang="en-US" dirty="0"/>
              <a:t>DXF </a:t>
            </a:r>
            <a:endParaRPr lang="en-US" dirty="0" smtClean="0"/>
          </a:p>
          <a:p>
            <a:pPr algn="r"/>
            <a:r>
              <a:rPr lang="en-US" dirty="0" smtClean="0"/>
              <a:t>CDR </a:t>
            </a:r>
          </a:p>
          <a:p>
            <a:pPr algn="r"/>
            <a:r>
              <a:rPr lang="en-US" dirty="0" smtClean="0"/>
              <a:t>AI </a:t>
            </a:r>
          </a:p>
          <a:p>
            <a:pPr algn="r"/>
            <a:r>
              <a:rPr lang="en-US" dirty="0" smtClean="0"/>
              <a:t>EPS </a:t>
            </a:r>
          </a:p>
          <a:p>
            <a:pPr algn="r"/>
            <a:r>
              <a:rPr lang="en-US" dirty="0" smtClean="0"/>
              <a:t>PDF </a:t>
            </a:r>
          </a:p>
          <a:p>
            <a:pPr algn="r"/>
            <a:r>
              <a:rPr lang="en-US" dirty="0" smtClean="0"/>
              <a:t>WMF</a:t>
            </a:r>
            <a:endParaRPr lang="en-US" dirty="0"/>
          </a:p>
        </p:txBody>
      </p:sp>
    </p:spTree>
    <p:extLst>
      <p:ext uri="{BB962C8B-B14F-4D97-AF65-F5344CB8AC3E}">
        <p14:creationId xmlns:p14="http://schemas.microsoft.com/office/powerpoint/2010/main" val="2114558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r"/>
            <a:r>
              <a:rPr lang="fa-IR" dirty="0"/>
              <a:t>به لطف پشتیبانی گسترده از این فرمت، مشاهده تصاویر بیت مپ بسیار آسان است. اکثر سیستم عامل ها مجهز به نمایشگرهای داخلی هستند که به شما امکان می دهد فایل های بیت مپ را بدون زحمت باز و نمایش دهید. علاوه بر این، نرم‌افزارهای شخص ثالث مختلف ویژگی‌های پیشرفته‌ای را برای مشاهده و ویرایش نقشه‌های بیتی ارائه می‌دهند و بر اساس نیازها و ترجیحات شما انعطاف‌پذیری را به شما می‌دهند</a:t>
            </a:r>
            <a:r>
              <a:rPr lang="fa-IR" dirty="0" smtClean="0"/>
              <a:t>.</a:t>
            </a:r>
            <a:endParaRPr lang="en-US" dirty="0" smtClean="0"/>
          </a:p>
          <a:p>
            <a:pPr algn="r"/>
            <a:endParaRPr lang="en-US" dirty="0"/>
          </a:p>
          <a:p>
            <a:pPr algn="r"/>
            <a:r>
              <a:rPr lang="en-US" dirty="0"/>
              <a:t>Photoshop, Windows Photos, Apple Photos, and </a:t>
            </a:r>
            <a:r>
              <a:rPr lang="en-US" dirty="0" smtClean="0"/>
              <a:t>more</a:t>
            </a:r>
            <a:endParaRPr lang="en-US" dirty="0"/>
          </a:p>
        </p:txBody>
      </p:sp>
      <p:sp>
        <p:nvSpPr>
          <p:cNvPr id="5" name="Title 4"/>
          <p:cNvSpPr>
            <a:spLocks noGrp="1"/>
          </p:cNvSpPr>
          <p:nvPr>
            <p:ph type="title"/>
          </p:nvPr>
        </p:nvSpPr>
        <p:spPr/>
        <p:txBody>
          <a:bodyPr/>
          <a:lstStyle/>
          <a:p>
            <a:r>
              <a:rPr lang="fa-IR" dirty="0" smtClean="0">
                <a:latin typeface="Arabic Typesetting" panose="03020402040406030203" pitchFamily="66" charset="-78"/>
                <a:cs typeface="Arabic Typesetting" panose="03020402040406030203" pitchFamily="66" charset="-78"/>
              </a:rPr>
              <a:t>چگونه تصاویر بیت مپ را مشاهده کنیم؟</a:t>
            </a:r>
            <a:endParaRPr lang="en-US" dirty="0">
              <a:latin typeface="Arabic Typesetting" panose="03020402040406030203" pitchFamily="66" charset="-78"/>
              <a:cs typeface="Arabic Typesetting" panose="03020402040406030203" pitchFamily="66" charset="-78"/>
            </a:endParaRPr>
          </a:p>
        </p:txBody>
      </p:sp>
    </p:spTree>
    <p:extLst>
      <p:ext uri="{BB962C8B-B14F-4D97-AF65-F5344CB8AC3E}">
        <p14:creationId xmlns:p14="http://schemas.microsoft.com/office/powerpoint/2010/main" val="337098920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latin typeface="Arabic Typesetting" panose="03020402040406030203" pitchFamily="66" charset="-78"/>
                <a:cs typeface="Arabic Typesetting" panose="03020402040406030203" pitchFamily="66" charset="-78"/>
              </a:rPr>
              <a:t>استفاده از فایلهای بیت مپ</a:t>
            </a:r>
            <a:endParaRPr lang="en-US" dirty="0">
              <a:latin typeface="Arabic Typesetting" panose="03020402040406030203" pitchFamily="66" charset="-78"/>
              <a:cs typeface="Arabic Typesetting" panose="03020402040406030203" pitchFamily="66" charset="-78"/>
            </a:endParaRPr>
          </a:p>
        </p:txBody>
      </p:sp>
      <p:sp>
        <p:nvSpPr>
          <p:cNvPr id="3" name="Content Placeholder 2"/>
          <p:cNvSpPr>
            <a:spLocks noGrp="1"/>
          </p:cNvSpPr>
          <p:nvPr>
            <p:ph idx="1"/>
          </p:nvPr>
        </p:nvSpPr>
        <p:spPr/>
        <p:txBody>
          <a:bodyPr>
            <a:noAutofit/>
          </a:bodyPr>
          <a:lstStyle/>
          <a:p>
            <a:pPr marL="0" indent="0" algn="r">
              <a:buNone/>
            </a:pPr>
            <a:r>
              <a:rPr lang="fa-IR" sz="1600" dirty="0" smtClean="0"/>
              <a:t> </a:t>
            </a:r>
            <a:r>
              <a:rPr lang="fa-IR" sz="1600" dirty="0"/>
              <a:t>عکاسی </a:t>
            </a:r>
            <a:r>
              <a:rPr lang="fa-IR" sz="1600" dirty="0" smtClean="0"/>
              <a:t>دیجیتال</a:t>
            </a:r>
          </a:p>
          <a:p>
            <a:pPr marL="0" indent="0" algn="r">
              <a:buNone/>
            </a:pPr>
            <a:r>
              <a:rPr lang="fa-IR" sz="1600" dirty="0" smtClean="0"/>
              <a:t>طراحی گرافیک</a:t>
            </a:r>
          </a:p>
          <a:p>
            <a:pPr marL="0" indent="0" algn="r">
              <a:buNone/>
            </a:pPr>
            <a:r>
              <a:rPr lang="fa-IR" sz="1600" dirty="0" smtClean="0"/>
              <a:t>چاپ</a:t>
            </a:r>
            <a:endParaRPr lang="fa-IR" sz="1600" dirty="0"/>
          </a:p>
          <a:p>
            <a:pPr marL="0" indent="0" algn="r">
              <a:buNone/>
            </a:pPr>
            <a:r>
              <a:rPr lang="fa-IR" sz="1600" dirty="0" smtClean="0"/>
              <a:t>طراحی وب</a:t>
            </a:r>
          </a:p>
          <a:p>
            <a:pPr marL="0" indent="0" algn="r">
              <a:buNone/>
            </a:pPr>
            <a:r>
              <a:rPr lang="fa-IR" sz="1600" dirty="0" smtClean="0"/>
              <a:t>انیمیشن</a:t>
            </a:r>
          </a:p>
          <a:p>
            <a:pPr marL="0" indent="0" algn="r">
              <a:buNone/>
            </a:pPr>
            <a:r>
              <a:rPr lang="fa-IR" sz="1600" dirty="0" smtClean="0"/>
              <a:t>تصویر برداری پزشکی</a:t>
            </a:r>
          </a:p>
          <a:p>
            <a:pPr marL="0" indent="0" algn="r">
              <a:buNone/>
            </a:pPr>
            <a:r>
              <a:rPr lang="fa-IR" sz="1600" dirty="0" smtClean="0"/>
              <a:t>تصاویر ماهواره ای</a:t>
            </a:r>
          </a:p>
          <a:p>
            <a:pPr marL="0" indent="0" algn="r">
              <a:buNone/>
            </a:pPr>
            <a:r>
              <a:rPr lang="fa-IR" sz="1600" dirty="0" smtClean="0"/>
              <a:t>طراحی نماد </a:t>
            </a:r>
          </a:p>
          <a:p>
            <a:pPr marL="0" indent="0" algn="r">
              <a:buNone/>
            </a:pPr>
            <a:endParaRPr lang="fa-IR" sz="1600" dirty="0" smtClean="0"/>
          </a:p>
          <a:p>
            <a:pPr marL="0" indent="0" algn="r">
              <a:buNone/>
            </a:pPr>
            <a:endParaRPr lang="fa-IR" sz="1600" dirty="0" smtClean="0"/>
          </a:p>
          <a:p>
            <a:pPr marL="0" indent="0" algn="r">
              <a:buNone/>
            </a:pPr>
            <a:endParaRPr lang="fa-IR" sz="1600" dirty="0"/>
          </a:p>
        </p:txBody>
      </p:sp>
    </p:spTree>
    <p:extLst>
      <p:ext uri="{BB962C8B-B14F-4D97-AF65-F5344CB8AC3E}">
        <p14:creationId xmlns:p14="http://schemas.microsoft.com/office/powerpoint/2010/main" val="24166855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arn(inVertic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barn(inVertical)">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barn(inVertical)">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barn(inVertical)">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barn(inVertical)">
                                      <p:cBhvr>
                                        <p:cTn id="4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latin typeface="Arabic Typesetting" panose="03020402040406030203" pitchFamily="66" charset="-78"/>
                <a:cs typeface="Arabic Typesetting" panose="03020402040406030203" pitchFamily="66" charset="-78"/>
              </a:rPr>
              <a:t>روی بازی</a:t>
            </a:r>
            <a:r>
              <a:rPr lang="en-US" dirty="0" smtClean="0">
                <a:latin typeface="Arabic Typesetting" panose="03020402040406030203" pitchFamily="66" charset="-78"/>
                <a:cs typeface="Arabic Typesetting" panose="03020402040406030203" pitchFamily="66" charset="-78"/>
              </a:rPr>
              <a:t> </a:t>
            </a:r>
            <a:r>
              <a:rPr lang="fa-IR" dirty="0" smtClean="0">
                <a:latin typeface="Arabic Typesetting" panose="03020402040406030203" pitchFamily="66" charset="-78"/>
                <a:cs typeface="Arabic Typesetting" panose="03020402040406030203" pitchFamily="66" charset="-78"/>
              </a:rPr>
              <a:t>تاثیر گذاری فایل های بیت مپ </a:t>
            </a:r>
            <a:endParaRPr lang="en-US" dirty="0">
              <a:latin typeface="Arabic Typesetting" panose="03020402040406030203" pitchFamily="66" charset="-78"/>
              <a:cs typeface="Arabic Typesetting" panose="03020402040406030203" pitchFamily="66" charset="-78"/>
            </a:endParaRPr>
          </a:p>
        </p:txBody>
      </p:sp>
      <p:sp>
        <p:nvSpPr>
          <p:cNvPr id="3" name="Content Placeholder 2"/>
          <p:cNvSpPr>
            <a:spLocks noGrp="1"/>
          </p:cNvSpPr>
          <p:nvPr>
            <p:ph idx="1"/>
          </p:nvPr>
        </p:nvSpPr>
        <p:spPr/>
        <p:txBody>
          <a:bodyPr/>
          <a:lstStyle/>
          <a:p>
            <a:pPr algn="r"/>
            <a:endParaRPr lang="en-US" dirty="0"/>
          </a:p>
        </p:txBody>
      </p:sp>
      <p:sp>
        <p:nvSpPr>
          <p:cNvPr id="4" name="Oval 3"/>
          <p:cNvSpPr/>
          <p:nvPr/>
        </p:nvSpPr>
        <p:spPr>
          <a:xfrm>
            <a:off x="8724900" y="1811216"/>
            <a:ext cx="2795954" cy="166174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a-IR" dirty="0" smtClean="0"/>
              <a:t>ایجاد گرافیکی که دنیای مجازی را زنده میکند </a:t>
            </a:r>
            <a:endParaRPr lang="en-US" dirty="0"/>
          </a:p>
        </p:txBody>
      </p:sp>
      <p:sp>
        <p:nvSpPr>
          <p:cNvPr id="5" name="Oval 4"/>
          <p:cNvSpPr/>
          <p:nvPr/>
        </p:nvSpPr>
        <p:spPr>
          <a:xfrm>
            <a:off x="4698023" y="1811216"/>
            <a:ext cx="2795954" cy="166174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a-IR" dirty="0" smtClean="0"/>
              <a:t>گرافیک بالا و با کیفیت بازی </a:t>
            </a:r>
            <a:endParaRPr lang="en-US" dirty="0"/>
          </a:p>
        </p:txBody>
      </p:sp>
      <p:sp>
        <p:nvSpPr>
          <p:cNvPr id="6" name="Oval 5"/>
          <p:cNvSpPr/>
          <p:nvPr/>
        </p:nvSpPr>
        <p:spPr>
          <a:xfrm>
            <a:off x="671146" y="1811216"/>
            <a:ext cx="2795954" cy="166174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a-IR" dirty="0" smtClean="0"/>
              <a:t>واقع گرایی به شدت بالا </a:t>
            </a:r>
            <a:endParaRPr lang="en-US" dirty="0"/>
          </a:p>
        </p:txBody>
      </p:sp>
      <p:sp>
        <p:nvSpPr>
          <p:cNvPr id="7" name="Rounded Rectangle 6"/>
          <p:cNvSpPr/>
          <p:nvPr/>
        </p:nvSpPr>
        <p:spPr>
          <a:xfrm>
            <a:off x="3782157" y="3955543"/>
            <a:ext cx="4018085" cy="13716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a-IR" dirty="0" smtClean="0"/>
              <a:t>استفاده از ابزارهای تخصصی برای طراحی و پیاده سازی از این عناصر گرافیکی  </a:t>
            </a:r>
            <a:endParaRPr lang="en-US" dirty="0"/>
          </a:p>
        </p:txBody>
      </p:sp>
    </p:spTree>
    <p:extLst>
      <p:ext uri="{BB962C8B-B14F-4D97-AF65-F5344CB8AC3E}">
        <p14:creationId xmlns:p14="http://schemas.microsoft.com/office/powerpoint/2010/main" val="26060735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nodePh="1">
                                  <p:stCondLst>
                                    <p:cond delay="0"/>
                                  </p:stCondLst>
                                  <p:endCondLst>
                                    <p:cond evt="begin" delay="0">
                                      <p:tn val="10"/>
                                    </p:cond>
                                  </p:end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1000"/>
                                        <p:tgtEl>
                                          <p:spTgt spid="5"/>
                                        </p:tgtEl>
                                      </p:cBhvr>
                                    </p:animEffect>
                                    <p:anim calcmode="lin" valueType="num">
                                      <p:cBhvr>
                                        <p:cTn id="25" dur="1000" fill="hold"/>
                                        <p:tgtEl>
                                          <p:spTgt spid="5"/>
                                        </p:tgtEl>
                                        <p:attrNameLst>
                                          <p:attrName>ppt_x</p:attrName>
                                        </p:attrNameLst>
                                      </p:cBhvr>
                                      <p:tavLst>
                                        <p:tav tm="0">
                                          <p:val>
                                            <p:strVal val="#ppt_x"/>
                                          </p:val>
                                        </p:tav>
                                        <p:tav tm="100000">
                                          <p:val>
                                            <p:strVal val="#ppt_x"/>
                                          </p:val>
                                        </p:tav>
                                      </p:tavLst>
                                    </p:anim>
                                    <p:anim calcmode="lin" valueType="num">
                                      <p:cBhvr>
                                        <p:cTn id="2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1000"/>
                                        <p:tgtEl>
                                          <p:spTgt spid="6"/>
                                        </p:tgtEl>
                                      </p:cBhvr>
                                    </p:animEffect>
                                    <p:anim calcmode="lin" valueType="num">
                                      <p:cBhvr>
                                        <p:cTn id="32" dur="1000" fill="hold"/>
                                        <p:tgtEl>
                                          <p:spTgt spid="6"/>
                                        </p:tgtEl>
                                        <p:attrNameLst>
                                          <p:attrName>ppt_x</p:attrName>
                                        </p:attrNameLst>
                                      </p:cBhvr>
                                      <p:tavLst>
                                        <p:tav tm="0">
                                          <p:val>
                                            <p:strVal val="#ppt_x"/>
                                          </p:val>
                                        </p:tav>
                                        <p:tav tm="100000">
                                          <p:val>
                                            <p:strVal val="#ppt_x"/>
                                          </p:val>
                                        </p:tav>
                                      </p:tavLst>
                                    </p:anim>
                                    <p:anim calcmode="lin" valueType="num">
                                      <p:cBhvr>
                                        <p:cTn id="3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1000"/>
                                        <p:tgtEl>
                                          <p:spTgt spid="7"/>
                                        </p:tgtEl>
                                      </p:cBhvr>
                                    </p:animEffect>
                                    <p:anim calcmode="lin" valueType="num">
                                      <p:cBhvr>
                                        <p:cTn id="39" dur="1000" fill="hold"/>
                                        <p:tgtEl>
                                          <p:spTgt spid="7"/>
                                        </p:tgtEl>
                                        <p:attrNameLst>
                                          <p:attrName>ppt_x</p:attrName>
                                        </p:attrNameLst>
                                      </p:cBhvr>
                                      <p:tavLst>
                                        <p:tav tm="0">
                                          <p:val>
                                            <p:strVal val="#ppt_x"/>
                                          </p:val>
                                        </p:tav>
                                        <p:tav tm="100000">
                                          <p:val>
                                            <p:strVal val="#ppt_x"/>
                                          </p:val>
                                        </p:tav>
                                      </p:tavLst>
                                    </p:anim>
                                    <p:anim calcmode="lin" valueType="num">
                                      <p:cBhvr>
                                        <p:cTn id="4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animBg="1"/>
      <p:bldP spid="5" grpId="0" animBg="1"/>
      <p:bldP spid="6" grpId="0" animBg="1"/>
      <p:bldP spid="7" grpId="0" animBg="1"/>
    </p:bld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142</TotalTime>
  <Words>439</Words>
  <Application>Microsoft Office PowerPoint</Application>
  <PresentationFormat>Widescreen</PresentationFormat>
  <Paragraphs>48</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Arabic Typesetting</vt:lpstr>
      <vt:lpstr>Arial</vt:lpstr>
      <vt:lpstr>Century Gothic</vt:lpstr>
      <vt:lpstr>Times New Roman</vt:lpstr>
      <vt:lpstr>Vapor Trail</vt:lpstr>
      <vt:lpstr>فایل های بیت مپ</vt:lpstr>
      <vt:lpstr>بیت مپ چیست ؟</vt:lpstr>
      <vt:lpstr>فایل بیت مپ چگونه کار میکند ؟</vt:lpstr>
      <vt:lpstr>تصاویر وکتور</vt:lpstr>
      <vt:lpstr>PowerPoint Presentation</vt:lpstr>
      <vt:lpstr>PowerPoint Presentation</vt:lpstr>
      <vt:lpstr>چگونه تصاویر بیت مپ را مشاهده کنیم؟</vt:lpstr>
      <vt:lpstr>استفاده از فایلهای بیت مپ</vt:lpstr>
      <vt:lpstr>روی بازی تاثیر گذاری فایل های بیت مپ </vt:lpstr>
      <vt:lpstr> </vt:lpstr>
      <vt:lpstr>تاثیر گذاری فایل های بیت مپ روی تجسم داده ای</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فایل های بیت مپ</dc:title>
  <dc:creator>saeed moemeni</dc:creator>
  <cp:lastModifiedBy>saeed moemeni</cp:lastModifiedBy>
  <cp:revision>19</cp:revision>
  <dcterms:created xsi:type="dcterms:W3CDTF">2024-08-10T06:21:22Z</dcterms:created>
  <dcterms:modified xsi:type="dcterms:W3CDTF">2024-08-16T08:46:24Z</dcterms:modified>
</cp:coreProperties>
</file>