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87" r:id="rId6"/>
    <p:sldId id="260" r:id="rId7"/>
    <p:sldId id="261" r:id="rId8"/>
    <p:sldId id="263" r:id="rId9"/>
    <p:sldId id="266" r:id="rId10"/>
    <p:sldId id="288" r:id="rId11"/>
    <p:sldId id="265" r:id="rId12"/>
    <p:sldId id="280" r:id="rId13"/>
    <p:sldId id="267" r:id="rId14"/>
    <p:sldId id="268" r:id="rId15"/>
    <p:sldId id="269" r:id="rId16"/>
    <p:sldId id="270" r:id="rId17"/>
    <p:sldId id="271" r:id="rId18"/>
    <p:sldId id="272" r:id="rId19"/>
    <p:sldId id="273" r:id="rId20"/>
    <p:sldId id="274" r:id="rId21"/>
    <p:sldId id="275" r:id="rId22"/>
    <p:sldId id="277" r:id="rId23"/>
    <p:sldId id="278" r:id="rId24"/>
    <p:sldId id="276" r:id="rId25"/>
    <p:sldId id="283" r:id="rId26"/>
    <p:sldId id="284" r:id="rId27"/>
    <p:sldId id="285" r:id="rId28"/>
    <p:sldId id="286" r:id="rId29"/>
    <p:sldId id="290" r:id="rId30"/>
    <p:sldId id="291" r:id="rId31"/>
    <p:sldId id="292" r:id="rId32"/>
    <p:sldId id="293" r:id="rId33"/>
    <p:sldId id="294" r:id="rId34"/>
    <p:sldId id="262" r:id="rId35"/>
    <p:sldId id="295" r:id="rId36"/>
    <p:sldId id="296" r:id="rId37"/>
    <p:sldId id="297"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66" autoAdjust="0"/>
    <p:restoredTop sz="87843" autoAdjust="0"/>
  </p:normalViewPr>
  <p:slideViewPr>
    <p:cSldViewPr snapToGrid="0">
      <p:cViewPr>
        <p:scale>
          <a:sx n="75" d="100"/>
          <a:sy n="75" d="100"/>
        </p:scale>
        <p:origin x="80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45:14.0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1,'14'1,"0"0,0 1,0 1,0 0,26 9,64 34,-86-37,42 24,-42-23,0 0,0 0,1-2,34 10,5-7,0-4,0-2,89-3,-112-1,-1 1,61 11,-47-6,1-3,90-3,-75-2,-36 0,0-2,29-7,-28 5,48-4,-70 9,31 0,0-2,0-1,0-2,48-14,-4-1,-59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2:59.86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1 115,'23'1,"0"1,1 1,31 8,-9 7,-39-14,0-1,1 0,-1 0,0-1,1 0,0 0,9 1,130-3,-68-1,-5-8,-35 3,-9 1,-1-2,50-17,-46 12,50-9,114-21,-128 21,-58 16,0 1,0 1,1 0,0 0,0 1,19-1,13 2,54 3,-91 0,0 0,0 1,0 0,0 0,0 1,-1-1,9 8,6 2,-15-10,15 9,36 14,-48-22,0-2,1 1,-1-1,1-1,0 1,19-1,84-3,-101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3:17.01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58,'118'8,"6"-1,-31-6,81-3,-122-4,-26 2,37 0,-49 3,0 0,0-1,0-1,14-4,-14 3,0 1,1 0,27-1,141-10,-14-1,-140 15,-9 0,1 0,-1 1,37 8,-20-4,-25-4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3:18.70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4,'5'3,"0"0,0 0,0-1,0 0,1 0,0 0,-1-1,1 0,0 0,10 0,-6 0,282 34,-234-32,90-6,-116-2,0 0,34-11,-12 2,-12 6,0 2,0 2,0 2,0 1,45 6,-74-3,0 0,21 8,-23-6,0-1,1 0,20 1,-16-2,-1 1,0 0,24 8,-27-7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3:21.14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31,'114'8,"-55"-2,1 0,46 2,-76-9,56-9,-71 7,9 0,0-2,-1-1,37-14,-51 18,0-1,1 1,-1 1,0-1,0 2,1-1,16 2,-13-1,-1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3:23.47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15,'8'1,"1"0,-1 0,0 1,11 3,21 5,145 1,-20-2,-111-5,1-1,72-8,-76-1,25-2,-67 8,-1-1,0-1,0 1,0-1,15-6,-15 5,0 0,1 1,-1-1,1 2,12-2,51-3,12-1,45 17,-75-5,44 10,-54-9,-21-3,37 1,24-6,115 4,-188 0,-2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3:56.79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64,'204'-11,"-180"11,-1-2,0 0,1-2,-1-1,-1 0,24-10,-30 11,1 0,-1 1,29-2,-19 3,-12 1,-1 1,1 0,0 1,-1 0,1 1,-1 1,19 6,99 24,-115-30,1-1,0 0,0-1,0-1,27-2,7 0,74 3,128-3,-95-8,-118 8,-33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4:22.74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4:22.74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45:24.1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31,'1340'0,"-1313"-1,0-2,32-7,-30 5,47-4,-53 8,-8 0,0 0,0 2,17 1,-29-1,0-1,0 1,0-1,0 1,0 0,0 0,0 0,-1 1,1-1,0 1,-1-1,1 1,-1 0,0 0,0 0,0 0,0 0,0 1,0-1,0 1,2 3,-3-1,2 0,-1 0,0-1,1 1,0-1,0 1,1-1,-1 0,1 0,0 0,6 4,-4-5,-1 0,1-1,-1 0,1 0,-1 0,1-1,0 0,0 0,0-1,8 1,0-1,-8 0,-1 0,0 0,0 1,1-1,-1 1,0 0,8 3,-11-3,0 1,-1-1,1 0,0 1,-1-1,1 1,-1-1,0 1,1 0,-1-1,0 1,0 0,0 0,0 0,-1 0,1 0,0 0,-1 0,1 0,-1 0,0 0,0 0,0 3,1-2,-1 1,0-1,0 1,0-1,-1 1,1-1,-1 1,0-1,0 0,0 1,0-1,0 0,-1 0,1 0,-5 5,5-6,-1 0,0 0,0-1,0 1,0-1,0 0,-1 0,1 1,0-1,0-1,-1 1,1 0,-1 0,1-1,0 0,-1 1,1-1,-1 0,1 0,-1 0,1-1,-6 0,-78-10,-1 4,-104 5,182 2,-7-1,1-1,-1 0,-24-7,21 4,-37-4,-293 7,179 4,-458-2,604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46:58.6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840 59,'-77'-8,"27"1,24 3,-47-12,53 10,-1 1,1 1,0 1,-26-1,-8 4,17-1,-1 2,-59 8,43 0,0-3,-83-1,121-5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47:06.1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1495 15,'-60'-1,"-64"3,112-1,1 2,0-1,-13 6,14-5,1 0,-1 0,0-1,0 0,-10 0,-390-3,275-14,114 14,0-1,-36-9,37 6,0 1,0 2,-24-2,-379 5,411-1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49:26.3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13,'2'3,"1"0,-1 1,1-1,0 0,0-1,0 1,0 0,1-1,-1 0,8 4,-6-3,8 4,0 0,1-1,15 5,18 7,-16-4,37 9,6 3,-42-15,41 9,-31-9,-22-7,-1-1,1-1,0-1,-1-1,1-1,0 0,-1-1,35-9,58-33,60-10,-132 40,200-56,-206 57,-24 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1:24.856"/>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2624 57,'-9'-6,"1"0,-1 1,0 0,-16-6,9 5,-1 1,0 1,-1 1,1 1,0 0,-1 1,0 1,1 0,-1 1,1 1,-20 5,30-5,-25 2,1 3,1 0,-50 20,64-21,-1-1,0 0,-32 4,29-6,0 1,-25 8,26-7,-1-1,0 0,-1-2,1-1,0 0,-38-4,-4 1,14 0,-56-8,57 6,-67 3,67 2,-69-8,66 2,-73 3,75 3,-81-9,68 2,47 6,0-1,-1 0,1-1,0-1,-24-8,26 7,0 1,0 1,0 0,-1 0,1 1,-19 1,-40-4,21-2,0 3,-81 4,39 1,-135-2,215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1:27.20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1861 29,'0'2,"-1"-1,1 0,-1 1,1-1,-1 0,1 1,-1-1,0 0,0 0,0 0,0 0,0 0,0 0,0 0,0 0,0 0,0 0,0-1,-1 1,1 0,0-1,0 1,-1-1,1 0,-2 1,-43 10,35-9,-73 12,1-4,-147-1,215-8,1 0,-1 1,-19 6,24-5,-1-1,1 0,-1 0,1-1,-1 0,1-1,-1 0,-12-2,4 0,-1 0,0 2,1 1,-1 0,0 1,1 1,-30 9,17-5,-51 6,12-11,50-3,0 1,0 1,0 1,0 2,0-1,-28 11,27-7,0 0,-1-1,0-2,0 0,0-1,0-2,-32-1,26 0,17 1,1-1,-1 0,0-1,0-1,1 0,-1 0,1-1,-18-6,15 2,0 0,0-1,0 0,1-1,0 0,1-1,0-1,0 0,-13-17,17 18,-1 0,-1 0,-20-15,24 21,1 0,-1 1,1-1,-1 1,0 1,-1-1,1 1,0 0,-13-2,7 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2:08.70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1057 143,'-48'0,"0"-2,0-3,1-1,-66-18,-94-43,195 64,-1 0,1 0,0 2,-1-1,-15 2,-35-5,-92-12,113 13,-76 4,52 1,54-1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52:10.64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1071 57,'-114'1,"-123"-2,216-1,0-1,-23-6,26 4,0 2,0 0,-28-1,11 5,12 0,0-1,0 0,0-2,-25-5,25 3,-1 1,1 1,-1 1,-26 2,24 0,-1 0,1-3,-27-3,-18-1,59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71505-E1D4-413F-91C3-D1AA15400C1E}"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D5037-903D-4B63-B097-FC65ADEADBC2}" type="slidenum">
              <a:rPr lang="en-US" smtClean="0"/>
              <a:t>‹#›</a:t>
            </a:fld>
            <a:endParaRPr lang="en-US"/>
          </a:p>
        </p:txBody>
      </p:sp>
    </p:spTree>
    <p:extLst>
      <p:ext uri="{BB962C8B-B14F-4D97-AF65-F5344CB8AC3E}">
        <p14:creationId xmlns:p14="http://schemas.microsoft.com/office/powerpoint/2010/main" val="2405193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 one. I am glad to present our group work on final project. Group members are me, </a:t>
            </a:r>
            <a:r>
              <a:rPr lang="en-US" dirty="0" err="1"/>
              <a:t>akash</a:t>
            </a:r>
            <a:r>
              <a:rPr lang="en-US" dirty="0"/>
              <a:t>, </a:t>
            </a:r>
            <a:r>
              <a:rPr lang="en-US" dirty="0" err="1"/>
              <a:t>delmi</a:t>
            </a:r>
            <a:r>
              <a:rPr lang="en-US" dirty="0"/>
              <a:t> and </a:t>
            </a:r>
            <a:r>
              <a:rPr lang="en-US" dirty="0" err="1"/>
              <a:t>verinder</a:t>
            </a:r>
            <a:r>
              <a:rPr lang="en-US" dirty="0"/>
              <a:t>.</a:t>
            </a:r>
          </a:p>
        </p:txBody>
      </p:sp>
      <p:sp>
        <p:nvSpPr>
          <p:cNvPr id="4" name="Slide Number Placeholder 3"/>
          <p:cNvSpPr>
            <a:spLocks noGrp="1"/>
          </p:cNvSpPr>
          <p:nvPr>
            <p:ph type="sldNum" sz="quarter" idx="5"/>
          </p:nvPr>
        </p:nvSpPr>
        <p:spPr/>
        <p:txBody>
          <a:bodyPr/>
          <a:lstStyle/>
          <a:p>
            <a:fld id="{10ED5037-903D-4B63-B097-FC65ADEADBC2}" type="slidenum">
              <a:rPr lang="en-US" smtClean="0"/>
              <a:t>1</a:t>
            </a:fld>
            <a:endParaRPr lang="en-US"/>
          </a:p>
        </p:txBody>
      </p:sp>
    </p:spTree>
    <p:extLst>
      <p:ext uri="{BB962C8B-B14F-4D97-AF65-F5344CB8AC3E}">
        <p14:creationId xmlns:p14="http://schemas.microsoft.com/office/powerpoint/2010/main" val="4074568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data model we exported from </a:t>
            </a:r>
            <a:r>
              <a:rPr lang="en-US" dirty="0" err="1"/>
              <a:t>sql</a:t>
            </a:r>
            <a:r>
              <a:rPr lang="en-US" dirty="0"/>
              <a:t> developer. The relationship between fact table and dimensions are stablished by define foreign keys in fact order. We also created indexes on foreign keys in fact order for optimizing the queries. Unique indexes are </a:t>
            </a:r>
            <a:r>
              <a:rPr lang="en-US" dirty="0" err="1"/>
              <a:t>laso</a:t>
            </a:r>
            <a:r>
              <a:rPr lang="en-US" dirty="0"/>
              <a:t> created on business keys in </a:t>
            </a:r>
            <a:r>
              <a:rPr lang="en-US" dirty="0" err="1"/>
              <a:t>dimenstion</a:t>
            </a:r>
            <a:r>
              <a:rPr lang="en-US" dirty="0"/>
              <a:t> tables</a:t>
            </a:r>
          </a:p>
        </p:txBody>
      </p:sp>
      <p:sp>
        <p:nvSpPr>
          <p:cNvPr id="4" name="Slide Number Placeholder 3"/>
          <p:cNvSpPr>
            <a:spLocks noGrp="1"/>
          </p:cNvSpPr>
          <p:nvPr>
            <p:ph type="sldNum" sz="quarter" idx="5"/>
          </p:nvPr>
        </p:nvSpPr>
        <p:spPr/>
        <p:txBody>
          <a:bodyPr/>
          <a:lstStyle/>
          <a:p>
            <a:fld id="{10ED5037-903D-4B63-B097-FC65ADEADBC2}" type="slidenum">
              <a:rPr lang="en-US" smtClean="0"/>
              <a:t>10</a:t>
            </a:fld>
            <a:endParaRPr lang="en-US"/>
          </a:p>
        </p:txBody>
      </p:sp>
    </p:spTree>
    <p:extLst>
      <p:ext uri="{BB962C8B-B14F-4D97-AF65-F5344CB8AC3E}">
        <p14:creationId xmlns:p14="http://schemas.microsoft.com/office/powerpoint/2010/main" val="90478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enters the </a:t>
            </a:r>
            <a:r>
              <a:rPr lang="en-US" dirty="0" err="1"/>
              <a:t>etl</a:t>
            </a:r>
            <a:r>
              <a:rPr lang="en-US" dirty="0"/>
              <a:t> process by describing the </a:t>
            </a:r>
            <a:r>
              <a:rPr lang="en-US" dirty="0" err="1"/>
              <a:t>etl</a:t>
            </a:r>
            <a:r>
              <a:rPr lang="en-US" dirty="0"/>
              <a:t> process diagram. We derived data from tables</a:t>
            </a:r>
          </a:p>
        </p:txBody>
      </p:sp>
      <p:sp>
        <p:nvSpPr>
          <p:cNvPr id="4" name="Slide Number Placeholder 3"/>
          <p:cNvSpPr>
            <a:spLocks noGrp="1"/>
          </p:cNvSpPr>
          <p:nvPr>
            <p:ph type="sldNum" sz="quarter" idx="5"/>
          </p:nvPr>
        </p:nvSpPr>
        <p:spPr/>
        <p:txBody>
          <a:bodyPr/>
          <a:lstStyle/>
          <a:p>
            <a:fld id="{10ED5037-903D-4B63-B097-FC65ADEADBC2}" type="slidenum">
              <a:rPr lang="en-US" smtClean="0"/>
              <a:t>11</a:t>
            </a:fld>
            <a:endParaRPr lang="en-US"/>
          </a:p>
        </p:txBody>
      </p:sp>
    </p:spTree>
    <p:extLst>
      <p:ext uri="{BB962C8B-B14F-4D97-AF65-F5344CB8AC3E}">
        <p14:creationId xmlns:p14="http://schemas.microsoft.com/office/powerpoint/2010/main" val="281844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process include the </a:t>
            </a:r>
            <a:r>
              <a:rPr lang="en-US" dirty="0" err="1"/>
              <a:t>dimdate</a:t>
            </a:r>
            <a:r>
              <a:rPr lang="en-US" dirty="0"/>
              <a:t> procedure. We calculated some attributes from data value. Like extracting year, year span, start year and end year  same attributes for </a:t>
            </a:r>
            <a:r>
              <a:rPr lang="en-US" dirty="0" err="1"/>
              <a:t>qurter</a:t>
            </a:r>
            <a:r>
              <a:rPr lang="en-US" dirty="0"/>
              <a:t> and month.</a:t>
            </a:r>
          </a:p>
        </p:txBody>
      </p:sp>
      <p:sp>
        <p:nvSpPr>
          <p:cNvPr id="4" name="Slide Number Placeholder 3"/>
          <p:cNvSpPr>
            <a:spLocks noGrp="1"/>
          </p:cNvSpPr>
          <p:nvPr>
            <p:ph type="sldNum" sz="quarter" idx="5"/>
          </p:nvPr>
        </p:nvSpPr>
        <p:spPr/>
        <p:txBody>
          <a:bodyPr/>
          <a:lstStyle/>
          <a:p>
            <a:fld id="{10ED5037-903D-4B63-B097-FC65ADEADBC2}" type="slidenum">
              <a:rPr lang="en-US" smtClean="0"/>
              <a:t>12</a:t>
            </a:fld>
            <a:endParaRPr lang="en-US"/>
          </a:p>
        </p:txBody>
      </p:sp>
    </p:spTree>
    <p:extLst>
      <p:ext uri="{BB962C8B-B14F-4D97-AF65-F5344CB8AC3E}">
        <p14:creationId xmlns:p14="http://schemas.microsoft.com/office/powerpoint/2010/main" val="1717801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comparison to course guidelines , we followed another approach. We extract data for a specific date order in each </a:t>
            </a:r>
            <a:r>
              <a:rPr lang="en-US" dirty="0" err="1"/>
              <a:t>etl</a:t>
            </a:r>
            <a:r>
              <a:rPr lang="en-US" dirty="0"/>
              <a:t> process execution instead of   importing all dimensional information from </a:t>
            </a:r>
            <a:r>
              <a:rPr lang="en-US" dirty="0" err="1"/>
              <a:t>oltp</a:t>
            </a:r>
            <a:r>
              <a:rPr lang="en-US" dirty="0"/>
              <a:t> tables. As you can see, our extract procedures get date input unlike course materials. </a:t>
            </a:r>
          </a:p>
          <a:p>
            <a:r>
              <a:rPr lang="en-US" dirty="0"/>
              <a:t>I should note that this statement changes timestamp to the date </a:t>
            </a:r>
          </a:p>
        </p:txBody>
      </p:sp>
      <p:sp>
        <p:nvSpPr>
          <p:cNvPr id="4" name="Slide Number Placeholder 3"/>
          <p:cNvSpPr>
            <a:spLocks noGrp="1"/>
          </p:cNvSpPr>
          <p:nvPr>
            <p:ph type="sldNum" sz="quarter" idx="5"/>
          </p:nvPr>
        </p:nvSpPr>
        <p:spPr/>
        <p:txBody>
          <a:bodyPr/>
          <a:lstStyle/>
          <a:p>
            <a:fld id="{10ED5037-903D-4B63-B097-FC65ADEADBC2}" type="slidenum">
              <a:rPr lang="en-US" smtClean="0"/>
              <a:t>13</a:t>
            </a:fld>
            <a:endParaRPr lang="en-US"/>
          </a:p>
        </p:txBody>
      </p:sp>
    </p:spTree>
    <p:extLst>
      <p:ext uri="{BB962C8B-B14F-4D97-AF65-F5344CB8AC3E}">
        <p14:creationId xmlns:p14="http://schemas.microsoft.com/office/powerpoint/2010/main" val="118565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ED5037-903D-4B63-B097-FC65ADEADBC2}" type="slidenum">
              <a:rPr lang="en-US" smtClean="0"/>
              <a:t>14</a:t>
            </a:fld>
            <a:endParaRPr lang="en-US"/>
          </a:p>
        </p:txBody>
      </p:sp>
    </p:spTree>
    <p:extLst>
      <p:ext uri="{BB962C8B-B14F-4D97-AF65-F5344CB8AC3E}">
        <p14:creationId xmlns:p14="http://schemas.microsoft.com/office/powerpoint/2010/main" val="2424265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transformation part, we create some necessary sequence in the first place. Except for dim date, we created one sequence for each </a:t>
            </a:r>
            <a:r>
              <a:rPr lang="en-US" dirty="0" err="1"/>
              <a:t>dimtables</a:t>
            </a:r>
            <a:r>
              <a:rPr lang="en-US" dirty="0"/>
              <a:t>. The sequences provides surrogate keys.</a:t>
            </a:r>
          </a:p>
        </p:txBody>
      </p:sp>
      <p:sp>
        <p:nvSpPr>
          <p:cNvPr id="4" name="Slide Number Placeholder 3"/>
          <p:cNvSpPr>
            <a:spLocks noGrp="1"/>
          </p:cNvSpPr>
          <p:nvPr>
            <p:ph type="sldNum" sz="quarter" idx="5"/>
          </p:nvPr>
        </p:nvSpPr>
        <p:spPr/>
        <p:txBody>
          <a:bodyPr/>
          <a:lstStyle/>
          <a:p>
            <a:fld id="{10ED5037-903D-4B63-B097-FC65ADEADBC2}" type="slidenum">
              <a:rPr lang="en-US" smtClean="0"/>
              <a:t>16</a:t>
            </a:fld>
            <a:endParaRPr lang="en-US"/>
          </a:p>
        </p:txBody>
      </p:sp>
    </p:spTree>
    <p:extLst>
      <p:ext uri="{BB962C8B-B14F-4D97-AF65-F5344CB8AC3E}">
        <p14:creationId xmlns:p14="http://schemas.microsoft.com/office/powerpoint/2010/main" val="3556843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scd2 tables that are customer and products we consider the following conditions:</a:t>
            </a:r>
          </a:p>
          <a:p>
            <a:r>
              <a:rPr lang="en-US" dirty="0"/>
              <a:t>If matched  then update : update includes adding new record and closing the existing record</a:t>
            </a:r>
          </a:p>
          <a:p>
            <a:r>
              <a:rPr lang="en-US" dirty="0"/>
              <a:t>If not matched by target: add new record</a:t>
            </a:r>
          </a:p>
          <a:p>
            <a:r>
              <a:rPr lang="en-US" dirty="0"/>
              <a:t>If not matched by source: closing the existing new record</a:t>
            </a:r>
          </a:p>
          <a:p>
            <a:r>
              <a:rPr lang="en-US" dirty="0"/>
              <a:t>In the next slides we see provided transformation procedures for other tables</a:t>
            </a:r>
          </a:p>
        </p:txBody>
      </p:sp>
      <p:sp>
        <p:nvSpPr>
          <p:cNvPr id="4" name="Slide Number Placeholder 3"/>
          <p:cNvSpPr>
            <a:spLocks noGrp="1"/>
          </p:cNvSpPr>
          <p:nvPr>
            <p:ph type="sldNum" sz="quarter" idx="5"/>
          </p:nvPr>
        </p:nvSpPr>
        <p:spPr/>
        <p:txBody>
          <a:bodyPr/>
          <a:lstStyle/>
          <a:p>
            <a:fld id="{10ED5037-903D-4B63-B097-FC65ADEADBC2}" type="slidenum">
              <a:rPr lang="en-US" smtClean="0"/>
              <a:t>17</a:t>
            </a:fld>
            <a:endParaRPr lang="en-US"/>
          </a:p>
        </p:txBody>
      </p:sp>
    </p:spTree>
    <p:extLst>
      <p:ext uri="{BB962C8B-B14F-4D97-AF65-F5344CB8AC3E}">
        <p14:creationId xmlns:p14="http://schemas.microsoft.com/office/powerpoint/2010/main" val="998672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loading process include simple procedures for importing data into final tables. I should note that unlike course material procedures, we could not enjoy delete statement because of integrity errors. We decided to use merge statement to update or insert records.</a:t>
            </a:r>
          </a:p>
        </p:txBody>
      </p:sp>
      <p:sp>
        <p:nvSpPr>
          <p:cNvPr id="4" name="Slide Number Placeholder 3"/>
          <p:cNvSpPr>
            <a:spLocks noGrp="1"/>
          </p:cNvSpPr>
          <p:nvPr>
            <p:ph type="sldNum" sz="quarter" idx="5"/>
          </p:nvPr>
        </p:nvSpPr>
        <p:spPr/>
        <p:txBody>
          <a:bodyPr/>
          <a:lstStyle/>
          <a:p>
            <a:fld id="{10ED5037-903D-4B63-B097-FC65ADEADBC2}" type="slidenum">
              <a:rPr lang="en-US" smtClean="0"/>
              <a:t>24</a:t>
            </a:fld>
            <a:endParaRPr lang="en-US"/>
          </a:p>
        </p:txBody>
      </p:sp>
    </p:spTree>
    <p:extLst>
      <p:ext uri="{BB962C8B-B14F-4D97-AF65-F5344CB8AC3E}">
        <p14:creationId xmlns:p14="http://schemas.microsoft.com/office/powerpoint/2010/main" val="2747147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execution part, I created some execution procedures. Procedures for executing the extract</a:t>
            </a:r>
            <a:r>
              <a:rPr lang="en-US"/>
              <a:t>, transform </a:t>
            </a:r>
            <a:r>
              <a:rPr lang="en-US" dirty="0"/>
              <a:t>and loading process, finally I executed these three procedures in an </a:t>
            </a:r>
            <a:r>
              <a:rPr lang="en-US" dirty="0" err="1"/>
              <a:t>anonemous</a:t>
            </a:r>
            <a:r>
              <a:rPr lang="en-US" dirty="0"/>
              <a:t> block in a for loop to load data for all dates in which we have an order</a:t>
            </a:r>
          </a:p>
        </p:txBody>
      </p:sp>
      <p:sp>
        <p:nvSpPr>
          <p:cNvPr id="4" name="Slide Number Placeholder 3"/>
          <p:cNvSpPr>
            <a:spLocks noGrp="1"/>
          </p:cNvSpPr>
          <p:nvPr>
            <p:ph type="sldNum" sz="quarter" idx="5"/>
          </p:nvPr>
        </p:nvSpPr>
        <p:spPr/>
        <p:txBody>
          <a:bodyPr/>
          <a:lstStyle/>
          <a:p>
            <a:fld id="{10ED5037-903D-4B63-B097-FC65ADEADBC2}" type="slidenum">
              <a:rPr lang="en-US" smtClean="0"/>
              <a:t>28</a:t>
            </a:fld>
            <a:endParaRPr lang="en-US"/>
          </a:p>
        </p:txBody>
      </p:sp>
    </p:spTree>
    <p:extLst>
      <p:ext uri="{BB962C8B-B14F-4D97-AF65-F5344CB8AC3E}">
        <p14:creationId xmlns:p14="http://schemas.microsoft.com/office/powerpoint/2010/main" val="293515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contains:</a:t>
            </a:r>
          </a:p>
          <a:p>
            <a:r>
              <a:rPr lang="en-US" dirty="0"/>
              <a:t>The execution part are procedures that execute whole extract process, transform and loading process. And finally we have an anonymous block which execute whole ETL process for all dates for which an order is recorded in </a:t>
            </a:r>
            <a:r>
              <a:rPr lang="en-US" dirty="0" err="1"/>
              <a:t>oltp</a:t>
            </a:r>
            <a:r>
              <a:rPr lang="en-US" dirty="0"/>
              <a:t> database. </a:t>
            </a:r>
          </a:p>
        </p:txBody>
      </p:sp>
      <p:sp>
        <p:nvSpPr>
          <p:cNvPr id="4" name="Slide Number Placeholder 3"/>
          <p:cNvSpPr>
            <a:spLocks noGrp="1"/>
          </p:cNvSpPr>
          <p:nvPr>
            <p:ph type="sldNum" sz="quarter" idx="5"/>
          </p:nvPr>
        </p:nvSpPr>
        <p:spPr/>
        <p:txBody>
          <a:bodyPr/>
          <a:lstStyle/>
          <a:p>
            <a:fld id="{10ED5037-903D-4B63-B097-FC65ADEADBC2}" type="slidenum">
              <a:rPr lang="en-US" smtClean="0"/>
              <a:t>2</a:t>
            </a:fld>
            <a:endParaRPr lang="en-US"/>
          </a:p>
        </p:txBody>
      </p:sp>
    </p:spTree>
    <p:extLst>
      <p:ext uri="{BB962C8B-B14F-4D97-AF65-F5344CB8AC3E}">
        <p14:creationId xmlns:p14="http://schemas.microsoft.com/office/powerpoint/2010/main" val="175312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selected for this work is </a:t>
            </a:r>
          </a:p>
        </p:txBody>
      </p:sp>
      <p:sp>
        <p:nvSpPr>
          <p:cNvPr id="4" name="Slide Number Placeholder 3"/>
          <p:cNvSpPr>
            <a:spLocks noGrp="1"/>
          </p:cNvSpPr>
          <p:nvPr>
            <p:ph type="sldNum" sz="quarter" idx="5"/>
          </p:nvPr>
        </p:nvSpPr>
        <p:spPr/>
        <p:txBody>
          <a:bodyPr/>
          <a:lstStyle/>
          <a:p>
            <a:fld id="{10ED5037-903D-4B63-B097-FC65ADEADBC2}" type="slidenum">
              <a:rPr lang="en-US" smtClean="0"/>
              <a:t>3</a:t>
            </a:fld>
            <a:endParaRPr lang="en-US"/>
          </a:p>
        </p:txBody>
      </p:sp>
    </p:spTree>
    <p:extLst>
      <p:ext uri="{BB962C8B-B14F-4D97-AF65-F5344CB8AC3E}">
        <p14:creationId xmlns:p14="http://schemas.microsoft.com/office/powerpoint/2010/main" val="59603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HR and OE entity diagram here. the table </a:t>
            </a:r>
            <a:r>
              <a:rPr lang="en-US" dirty="0" err="1"/>
              <a:t>oe</a:t>
            </a:r>
            <a:r>
              <a:rPr lang="en-US" dirty="0"/>
              <a:t>. Orders and hr. employees make a connection between two schema. In fact </a:t>
            </a:r>
            <a:r>
              <a:rPr lang="en-US" dirty="0" err="1"/>
              <a:t>employeeId</a:t>
            </a:r>
            <a:r>
              <a:rPr lang="en-US" dirty="0"/>
              <a:t> is the </a:t>
            </a:r>
            <a:r>
              <a:rPr lang="en-US" dirty="0" err="1"/>
              <a:t>foreging</a:t>
            </a:r>
            <a:r>
              <a:rPr lang="en-US" dirty="0"/>
              <a:t> key in table orders to track sale </a:t>
            </a:r>
            <a:r>
              <a:rPr lang="en-US" dirty="0" err="1"/>
              <a:t>reprentive</a:t>
            </a:r>
            <a:r>
              <a:rPr lang="en-US" dirty="0"/>
              <a:t> people.</a:t>
            </a:r>
          </a:p>
          <a:p>
            <a:r>
              <a:rPr lang="en-US" dirty="0"/>
              <a:t>We transformed these types in the ETL process.</a:t>
            </a:r>
          </a:p>
        </p:txBody>
      </p:sp>
      <p:sp>
        <p:nvSpPr>
          <p:cNvPr id="4" name="Slide Number Placeholder 3"/>
          <p:cNvSpPr>
            <a:spLocks noGrp="1"/>
          </p:cNvSpPr>
          <p:nvPr>
            <p:ph type="sldNum" sz="quarter" idx="5"/>
          </p:nvPr>
        </p:nvSpPr>
        <p:spPr/>
        <p:txBody>
          <a:bodyPr/>
          <a:lstStyle/>
          <a:p>
            <a:fld id="{10ED5037-903D-4B63-B097-FC65ADEADBC2}" type="slidenum">
              <a:rPr lang="en-US" smtClean="0"/>
              <a:t>4</a:t>
            </a:fld>
            <a:endParaRPr lang="en-US"/>
          </a:p>
        </p:txBody>
      </p:sp>
    </p:spTree>
    <p:extLst>
      <p:ext uri="{BB962C8B-B14F-4D97-AF65-F5344CB8AC3E}">
        <p14:creationId xmlns:p14="http://schemas.microsoft.com/office/powerpoint/2010/main" val="32648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provided an data model of OLTP schemas . there is an possibility in </a:t>
            </a:r>
            <a:r>
              <a:rPr lang="en-US" dirty="0" err="1"/>
              <a:t>sql</a:t>
            </a:r>
            <a:r>
              <a:rPr lang="en-US" dirty="0"/>
              <a:t> developer to create data model in script </a:t>
            </a:r>
            <a:r>
              <a:rPr lang="en-US" dirty="0" err="1"/>
              <a:t>fromat</a:t>
            </a:r>
            <a:r>
              <a:rPr lang="en-US" dirty="0"/>
              <a:t> (means </a:t>
            </a:r>
            <a:r>
              <a:rPr lang="en-US" dirty="0" err="1"/>
              <a:t>sql</a:t>
            </a:r>
            <a:r>
              <a:rPr lang="en-US" dirty="0"/>
              <a:t> file) that I have included in submission files or such diagram.</a:t>
            </a:r>
          </a:p>
        </p:txBody>
      </p:sp>
      <p:sp>
        <p:nvSpPr>
          <p:cNvPr id="4" name="Slide Number Placeholder 3"/>
          <p:cNvSpPr>
            <a:spLocks noGrp="1"/>
          </p:cNvSpPr>
          <p:nvPr>
            <p:ph type="sldNum" sz="quarter" idx="5"/>
          </p:nvPr>
        </p:nvSpPr>
        <p:spPr/>
        <p:txBody>
          <a:bodyPr/>
          <a:lstStyle/>
          <a:p>
            <a:fld id="{10ED5037-903D-4B63-B097-FC65ADEADBC2}" type="slidenum">
              <a:rPr lang="en-US" smtClean="0"/>
              <a:t>5</a:t>
            </a:fld>
            <a:endParaRPr lang="en-US"/>
          </a:p>
        </p:txBody>
      </p:sp>
    </p:spTree>
    <p:extLst>
      <p:ext uri="{BB962C8B-B14F-4D97-AF65-F5344CB8AC3E}">
        <p14:creationId xmlns:p14="http://schemas.microsoft.com/office/powerpoint/2010/main" val="327391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selecting our OLTP database and reviewing the available tables and information inside the each table. We started working on dimensional model. Here we tried to follow useful guidelines we learned from this course. </a:t>
            </a:r>
          </a:p>
        </p:txBody>
      </p:sp>
      <p:sp>
        <p:nvSpPr>
          <p:cNvPr id="4" name="Slide Number Placeholder 3"/>
          <p:cNvSpPr>
            <a:spLocks noGrp="1"/>
          </p:cNvSpPr>
          <p:nvPr>
            <p:ph type="sldNum" sz="quarter" idx="5"/>
          </p:nvPr>
        </p:nvSpPr>
        <p:spPr/>
        <p:txBody>
          <a:bodyPr/>
          <a:lstStyle/>
          <a:p>
            <a:fld id="{10ED5037-903D-4B63-B097-FC65ADEADBC2}" type="slidenum">
              <a:rPr lang="en-US" smtClean="0"/>
              <a:t>6</a:t>
            </a:fld>
            <a:endParaRPr lang="en-US"/>
          </a:p>
        </p:txBody>
      </p:sp>
    </p:spTree>
    <p:extLst>
      <p:ext uri="{BB962C8B-B14F-4D97-AF65-F5344CB8AC3E}">
        <p14:creationId xmlns:p14="http://schemas.microsoft.com/office/powerpoint/2010/main" val="1222227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by following the granularity we reached these </a:t>
            </a:r>
            <a:r>
              <a:rPr lang="en-US" dirty="0" err="1"/>
              <a:t>these</a:t>
            </a:r>
            <a:r>
              <a:rPr lang="en-US" dirty="0"/>
              <a:t> dimensions and fact table.</a:t>
            </a:r>
          </a:p>
        </p:txBody>
      </p:sp>
      <p:sp>
        <p:nvSpPr>
          <p:cNvPr id="4" name="Slide Number Placeholder 3"/>
          <p:cNvSpPr>
            <a:spLocks noGrp="1"/>
          </p:cNvSpPr>
          <p:nvPr>
            <p:ph type="sldNum" sz="quarter" idx="5"/>
          </p:nvPr>
        </p:nvSpPr>
        <p:spPr/>
        <p:txBody>
          <a:bodyPr/>
          <a:lstStyle/>
          <a:p>
            <a:fld id="{10ED5037-903D-4B63-B097-FC65ADEADBC2}" type="slidenum">
              <a:rPr lang="en-US" smtClean="0"/>
              <a:t>7</a:t>
            </a:fld>
            <a:endParaRPr lang="en-US"/>
          </a:p>
        </p:txBody>
      </p:sp>
    </p:spTree>
    <p:extLst>
      <p:ext uri="{BB962C8B-B14F-4D97-AF65-F5344CB8AC3E}">
        <p14:creationId xmlns:p14="http://schemas.microsoft.com/office/powerpoint/2010/main" val="2253899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reached these star schema.</a:t>
            </a:r>
          </a:p>
          <a:p>
            <a:r>
              <a:rPr lang="en-US" dirty="0"/>
              <a:t>Measures are quantity and product unit price and the total price which is calculated from unit price and quantity. These are information we could derive from </a:t>
            </a:r>
            <a:r>
              <a:rPr lang="en-US" dirty="0" err="1"/>
              <a:t>oltp</a:t>
            </a:r>
            <a:r>
              <a:rPr lang="en-US" dirty="0"/>
              <a:t> database.</a:t>
            </a:r>
          </a:p>
        </p:txBody>
      </p:sp>
      <p:sp>
        <p:nvSpPr>
          <p:cNvPr id="4" name="Slide Number Placeholder 3"/>
          <p:cNvSpPr>
            <a:spLocks noGrp="1"/>
          </p:cNvSpPr>
          <p:nvPr>
            <p:ph type="sldNum" sz="quarter" idx="5"/>
          </p:nvPr>
        </p:nvSpPr>
        <p:spPr/>
        <p:txBody>
          <a:bodyPr/>
          <a:lstStyle/>
          <a:p>
            <a:fld id="{10ED5037-903D-4B63-B097-FC65ADEADBC2}" type="slidenum">
              <a:rPr lang="en-US" smtClean="0"/>
              <a:t>8</a:t>
            </a:fld>
            <a:endParaRPr lang="en-US"/>
          </a:p>
        </p:txBody>
      </p:sp>
    </p:spTree>
    <p:extLst>
      <p:ext uri="{BB962C8B-B14F-4D97-AF65-F5344CB8AC3E}">
        <p14:creationId xmlns:p14="http://schemas.microsoft.com/office/powerpoint/2010/main" val="100454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of deploying star schema, we specified the business key and SCD level for each dimension . </a:t>
            </a:r>
          </a:p>
          <a:p>
            <a:r>
              <a:rPr lang="en-US" dirty="0"/>
              <a:t>I should mention that the </a:t>
            </a:r>
            <a:r>
              <a:rPr lang="en-US" dirty="0" err="1"/>
              <a:t>dimproduct</a:t>
            </a:r>
            <a:r>
              <a:rPr lang="en-US" dirty="0"/>
              <a:t> have three non key attributes, product description, category and category description. If only category name changes we keep the history and add new record.</a:t>
            </a:r>
          </a:p>
          <a:p>
            <a:endParaRPr lang="en-US" dirty="0"/>
          </a:p>
        </p:txBody>
      </p:sp>
      <p:sp>
        <p:nvSpPr>
          <p:cNvPr id="4" name="Slide Number Placeholder 3"/>
          <p:cNvSpPr>
            <a:spLocks noGrp="1"/>
          </p:cNvSpPr>
          <p:nvPr>
            <p:ph type="sldNum" sz="quarter" idx="5"/>
          </p:nvPr>
        </p:nvSpPr>
        <p:spPr/>
        <p:txBody>
          <a:bodyPr/>
          <a:lstStyle/>
          <a:p>
            <a:fld id="{10ED5037-903D-4B63-B097-FC65ADEADBC2}" type="slidenum">
              <a:rPr lang="en-US" smtClean="0"/>
              <a:t>9</a:t>
            </a:fld>
            <a:endParaRPr lang="en-US"/>
          </a:p>
        </p:txBody>
      </p:sp>
    </p:spTree>
    <p:extLst>
      <p:ext uri="{BB962C8B-B14F-4D97-AF65-F5344CB8AC3E}">
        <p14:creationId xmlns:p14="http://schemas.microsoft.com/office/powerpoint/2010/main" val="11143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6AE5-2F0B-C5EF-8ED4-5A4D3D047A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74B979-601A-781F-0423-48D184A14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4B228-6FE2-BC2B-A108-8C3D0A986E9E}"/>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5" name="Footer Placeholder 4">
            <a:extLst>
              <a:ext uri="{FF2B5EF4-FFF2-40B4-BE49-F238E27FC236}">
                <a16:creationId xmlns:a16="http://schemas.microsoft.com/office/drawing/2014/main" id="{58C0521A-B022-FE03-3660-6D8973B3A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56858-890A-BDEA-E480-14F583C1E894}"/>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428733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9075-497C-04F8-AC3E-5FD4CF2EF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9E67F-609F-75C4-ACB7-B4E283BCCB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4964E-2B70-A043-C691-1920E0EB241D}"/>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5" name="Footer Placeholder 4">
            <a:extLst>
              <a:ext uri="{FF2B5EF4-FFF2-40B4-BE49-F238E27FC236}">
                <a16:creationId xmlns:a16="http://schemas.microsoft.com/office/drawing/2014/main" id="{A384F063-B642-7615-D915-5FF410047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365B9-A24E-692C-716E-CB087D77478B}"/>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52594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F6593-2E22-92A1-7163-CADEABAE2B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9EE2D-6E6D-159C-EC70-7BFC27484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A9BC3-31C5-8A83-469E-7F2869561167}"/>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5" name="Footer Placeholder 4">
            <a:extLst>
              <a:ext uri="{FF2B5EF4-FFF2-40B4-BE49-F238E27FC236}">
                <a16:creationId xmlns:a16="http://schemas.microsoft.com/office/drawing/2014/main" id="{515BF601-4849-1F60-DAA4-864D4EA24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F3C70-5C66-8680-0F15-CE9EC72CBBC5}"/>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58272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288A-A3BE-9A9F-D3A4-C5C06ADB76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001D4-7D7D-29E1-99F4-2AF99DFA60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41F67-55B5-0E71-95C6-33CAAE8C6F4A}"/>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5" name="Footer Placeholder 4">
            <a:extLst>
              <a:ext uri="{FF2B5EF4-FFF2-40B4-BE49-F238E27FC236}">
                <a16:creationId xmlns:a16="http://schemas.microsoft.com/office/drawing/2014/main" id="{6BA6F088-F2E5-5C56-2FFB-796DFA7DC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24DBC-6649-C90F-43C9-0FEB93AD62DE}"/>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109994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44E2-69C6-7981-CBEC-1082EDAA0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4F8B57-1221-529F-BF28-17E5EA8BB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0B4E8-5B73-D743-ED80-37A06FE6A6B9}"/>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5" name="Footer Placeholder 4">
            <a:extLst>
              <a:ext uri="{FF2B5EF4-FFF2-40B4-BE49-F238E27FC236}">
                <a16:creationId xmlns:a16="http://schemas.microsoft.com/office/drawing/2014/main" id="{C51512D2-B06C-49E7-E0FE-114F50A3F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F046F-AC92-DDF8-0156-9B5439627C43}"/>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381413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18A0-0C9C-131A-9B18-07C867248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36CA6-CFF6-8C6D-9EB3-AD859F7CD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AF091-236A-26BA-1C7B-D0F3882A53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AD050-AAD1-A0E7-2DD0-14FB4A0C717D}"/>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6" name="Footer Placeholder 5">
            <a:extLst>
              <a:ext uri="{FF2B5EF4-FFF2-40B4-BE49-F238E27FC236}">
                <a16:creationId xmlns:a16="http://schemas.microsoft.com/office/drawing/2014/main" id="{62F54D74-5BF1-6F3C-9C1A-8355C5045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CAA02-6748-6380-6372-FCDD720397D6}"/>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39000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A25C-A299-2E5F-F838-3AD0BB340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E39CDF-11FD-D2D7-5228-AA6D81E74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9386D-A1F6-777D-3168-7AC8B67B8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269D01-413E-17D8-C7DC-145F209E0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7F38EF-6723-B95E-6EA1-C518C84606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48961-5A1D-7AB1-EB9E-301F5F4F90D9}"/>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8" name="Footer Placeholder 7">
            <a:extLst>
              <a:ext uri="{FF2B5EF4-FFF2-40B4-BE49-F238E27FC236}">
                <a16:creationId xmlns:a16="http://schemas.microsoft.com/office/drawing/2014/main" id="{C1BAB20F-B9E4-4EC6-ED97-188EFAA44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99374-3E0E-4A13-5CD4-86B14A459AF6}"/>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4285637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321E-C56C-F26D-9669-1AD1E04F9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6E7C2F-1C14-6857-5C45-2C24BE0C2EB4}"/>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4" name="Footer Placeholder 3">
            <a:extLst>
              <a:ext uri="{FF2B5EF4-FFF2-40B4-BE49-F238E27FC236}">
                <a16:creationId xmlns:a16="http://schemas.microsoft.com/office/drawing/2014/main" id="{530E06A9-039A-09AE-B9B2-EDB0098A7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681A2B-DCE8-60B3-3383-81E696835F20}"/>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8818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9B597-C128-1182-7145-6B83206AAFDB}"/>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3" name="Footer Placeholder 2">
            <a:extLst>
              <a:ext uri="{FF2B5EF4-FFF2-40B4-BE49-F238E27FC236}">
                <a16:creationId xmlns:a16="http://schemas.microsoft.com/office/drawing/2014/main" id="{3CE1AB6B-4128-0CDB-8D37-7CAD1CAC7C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BD2B2F-9635-A6AF-2AA2-25BFAADABF56}"/>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347811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1F00-8BD0-A5BC-564F-FFDA23CEE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D368A1-49B4-9541-7D54-C4DB6CE34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B56307-4914-0C10-C251-D2C00F1D6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9C0BE-4C98-63C9-132B-553C74973CD8}"/>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6" name="Footer Placeholder 5">
            <a:extLst>
              <a:ext uri="{FF2B5EF4-FFF2-40B4-BE49-F238E27FC236}">
                <a16:creationId xmlns:a16="http://schemas.microsoft.com/office/drawing/2014/main" id="{2AEC9BA4-564C-5023-A364-6747688B8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9DE2F-5122-8262-4430-4A121DBB6008}"/>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371084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5A3-CA7D-AE1B-C5B0-8FF3E376E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7325C-1C01-68BB-AB9D-8A618E2C1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CB1BE4-AE2A-A003-8C2A-645441170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B2D87-14DB-EAE7-9DD7-400E19FF99F2}"/>
              </a:ext>
            </a:extLst>
          </p:cNvPr>
          <p:cNvSpPr>
            <a:spLocks noGrp="1"/>
          </p:cNvSpPr>
          <p:nvPr>
            <p:ph type="dt" sz="half" idx="10"/>
          </p:nvPr>
        </p:nvSpPr>
        <p:spPr/>
        <p:txBody>
          <a:bodyPr/>
          <a:lstStyle/>
          <a:p>
            <a:fld id="{C742FD1A-7CC9-4A00-9774-F9BB1D9678F1}" type="datetimeFigureOut">
              <a:rPr lang="en-US" smtClean="0"/>
              <a:t>8/13/2022</a:t>
            </a:fld>
            <a:endParaRPr lang="en-US"/>
          </a:p>
        </p:txBody>
      </p:sp>
      <p:sp>
        <p:nvSpPr>
          <p:cNvPr id="6" name="Footer Placeholder 5">
            <a:extLst>
              <a:ext uri="{FF2B5EF4-FFF2-40B4-BE49-F238E27FC236}">
                <a16:creationId xmlns:a16="http://schemas.microsoft.com/office/drawing/2014/main" id="{91F2D310-2A53-EB7A-3E2B-9EE7DCEAE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3A78B-BD6E-8591-64F4-795F3F556978}"/>
              </a:ext>
            </a:extLst>
          </p:cNvPr>
          <p:cNvSpPr>
            <a:spLocks noGrp="1"/>
          </p:cNvSpPr>
          <p:nvPr>
            <p:ph type="sldNum" sz="quarter" idx="12"/>
          </p:nvPr>
        </p:nvSpPr>
        <p:spPr/>
        <p:txBody>
          <a:bodyPr/>
          <a:lstStyle/>
          <a:p>
            <a:fld id="{7A4FC698-8CA1-4EB7-B208-DCFBE9A99F7A}" type="slidenum">
              <a:rPr lang="en-US" smtClean="0"/>
              <a:t>‹#›</a:t>
            </a:fld>
            <a:endParaRPr lang="en-US"/>
          </a:p>
        </p:txBody>
      </p:sp>
    </p:spTree>
    <p:extLst>
      <p:ext uri="{BB962C8B-B14F-4D97-AF65-F5344CB8AC3E}">
        <p14:creationId xmlns:p14="http://schemas.microsoft.com/office/powerpoint/2010/main" val="391152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16628-641B-8504-4D0B-9F5A05EDD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E716A1-4768-E897-802D-695DF352B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72094-10E4-24DB-52F7-4654323B0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2FD1A-7CC9-4A00-9774-F9BB1D9678F1}" type="datetimeFigureOut">
              <a:rPr lang="en-US" smtClean="0"/>
              <a:t>8/13/2022</a:t>
            </a:fld>
            <a:endParaRPr lang="en-US"/>
          </a:p>
        </p:txBody>
      </p:sp>
      <p:sp>
        <p:nvSpPr>
          <p:cNvPr id="5" name="Footer Placeholder 4">
            <a:extLst>
              <a:ext uri="{FF2B5EF4-FFF2-40B4-BE49-F238E27FC236}">
                <a16:creationId xmlns:a16="http://schemas.microsoft.com/office/drawing/2014/main" id="{F4C8FF28-4AD6-4580-9889-C5B3CC439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4B031-EAF0-EC8A-1157-7DDCC28B7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FC698-8CA1-4EB7-B208-DCFBE9A99F7A}" type="slidenum">
              <a:rPr lang="en-US" smtClean="0"/>
              <a:t>‹#›</a:t>
            </a:fld>
            <a:endParaRPr lang="en-US"/>
          </a:p>
        </p:txBody>
      </p:sp>
    </p:spTree>
    <p:extLst>
      <p:ext uri="{BB962C8B-B14F-4D97-AF65-F5344CB8AC3E}">
        <p14:creationId xmlns:p14="http://schemas.microsoft.com/office/powerpoint/2010/main" val="1260756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racle/db-sample-schemas/releases/late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4.png"/><Relationship Id="rId21" Type="http://schemas.openxmlformats.org/officeDocument/2006/relationships/image" Target="../media/image14.png"/><Relationship Id="rId34" Type="http://schemas.openxmlformats.org/officeDocument/2006/relationships/customXml" Target="../ink/ink16.xml"/><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2" Type="http://schemas.openxmlformats.org/officeDocument/2006/relationships/notesSlide" Target="../notesSlides/notesSlide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61.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3.png"/><Relationship Id="rId31" Type="http://schemas.openxmlformats.org/officeDocument/2006/relationships/image" Target="../media/image19.png"/><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7.png"/><Relationship Id="rId30" Type="http://schemas.openxmlformats.org/officeDocument/2006/relationships/customXml" Target="../ink/ink14.xml"/><Relationship Id="rId35" Type="http://schemas.openxmlformats.org/officeDocument/2006/relationships/image" Target="../media/image21.png"/><Relationship Id="rId8" Type="http://schemas.openxmlformats.org/officeDocument/2006/relationships/customXml" Target="../ink/ink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6DE1DE6A-18FA-43A0-A004-A96D425A0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0987A594-1156-4343-A6C6-0AEC0238B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06" cy="6858000"/>
          </a:xfrm>
          <a:prstGeom prst="rect">
            <a:avLst/>
          </a:prstGeom>
          <a:ln>
            <a:no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FA24D-7E23-A576-BEA1-8DF591371D6E}"/>
              </a:ext>
            </a:extLst>
          </p:cNvPr>
          <p:cNvSpPr>
            <a:spLocks noGrp="1"/>
          </p:cNvSpPr>
          <p:nvPr>
            <p:ph type="ctrTitle"/>
          </p:nvPr>
        </p:nvSpPr>
        <p:spPr>
          <a:xfrm>
            <a:off x="982981" y="891540"/>
            <a:ext cx="4492277" cy="5071109"/>
          </a:xfrm>
        </p:spPr>
        <p:txBody>
          <a:bodyPr anchor="ctr">
            <a:normAutofit/>
          </a:bodyPr>
          <a:lstStyle/>
          <a:p>
            <a:pPr algn="r"/>
            <a:r>
              <a:rPr lang="en-US" dirty="0">
                <a:solidFill>
                  <a:srgbClr val="FFFFFF"/>
                </a:solidFill>
              </a:rPr>
              <a:t>Final Project Presentation</a:t>
            </a:r>
          </a:p>
        </p:txBody>
      </p:sp>
      <p:sp>
        <p:nvSpPr>
          <p:cNvPr id="3" name="Subtitle 2">
            <a:extLst>
              <a:ext uri="{FF2B5EF4-FFF2-40B4-BE49-F238E27FC236}">
                <a16:creationId xmlns:a16="http://schemas.microsoft.com/office/drawing/2014/main" id="{BBD62D4D-1AAF-69DE-E2F5-B11E197D118B}"/>
              </a:ext>
            </a:extLst>
          </p:cNvPr>
          <p:cNvSpPr>
            <a:spLocks noGrp="1"/>
          </p:cNvSpPr>
          <p:nvPr>
            <p:ph type="subTitle" idx="1"/>
          </p:nvPr>
        </p:nvSpPr>
        <p:spPr>
          <a:xfrm>
            <a:off x="6694184" y="2199640"/>
            <a:ext cx="4775438" cy="2214338"/>
          </a:xfrm>
        </p:spPr>
        <p:txBody>
          <a:bodyPr anchor="ctr">
            <a:normAutofit/>
          </a:bodyPr>
          <a:lstStyle/>
          <a:p>
            <a:pPr algn="l"/>
            <a:r>
              <a:rPr lang="en-US" sz="1600" dirty="0">
                <a:solidFill>
                  <a:schemeClr val="bg2"/>
                </a:solidFill>
              </a:rPr>
              <a:t>PROG8620-22S-Sec2-Data Warehouse Implementation</a:t>
            </a:r>
          </a:p>
          <a:p>
            <a:pPr algn="l"/>
            <a:r>
              <a:rPr lang="en-US" sz="1600" dirty="0">
                <a:solidFill>
                  <a:schemeClr val="bg2"/>
                </a:solidFill>
              </a:rPr>
              <a:t>Saeed Moghadam</a:t>
            </a:r>
          </a:p>
          <a:p>
            <a:pPr algn="l"/>
            <a:r>
              <a:rPr lang="en-US" sz="1600" dirty="0">
                <a:solidFill>
                  <a:schemeClr val="bg2"/>
                </a:solidFill>
              </a:rPr>
              <a:t>Akash Sharma</a:t>
            </a:r>
          </a:p>
          <a:p>
            <a:pPr algn="l"/>
            <a:r>
              <a:rPr lang="en-US" sz="1600" dirty="0">
                <a:solidFill>
                  <a:schemeClr val="bg2"/>
                </a:solidFill>
              </a:rPr>
              <a:t>Delmi Alarcon</a:t>
            </a:r>
          </a:p>
          <a:p>
            <a:pPr algn="l"/>
            <a:r>
              <a:rPr lang="en-US" sz="1600" b="0" i="0" dirty="0">
                <a:solidFill>
                  <a:schemeClr val="bg2"/>
                </a:solidFill>
                <a:effectLst/>
                <a:latin typeface="Lato" panose="020F0502020204030203" pitchFamily="34" charset="0"/>
              </a:rPr>
              <a:t>Varinder Singh</a:t>
            </a:r>
            <a:r>
              <a:rPr lang="en-US" sz="1600" dirty="0">
                <a:solidFill>
                  <a:schemeClr val="bg2"/>
                </a:solidFill>
              </a:rPr>
              <a:t> </a:t>
            </a:r>
          </a:p>
          <a:p>
            <a:pPr algn="l"/>
            <a:r>
              <a:rPr lang="en-US" sz="1600" dirty="0">
                <a:solidFill>
                  <a:schemeClr val="bg2"/>
                </a:solidFill>
              </a:rPr>
              <a:t>Professor: prof. Osam Ali</a:t>
            </a:r>
          </a:p>
          <a:p>
            <a:pPr algn="l"/>
            <a:endParaRPr lang="en-US" sz="1600" dirty="0"/>
          </a:p>
        </p:txBody>
      </p:sp>
      <p:sp>
        <p:nvSpPr>
          <p:cNvPr id="28" name="Rectangle 11">
            <a:extLst>
              <a:ext uri="{FF2B5EF4-FFF2-40B4-BE49-F238E27FC236}">
                <a16:creationId xmlns:a16="http://schemas.microsoft.com/office/drawing/2014/main" id="{A42B8551-2CBB-4D65-A9E0-120D17D50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224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BB7A-D68D-5E3C-BEB9-798EF7EC83C4}"/>
              </a:ext>
            </a:extLst>
          </p:cNvPr>
          <p:cNvSpPr>
            <a:spLocks noGrp="1"/>
          </p:cNvSpPr>
          <p:nvPr>
            <p:ph type="title"/>
          </p:nvPr>
        </p:nvSpPr>
        <p:spPr>
          <a:xfrm>
            <a:off x="648929" y="629266"/>
            <a:ext cx="3505495" cy="1622321"/>
          </a:xfrm>
        </p:spPr>
        <p:txBody>
          <a:bodyPr>
            <a:normAutofit/>
          </a:bodyPr>
          <a:lstStyle/>
          <a:p>
            <a:r>
              <a:rPr lang="en-US" sz="3600" dirty="0"/>
              <a:t>Data Model</a:t>
            </a:r>
            <a:endParaRPr lang="en-US" sz="3700" dirty="0"/>
          </a:p>
        </p:txBody>
      </p:sp>
      <p:sp>
        <p:nvSpPr>
          <p:cNvPr id="3" name="Content Placeholder 2">
            <a:extLst>
              <a:ext uri="{FF2B5EF4-FFF2-40B4-BE49-F238E27FC236}">
                <a16:creationId xmlns:a16="http://schemas.microsoft.com/office/drawing/2014/main" id="{02DDD0D0-32A0-4EA1-2692-3EEB05BD7F0C}"/>
              </a:ext>
            </a:extLst>
          </p:cNvPr>
          <p:cNvSpPr>
            <a:spLocks noGrp="1"/>
          </p:cNvSpPr>
          <p:nvPr>
            <p:ph idx="1"/>
          </p:nvPr>
        </p:nvSpPr>
        <p:spPr>
          <a:xfrm>
            <a:off x="648931" y="2251588"/>
            <a:ext cx="3759908" cy="4194932"/>
          </a:xfrm>
        </p:spPr>
        <p:txBody>
          <a:bodyPr>
            <a:normAutofit fontScale="77500" lnSpcReduction="20000"/>
          </a:bodyPr>
          <a:lstStyle/>
          <a:p>
            <a:pPr marL="0" indent="0">
              <a:buNone/>
            </a:pPr>
            <a:r>
              <a:rPr lang="en-US" dirty="0"/>
              <a:t>SCD and Business keys</a:t>
            </a:r>
          </a:p>
          <a:p>
            <a:pPr>
              <a:buFont typeface="Wingdings" panose="05000000000000000000" pitchFamily="2" charset="2"/>
              <a:buChar char="q"/>
            </a:pPr>
            <a:r>
              <a:rPr lang="en-US" sz="2600" b="1" dirty="0" err="1">
                <a:solidFill>
                  <a:srgbClr val="002060"/>
                </a:solidFill>
              </a:rPr>
              <a:t>DimCustomer</a:t>
            </a:r>
            <a:r>
              <a:rPr lang="en-US" sz="2600" b="1" dirty="0">
                <a:solidFill>
                  <a:srgbClr val="002060"/>
                </a:solidFill>
              </a:rPr>
              <a:t>: </a:t>
            </a:r>
            <a:r>
              <a:rPr lang="en-US" sz="2000" dirty="0" err="1"/>
              <a:t>CustomerName</a:t>
            </a:r>
            <a:r>
              <a:rPr lang="en-US" sz="2000" dirty="0"/>
              <a:t>, SCD2 (If any non attribute keys changes)</a:t>
            </a:r>
          </a:p>
          <a:p>
            <a:pPr>
              <a:buFont typeface="Wingdings" panose="05000000000000000000" pitchFamily="2" charset="2"/>
              <a:buChar char="q"/>
            </a:pPr>
            <a:r>
              <a:rPr lang="en-US" sz="2600" b="1" dirty="0" err="1">
                <a:solidFill>
                  <a:srgbClr val="002060"/>
                </a:solidFill>
              </a:rPr>
              <a:t>DimProduct</a:t>
            </a:r>
            <a:r>
              <a:rPr lang="en-US" sz="2600" b="1" dirty="0">
                <a:solidFill>
                  <a:srgbClr val="002060"/>
                </a:solidFill>
              </a:rPr>
              <a:t>: </a:t>
            </a:r>
            <a:r>
              <a:rPr lang="en-US" sz="2000" dirty="0"/>
              <a:t>ProductName, SCD2 (if only </a:t>
            </a:r>
            <a:r>
              <a:rPr lang="en-US" sz="2000" dirty="0" err="1"/>
              <a:t>CategoryName</a:t>
            </a:r>
            <a:r>
              <a:rPr lang="en-US" sz="2000" dirty="0"/>
              <a:t> changes)</a:t>
            </a:r>
          </a:p>
          <a:p>
            <a:pPr>
              <a:buFont typeface="Wingdings" panose="05000000000000000000" pitchFamily="2" charset="2"/>
              <a:buChar char="q"/>
            </a:pPr>
            <a:r>
              <a:rPr lang="en-US" sz="2600" b="1" dirty="0" err="1">
                <a:solidFill>
                  <a:srgbClr val="002060"/>
                </a:solidFill>
              </a:rPr>
              <a:t>DimLocation</a:t>
            </a:r>
            <a:r>
              <a:rPr lang="en-US" sz="2600" b="1" dirty="0">
                <a:solidFill>
                  <a:srgbClr val="002060"/>
                </a:solidFill>
              </a:rPr>
              <a:t>: </a:t>
            </a:r>
            <a:r>
              <a:rPr lang="en-US" sz="2000" dirty="0"/>
              <a:t>combination of Country, State and City-SCD 1</a:t>
            </a:r>
          </a:p>
          <a:p>
            <a:pPr>
              <a:buFont typeface="Wingdings" panose="05000000000000000000" pitchFamily="2" charset="2"/>
              <a:buChar char="q"/>
            </a:pPr>
            <a:r>
              <a:rPr lang="en-US" sz="2600" b="1" dirty="0" err="1">
                <a:solidFill>
                  <a:srgbClr val="002060"/>
                </a:solidFill>
              </a:rPr>
              <a:t>DimSalespeople</a:t>
            </a:r>
            <a:r>
              <a:rPr lang="en-US" sz="2600" b="1" dirty="0">
                <a:solidFill>
                  <a:srgbClr val="002060"/>
                </a:solidFill>
              </a:rPr>
              <a:t>: </a:t>
            </a:r>
            <a:r>
              <a:rPr lang="en-US" sz="2000" dirty="0" err="1"/>
              <a:t>SalePersonName</a:t>
            </a:r>
            <a:r>
              <a:rPr lang="en-US" sz="2000" dirty="0"/>
              <a:t>, SCD1</a:t>
            </a:r>
          </a:p>
          <a:p>
            <a:pPr>
              <a:buFont typeface="Wingdings" panose="05000000000000000000" pitchFamily="2" charset="2"/>
              <a:buChar char="q"/>
            </a:pPr>
            <a:r>
              <a:rPr lang="en-US" b="1" dirty="0" err="1">
                <a:solidFill>
                  <a:srgbClr val="002060"/>
                </a:solidFill>
              </a:rPr>
              <a:t>DimPromotion</a:t>
            </a:r>
            <a:r>
              <a:rPr lang="en-US" b="1" dirty="0">
                <a:solidFill>
                  <a:srgbClr val="002060"/>
                </a:solidFill>
              </a:rPr>
              <a:t>: </a:t>
            </a:r>
            <a:r>
              <a:rPr lang="en-US" sz="2000" dirty="0" err="1"/>
              <a:t>PrmotionId</a:t>
            </a:r>
            <a:r>
              <a:rPr lang="en-US" sz="2000" dirty="0"/>
              <a:t>, SCD1</a:t>
            </a:r>
          </a:p>
          <a:p>
            <a:pPr>
              <a:buFont typeface="Wingdings" panose="05000000000000000000" pitchFamily="2" charset="2"/>
              <a:buChar char="q"/>
            </a:pPr>
            <a:r>
              <a:rPr lang="en-US" b="1" dirty="0" err="1">
                <a:solidFill>
                  <a:srgbClr val="002060"/>
                </a:solidFill>
              </a:rPr>
              <a:t>DimSaleCahnnel</a:t>
            </a:r>
            <a:r>
              <a:rPr lang="en-US" b="1" dirty="0">
                <a:solidFill>
                  <a:srgbClr val="002060"/>
                </a:solidFill>
              </a:rPr>
              <a:t>: </a:t>
            </a:r>
            <a:r>
              <a:rPr lang="en-US" sz="2000" dirty="0" err="1"/>
              <a:t>SaleChannelName</a:t>
            </a:r>
            <a:r>
              <a:rPr lang="en-US" sz="2000" dirty="0"/>
              <a:t>, SCD1</a:t>
            </a:r>
          </a:p>
          <a:p>
            <a:pPr>
              <a:buFont typeface="Wingdings" panose="05000000000000000000" pitchFamily="2" charset="2"/>
              <a:buChar char="q"/>
            </a:pPr>
            <a:r>
              <a:rPr lang="en-US" b="1" dirty="0" err="1">
                <a:solidFill>
                  <a:srgbClr val="002060"/>
                </a:solidFill>
              </a:rPr>
              <a:t>DimDate</a:t>
            </a:r>
            <a:r>
              <a:rPr lang="en-US" b="1" dirty="0">
                <a:solidFill>
                  <a:srgbClr val="002060"/>
                </a:solidFill>
              </a:rPr>
              <a:t>: </a:t>
            </a:r>
            <a:r>
              <a:rPr lang="en-US" sz="2000" dirty="0"/>
              <a:t>DateValue,SCD0</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5" name="Ink 34">
                <a:extLst>
                  <a:ext uri="{FF2B5EF4-FFF2-40B4-BE49-F238E27FC236}">
                    <a16:creationId xmlns:a16="http://schemas.microsoft.com/office/drawing/2014/main" id="{08EECAC3-6D99-54C2-0A6E-F57CE8CCF783}"/>
                  </a:ext>
                </a:extLst>
              </p14:cNvPr>
              <p14:cNvContentPartPr/>
              <p14:nvPr/>
            </p14:nvContentPartPr>
            <p14:xfrm>
              <a:off x="3891080" y="4297840"/>
              <a:ext cx="360" cy="360"/>
            </p14:xfrm>
          </p:contentPart>
        </mc:Choice>
        <mc:Fallback xmlns="">
          <p:pic>
            <p:nvPicPr>
              <p:cNvPr id="35" name="Ink 34">
                <a:extLst>
                  <a:ext uri="{FF2B5EF4-FFF2-40B4-BE49-F238E27FC236}">
                    <a16:creationId xmlns:a16="http://schemas.microsoft.com/office/drawing/2014/main" id="{08EECAC3-6D99-54C2-0A6E-F57CE8CCF783}"/>
                  </a:ext>
                </a:extLst>
              </p:cNvPr>
              <p:cNvPicPr/>
              <p:nvPr/>
            </p:nvPicPr>
            <p:blipFill>
              <a:blip r:embed="rId4"/>
              <a:stretch>
                <a:fillRect/>
              </a:stretch>
            </p:blipFill>
            <p:spPr>
              <a:xfrm>
                <a:off x="3873080" y="4261840"/>
                <a:ext cx="36000" cy="72000"/>
              </a:xfrm>
              <a:prstGeom prst="rect">
                <a:avLst/>
              </a:prstGeom>
            </p:spPr>
          </p:pic>
        </mc:Fallback>
      </mc:AlternateContent>
      <p:pic>
        <p:nvPicPr>
          <p:cNvPr id="7" name="Picture 6">
            <a:extLst>
              <a:ext uri="{FF2B5EF4-FFF2-40B4-BE49-F238E27FC236}">
                <a16:creationId xmlns:a16="http://schemas.microsoft.com/office/drawing/2014/main" id="{2EBB3354-1EEB-76E2-14BA-C9147E47BD8B}"/>
              </a:ext>
            </a:extLst>
          </p:cNvPr>
          <p:cNvPicPr>
            <a:picLocks noChangeAspect="1"/>
          </p:cNvPicPr>
          <p:nvPr/>
        </p:nvPicPr>
        <p:blipFill>
          <a:blip r:embed="rId5"/>
          <a:stretch>
            <a:fillRect/>
          </a:stretch>
        </p:blipFill>
        <p:spPr>
          <a:xfrm>
            <a:off x="5123688" y="1440426"/>
            <a:ext cx="6583680" cy="4130310"/>
          </a:xfrm>
          <a:prstGeom prst="rect">
            <a:avLst/>
          </a:prstGeom>
        </p:spPr>
      </p:pic>
      <p:pic>
        <p:nvPicPr>
          <p:cNvPr id="10" name="Picture 9">
            <a:extLst>
              <a:ext uri="{FF2B5EF4-FFF2-40B4-BE49-F238E27FC236}">
                <a16:creationId xmlns:a16="http://schemas.microsoft.com/office/drawing/2014/main" id="{84DC4402-A75E-3138-89D1-F77433A94AA1}"/>
              </a:ext>
            </a:extLst>
          </p:cNvPr>
          <p:cNvPicPr>
            <a:picLocks noChangeAspect="1"/>
          </p:cNvPicPr>
          <p:nvPr/>
        </p:nvPicPr>
        <p:blipFill>
          <a:blip r:embed="rId5"/>
          <a:stretch>
            <a:fillRect/>
          </a:stretch>
        </p:blipFill>
        <p:spPr>
          <a:xfrm>
            <a:off x="527283" y="-76199"/>
            <a:ext cx="11155680" cy="6938483"/>
          </a:xfrm>
          <a:prstGeom prst="rect">
            <a:avLst/>
          </a:prstGeom>
        </p:spPr>
      </p:pic>
    </p:spTree>
    <p:extLst>
      <p:ext uri="{BB962C8B-B14F-4D97-AF65-F5344CB8AC3E}">
        <p14:creationId xmlns:p14="http://schemas.microsoft.com/office/powerpoint/2010/main" val="112692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58E7-345D-B4B9-9078-6BACF24FBA80}"/>
              </a:ext>
            </a:extLst>
          </p:cNvPr>
          <p:cNvSpPr>
            <a:spLocks noGrp="1"/>
          </p:cNvSpPr>
          <p:nvPr>
            <p:ph type="title"/>
          </p:nvPr>
        </p:nvSpPr>
        <p:spPr>
          <a:xfrm>
            <a:off x="3452260" y="90566"/>
            <a:ext cx="5321350" cy="733611"/>
          </a:xfrm>
          <a:solidFill>
            <a:schemeClr val="accent2"/>
          </a:solidFill>
        </p:spPr>
        <p:txBody>
          <a:bodyPr vert="horz" lIns="91440" tIns="45720" rIns="91440" bIns="45720" rtlCol="0" anchor="ctr">
            <a:normAutofit/>
          </a:bodyPr>
          <a:lstStyle/>
          <a:p>
            <a:pPr algn="ctr"/>
            <a:r>
              <a:rPr lang="en-US" dirty="0">
                <a:solidFill>
                  <a:schemeClr val="bg2"/>
                </a:solidFill>
              </a:rPr>
              <a:t>ETL Process</a:t>
            </a:r>
          </a:p>
        </p:txBody>
      </p:sp>
      <p:sp>
        <p:nvSpPr>
          <p:cNvPr id="5" name="Flowchart: Delay 4">
            <a:extLst>
              <a:ext uri="{FF2B5EF4-FFF2-40B4-BE49-F238E27FC236}">
                <a16:creationId xmlns:a16="http://schemas.microsoft.com/office/drawing/2014/main" id="{145B2B51-CCEC-72E7-063D-10F99CBB6890}"/>
              </a:ext>
            </a:extLst>
          </p:cNvPr>
          <p:cNvSpPr/>
          <p:nvPr/>
        </p:nvSpPr>
        <p:spPr>
          <a:xfrm>
            <a:off x="167640" y="156529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Customers</a:t>
            </a:r>
          </a:p>
        </p:txBody>
      </p:sp>
      <p:sp>
        <p:nvSpPr>
          <p:cNvPr id="6" name="Flowchart: Delay 5">
            <a:extLst>
              <a:ext uri="{FF2B5EF4-FFF2-40B4-BE49-F238E27FC236}">
                <a16:creationId xmlns:a16="http://schemas.microsoft.com/office/drawing/2014/main" id="{D04DCBBF-B6AE-F08F-BAA9-9065E10AAB61}"/>
              </a:ext>
            </a:extLst>
          </p:cNvPr>
          <p:cNvSpPr/>
          <p:nvPr/>
        </p:nvSpPr>
        <p:spPr>
          <a:xfrm>
            <a:off x="167640" y="2990922"/>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Orders</a:t>
            </a:r>
          </a:p>
        </p:txBody>
      </p:sp>
      <p:sp>
        <p:nvSpPr>
          <p:cNvPr id="7" name="Flowchart: Delay 6">
            <a:extLst>
              <a:ext uri="{FF2B5EF4-FFF2-40B4-BE49-F238E27FC236}">
                <a16:creationId xmlns:a16="http://schemas.microsoft.com/office/drawing/2014/main" id="{0A7A68A0-F859-995A-7670-04EFF1D36563}"/>
              </a:ext>
            </a:extLst>
          </p:cNvPr>
          <p:cNvSpPr/>
          <p:nvPr/>
        </p:nvSpPr>
        <p:spPr>
          <a:xfrm>
            <a:off x="167640" y="3723197"/>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Order_</a:t>
            </a:r>
          </a:p>
          <a:p>
            <a:pPr algn="ctr"/>
            <a:r>
              <a:rPr lang="en-US" sz="1100" dirty="0">
                <a:latin typeface="Amasis MT Pro Black" panose="02040A04050005020304" pitchFamily="18" charset="0"/>
              </a:rPr>
              <a:t>Items</a:t>
            </a:r>
          </a:p>
        </p:txBody>
      </p:sp>
      <p:sp>
        <p:nvSpPr>
          <p:cNvPr id="8" name="Flowchart: Delay 7">
            <a:extLst>
              <a:ext uri="{FF2B5EF4-FFF2-40B4-BE49-F238E27FC236}">
                <a16:creationId xmlns:a16="http://schemas.microsoft.com/office/drawing/2014/main" id="{D74C472B-D3B0-42AF-8A38-71CC53E088AF}"/>
              </a:ext>
            </a:extLst>
          </p:cNvPr>
          <p:cNvSpPr/>
          <p:nvPr/>
        </p:nvSpPr>
        <p:spPr>
          <a:xfrm>
            <a:off x="167640" y="448151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Product_</a:t>
            </a:r>
          </a:p>
          <a:p>
            <a:pPr algn="ctr"/>
            <a:r>
              <a:rPr lang="en-US" sz="1100" dirty="0">
                <a:latin typeface="Amasis MT Pro Black" panose="02040A04050005020304" pitchFamily="18" charset="0"/>
              </a:rPr>
              <a:t>Information</a:t>
            </a:r>
          </a:p>
        </p:txBody>
      </p:sp>
      <p:sp>
        <p:nvSpPr>
          <p:cNvPr id="9" name="Flowchart: Delay 8">
            <a:extLst>
              <a:ext uri="{FF2B5EF4-FFF2-40B4-BE49-F238E27FC236}">
                <a16:creationId xmlns:a16="http://schemas.microsoft.com/office/drawing/2014/main" id="{7F98C27E-0350-7B89-3B46-955750184665}"/>
              </a:ext>
            </a:extLst>
          </p:cNvPr>
          <p:cNvSpPr/>
          <p:nvPr/>
        </p:nvSpPr>
        <p:spPr>
          <a:xfrm>
            <a:off x="167640" y="5216681"/>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Product_</a:t>
            </a:r>
          </a:p>
          <a:p>
            <a:pPr algn="ctr"/>
            <a:r>
              <a:rPr lang="en-US" sz="1100" dirty="0">
                <a:latin typeface="Amasis MT Pro Black" panose="02040A04050005020304" pitchFamily="18" charset="0"/>
              </a:rPr>
              <a:t>Category</a:t>
            </a:r>
          </a:p>
        </p:txBody>
      </p:sp>
      <p:sp>
        <p:nvSpPr>
          <p:cNvPr id="10" name="Flowchart: Delay 9">
            <a:extLst>
              <a:ext uri="{FF2B5EF4-FFF2-40B4-BE49-F238E27FC236}">
                <a16:creationId xmlns:a16="http://schemas.microsoft.com/office/drawing/2014/main" id="{1C2487F9-8C58-4F16-1E56-08EB67D6A487}"/>
              </a:ext>
            </a:extLst>
          </p:cNvPr>
          <p:cNvSpPr/>
          <p:nvPr/>
        </p:nvSpPr>
        <p:spPr>
          <a:xfrm>
            <a:off x="167640" y="226653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Employees</a:t>
            </a:r>
          </a:p>
        </p:txBody>
      </p:sp>
      <p:sp>
        <p:nvSpPr>
          <p:cNvPr id="11" name="Flowchart: Delay 10">
            <a:extLst>
              <a:ext uri="{FF2B5EF4-FFF2-40B4-BE49-F238E27FC236}">
                <a16:creationId xmlns:a16="http://schemas.microsoft.com/office/drawing/2014/main" id="{167AE503-E2D6-64BD-B85D-704554968AA9}"/>
              </a:ext>
            </a:extLst>
          </p:cNvPr>
          <p:cNvSpPr/>
          <p:nvPr/>
        </p:nvSpPr>
        <p:spPr>
          <a:xfrm>
            <a:off x="167640" y="594799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Promotions</a:t>
            </a:r>
          </a:p>
        </p:txBody>
      </p:sp>
      <p:sp>
        <p:nvSpPr>
          <p:cNvPr id="12" name="Rectangle: Rounded Corners 11">
            <a:extLst>
              <a:ext uri="{FF2B5EF4-FFF2-40B4-BE49-F238E27FC236}">
                <a16:creationId xmlns:a16="http://schemas.microsoft.com/office/drawing/2014/main" id="{EC9057A1-4B2E-891B-E5FA-79319EFB88BC}"/>
              </a:ext>
            </a:extLst>
          </p:cNvPr>
          <p:cNvSpPr/>
          <p:nvPr/>
        </p:nvSpPr>
        <p:spPr>
          <a:xfrm>
            <a:off x="1887188" y="1565299"/>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CUS_EXT</a:t>
            </a:r>
          </a:p>
        </p:txBody>
      </p:sp>
      <p:sp>
        <p:nvSpPr>
          <p:cNvPr id="14" name="Rectangle: Rounded Corners 13">
            <a:extLst>
              <a:ext uri="{FF2B5EF4-FFF2-40B4-BE49-F238E27FC236}">
                <a16:creationId xmlns:a16="http://schemas.microsoft.com/office/drawing/2014/main" id="{2740AC07-2DA7-90EF-B55C-F75C55DC43E3}"/>
              </a:ext>
            </a:extLst>
          </p:cNvPr>
          <p:cNvSpPr/>
          <p:nvPr/>
        </p:nvSpPr>
        <p:spPr>
          <a:xfrm>
            <a:off x="1887188" y="2653404"/>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EMP_EXT</a:t>
            </a:r>
          </a:p>
        </p:txBody>
      </p:sp>
      <p:sp>
        <p:nvSpPr>
          <p:cNvPr id="15" name="Rectangle: Rounded Corners 14">
            <a:extLst>
              <a:ext uri="{FF2B5EF4-FFF2-40B4-BE49-F238E27FC236}">
                <a16:creationId xmlns:a16="http://schemas.microsoft.com/office/drawing/2014/main" id="{CAC5BE5D-F6B8-3BE0-B9EF-2F76822194E7}"/>
              </a:ext>
            </a:extLst>
          </p:cNvPr>
          <p:cNvSpPr/>
          <p:nvPr/>
        </p:nvSpPr>
        <p:spPr>
          <a:xfrm>
            <a:off x="1887188" y="3723200"/>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ORD_EXT</a:t>
            </a:r>
          </a:p>
        </p:txBody>
      </p:sp>
      <p:sp>
        <p:nvSpPr>
          <p:cNvPr id="16" name="Rectangle: Rounded Corners 15">
            <a:extLst>
              <a:ext uri="{FF2B5EF4-FFF2-40B4-BE49-F238E27FC236}">
                <a16:creationId xmlns:a16="http://schemas.microsoft.com/office/drawing/2014/main" id="{78E01618-0E03-66EB-8AF3-476B028EC7DB}"/>
              </a:ext>
            </a:extLst>
          </p:cNvPr>
          <p:cNvSpPr/>
          <p:nvPr/>
        </p:nvSpPr>
        <p:spPr>
          <a:xfrm>
            <a:off x="1887188" y="4835854"/>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PROD_EXT</a:t>
            </a:r>
          </a:p>
        </p:txBody>
      </p:sp>
      <p:sp>
        <p:nvSpPr>
          <p:cNvPr id="17" name="Rectangle: Rounded Corners 16">
            <a:extLst>
              <a:ext uri="{FF2B5EF4-FFF2-40B4-BE49-F238E27FC236}">
                <a16:creationId xmlns:a16="http://schemas.microsoft.com/office/drawing/2014/main" id="{F4716BEA-AAE9-34BA-45D9-0144054F54A3}"/>
              </a:ext>
            </a:extLst>
          </p:cNvPr>
          <p:cNvSpPr/>
          <p:nvPr/>
        </p:nvSpPr>
        <p:spPr>
          <a:xfrm>
            <a:off x="1887188" y="5818567"/>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PROM_EXT</a:t>
            </a:r>
          </a:p>
        </p:txBody>
      </p:sp>
      <p:sp>
        <p:nvSpPr>
          <p:cNvPr id="18" name="Flowchart: Delay 17">
            <a:extLst>
              <a:ext uri="{FF2B5EF4-FFF2-40B4-BE49-F238E27FC236}">
                <a16:creationId xmlns:a16="http://schemas.microsoft.com/office/drawing/2014/main" id="{2BC9A84F-7FA5-1303-4A7A-68862173A051}"/>
              </a:ext>
            </a:extLst>
          </p:cNvPr>
          <p:cNvSpPr/>
          <p:nvPr/>
        </p:nvSpPr>
        <p:spPr>
          <a:xfrm>
            <a:off x="3614294" y="158844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CUS_STG</a:t>
            </a:r>
          </a:p>
        </p:txBody>
      </p:sp>
      <p:sp>
        <p:nvSpPr>
          <p:cNvPr id="19" name="Flowchart: Delay 18">
            <a:extLst>
              <a:ext uri="{FF2B5EF4-FFF2-40B4-BE49-F238E27FC236}">
                <a16:creationId xmlns:a16="http://schemas.microsoft.com/office/drawing/2014/main" id="{0C0D5E20-4CE3-035E-6660-C0DB047959E5}"/>
              </a:ext>
            </a:extLst>
          </p:cNvPr>
          <p:cNvSpPr/>
          <p:nvPr/>
        </p:nvSpPr>
        <p:spPr>
          <a:xfrm>
            <a:off x="3614294" y="377799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ORD_STG</a:t>
            </a:r>
          </a:p>
        </p:txBody>
      </p:sp>
      <p:sp>
        <p:nvSpPr>
          <p:cNvPr id="20" name="Flowchart: Delay 19">
            <a:extLst>
              <a:ext uri="{FF2B5EF4-FFF2-40B4-BE49-F238E27FC236}">
                <a16:creationId xmlns:a16="http://schemas.microsoft.com/office/drawing/2014/main" id="{3F528E12-88A7-94A9-4F72-72758393C3D5}"/>
              </a:ext>
            </a:extLst>
          </p:cNvPr>
          <p:cNvSpPr/>
          <p:nvPr/>
        </p:nvSpPr>
        <p:spPr>
          <a:xfrm>
            <a:off x="3614294" y="489224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PROD_STG</a:t>
            </a:r>
          </a:p>
        </p:txBody>
      </p:sp>
      <p:sp>
        <p:nvSpPr>
          <p:cNvPr id="21" name="Flowchart: Delay 20">
            <a:extLst>
              <a:ext uri="{FF2B5EF4-FFF2-40B4-BE49-F238E27FC236}">
                <a16:creationId xmlns:a16="http://schemas.microsoft.com/office/drawing/2014/main" id="{BC6A4899-1A7B-4300-BEA2-EADF3E949A3A}"/>
              </a:ext>
            </a:extLst>
          </p:cNvPr>
          <p:cNvSpPr/>
          <p:nvPr/>
        </p:nvSpPr>
        <p:spPr>
          <a:xfrm>
            <a:off x="3614294" y="5916775"/>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PROM_STG</a:t>
            </a:r>
          </a:p>
        </p:txBody>
      </p:sp>
      <p:sp>
        <p:nvSpPr>
          <p:cNvPr id="22" name="Flowchart: Delay 21">
            <a:extLst>
              <a:ext uri="{FF2B5EF4-FFF2-40B4-BE49-F238E27FC236}">
                <a16:creationId xmlns:a16="http://schemas.microsoft.com/office/drawing/2014/main" id="{70BE8204-9012-4DFD-6F2E-5E11BECB0617}"/>
              </a:ext>
            </a:extLst>
          </p:cNvPr>
          <p:cNvSpPr/>
          <p:nvPr/>
        </p:nvSpPr>
        <p:spPr>
          <a:xfrm>
            <a:off x="3614294" y="269480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EMP_STG</a:t>
            </a:r>
          </a:p>
        </p:txBody>
      </p:sp>
      <p:sp>
        <p:nvSpPr>
          <p:cNvPr id="23" name="Rectangle: Rounded Corners 22">
            <a:extLst>
              <a:ext uri="{FF2B5EF4-FFF2-40B4-BE49-F238E27FC236}">
                <a16:creationId xmlns:a16="http://schemas.microsoft.com/office/drawing/2014/main" id="{A2BD3530-C9D5-E3D7-467E-3307C08A317D}"/>
              </a:ext>
            </a:extLst>
          </p:cNvPr>
          <p:cNvSpPr/>
          <p:nvPr/>
        </p:nvSpPr>
        <p:spPr>
          <a:xfrm>
            <a:off x="5350658" y="926757"/>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a:t>
            </a:r>
          </a:p>
          <a:p>
            <a:pPr algn="ctr"/>
            <a:r>
              <a:rPr lang="en-US" sz="1100" dirty="0">
                <a:latin typeface="Amasis MT Pro Black" panose="02040A04050005020304" pitchFamily="18" charset="0"/>
              </a:rPr>
              <a:t>TRANS</a:t>
            </a:r>
          </a:p>
        </p:txBody>
      </p:sp>
      <p:sp>
        <p:nvSpPr>
          <p:cNvPr id="24" name="Rectangle: Rounded Corners 23">
            <a:extLst>
              <a:ext uri="{FF2B5EF4-FFF2-40B4-BE49-F238E27FC236}">
                <a16:creationId xmlns:a16="http://schemas.microsoft.com/office/drawing/2014/main" id="{3DF6C2C6-5B4E-7FB3-F57E-208562DB34C4}"/>
              </a:ext>
            </a:extLst>
          </p:cNvPr>
          <p:cNvSpPr/>
          <p:nvPr/>
        </p:nvSpPr>
        <p:spPr>
          <a:xfrm>
            <a:off x="5320178" y="2624462"/>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a:t>
            </a:r>
          </a:p>
          <a:p>
            <a:pPr algn="ctr"/>
            <a:r>
              <a:rPr lang="en-US" sz="1100" dirty="0">
                <a:latin typeface="Amasis MT Pro Black" panose="02040A04050005020304" pitchFamily="18" charset="0"/>
              </a:rPr>
              <a:t>TRANS</a:t>
            </a:r>
          </a:p>
        </p:txBody>
      </p:sp>
      <p:sp>
        <p:nvSpPr>
          <p:cNvPr id="25" name="Rectangle: Rounded Corners 24">
            <a:extLst>
              <a:ext uri="{FF2B5EF4-FFF2-40B4-BE49-F238E27FC236}">
                <a16:creationId xmlns:a16="http://schemas.microsoft.com/office/drawing/2014/main" id="{09195052-28C5-81CB-6A28-DDC4AB19D875}"/>
              </a:ext>
            </a:extLst>
          </p:cNvPr>
          <p:cNvSpPr/>
          <p:nvPr/>
        </p:nvSpPr>
        <p:spPr>
          <a:xfrm>
            <a:off x="5320178" y="3450418"/>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a:t>
            </a:r>
          </a:p>
          <a:p>
            <a:pPr algn="ctr"/>
            <a:r>
              <a:rPr lang="en-US" sz="1100" dirty="0">
                <a:latin typeface="Amasis MT Pro Black" panose="02040A04050005020304" pitchFamily="18" charset="0"/>
              </a:rPr>
              <a:t>TRANS</a:t>
            </a:r>
          </a:p>
        </p:txBody>
      </p:sp>
      <p:sp>
        <p:nvSpPr>
          <p:cNvPr id="26" name="Rectangle: Rounded Corners 25">
            <a:extLst>
              <a:ext uri="{FF2B5EF4-FFF2-40B4-BE49-F238E27FC236}">
                <a16:creationId xmlns:a16="http://schemas.microsoft.com/office/drawing/2014/main" id="{8998DEF8-59DF-C467-F56F-14FD5A9D6274}"/>
              </a:ext>
            </a:extLst>
          </p:cNvPr>
          <p:cNvSpPr/>
          <p:nvPr/>
        </p:nvSpPr>
        <p:spPr>
          <a:xfrm>
            <a:off x="5320178" y="5030432"/>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EXT</a:t>
            </a:r>
          </a:p>
        </p:txBody>
      </p:sp>
      <p:sp>
        <p:nvSpPr>
          <p:cNvPr id="27" name="Rectangle: Rounded Corners 26">
            <a:extLst>
              <a:ext uri="{FF2B5EF4-FFF2-40B4-BE49-F238E27FC236}">
                <a16:creationId xmlns:a16="http://schemas.microsoft.com/office/drawing/2014/main" id="{DAA9C30B-B965-AD2F-BB77-A8503D2E678D}"/>
              </a:ext>
            </a:extLst>
          </p:cNvPr>
          <p:cNvSpPr/>
          <p:nvPr/>
        </p:nvSpPr>
        <p:spPr>
          <a:xfrm>
            <a:off x="5320178" y="587090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a:t>
            </a:r>
          </a:p>
          <a:p>
            <a:pPr algn="ctr"/>
            <a:r>
              <a:rPr lang="en-US" sz="1100" dirty="0">
                <a:latin typeface="Amasis MT Pro Black" panose="02040A04050005020304" pitchFamily="18" charset="0"/>
              </a:rPr>
              <a:t>EXT</a:t>
            </a:r>
          </a:p>
        </p:txBody>
      </p:sp>
      <p:sp>
        <p:nvSpPr>
          <p:cNvPr id="28" name="Rectangle: Rounded Corners 27">
            <a:extLst>
              <a:ext uri="{FF2B5EF4-FFF2-40B4-BE49-F238E27FC236}">
                <a16:creationId xmlns:a16="http://schemas.microsoft.com/office/drawing/2014/main" id="{0AC1759E-913C-3CAC-05D0-1B609BC9A400}"/>
              </a:ext>
            </a:extLst>
          </p:cNvPr>
          <p:cNvSpPr/>
          <p:nvPr/>
        </p:nvSpPr>
        <p:spPr>
          <a:xfrm>
            <a:off x="5320178" y="177846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LOC_</a:t>
            </a:r>
          </a:p>
          <a:p>
            <a:pPr algn="ctr"/>
            <a:r>
              <a:rPr lang="en-US" sz="1100" dirty="0">
                <a:latin typeface="Amasis MT Pro Black" panose="02040A04050005020304" pitchFamily="18" charset="0"/>
              </a:rPr>
              <a:t>TRANS</a:t>
            </a:r>
          </a:p>
        </p:txBody>
      </p:sp>
      <p:sp>
        <p:nvSpPr>
          <p:cNvPr id="29" name="Rectangle: Rounded Corners 28">
            <a:extLst>
              <a:ext uri="{FF2B5EF4-FFF2-40B4-BE49-F238E27FC236}">
                <a16:creationId xmlns:a16="http://schemas.microsoft.com/office/drawing/2014/main" id="{36E0D46C-63F0-5B58-779F-E85F59C09E5B}"/>
              </a:ext>
            </a:extLst>
          </p:cNvPr>
          <p:cNvSpPr/>
          <p:nvPr/>
        </p:nvSpPr>
        <p:spPr>
          <a:xfrm>
            <a:off x="5330338" y="4238730"/>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CHNL_</a:t>
            </a:r>
          </a:p>
          <a:p>
            <a:pPr algn="ctr"/>
            <a:r>
              <a:rPr lang="en-US" sz="1100" dirty="0">
                <a:latin typeface="Amasis MT Pro Black" panose="02040A04050005020304" pitchFamily="18" charset="0"/>
              </a:rPr>
              <a:t>TRANS</a:t>
            </a:r>
          </a:p>
        </p:txBody>
      </p:sp>
      <p:sp>
        <p:nvSpPr>
          <p:cNvPr id="37" name="Flowchart: Delay 36">
            <a:extLst>
              <a:ext uri="{FF2B5EF4-FFF2-40B4-BE49-F238E27FC236}">
                <a16:creationId xmlns:a16="http://schemas.microsoft.com/office/drawing/2014/main" id="{453E5CE1-46E0-0100-A5C8-0100A745F69C}"/>
              </a:ext>
            </a:extLst>
          </p:cNvPr>
          <p:cNvSpPr/>
          <p:nvPr/>
        </p:nvSpPr>
        <p:spPr>
          <a:xfrm>
            <a:off x="7186530" y="90342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a:t>
            </a:r>
          </a:p>
          <a:p>
            <a:pPr algn="ctr"/>
            <a:r>
              <a:rPr lang="en-US" sz="1100" dirty="0">
                <a:latin typeface="Amasis MT Pro Black" panose="02040A04050005020304" pitchFamily="18" charset="0"/>
              </a:rPr>
              <a:t>PRLOAD</a:t>
            </a:r>
          </a:p>
        </p:txBody>
      </p:sp>
      <p:sp>
        <p:nvSpPr>
          <p:cNvPr id="39" name="Flowchart: Delay 38">
            <a:extLst>
              <a:ext uri="{FF2B5EF4-FFF2-40B4-BE49-F238E27FC236}">
                <a16:creationId xmlns:a16="http://schemas.microsoft.com/office/drawing/2014/main" id="{E8D0E8FD-B11C-E790-6FCC-2730E351A78B}"/>
              </a:ext>
            </a:extLst>
          </p:cNvPr>
          <p:cNvSpPr/>
          <p:nvPr/>
        </p:nvSpPr>
        <p:spPr>
          <a:xfrm>
            <a:off x="7194534" y="3430352"/>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CHNL_</a:t>
            </a:r>
          </a:p>
          <a:p>
            <a:pPr algn="ctr"/>
            <a:r>
              <a:rPr lang="en-US" sz="1100" dirty="0">
                <a:latin typeface="Amasis MT Pro Black" panose="02040A04050005020304" pitchFamily="18" charset="0"/>
              </a:rPr>
              <a:t>PRLOAD</a:t>
            </a:r>
          </a:p>
        </p:txBody>
      </p:sp>
      <p:sp>
        <p:nvSpPr>
          <p:cNvPr id="40" name="Flowchart: Delay 39">
            <a:extLst>
              <a:ext uri="{FF2B5EF4-FFF2-40B4-BE49-F238E27FC236}">
                <a16:creationId xmlns:a16="http://schemas.microsoft.com/office/drawing/2014/main" id="{C98C9DB5-5CA3-2AFB-EDF2-F548C2C99952}"/>
              </a:ext>
            </a:extLst>
          </p:cNvPr>
          <p:cNvSpPr/>
          <p:nvPr/>
        </p:nvSpPr>
        <p:spPr>
          <a:xfrm>
            <a:off x="7193299" y="421841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PRLOAD</a:t>
            </a:r>
          </a:p>
        </p:txBody>
      </p:sp>
      <p:sp>
        <p:nvSpPr>
          <p:cNvPr id="41" name="Flowchart: Delay 40">
            <a:extLst>
              <a:ext uri="{FF2B5EF4-FFF2-40B4-BE49-F238E27FC236}">
                <a16:creationId xmlns:a16="http://schemas.microsoft.com/office/drawing/2014/main" id="{A876B447-DEF8-88B6-062A-5994AAEF0E3A}"/>
              </a:ext>
            </a:extLst>
          </p:cNvPr>
          <p:cNvSpPr/>
          <p:nvPr/>
        </p:nvSpPr>
        <p:spPr>
          <a:xfrm>
            <a:off x="7182508" y="5031828"/>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PRLOAD</a:t>
            </a:r>
          </a:p>
        </p:txBody>
      </p:sp>
      <p:sp>
        <p:nvSpPr>
          <p:cNvPr id="42" name="Flowchart: Delay 41">
            <a:extLst>
              <a:ext uri="{FF2B5EF4-FFF2-40B4-BE49-F238E27FC236}">
                <a16:creationId xmlns:a16="http://schemas.microsoft.com/office/drawing/2014/main" id="{52D5DCBC-3576-7B65-8FAF-753623A17B3C}"/>
              </a:ext>
            </a:extLst>
          </p:cNvPr>
          <p:cNvSpPr/>
          <p:nvPr/>
        </p:nvSpPr>
        <p:spPr>
          <a:xfrm>
            <a:off x="7183288" y="177244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LOC_</a:t>
            </a:r>
          </a:p>
          <a:p>
            <a:pPr algn="ctr"/>
            <a:r>
              <a:rPr lang="en-US" sz="1100" dirty="0">
                <a:latin typeface="Amasis MT Pro Black" panose="02040A04050005020304" pitchFamily="18" charset="0"/>
              </a:rPr>
              <a:t>PRLOAD</a:t>
            </a:r>
          </a:p>
        </p:txBody>
      </p:sp>
      <p:sp>
        <p:nvSpPr>
          <p:cNvPr id="43" name="Flowchart: Delay 42">
            <a:extLst>
              <a:ext uri="{FF2B5EF4-FFF2-40B4-BE49-F238E27FC236}">
                <a16:creationId xmlns:a16="http://schemas.microsoft.com/office/drawing/2014/main" id="{505FC53B-3F1F-E5B6-E646-7326531BBC19}"/>
              </a:ext>
            </a:extLst>
          </p:cNvPr>
          <p:cNvSpPr/>
          <p:nvPr/>
        </p:nvSpPr>
        <p:spPr>
          <a:xfrm>
            <a:off x="7193354" y="585921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a:t>
            </a:r>
          </a:p>
          <a:p>
            <a:pPr algn="ctr"/>
            <a:r>
              <a:rPr lang="en-US" sz="1100" dirty="0">
                <a:latin typeface="Amasis MT Pro Black" panose="02040A04050005020304" pitchFamily="18" charset="0"/>
              </a:rPr>
              <a:t>PRLOAD</a:t>
            </a:r>
          </a:p>
        </p:txBody>
      </p:sp>
      <p:sp>
        <p:nvSpPr>
          <p:cNvPr id="44" name="Rectangle: Rounded Corners 43">
            <a:extLst>
              <a:ext uri="{FF2B5EF4-FFF2-40B4-BE49-F238E27FC236}">
                <a16:creationId xmlns:a16="http://schemas.microsoft.com/office/drawing/2014/main" id="{66B83858-9F8D-3442-E5AA-BFFB340801D3}"/>
              </a:ext>
            </a:extLst>
          </p:cNvPr>
          <p:cNvSpPr/>
          <p:nvPr/>
        </p:nvSpPr>
        <p:spPr>
          <a:xfrm>
            <a:off x="9048781" y="853816"/>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a:t>
            </a:r>
          </a:p>
          <a:p>
            <a:pPr algn="ctr"/>
            <a:r>
              <a:rPr lang="en-US" sz="1100" dirty="0">
                <a:latin typeface="Amasis MT Pro Black" panose="02040A04050005020304" pitchFamily="18" charset="0"/>
              </a:rPr>
              <a:t>TRANS</a:t>
            </a:r>
          </a:p>
        </p:txBody>
      </p:sp>
      <p:sp>
        <p:nvSpPr>
          <p:cNvPr id="45" name="Rectangle: Rounded Corners 44">
            <a:extLst>
              <a:ext uri="{FF2B5EF4-FFF2-40B4-BE49-F238E27FC236}">
                <a16:creationId xmlns:a16="http://schemas.microsoft.com/office/drawing/2014/main" id="{9639B9E9-EDBF-B3AC-F2A9-35E639754ABA}"/>
              </a:ext>
            </a:extLst>
          </p:cNvPr>
          <p:cNvSpPr/>
          <p:nvPr/>
        </p:nvSpPr>
        <p:spPr>
          <a:xfrm>
            <a:off x="9053444" y="2569254"/>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a:t>
            </a:r>
          </a:p>
          <a:p>
            <a:pPr algn="ctr"/>
            <a:r>
              <a:rPr lang="en-US" sz="1100" dirty="0">
                <a:latin typeface="Amasis MT Pro Black" panose="02040A04050005020304" pitchFamily="18" charset="0"/>
              </a:rPr>
              <a:t>TRANS</a:t>
            </a:r>
          </a:p>
        </p:txBody>
      </p:sp>
      <p:sp>
        <p:nvSpPr>
          <p:cNvPr id="46" name="Rectangle: Rounded Corners 45">
            <a:extLst>
              <a:ext uri="{FF2B5EF4-FFF2-40B4-BE49-F238E27FC236}">
                <a16:creationId xmlns:a16="http://schemas.microsoft.com/office/drawing/2014/main" id="{5AAC2913-49CA-34F3-EDAD-B152341FE09C}"/>
              </a:ext>
            </a:extLst>
          </p:cNvPr>
          <p:cNvSpPr/>
          <p:nvPr/>
        </p:nvSpPr>
        <p:spPr>
          <a:xfrm>
            <a:off x="9067060" y="337813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a:t>
            </a:r>
          </a:p>
          <a:p>
            <a:pPr algn="ctr"/>
            <a:r>
              <a:rPr lang="en-US" sz="1100" dirty="0">
                <a:latin typeface="Amasis MT Pro Black" panose="02040A04050005020304" pitchFamily="18" charset="0"/>
              </a:rPr>
              <a:t>TRANS</a:t>
            </a:r>
          </a:p>
        </p:txBody>
      </p:sp>
      <p:sp>
        <p:nvSpPr>
          <p:cNvPr id="48" name="Rectangle: Rounded Corners 47">
            <a:extLst>
              <a:ext uri="{FF2B5EF4-FFF2-40B4-BE49-F238E27FC236}">
                <a16:creationId xmlns:a16="http://schemas.microsoft.com/office/drawing/2014/main" id="{347968DE-C96B-FD9E-915F-3BA44C3214E0}"/>
              </a:ext>
            </a:extLst>
          </p:cNvPr>
          <p:cNvSpPr/>
          <p:nvPr/>
        </p:nvSpPr>
        <p:spPr>
          <a:xfrm>
            <a:off x="9071632" y="580378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a:t>
            </a:r>
          </a:p>
          <a:p>
            <a:pPr algn="ctr"/>
            <a:r>
              <a:rPr lang="en-US" sz="1100" dirty="0">
                <a:latin typeface="Amasis MT Pro Black" panose="02040A04050005020304" pitchFamily="18" charset="0"/>
              </a:rPr>
              <a:t>EXT</a:t>
            </a:r>
          </a:p>
        </p:txBody>
      </p:sp>
      <p:sp>
        <p:nvSpPr>
          <p:cNvPr id="49" name="Rectangle: Rounded Corners 48">
            <a:extLst>
              <a:ext uri="{FF2B5EF4-FFF2-40B4-BE49-F238E27FC236}">
                <a16:creationId xmlns:a16="http://schemas.microsoft.com/office/drawing/2014/main" id="{C67CB525-7B68-6362-C2CC-C3D98EAB010F}"/>
              </a:ext>
            </a:extLst>
          </p:cNvPr>
          <p:cNvSpPr/>
          <p:nvPr/>
        </p:nvSpPr>
        <p:spPr>
          <a:xfrm>
            <a:off x="9050611" y="1728979"/>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LOC_</a:t>
            </a:r>
          </a:p>
          <a:p>
            <a:pPr algn="ctr"/>
            <a:r>
              <a:rPr lang="en-US" sz="1100" dirty="0">
                <a:latin typeface="Amasis MT Pro Black" panose="02040A04050005020304" pitchFamily="18" charset="0"/>
              </a:rPr>
              <a:t>TRANS</a:t>
            </a:r>
          </a:p>
        </p:txBody>
      </p:sp>
      <p:sp>
        <p:nvSpPr>
          <p:cNvPr id="50" name="Rectangle: Rounded Corners 49">
            <a:extLst>
              <a:ext uri="{FF2B5EF4-FFF2-40B4-BE49-F238E27FC236}">
                <a16:creationId xmlns:a16="http://schemas.microsoft.com/office/drawing/2014/main" id="{1B8F381E-15F7-860C-41EB-DA0F14723FBE}"/>
              </a:ext>
            </a:extLst>
          </p:cNvPr>
          <p:cNvSpPr/>
          <p:nvPr/>
        </p:nvSpPr>
        <p:spPr>
          <a:xfrm>
            <a:off x="9056485" y="4152972"/>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CHNL_</a:t>
            </a:r>
          </a:p>
          <a:p>
            <a:pPr algn="ctr"/>
            <a:r>
              <a:rPr lang="en-US" sz="1100" dirty="0">
                <a:latin typeface="Amasis MT Pro Black" panose="02040A04050005020304" pitchFamily="18" charset="0"/>
              </a:rPr>
              <a:t>TRANS</a:t>
            </a:r>
          </a:p>
        </p:txBody>
      </p:sp>
      <p:sp>
        <p:nvSpPr>
          <p:cNvPr id="51" name="Flowchart: Delay 50">
            <a:extLst>
              <a:ext uri="{FF2B5EF4-FFF2-40B4-BE49-F238E27FC236}">
                <a16:creationId xmlns:a16="http://schemas.microsoft.com/office/drawing/2014/main" id="{B248005F-856D-F127-AE60-DCFBAD152E69}"/>
              </a:ext>
            </a:extLst>
          </p:cNvPr>
          <p:cNvSpPr/>
          <p:nvPr/>
        </p:nvSpPr>
        <p:spPr>
          <a:xfrm>
            <a:off x="10838469" y="908378"/>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a:t>
            </a:r>
          </a:p>
          <a:p>
            <a:pPr algn="ctr"/>
            <a:r>
              <a:rPr lang="en-US" sz="1100" dirty="0">
                <a:latin typeface="Amasis MT Pro Black" panose="02040A04050005020304" pitchFamily="18" charset="0"/>
              </a:rPr>
              <a:t>PRLOAD</a:t>
            </a:r>
          </a:p>
        </p:txBody>
      </p:sp>
      <p:sp>
        <p:nvSpPr>
          <p:cNvPr id="52" name="Flowchart: Delay 51">
            <a:extLst>
              <a:ext uri="{FF2B5EF4-FFF2-40B4-BE49-F238E27FC236}">
                <a16:creationId xmlns:a16="http://schemas.microsoft.com/office/drawing/2014/main" id="{6AFDBA71-725B-7268-1C65-BD74B95C5215}"/>
              </a:ext>
            </a:extLst>
          </p:cNvPr>
          <p:cNvSpPr/>
          <p:nvPr/>
        </p:nvSpPr>
        <p:spPr>
          <a:xfrm>
            <a:off x="10842304" y="2598928"/>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a:t>
            </a:r>
          </a:p>
          <a:p>
            <a:pPr algn="ctr"/>
            <a:r>
              <a:rPr lang="en-US" sz="1100" dirty="0">
                <a:latin typeface="Amasis MT Pro Black" panose="02040A04050005020304" pitchFamily="18" charset="0"/>
              </a:rPr>
              <a:t>PRLOAD</a:t>
            </a:r>
          </a:p>
        </p:txBody>
      </p:sp>
      <p:sp>
        <p:nvSpPr>
          <p:cNvPr id="53" name="Flowchart: Delay 52">
            <a:extLst>
              <a:ext uri="{FF2B5EF4-FFF2-40B4-BE49-F238E27FC236}">
                <a16:creationId xmlns:a16="http://schemas.microsoft.com/office/drawing/2014/main" id="{7B31AB10-A870-8DA4-8D14-7705B79C57AA}"/>
              </a:ext>
            </a:extLst>
          </p:cNvPr>
          <p:cNvSpPr/>
          <p:nvPr/>
        </p:nvSpPr>
        <p:spPr>
          <a:xfrm>
            <a:off x="10833644" y="3388389"/>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CHNL_</a:t>
            </a:r>
          </a:p>
          <a:p>
            <a:pPr algn="ctr"/>
            <a:r>
              <a:rPr lang="en-US" sz="1100" dirty="0">
                <a:latin typeface="Amasis MT Pro Black" panose="02040A04050005020304" pitchFamily="18" charset="0"/>
              </a:rPr>
              <a:t>PRLOAD</a:t>
            </a:r>
          </a:p>
        </p:txBody>
      </p:sp>
      <p:sp>
        <p:nvSpPr>
          <p:cNvPr id="54" name="Flowchart: Delay 53">
            <a:extLst>
              <a:ext uri="{FF2B5EF4-FFF2-40B4-BE49-F238E27FC236}">
                <a16:creationId xmlns:a16="http://schemas.microsoft.com/office/drawing/2014/main" id="{91B7889A-D370-7EEF-37BB-A9AE220AA7D5}"/>
              </a:ext>
            </a:extLst>
          </p:cNvPr>
          <p:cNvSpPr/>
          <p:nvPr/>
        </p:nvSpPr>
        <p:spPr>
          <a:xfrm>
            <a:off x="10832473" y="421530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PRLOAD</a:t>
            </a:r>
          </a:p>
        </p:txBody>
      </p:sp>
      <p:sp>
        <p:nvSpPr>
          <p:cNvPr id="55" name="Flowchart: Delay 54">
            <a:extLst>
              <a:ext uri="{FF2B5EF4-FFF2-40B4-BE49-F238E27FC236}">
                <a16:creationId xmlns:a16="http://schemas.microsoft.com/office/drawing/2014/main" id="{EABA8118-1DD2-924D-A313-5D84097BFFA9}"/>
              </a:ext>
            </a:extLst>
          </p:cNvPr>
          <p:cNvSpPr/>
          <p:nvPr/>
        </p:nvSpPr>
        <p:spPr>
          <a:xfrm>
            <a:off x="10844927" y="5016585"/>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PRLOAD</a:t>
            </a:r>
          </a:p>
        </p:txBody>
      </p:sp>
      <p:sp>
        <p:nvSpPr>
          <p:cNvPr id="56" name="Flowchart: Delay 55">
            <a:extLst>
              <a:ext uri="{FF2B5EF4-FFF2-40B4-BE49-F238E27FC236}">
                <a16:creationId xmlns:a16="http://schemas.microsoft.com/office/drawing/2014/main" id="{B8554C46-99CC-287D-C9C5-374FC1821149}"/>
              </a:ext>
            </a:extLst>
          </p:cNvPr>
          <p:cNvSpPr/>
          <p:nvPr/>
        </p:nvSpPr>
        <p:spPr>
          <a:xfrm>
            <a:off x="10826184" y="177244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LOC_</a:t>
            </a:r>
          </a:p>
          <a:p>
            <a:pPr algn="ctr"/>
            <a:r>
              <a:rPr lang="en-US" sz="1100" dirty="0">
                <a:latin typeface="Amasis MT Pro Black" panose="02040A04050005020304" pitchFamily="18" charset="0"/>
              </a:rPr>
              <a:t>PRLOAD</a:t>
            </a:r>
          </a:p>
        </p:txBody>
      </p:sp>
      <p:sp>
        <p:nvSpPr>
          <p:cNvPr id="57" name="Flowchart: Delay 56">
            <a:extLst>
              <a:ext uri="{FF2B5EF4-FFF2-40B4-BE49-F238E27FC236}">
                <a16:creationId xmlns:a16="http://schemas.microsoft.com/office/drawing/2014/main" id="{AF589D12-274A-C4D3-6C28-3543EF8B4355}"/>
              </a:ext>
            </a:extLst>
          </p:cNvPr>
          <p:cNvSpPr/>
          <p:nvPr/>
        </p:nvSpPr>
        <p:spPr>
          <a:xfrm>
            <a:off x="10859347" y="585612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a:t>
            </a:r>
          </a:p>
          <a:p>
            <a:pPr algn="ctr"/>
            <a:r>
              <a:rPr lang="en-US" sz="1100" dirty="0">
                <a:latin typeface="Amasis MT Pro Black" panose="02040A04050005020304" pitchFamily="18" charset="0"/>
              </a:rPr>
              <a:t>PRLOAD</a:t>
            </a:r>
          </a:p>
        </p:txBody>
      </p:sp>
      <p:sp>
        <p:nvSpPr>
          <p:cNvPr id="58" name="Rectangle: Rounded Corners 57">
            <a:extLst>
              <a:ext uri="{FF2B5EF4-FFF2-40B4-BE49-F238E27FC236}">
                <a16:creationId xmlns:a16="http://schemas.microsoft.com/office/drawing/2014/main" id="{9CDA513D-4152-71F1-4C3C-6F7395A58E2A}"/>
              </a:ext>
            </a:extLst>
          </p:cNvPr>
          <p:cNvSpPr/>
          <p:nvPr/>
        </p:nvSpPr>
        <p:spPr>
          <a:xfrm>
            <a:off x="1877543" y="606526"/>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INITIALIZE</a:t>
            </a:r>
          </a:p>
        </p:txBody>
      </p:sp>
      <p:cxnSp>
        <p:nvCxnSpPr>
          <p:cNvPr id="60" name="Straight Connector 59">
            <a:extLst>
              <a:ext uri="{FF2B5EF4-FFF2-40B4-BE49-F238E27FC236}">
                <a16:creationId xmlns:a16="http://schemas.microsoft.com/office/drawing/2014/main" id="{42FB3FAB-2291-1B8F-E663-6B9DA0400E29}"/>
              </a:ext>
            </a:extLst>
          </p:cNvPr>
          <p:cNvCxnSpPr/>
          <p:nvPr/>
        </p:nvCxnSpPr>
        <p:spPr>
          <a:xfrm>
            <a:off x="1333533" y="1813189"/>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00FB8ED8-D77C-80ED-B314-7406B1A1E819}"/>
              </a:ext>
            </a:extLst>
          </p:cNvPr>
          <p:cNvCxnSpPr/>
          <p:nvPr/>
        </p:nvCxnSpPr>
        <p:spPr>
          <a:xfrm>
            <a:off x="1377382" y="2558002"/>
            <a:ext cx="625033" cy="351883"/>
          </a:xfrm>
          <a:prstGeom prst="bentConnector3">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A0CE158B-F846-F96B-B63F-E4C5EA6311CA}"/>
              </a:ext>
            </a:extLst>
          </p:cNvPr>
          <p:cNvCxnSpPr>
            <a:cxnSpLocks/>
            <a:endCxn id="7" idx="3"/>
          </p:cNvCxnSpPr>
          <p:nvPr/>
        </p:nvCxnSpPr>
        <p:spPr>
          <a:xfrm rot="16200000" flipH="1">
            <a:off x="963458" y="3609262"/>
            <a:ext cx="731804" cy="54000"/>
          </a:xfrm>
          <a:prstGeom prst="bentConnector4">
            <a:avLst>
              <a:gd name="adj1" fmla="val -298"/>
              <a:gd name="adj2" fmla="val 565667"/>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2F7DDB-1B36-3D76-19A7-24B7465E8DBC}"/>
              </a:ext>
            </a:extLst>
          </p:cNvPr>
          <p:cNvCxnSpPr>
            <a:cxnSpLocks/>
            <a:endCxn id="15" idx="1"/>
          </p:cNvCxnSpPr>
          <p:nvPr/>
        </p:nvCxnSpPr>
        <p:spPr>
          <a:xfrm>
            <a:off x="1607033" y="3996713"/>
            <a:ext cx="28015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422683B-42CD-8000-920F-91C8B4E0C44B}"/>
              </a:ext>
            </a:extLst>
          </p:cNvPr>
          <p:cNvCxnSpPr>
            <a:cxnSpLocks/>
          </p:cNvCxnSpPr>
          <p:nvPr/>
        </p:nvCxnSpPr>
        <p:spPr>
          <a:xfrm rot="16200000" flipH="1">
            <a:off x="987842" y="5066206"/>
            <a:ext cx="731804" cy="54000"/>
          </a:xfrm>
          <a:prstGeom prst="bentConnector4">
            <a:avLst>
              <a:gd name="adj1" fmla="val -298"/>
              <a:gd name="adj2" fmla="val 565667"/>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139FBC9-D101-B488-2540-E2DA299340FA}"/>
              </a:ext>
            </a:extLst>
          </p:cNvPr>
          <p:cNvCxnSpPr>
            <a:cxnSpLocks/>
          </p:cNvCxnSpPr>
          <p:nvPr/>
        </p:nvCxnSpPr>
        <p:spPr>
          <a:xfrm>
            <a:off x="1631417" y="5191529"/>
            <a:ext cx="28015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901FEE8-1D69-24D6-0410-E62FB7E761A8}"/>
              </a:ext>
            </a:extLst>
          </p:cNvPr>
          <p:cNvCxnSpPr>
            <a:cxnSpLocks/>
          </p:cNvCxnSpPr>
          <p:nvPr/>
        </p:nvCxnSpPr>
        <p:spPr>
          <a:xfrm>
            <a:off x="1341368" y="6209171"/>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7" name="Group 176">
            <a:extLst>
              <a:ext uri="{FF2B5EF4-FFF2-40B4-BE49-F238E27FC236}">
                <a16:creationId xmlns:a16="http://schemas.microsoft.com/office/drawing/2014/main" id="{E61D8EDE-056F-4A74-FC0B-99F5121A296D}"/>
              </a:ext>
            </a:extLst>
          </p:cNvPr>
          <p:cNvGrpSpPr/>
          <p:nvPr/>
        </p:nvGrpSpPr>
        <p:grpSpPr>
          <a:xfrm>
            <a:off x="1485900" y="866112"/>
            <a:ext cx="548640" cy="5602489"/>
            <a:chOff x="1485900" y="866112"/>
            <a:chExt cx="548640" cy="5602489"/>
          </a:xfrm>
        </p:grpSpPr>
        <p:cxnSp>
          <p:nvCxnSpPr>
            <p:cNvPr id="91" name="Straight Connector 90">
              <a:extLst>
                <a:ext uri="{FF2B5EF4-FFF2-40B4-BE49-F238E27FC236}">
                  <a16:creationId xmlns:a16="http://schemas.microsoft.com/office/drawing/2014/main" id="{5217955A-352B-24E9-2CAA-6F152C3196DF}"/>
                </a:ext>
              </a:extLst>
            </p:cNvPr>
            <p:cNvCxnSpPr>
              <a:cxnSpLocks/>
            </p:cNvCxnSpPr>
            <p:nvPr/>
          </p:nvCxnSpPr>
          <p:spPr>
            <a:xfrm>
              <a:off x="1485900" y="908378"/>
              <a:ext cx="548640" cy="186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3F2E4D1-D5B5-19C1-B6E9-FCFFFEAE141A}"/>
                </a:ext>
              </a:extLst>
            </p:cNvPr>
            <p:cNvCxnSpPr>
              <a:cxnSpLocks/>
            </p:cNvCxnSpPr>
            <p:nvPr/>
          </p:nvCxnSpPr>
          <p:spPr>
            <a:xfrm flipH="1" flipV="1">
              <a:off x="1491545" y="866112"/>
              <a:ext cx="0" cy="560248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C6DE214D-68ED-DBCE-9137-E654751AE439}"/>
              </a:ext>
            </a:extLst>
          </p:cNvPr>
          <p:cNvCxnSpPr/>
          <p:nvPr/>
        </p:nvCxnSpPr>
        <p:spPr>
          <a:xfrm>
            <a:off x="3091213" y="1914789"/>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BB1911-CB19-943C-15D4-D1AFBBB02C2C}"/>
              </a:ext>
            </a:extLst>
          </p:cNvPr>
          <p:cNvCxnSpPr/>
          <p:nvPr/>
        </p:nvCxnSpPr>
        <p:spPr>
          <a:xfrm>
            <a:off x="3060733" y="2981589"/>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BE9342A-505C-3DB8-3849-5514F8031E16}"/>
              </a:ext>
            </a:extLst>
          </p:cNvPr>
          <p:cNvCxnSpPr/>
          <p:nvPr/>
        </p:nvCxnSpPr>
        <p:spPr>
          <a:xfrm>
            <a:off x="3030253" y="4038229"/>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3790E0C-0D7B-F990-B5CC-69397BF08DC7}"/>
              </a:ext>
            </a:extLst>
          </p:cNvPr>
          <p:cNvCxnSpPr/>
          <p:nvPr/>
        </p:nvCxnSpPr>
        <p:spPr>
          <a:xfrm>
            <a:off x="3040413" y="5196469"/>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E35DEDD-21F7-F1F8-02CC-D6CAF1A1A3F8}"/>
              </a:ext>
            </a:extLst>
          </p:cNvPr>
          <p:cNvCxnSpPr/>
          <p:nvPr/>
        </p:nvCxnSpPr>
        <p:spPr>
          <a:xfrm>
            <a:off x="3020093" y="6192149"/>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2AD69DBC-986E-88B3-0AE2-4C2413DB00D6}"/>
              </a:ext>
            </a:extLst>
          </p:cNvPr>
          <p:cNvCxnSpPr>
            <a:cxnSpLocks/>
          </p:cNvCxnSpPr>
          <p:nvPr/>
        </p:nvCxnSpPr>
        <p:spPr>
          <a:xfrm rot="5400000">
            <a:off x="4964436" y="1686976"/>
            <a:ext cx="731804" cy="54000"/>
          </a:xfrm>
          <a:prstGeom prst="bentConnector4">
            <a:avLst>
              <a:gd name="adj1" fmla="val -298"/>
              <a:gd name="adj2" fmla="val 565667"/>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8C62B3C-A375-E0FF-A760-C499213FEB9F}"/>
              </a:ext>
            </a:extLst>
          </p:cNvPr>
          <p:cNvCxnSpPr/>
          <p:nvPr/>
        </p:nvCxnSpPr>
        <p:spPr>
          <a:xfrm>
            <a:off x="4594893" y="1863989"/>
            <a:ext cx="4572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D0F0B42-3113-E4CE-AF9A-C520A34038EC}"/>
              </a:ext>
            </a:extLst>
          </p:cNvPr>
          <p:cNvCxnSpPr/>
          <p:nvPr/>
        </p:nvCxnSpPr>
        <p:spPr>
          <a:xfrm>
            <a:off x="4772534" y="2965151"/>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543DBE1-568C-5F6D-149C-24FD20C46827}"/>
              </a:ext>
            </a:extLst>
          </p:cNvPr>
          <p:cNvCxnSpPr/>
          <p:nvPr/>
        </p:nvCxnSpPr>
        <p:spPr>
          <a:xfrm>
            <a:off x="4503453" y="4080132"/>
            <a:ext cx="54864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AE171968-EF77-E2C1-82F8-DD6077C5BBDC}"/>
              </a:ext>
            </a:extLst>
          </p:cNvPr>
          <p:cNvCxnSpPr>
            <a:cxnSpLocks/>
          </p:cNvCxnSpPr>
          <p:nvPr/>
        </p:nvCxnSpPr>
        <p:spPr>
          <a:xfrm rot="5400000">
            <a:off x="4974596" y="4115216"/>
            <a:ext cx="731804" cy="54000"/>
          </a:xfrm>
          <a:prstGeom prst="bentConnector4">
            <a:avLst>
              <a:gd name="adj1" fmla="val -298"/>
              <a:gd name="adj2" fmla="val 565667"/>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1C1EBF5-06A5-0351-299D-6A9E1BB71F8A}"/>
              </a:ext>
            </a:extLst>
          </p:cNvPr>
          <p:cNvCxnSpPr/>
          <p:nvPr/>
        </p:nvCxnSpPr>
        <p:spPr>
          <a:xfrm>
            <a:off x="4717258" y="5262030"/>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113FBE0-4266-AC8B-1476-FFA041B92163}"/>
              </a:ext>
            </a:extLst>
          </p:cNvPr>
          <p:cNvCxnSpPr/>
          <p:nvPr/>
        </p:nvCxnSpPr>
        <p:spPr>
          <a:xfrm>
            <a:off x="4801111" y="6209171"/>
            <a:ext cx="64008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848A839-ADA1-068A-CBC2-55424AA9FE1A}"/>
              </a:ext>
            </a:extLst>
          </p:cNvPr>
          <p:cNvCxnSpPr/>
          <p:nvPr/>
        </p:nvCxnSpPr>
        <p:spPr>
          <a:xfrm>
            <a:off x="6539378" y="1231454"/>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AFB018D-52C8-C014-730B-2F24F5439E1B}"/>
              </a:ext>
            </a:extLst>
          </p:cNvPr>
          <p:cNvCxnSpPr/>
          <p:nvPr/>
        </p:nvCxnSpPr>
        <p:spPr>
          <a:xfrm>
            <a:off x="6508898" y="2103482"/>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5C56D27-47AC-5062-00A7-1E69AEB07DFA}"/>
              </a:ext>
            </a:extLst>
          </p:cNvPr>
          <p:cNvCxnSpPr/>
          <p:nvPr/>
        </p:nvCxnSpPr>
        <p:spPr>
          <a:xfrm>
            <a:off x="6461779" y="2927055"/>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258EC52-BE6C-7563-D146-0377885E13BA}"/>
              </a:ext>
            </a:extLst>
          </p:cNvPr>
          <p:cNvCxnSpPr/>
          <p:nvPr/>
        </p:nvCxnSpPr>
        <p:spPr>
          <a:xfrm>
            <a:off x="6480386" y="3792605"/>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D73500C-D8CA-A5E9-5388-F267B576DB27}"/>
              </a:ext>
            </a:extLst>
          </p:cNvPr>
          <p:cNvCxnSpPr/>
          <p:nvPr/>
        </p:nvCxnSpPr>
        <p:spPr>
          <a:xfrm>
            <a:off x="6501107" y="4543427"/>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37834C8-9F15-43B4-773F-9CBAA71262E6}"/>
              </a:ext>
            </a:extLst>
          </p:cNvPr>
          <p:cNvCxnSpPr/>
          <p:nvPr/>
        </p:nvCxnSpPr>
        <p:spPr>
          <a:xfrm>
            <a:off x="6499394" y="5379619"/>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48C6150-9E8C-93D6-3BE2-32354610B8BF}"/>
              </a:ext>
            </a:extLst>
          </p:cNvPr>
          <p:cNvCxnSpPr/>
          <p:nvPr/>
        </p:nvCxnSpPr>
        <p:spPr>
          <a:xfrm>
            <a:off x="6493601" y="6192149"/>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567D537-C3DE-5A1D-A865-0D3FDC1F42F7}"/>
              </a:ext>
            </a:extLst>
          </p:cNvPr>
          <p:cNvCxnSpPr/>
          <p:nvPr/>
        </p:nvCxnSpPr>
        <p:spPr>
          <a:xfrm>
            <a:off x="8342691" y="1182294"/>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AFD0B5C-C4B6-56DA-4715-193513518DCA}"/>
              </a:ext>
            </a:extLst>
          </p:cNvPr>
          <p:cNvCxnSpPr/>
          <p:nvPr/>
        </p:nvCxnSpPr>
        <p:spPr>
          <a:xfrm>
            <a:off x="8312211" y="2054322"/>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4E51851-941B-5D22-4A90-BF7EA9FA62BE}"/>
              </a:ext>
            </a:extLst>
          </p:cNvPr>
          <p:cNvCxnSpPr/>
          <p:nvPr/>
        </p:nvCxnSpPr>
        <p:spPr>
          <a:xfrm>
            <a:off x="8265092" y="2877895"/>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086E447-F3CB-54F8-3273-031E22C4C53A}"/>
              </a:ext>
            </a:extLst>
          </p:cNvPr>
          <p:cNvCxnSpPr/>
          <p:nvPr/>
        </p:nvCxnSpPr>
        <p:spPr>
          <a:xfrm>
            <a:off x="8283699" y="3743445"/>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0E810F5-4C60-F59B-EA78-A6B25CBAF460}"/>
              </a:ext>
            </a:extLst>
          </p:cNvPr>
          <p:cNvCxnSpPr/>
          <p:nvPr/>
        </p:nvCxnSpPr>
        <p:spPr>
          <a:xfrm>
            <a:off x="8304420" y="4494267"/>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F6094DB-A273-6810-0588-470F432FDEBB}"/>
              </a:ext>
            </a:extLst>
          </p:cNvPr>
          <p:cNvCxnSpPr/>
          <p:nvPr/>
        </p:nvCxnSpPr>
        <p:spPr>
          <a:xfrm>
            <a:off x="8342946" y="5305876"/>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3166094-04CA-AACF-A1E9-742D7AB959AE}"/>
              </a:ext>
            </a:extLst>
          </p:cNvPr>
          <p:cNvCxnSpPr/>
          <p:nvPr/>
        </p:nvCxnSpPr>
        <p:spPr>
          <a:xfrm>
            <a:off x="8326327" y="6150426"/>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DAA64E5-3642-F069-5853-7CEE242E2349}"/>
              </a:ext>
            </a:extLst>
          </p:cNvPr>
          <p:cNvCxnSpPr/>
          <p:nvPr/>
        </p:nvCxnSpPr>
        <p:spPr>
          <a:xfrm>
            <a:off x="10146911" y="1176340"/>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4A4B3C3-6BDE-1EBF-AD8A-539F8F3F6D23}"/>
              </a:ext>
            </a:extLst>
          </p:cNvPr>
          <p:cNvCxnSpPr/>
          <p:nvPr/>
        </p:nvCxnSpPr>
        <p:spPr>
          <a:xfrm>
            <a:off x="10116431" y="2048368"/>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9CE0B9F-8742-780A-1007-95473547F498}"/>
              </a:ext>
            </a:extLst>
          </p:cNvPr>
          <p:cNvCxnSpPr/>
          <p:nvPr/>
        </p:nvCxnSpPr>
        <p:spPr>
          <a:xfrm>
            <a:off x="10069312" y="2871941"/>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86A60C1-2DAF-35D4-2760-C206349B4795}"/>
              </a:ext>
            </a:extLst>
          </p:cNvPr>
          <p:cNvCxnSpPr/>
          <p:nvPr/>
        </p:nvCxnSpPr>
        <p:spPr>
          <a:xfrm>
            <a:off x="10087919" y="3737491"/>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CB6DC21-9937-C227-82CE-067F62DAAF14}"/>
              </a:ext>
            </a:extLst>
          </p:cNvPr>
          <p:cNvCxnSpPr/>
          <p:nvPr/>
        </p:nvCxnSpPr>
        <p:spPr>
          <a:xfrm>
            <a:off x="10108640" y="4488313"/>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6C2782E-98A6-FBA8-4CC8-D88C589A5A79}"/>
              </a:ext>
            </a:extLst>
          </p:cNvPr>
          <p:cNvCxnSpPr/>
          <p:nvPr/>
        </p:nvCxnSpPr>
        <p:spPr>
          <a:xfrm>
            <a:off x="10147166" y="5299922"/>
            <a:ext cx="7315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B556ED8-0697-82A3-BEC7-42EC8C21EB12}"/>
              </a:ext>
            </a:extLst>
          </p:cNvPr>
          <p:cNvCxnSpPr/>
          <p:nvPr/>
        </p:nvCxnSpPr>
        <p:spPr>
          <a:xfrm>
            <a:off x="10110883" y="6116012"/>
            <a:ext cx="82296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76" name="Group 175">
            <a:extLst>
              <a:ext uri="{FF2B5EF4-FFF2-40B4-BE49-F238E27FC236}">
                <a16:creationId xmlns:a16="http://schemas.microsoft.com/office/drawing/2014/main" id="{BCE22BBC-7BF8-4F12-5B17-C486CF34D50E}"/>
              </a:ext>
            </a:extLst>
          </p:cNvPr>
          <p:cNvGrpSpPr/>
          <p:nvPr/>
        </p:nvGrpSpPr>
        <p:grpSpPr>
          <a:xfrm>
            <a:off x="187033" y="606526"/>
            <a:ext cx="11880427" cy="5914413"/>
            <a:chOff x="187033" y="606526"/>
            <a:chExt cx="11880427" cy="5914413"/>
          </a:xfrm>
        </p:grpSpPr>
        <p:sp>
          <p:nvSpPr>
            <p:cNvPr id="38" name="Flowchart: Delay 37">
              <a:extLst>
                <a:ext uri="{FF2B5EF4-FFF2-40B4-BE49-F238E27FC236}">
                  <a16:creationId xmlns:a16="http://schemas.microsoft.com/office/drawing/2014/main" id="{5E5D29D7-A5E5-265F-F1EF-82A2D80B25D9}"/>
                </a:ext>
              </a:extLst>
            </p:cNvPr>
            <p:cNvSpPr/>
            <p:nvPr/>
          </p:nvSpPr>
          <p:spPr>
            <a:xfrm>
              <a:off x="7185082" y="2624462"/>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a:t>
              </a:r>
            </a:p>
            <a:p>
              <a:pPr algn="ctr"/>
              <a:r>
                <a:rPr lang="en-US" sz="1100" dirty="0">
                  <a:latin typeface="Amasis MT Pro Black" panose="02040A04050005020304" pitchFamily="18" charset="0"/>
                </a:rPr>
                <a:t>PRLOAD</a:t>
              </a:r>
            </a:p>
          </p:txBody>
        </p:sp>
        <p:sp>
          <p:nvSpPr>
            <p:cNvPr id="47" name="Rectangle: Rounded Corners 46">
              <a:extLst>
                <a:ext uri="{FF2B5EF4-FFF2-40B4-BE49-F238E27FC236}">
                  <a16:creationId xmlns:a16="http://schemas.microsoft.com/office/drawing/2014/main" id="{53F8CCCF-E64D-F909-1963-D2D1945D3F01}"/>
                </a:ext>
              </a:extLst>
            </p:cNvPr>
            <p:cNvSpPr/>
            <p:nvPr/>
          </p:nvSpPr>
          <p:spPr>
            <a:xfrm>
              <a:off x="9060175" y="4985778"/>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EXT</a:t>
              </a:r>
            </a:p>
          </p:txBody>
        </p:sp>
        <p:sp>
          <p:nvSpPr>
            <p:cNvPr id="132" name="Flowchart: Delay 131">
              <a:extLst>
                <a:ext uri="{FF2B5EF4-FFF2-40B4-BE49-F238E27FC236}">
                  <a16:creationId xmlns:a16="http://schemas.microsoft.com/office/drawing/2014/main" id="{B10CB407-33D8-AC90-592F-2E34F1C50B00}"/>
                </a:ext>
              </a:extLst>
            </p:cNvPr>
            <p:cNvSpPr/>
            <p:nvPr/>
          </p:nvSpPr>
          <p:spPr>
            <a:xfrm>
              <a:off x="187033" y="156529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Customers</a:t>
              </a:r>
            </a:p>
          </p:txBody>
        </p:sp>
        <p:sp>
          <p:nvSpPr>
            <p:cNvPr id="133" name="Flowchart: Delay 132">
              <a:extLst>
                <a:ext uri="{FF2B5EF4-FFF2-40B4-BE49-F238E27FC236}">
                  <a16:creationId xmlns:a16="http://schemas.microsoft.com/office/drawing/2014/main" id="{F95D130D-5E3A-432F-0B69-38377D940729}"/>
                </a:ext>
              </a:extLst>
            </p:cNvPr>
            <p:cNvSpPr/>
            <p:nvPr/>
          </p:nvSpPr>
          <p:spPr>
            <a:xfrm>
              <a:off x="187033" y="2990922"/>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Orders</a:t>
              </a:r>
            </a:p>
          </p:txBody>
        </p:sp>
        <p:sp>
          <p:nvSpPr>
            <p:cNvPr id="134" name="Flowchart: Delay 133">
              <a:extLst>
                <a:ext uri="{FF2B5EF4-FFF2-40B4-BE49-F238E27FC236}">
                  <a16:creationId xmlns:a16="http://schemas.microsoft.com/office/drawing/2014/main" id="{3BA96DF9-63C8-676D-EE20-0CD15F3E198C}"/>
                </a:ext>
              </a:extLst>
            </p:cNvPr>
            <p:cNvSpPr/>
            <p:nvPr/>
          </p:nvSpPr>
          <p:spPr>
            <a:xfrm>
              <a:off x="187033" y="3723197"/>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Order_</a:t>
              </a:r>
            </a:p>
            <a:p>
              <a:pPr algn="ctr"/>
              <a:r>
                <a:rPr lang="en-US" sz="1100" dirty="0">
                  <a:latin typeface="Amasis MT Pro Black" panose="02040A04050005020304" pitchFamily="18" charset="0"/>
                </a:rPr>
                <a:t>Items</a:t>
              </a:r>
            </a:p>
          </p:txBody>
        </p:sp>
        <p:sp>
          <p:nvSpPr>
            <p:cNvPr id="135" name="Flowchart: Delay 134">
              <a:extLst>
                <a:ext uri="{FF2B5EF4-FFF2-40B4-BE49-F238E27FC236}">
                  <a16:creationId xmlns:a16="http://schemas.microsoft.com/office/drawing/2014/main" id="{562EF722-CFF6-4E9C-25DD-1B645684C711}"/>
                </a:ext>
              </a:extLst>
            </p:cNvPr>
            <p:cNvSpPr/>
            <p:nvPr/>
          </p:nvSpPr>
          <p:spPr>
            <a:xfrm>
              <a:off x="187033" y="448151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Product_</a:t>
              </a:r>
            </a:p>
            <a:p>
              <a:pPr algn="ctr"/>
              <a:r>
                <a:rPr lang="en-US" sz="1100" dirty="0">
                  <a:latin typeface="Amasis MT Pro Black" panose="02040A04050005020304" pitchFamily="18" charset="0"/>
                </a:rPr>
                <a:t>Information</a:t>
              </a:r>
            </a:p>
          </p:txBody>
        </p:sp>
        <p:sp>
          <p:nvSpPr>
            <p:cNvPr id="136" name="Flowchart: Delay 135">
              <a:extLst>
                <a:ext uri="{FF2B5EF4-FFF2-40B4-BE49-F238E27FC236}">
                  <a16:creationId xmlns:a16="http://schemas.microsoft.com/office/drawing/2014/main" id="{634735F8-C2E1-5862-D584-1DF80047BABB}"/>
                </a:ext>
              </a:extLst>
            </p:cNvPr>
            <p:cNvSpPr/>
            <p:nvPr/>
          </p:nvSpPr>
          <p:spPr>
            <a:xfrm>
              <a:off x="187033" y="5216681"/>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Product_</a:t>
              </a:r>
            </a:p>
            <a:p>
              <a:pPr algn="ctr"/>
              <a:r>
                <a:rPr lang="en-US" sz="1100" dirty="0">
                  <a:latin typeface="Amasis MT Pro Black" panose="02040A04050005020304" pitchFamily="18" charset="0"/>
                </a:rPr>
                <a:t>Category</a:t>
              </a:r>
            </a:p>
          </p:txBody>
        </p:sp>
        <p:sp>
          <p:nvSpPr>
            <p:cNvPr id="137" name="Flowchart: Delay 136">
              <a:extLst>
                <a:ext uri="{FF2B5EF4-FFF2-40B4-BE49-F238E27FC236}">
                  <a16:creationId xmlns:a16="http://schemas.microsoft.com/office/drawing/2014/main" id="{38464350-7C91-F279-565D-53D1CB6A9034}"/>
                </a:ext>
              </a:extLst>
            </p:cNvPr>
            <p:cNvSpPr/>
            <p:nvPr/>
          </p:nvSpPr>
          <p:spPr>
            <a:xfrm>
              <a:off x="187033" y="226653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Employees</a:t>
              </a:r>
            </a:p>
          </p:txBody>
        </p:sp>
        <p:sp>
          <p:nvSpPr>
            <p:cNvPr id="138" name="Flowchart: Delay 137">
              <a:extLst>
                <a:ext uri="{FF2B5EF4-FFF2-40B4-BE49-F238E27FC236}">
                  <a16:creationId xmlns:a16="http://schemas.microsoft.com/office/drawing/2014/main" id="{B977B2A7-AE86-5076-7AD7-819217E185CD}"/>
                </a:ext>
              </a:extLst>
            </p:cNvPr>
            <p:cNvSpPr/>
            <p:nvPr/>
          </p:nvSpPr>
          <p:spPr>
            <a:xfrm>
              <a:off x="187033" y="594799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Promotions</a:t>
              </a:r>
            </a:p>
          </p:txBody>
        </p:sp>
        <p:sp>
          <p:nvSpPr>
            <p:cNvPr id="139" name="Rectangle: Rounded Corners 138">
              <a:extLst>
                <a:ext uri="{FF2B5EF4-FFF2-40B4-BE49-F238E27FC236}">
                  <a16:creationId xmlns:a16="http://schemas.microsoft.com/office/drawing/2014/main" id="{1F431A0C-8B42-06E7-D2CE-3A80329C39A8}"/>
                </a:ext>
              </a:extLst>
            </p:cNvPr>
            <p:cNvSpPr/>
            <p:nvPr/>
          </p:nvSpPr>
          <p:spPr>
            <a:xfrm>
              <a:off x="1906581" y="1565299"/>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CUS_EXT</a:t>
              </a:r>
            </a:p>
          </p:txBody>
        </p:sp>
        <p:sp>
          <p:nvSpPr>
            <p:cNvPr id="140" name="Rectangle: Rounded Corners 139">
              <a:extLst>
                <a:ext uri="{FF2B5EF4-FFF2-40B4-BE49-F238E27FC236}">
                  <a16:creationId xmlns:a16="http://schemas.microsoft.com/office/drawing/2014/main" id="{AEA122BA-DEFA-466B-263E-D4DB64EB07BD}"/>
                </a:ext>
              </a:extLst>
            </p:cNvPr>
            <p:cNvSpPr/>
            <p:nvPr/>
          </p:nvSpPr>
          <p:spPr>
            <a:xfrm>
              <a:off x="1906581" y="2653404"/>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EMP_EXT</a:t>
              </a:r>
            </a:p>
          </p:txBody>
        </p:sp>
        <p:sp>
          <p:nvSpPr>
            <p:cNvPr id="141" name="Rectangle: Rounded Corners 140">
              <a:extLst>
                <a:ext uri="{FF2B5EF4-FFF2-40B4-BE49-F238E27FC236}">
                  <a16:creationId xmlns:a16="http://schemas.microsoft.com/office/drawing/2014/main" id="{8A7A168D-5E19-C7BA-2046-E54B0B8007A3}"/>
                </a:ext>
              </a:extLst>
            </p:cNvPr>
            <p:cNvSpPr/>
            <p:nvPr/>
          </p:nvSpPr>
          <p:spPr>
            <a:xfrm>
              <a:off x="1906581" y="3723200"/>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ORD_EXT</a:t>
              </a:r>
            </a:p>
          </p:txBody>
        </p:sp>
        <p:sp>
          <p:nvSpPr>
            <p:cNvPr id="142" name="Rectangle: Rounded Corners 141">
              <a:extLst>
                <a:ext uri="{FF2B5EF4-FFF2-40B4-BE49-F238E27FC236}">
                  <a16:creationId xmlns:a16="http://schemas.microsoft.com/office/drawing/2014/main" id="{3D6A1855-4715-3A10-3F0D-87BC3AF8E7B3}"/>
                </a:ext>
              </a:extLst>
            </p:cNvPr>
            <p:cNvSpPr/>
            <p:nvPr/>
          </p:nvSpPr>
          <p:spPr>
            <a:xfrm>
              <a:off x="1906581" y="4835854"/>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PROD_EXT</a:t>
              </a:r>
            </a:p>
          </p:txBody>
        </p:sp>
        <p:sp>
          <p:nvSpPr>
            <p:cNvPr id="143" name="Rectangle: Rounded Corners 142">
              <a:extLst>
                <a:ext uri="{FF2B5EF4-FFF2-40B4-BE49-F238E27FC236}">
                  <a16:creationId xmlns:a16="http://schemas.microsoft.com/office/drawing/2014/main" id="{0A14FCFB-F565-F46A-1AF5-C750D5FBE920}"/>
                </a:ext>
              </a:extLst>
            </p:cNvPr>
            <p:cNvSpPr/>
            <p:nvPr/>
          </p:nvSpPr>
          <p:spPr>
            <a:xfrm>
              <a:off x="1906581" y="5818567"/>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PROM_EXT</a:t>
              </a:r>
            </a:p>
          </p:txBody>
        </p:sp>
        <p:sp>
          <p:nvSpPr>
            <p:cNvPr id="144" name="Flowchart: Delay 143">
              <a:extLst>
                <a:ext uri="{FF2B5EF4-FFF2-40B4-BE49-F238E27FC236}">
                  <a16:creationId xmlns:a16="http://schemas.microsoft.com/office/drawing/2014/main" id="{181AF2A4-9097-2591-7D0C-FF55720DA71B}"/>
                </a:ext>
              </a:extLst>
            </p:cNvPr>
            <p:cNvSpPr/>
            <p:nvPr/>
          </p:nvSpPr>
          <p:spPr>
            <a:xfrm>
              <a:off x="3633687" y="158844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CUS_STG</a:t>
              </a:r>
            </a:p>
          </p:txBody>
        </p:sp>
        <p:sp>
          <p:nvSpPr>
            <p:cNvPr id="145" name="Flowchart: Delay 144">
              <a:extLst>
                <a:ext uri="{FF2B5EF4-FFF2-40B4-BE49-F238E27FC236}">
                  <a16:creationId xmlns:a16="http://schemas.microsoft.com/office/drawing/2014/main" id="{480950D6-2D08-3B9E-2D75-D3FCDA7CE0B7}"/>
                </a:ext>
              </a:extLst>
            </p:cNvPr>
            <p:cNvSpPr/>
            <p:nvPr/>
          </p:nvSpPr>
          <p:spPr>
            <a:xfrm>
              <a:off x="3633687" y="377799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ORD_STG</a:t>
              </a:r>
            </a:p>
          </p:txBody>
        </p:sp>
        <p:sp>
          <p:nvSpPr>
            <p:cNvPr id="146" name="Flowchart: Delay 145">
              <a:extLst>
                <a:ext uri="{FF2B5EF4-FFF2-40B4-BE49-F238E27FC236}">
                  <a16:creationId xmlns:a16="http://schemas.microsoft.com/office/drawing/2014/main" id="{731BF40E-7AB6-25D7-C196-B1DB46CDE048}"/>
                </a:ext>
              </a:extLst>
            </p:cNvPr>
            <p:cNvSpPr/>
            <p:nvPr/>
          </p:nvSpPr>
          <p:spPr>
            <a:xfrm>
              <a:off x="3633687" y="4950119"/>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PROD_STG</a:t>
              </a:r>
            </a:p>
          </p:txBody>
        </p:sp>
        <p:sp>
          <p:nvSpPr>
            <p:cNvPr id="147" name="Flowchart: Delay 146">
              <a:extLst>
                <a:ext uri="{FF2B5EF4-FFF2-40B4-BE49-F238E27FC236}">
                  <a16:creationId xmlns:a16="http://schemas.microsoft.com/office/drawing/2014/main" id="{E387A416-8DF0-8A89-22D3-BEAFCB4017A2}"/>
                </a:ext>
              </a:extLst>
            </p:cNvPr>
            <p:cNvSpPr/>
            <p:nvPr/>
          </p:nvSpPr>
          <p:spPr>
            <a:xfrm>
              <a:off x="3633687" y="5916775"/>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PROM_STG</a:t>
              </a:r>
            </a:p>
          </p:txBody>
        </p:sp>
        <p:sp>
          <p:nvSpPr>
            <p:cNvPr id="148" name="Flowchart: Delay 147">
              <a:extLst>
                <a:ext uri="{FF2B5EF4-FFF2-40B4-BE49-F238E27FC236}">
                  <a16:creationId xmlns:a16="http://schemas.microsoft.com/office/drawing/2014/main" id="{DB0BF5A9-EAA4-10E0-7D51-09AFBF96B6A6}"/>
                </a:ext>
              </a:extLst>
            </p:cNvPr>
            <p:cNvSpPr/>
            <p:nvPr/>
          </p:nvSpPr>
          <p:spPr>
            <a:xfrm>
              <a:off x="3633687" y="269480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EMP_STG</a:t>
              </a:r>
            </a:p>
          </p:txBody>
        </p:sp>
        <p:sp>
          <p:nvSpPr>
            <p:cNvPr id="149" name="Rectangle: Rounded Corners 148">
              <a:extLst>
                <a:ext uri="{FF2B5EF4-FFF2-40B4-BE49-F238E27FC236}">
                  <a16:creationId xmlns:a16="http://schemas.microsoft.com/office/drawing/2014/main" id="{9CD8DE2D-30F2-3F63-DB2E-38A82153F12E}"/>
                </a:ext>
              </a:extLst>
            </p:cNvPr>
            <p:cNvSpPr/>
            <p:nvPr/>
          </p:nvSpPr>
          <p:spPr>
            <a:xfrm>
              <a:off x="5370051" y="926757"/>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a:t>
              </a:r>
            </a:p>
            <a:p>
              <a:pPr algn="ctr"/>
              <a:r>
                <a:rPr lang="en-US" sz="1100" dirty="0">
                  <a:latin typeface="Amasis MT Pro Black" panose="02040A04050005020304" pitchFamily="18" charset="0"/>
                </a:rPr>
                <a:t>TRANS</a:t>
              </a:r>
            </a:p>
          </p:txBody>
        </p:sp>
        <p:sp>
          <p:nvSpPr>
            <p:cNvPr id="150" name="Rectangle: Rounded Corners 149">
              <a:extLst>
                <a:ext uri="{FF2B5EF4-FFF2-40B4-BE49-F238E27FC236}">
                  <a16:creationId xmlns:a16="http://schemas.microsoft.com/office/drawing/2014/main" id="{B5078689-D333-D0EF-08C6-0ECA6A3CC8DA}"/>
                </a:ext>
              </a:extLst>
            </p:cNvPr>
            <p:cNvSpPr/>
            <p:nvPr/>
          </p:nvSpPr>
          <p:spPr>
            <a:xfrm>
              <a:off x="5339571" y="2624462"/>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a:t>
              </a:r>
            </a:p>
            <a:p>
              <a:pPr algn="ctr"/>
              <a:r>
                <a:rPr lang="en-US" sz="1100" dirty="0">
                  <a:latin typeface="Amasis MT Pro Black" panose="02040A04050005020304" pitchFamily="18" charset="0"/>
                </a:rPr>
                <a:t>TRANS</a:t>
              </a:r>
            </a:p>
          </p:txBody>
        </p:sp>
        <p:sp>
          <p:nvSpPr>
            <p:cNvPr id="151" name="Rectangle: Rounded Corners 150">
              <a:extLst>
                <a:ext uri="{FF2B5EF4-FFF2-40B4-BE49-F238E27FC236}">
                  <a16:creationId xmlns:a16="http://schemas.microsoft.com/office/drawing/2014/main" id="{4DA5FEF7-1DDF-9D0F-D82C-561ED1514781}"/>
                </a:ext>
              </a:extLst>
            </p:cNvPr>
            <p:cNvSpPr/>
            <p:nvPr/>
          </p:nvSpPr>
          <p:spPr>
            <a:xfrm>
              <a:off x="5339571" y="3450418"/>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a:t>
              </a:r>
            </a:p>
            <a:p>
              <a:pPr algn="ctr"/>
              <a:r>
                <a:rPr lang="en-US" sz="1100" dirty="0">
                  <a:latin typeface="Amasis MT Pro Black" panose="02040A04050005020304" pitchFamily="18" charset="0"/>
                </a:rPr>
                <a:t>TRANS</a:t>
              </a:r>
            </a:p>
          </p:txBody>
        </p:sp>
        <p:sp>
          <p:nvSpPr>
            <p:cNvPr id="152" name="Rectangle: Rounded Corners 151">
              <a:extLst>
                <a:ext uri="{FF2B5EF4-FFF2-40B4-BE49-F238E27FC236}">
                  <a16:creationId xmlns:a16="http://schemas.microsoft.com/office/drawing/2014/main" id="{31719B79-877E-9188-6802-23C7A7EDF5F0}"/>
                </a:ext>
              </a:extLst>
            </p:cNvPr>
            <p:cNvSpPr/>
            <p:nvPr/>
          </p:nvSpPr>
          <p:spPr>
            <a:xfrm>
              <a:off x="5339571" y="5030432"/>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EXT</a:t>
              </a:r>
            </a:p>
          </p:txBody>
        </p:sp>
        <p:sp>
          <p:nvSpPr>
            <p:cNvPr id="153" name="Rectangle: Rounded Corners 152">
              <a:extLst>
                <a:ext uri="{FF2B5EF4-FFF2-40B4-BE49-F238E27FC236}">
                  <a16:creationId xmlns:a16="http://schemas.microsoft.com/office/drawing/2014/main" id="{B856953C-D4AA-B18D-E8C8-F78FADCE04D5}"/>
                </a:ext>
              </a:extLst>
            </p:cNvPr>
            <p:cNvSpPr/>
            <p:nvPr/>
          </p:nvSpPr>
          <p:spPr>
            <a:xfrm>
              <a:off x="5339571" y="587090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a:t>
              </a:r>
            </a:p>
            <a:p>
              <a:pPr algn="ctr"/>
              <a:r>
                <a:rPr lang="en-US" sz="1100" dirty="0">
                  <a:latin typeface="Amasis MT Pro Black" panose="02040A04050005020304" pitchFamily="18" charset="0"/>
                </a:rPr>
                <a:t>EXT</a:t>
              </a:r>
            </a:p>
          </p:txBody>
        </p:sp>
        <p:sp>
          <p:nvSpPr>
            <p:cNvPr id="154" name="Rectangle: Rounded Corners 153">
              <a:extLst>
                <a:ext uri="{FF2B5EF4-FFF2-40B4-BE49-F238E27FC236}">
                  <a16:creationId xmlns:a16="http://schemas.microsoft.com/office/drawing/2014/main" id="{DF5170AE-A3E5-9C96-1A21-CC4556463A5A}"/>
                </a:ext>
              </a:extLst>
            </p:cNvPr>
            <p:cNvSpPr/>
            <p:nvPr/>
          </p:nvSpPr>
          <p:spPr>
            <a:xfrm>
              <a:off x="5339571" y="177846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LOC_</a:t>
              </a:r>
            </a:p>
            <a:p>
              <a:pPr algn="ctr"/>
              <a:r>
                <a:rPr lang="en-US" sz="1100" dirty="0">
                  <a:latin typeface="Amasis MT Pro Black" panose="02040A04050005020304" pitchFamily="18" charset="0"/>
                </a:rPr>
                <a:t>TRANS</a:t>
              </a:r>
            </a:p>
          </p:txBody>
        </p:sp>
        <p:sp>
          <p:nvSpPr>
            <p:cNvPr id="155" name="Rectangle: Rounded Corners 154">
              <a:extLst>
                <a:ext uri="{FF2B5EF4-FFF2-40B4-BE49-F238E27FC236}">
                  <a16:creationId xmlns:a16="http://schemas.microsoft.com/office/drawing/2014/main" id="{0DDE7581-CFEA-FF08-5A20-F42AC526B92A}"/>
                </a:ext>
              </a:extLst>
            </p:cNvPr>
            <p:cNvSpPr/>
            <p:nvPr/>
          </p:nvSpPr>
          <p:spPr>
            <a:xfrm>
              <a:off x="5349731" y="4238730"/>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CHNL_</a:t>
              </a:r>
            </a:p>
            <a:p>
              <a:pPr algn="ctr"/>
              <a:r>
                <a:rPr lang="en-US" sz="1100" dirty="0">
                  <a:latin typeface="Amasis MT Pro Black" panose="02040A04050005020304" pitchFamily="18" charset="0"/>
                </a:rPr>
                <a:t>TRANS</a:t>
              </a:r>
            </a:p>
          </p:txBody>
        </p:sp>
        <p:sp>
          <p:nvSpPr>
            <p:cNvPr id="156" name="Flowchart: Delay 155">
              <a:extLst>
                <a:ext uri="{FF2B5EF4-FFF2-40B4-BE49-F238E27FC236}">
                  <a16:creationId xmlns:a16="http://schemas.microsoft.com/office/drawing/2014/main" id="{ADE7DF0B-0879-0249-59AE-72CB673EA0FE}"/>
                </a:ext>
              </a:extLst>
            </p:cNvPr>
            <p:cNvSpPr/>
            <p:nvPr/>
          </p:nvSpPr>
          <p:spPr>
            <a:xfrm>
              <a:off x="7205923" y="903426"/>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a:t>
              </a:r>
            </a:p>
            <a:p>
              <a:pPr algn="ctr"/>
              <a:r>
                <a:rPr lang="en-US" sz="1100" dirty="0">
                  <a:latin typeface="Amasis MT Pro Black" panose="02040A04050005020304" pitchFamily="18" charset="0"/>
                </a:rPr>
                <a:t>PRLOAD</a:t>
              </a:r>
            </a:p>
          </p:txBody>
        </p:sp>
        <p:sp>
          <p:nvSpPr>
            <p:cNvPr id="157" name="Flowchart: Delay 156">
              <a:extLst>
                <a:ext uri="{FF2B5EF4-FFF2-40B4-BE49-F238E27FC236}">
                  <a16:creationId xmlns:a16="http://schemas.microsoft.com/office/drawing/2014/main" id="{F1B4D226-9EAF-2633-2FC4-2D5008FA652A}"/>
                </a:ext>
              </a:extLst>
            </p:cNvPr>
            <p:cNvSpPr/>
            <p:nvPr/>
          </p:nvSpPr>
          <p:spPr>
            <a:xfrm>
              <a:off x="7213927" y="3430352"/>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a:t>
              </a:r>
            </a:p>
            <a:p>
              <a:pPr algn="ctr"/>
              <a:r>
                <a:rPr lang="en-US" sz="1100" dirty="0">
                  <a:latin typeface="Amasis MT Pro Black" panose="02040A04050005020304" pitchFamily="18" charset="0"/>
                </a:rPr>
                <a:t>PRLOAD</a:t>
              </a:r>
            </a:p>
          </p:txBody>
        </p:sp>
        <p:sp>
          <p:nvSpPr>
            <p:cNvPr id="158" name="Flowchart: Delay 157">
              <a:extLst>
                <a:ext uri="{FF2B5EF4-FFF2-40B4-BE49-F238E27FC236}">
                  <a16:creationId xmlns:a16="http://schemas.microsoft.com/office/drawing/2014/main" id="{508B67D2-DCA5-88CD-FF40-E2E1523698B8}"/>
                </a:ext>
              </a:extLst>
            </p:cNvPr>
            <p:cNvSpPr/>
            <p:nvPr/>
          </p:nvSpPr>
          <p:spPr>
            <a:xfrm>
              <a:off x="7212692" y="421841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CHNL_</a:t>
              </a:r>
            </a:p>
            <a:p>
              <a:pPr algn="ctr"/>
              <a:r>
                <a:rPr lang="en-US" sz="1100" dirty="0">
                  <a:latin typeface="Amasis MT Pro Black" panose="02040A04050005020304" pitchFamily="18" charset="0"/>
                </a:rPr>
                <a:t>PRLOAD</a:t>
              </a:r>
            </a:p>
          </p:txBody>
        </p:sp>
        <p:sp>
          <p:nvSpPr>
            <p:cNvPr id="159" name="Flowchart: Delay 158">
              <a:extLst>
                <a:ext uri="{FF2B5EF4-FFF2-40B4-BE49-F238E27FC236}">
                  <a16:creationId xmlns:a16="http://schemas.microsoft.com/office/drawing/2014/main" id="{ECDECFA5-5CAF-5DEF-5816-7098BCA9FCD0}"/>
                </a:ext>
              </a:extLst>
            </p:cNvPr>
            <p:cNvSpPr/>
            <p:nvPr/>
          </p:nvSpPr>
          <p:spPr>
            <a:xfrm>
              <a:off x="7201901" y="5031828"/>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PROD_</a:t>
              </a:r>
            </a:p>
            <a:p>
              <a:pPr algn="ctr"/>
              <a:r>
                <a:rPr lang="en-US" sz="1100" dirty="0">
                  <a:latin typeface="Amasis MT Pro Black" panose="02040A04050005020304" pitchFamily="18" charset="0"/>
                </a:rPr>
                <a:t>PRLOAD</a:t>
              </a:r>
            </a:p>
          </p:txBody>
        </p:sp>
        <p:sp>
          <p:nvSpPr>
            <p:cNvPr id="160" name="Flowchart: Delay 159">
              <a:extLst>
                <a:ext uri="{FF2B5EF4-FFF2-40B4-BE49-F238E27FC236}">
                  <a16:creationId xmlns:a16="http://schemas.microsoft.com/office/drawing/2014/main" id="{C4ADEF9C-71CE-F1DF-89DF-89D476B5088B}"/>
                </a:ext>
              </a:extLst>
            </p:cNvPr>
            <p:cNvSpPr/>
            <p:nvPr/>
          </p:nvSpPr>
          <p:spPr>
            <a:xfrm>
              <a:off x="7202681" y="177244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LOC_</a:t>
              </a:r>
            </a:p>
            <a:p>
              <a:pPr algn="ctr"/>
              <a:r>
                <a:rPr lang="en-US" sz="1100" dirty="0">
                  <a:latin typeface="Amasis MT Pro Black" panose="02040A04050005020304" pitchFamily="18" charset="0"/>
                </a:rPr>
                <a:t>PRLOAD</a:t>
              </a:r>
            </a:p>
          </p:txBody>
        </p:sp>
        <p:sp>
          <p:nvSpPr>
            <p:cNvPr id="161" name="Flowchart: Delay 160">
              <a:extLst>
                <a:ext uri="{FF2B5EF4-FFF2-40B4-BE49-F238E27FC236}">
                  <a16:creationId xmlns:a16="http://schemas.microsoft.com/office/drawing/2014/main" id="{868EB706-5991-B162-C20F-009E941D1B4D}"/>
                </a:ext>
              </a:extLst>
            </p:cNvPr>
            <p:cNvSpPr/>
            <p:nvPr/>
          </p:nvSpPr>
          <p:spPr>
            <a:xfrm>
              <a:off x="7212747" y="585921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a:t>
              </a:r>
            </a:p>
            <a:p>
              <a:pPr algn="ctr"/>
              <a:r>
                <a:rPr lang="en-US" sz="1100" dirty="0">
                  <a:latin typeface="Amasis MT Pro Black" panose="02040A04050005020304" pitchFamily="18" charset="0"/>
                </a:rPr>
                <a:t>PRLOAD</a:t>
              </a:r>
            </a:p>
          </p:txBody>
        </p:sp>
        <p:sp>
          <p:nvSpPr>
            <p:cNvPr id="162" name="Rectangle: Rounded Corners 161">
              <a:extLst>
                <a:ext uri="{FF2B5EF4-FFF2-40B4-BE49-F238E27FC236}">
                  <a16:creationId xmlns:a16="http://schemas.microsoft.com/office/drawing/2014/main" id="{39415777-21BB-50B5-A6AD-AEB9841F0A01}"/>
                </a:ext>
              </a:extLst>
            </p:cNvPr>
            <p:cNvSpPr/>
            <p:nvPr/>
          </p:nvSpPr>
          <p:spPr>
            <a:xfrm>
              <a:off x="9068174" y="853816"/>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CUS_</a:t>
              </a:r>
            </a:p>
            <a:p>
              <a:pPr algn="ctr"/>
              <a:r>
                <a:rPr lang="en-US" sz="1100" dirty="0">
                  <a:latin typeface="Amasis MT Pro Black" panose="02040A04050005020304" pitchFamily="18" charset="0"/>
                </a:rPr>
                <a:t>TRANS</a:t>
              </a:r>
            </a:p>
          </p:txBody>
        </p:sp>
        <p:sp>
          <p:nvSpPr>
            <p:cNvPr id="163" name="Rectangle: Rounded Corners 162">
              <a:extLst>
                <a:ext uri="{FF2B5EF4-FFF2-40B4-BE49-F238E27FC236}">
                  <a16:creationId xmlns:a16="http://schemas.microsoft.com/office/drawing/2014/main" id="{59AAFB86-ECD0-661F-B447-EDC22D3F2159}"/>
                </a:ext>
              </a:extLst>
            </p:cNvPr>
            <p:cNvSpPr/>
            <p:nvPr/>
          </p:nvSpPr>
          <p:spPr>
            <a:xfrm>
              <a:off x="9072837" y="2569254"/>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EMP_</a:t>
              </a:r>
            </a:p>
            <a:p>
              <a:pPr algn="ctr"/>
              <a:r>
                <a:rPr lang="en-US" sz="1100" dirty="0">
                  <a:latin typeface="Amasis MT Pro Black" panose="02040A04050005020304" pitchFamily="18" charset="0"/>
                </a:rPr>
                <a:t>TRANS</a:t>
              </a:r>
            </a:p>
          </p:txBody>
        </p:sp>
        <p:sp>
          <p:nvSpPr>
            <p:cNvPr id="164" name="Rectangle: Rounded Corners 163">
              <a:extLst>
                <a:ext uri="{FF2B5EF4-FFF2-40B4-BE49-F238E27FC236}">
                  <a16:creationId xmlns:a16="http://schemas.microsoft.com/office/drawing/2014/main" id="{E5401FED-8299-F6D5-8CD8-F36588517B80}"/>
                </a:ext>
              </a:extLst>
            </p:cNvPr>
            <p:cNvSpPr/>
            <p:nvPr/>
          </p:nvSpPr>
          <p:spPr>
            <a:xfrm>
              <a:off x="9086453" y="337813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ORD_</a:t>
              </a:r>
            </a:p>
            <a:p>
              <a:pPr algn="ctr"/>
              <a:r>
                <a:rPr lang="en-US" sz="1100" dirty="0">
                  <a:latin typeface="Amasis MT Pro Black" panose="02040A04050005020304" pitchFamily="18" charset="0"/>
                </a:rPr>
                <a:t>TRANS</a:t>
              </a:r>
            </a:p>
          </p:txBody>
        </p:sp>
        <p:sp>
          <p:nvSpPr>
            <p:cNvPr id="165" name="Rectangle: Rounded Corners 164">
              <a:extLst>
                <a:ext uri="{FF2B5EF4-FFF2-40B4-BE49-F238E27FC236}">
                  <a16:creationId xmlns:a16="http://schemas.microsoft.com/office/drawing/2014/main" id="{DF838AC5-3F98-A670-9810-EF41A819F061}"/>
                </a:ext>
              </a:extLst>
            </p:cNvPr>
            <p:cNvSpPr/>
            <p:nvPr/>
          </p:nvSpPr>
          <p:spPr>
            <a:xfrm>
              <a:off x="9091025" y="5803785"/>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PROM_</a:t>
              </a:r>
            </a:p>
            <a:p>
              <a:pPr algn="ctr"/>
              <a:r>
                <a:rPr lang="en-US" sz="1100" dirty="0">
                  <a:latin typeface="Amasis MT Pro Black" panose="02040A04050005020304" pitchFamily="18" charset="0"/>
                </a:rPr>
                <a:t>EXT</a:t>
              </a:r>
            </a:p>
          </p:txBody>
        </p:sp>
        <p:sp>
          <p:nvSpPr>
            <p:cNvPr id="166" name="Rectangle: Rounded Corners 165">
              <a:extLst>
                <a:ext uri="{FF2B5EF4-FFF2-40B4-BE49-F238E27FC236}">
                  <a16:creationId xmlns:a16="http://schemas.microsoft.com/office/drawing/2014/main" id="{828955E6-E528-1C88-7EFE-89FB83AC50CB}"/>
                </a:ext>
              </a:extLst>
            </p:cNvPr>
            <p:cNvSpPr/>
            <p:nvPr/>
          </p:nvSpPr>
          <p:spPr>
            <a:xfrm>
              <a:off x="9070004" y="1728979"/>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LOC_</a:t>
              </a:r>
            </a:p>
            <a:p>
              <a:pPr algn="ctr"/>
              <a:r>
                <a:rPr lang="en-US" sz="1100" dirty="0">
                  <a:latin typeface="Amasis MT Pro Black" panose="02040A04050005020304" pitchFamily="18" charset="0"/>
                </a:rPr>
                <a:t>TRANS</a:t>
              </a:r>
            </a:p>
          </p:txBody>
        </p:sp>
        <p:sp>
          <p:nvSpPr>
            <p:cNvPr id="167" name="Rectangle: Rounded Corners 166">
              <a:extLst>
                <a:ext uri="{FF2B5EF4-FFF2-40B4-BE49-F238E27FC236}">
                  <a16:creationId xmlns:a16="http://schemas.microsoft.com/office/drawing/2014/main" id="{E8894885-E61C-121E-AD2B-5ED0F91B410A}"/>
                </a:ext>
              </a:extLst>
            </p:cNvPr>
            <p:cNvSpPr/>
            <p:nvPr/>
          </p:nvSpPr>
          <p:spPr>
            <a:xfrm>
              <a:off x="9075878" y="4152972"/>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CHNL_</a:t>
              </a:r>
            </a:p>
            <a:p>
              <a:pPr algn="ctr"/>
              <a:r>
                <a:rPr lang="en-US" sz="1100" dirty="0">
                  <a:latin typeface="Amasis MT Pro Black" panose="02040A04050005020304" pitchFamily="18" charset="0"/>
                </a:rPr>
                <a:t>TRANS</a:t>
              </a:r>
            </a:p>
          </p:txBody>
        </p:sp>
        <p:sp>
          <p:nvSpPr>
            <p:cNvPr id="168" name="Flowchart: Delay 167">
              <a:extLst>
                <a:ext uri="{FF2B5EF4-FFF2-40B4-BE49-F238E27FC236}">
                  <a16:creationId xmlns:a16="http://schemas.microsoft.com/office/drawing/2014/main" id="{A6AEC98F-0A01-5AD9-DE63-81D03C0EA5F6}"/>
                </a:ext>
              </a:extLst>
            </p:cNvPr>
            <p:cNvSpPr/>
            <p:nvPr/>
          </p:nvSpPr>
          <p:spPr>
            <a:xfrm>
              <a:off x="10857862" y="908378"/>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DIM</a:t>
              </a:r>
            </a:p>
            <a:p>
              <a:pPr algn="ctr"/>
              <a:r>
                <a:rPr lang="en-US" sz="1100" dirty="0">
                  <a:latin typeface="Amasis MT Pro Black" panose="02040A04050005020304" pitchFamily="18" charset="0"/>
                </a:rPr>
                <a:t>CUSTOMER</a:t>
              </a:r>
            </a:p>
          </p:txBody>
        </p:sp>
        <p:sp>
          <p:nvSpPr>
            <p:cNvPr id="169" name="Flowchart: Delay 168">
              <a:extLst>
                <a:ext uri="{FF2B5EF4-FFF2-40B4-BE49-F238E27FC236}">
                  <a16:creationId xmlns:a16="http://schemas.microsoft.com/office/drawing/2014/main" id="{47ACF1C8-804A-35E9-7F24-22EEB861818E}"/>
                </a:ext>
              </a:extLst>
            </p:cNvPr>
            <p:cNvSpPr/>
            <p:nvPr/>
          </p:nvSpPr>
          <p:spPr>
            <a:xfrm>
              <a:off x="10861697" y="2598928"/>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DIM</a:t>
              </a:r>
            </a:p>
            <a:p>
              <a:pPr algn="ctr"/>
              <a:r>
                <a:rPr lang="en-US" sz="1100" dirty="0">
                  <a:latin typeface="Amasis MT Pro Black" panose="02040A04050005020304" pitchFamily="18" charset="0"/>
                </a:rPr>
                <a:t>SALESPEOPLE</a:t>
              </a:r>
            </a:p>
          </p:txBody>
        </p:sp>
        <p:sp>
          <p:nvSpPr>
            <p:cNvPr id="170" name="Flowchart: Delay 169">
              <a:extLst>
                <a:ext uri="{FF2B5EF4-FFF2-40B4-BE49-F238E27FC236}">
                  <a16:creationId xmlns:a16="http://schemas.microsoft.com/office/drawing/2014/main" id="{11679D46-12D1-72FA-2D71-9ABBD3C43B52}"/>
                </a:ext>
              </a:extLst>
            </p:cNvPr>
            <p:cNvSpPr/>
            <p:nvPr/>
          </p:nvSpPr>
          <p:spPr>
            <a:xfrm>
              <a:off x="10853037" y="3388389"/>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FACT</a:t>
              </a:r>
            </a:p>
            <a:p>
              <a:pPr algn="ctr"/>
              <a:r>
                <a:rPr lang="en-US" sz="1100" dirty="0">
                  <a:latin typeface="Amasis MT Pro Black" panose="02040A04050005020304" pitchFamily="18" charset="0"/>
                </a:rPr>
                <a:t>ORDERS</a:t>
              </a:r>
            </a:p>
          </p:txBody>
        </p:sp>
        <p:sp>
          <p:nvSpPr>
            <p:cNvPr id="171" name="Flowchart: Delay 170">
              <a:extLst>
                <a:ext uri="{FF2B5EF4-FFF2-40B4-BE49-F238E27FC236}">
                  <a16:creationId xmlns:a16="http://schemas.microsoft.com/office/drawing/2014/main" id="{C5E95BD3-1964-881D-551C-7E761B37A9D0}"/>
                </a:ext>
              </a:extLst>
            </p:cNvPr>
            <p:cNvSpPr/>
            <p:nvPr/>
          </p:nvSpPr>
          <p:spPr>
            <a:xfrm>
              <a:off x="10851866" y="4215300"/>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DIM</a:t>
              </a:r>
            </a:p>
            <a:p>
              <a:pPr algn="ctr"/>
              <a:r>
                <a:rPr lang="en-US" sz="1100" dirty="0">
                  <a:latin typeface="Amasis MT Pro Black" panose="02040A04050005020304" pitchFamily="18" charset="0"/>
                </a:rPr>
                <a:t>SALECHANNEL</a:t>
              </a:r>
            </a:p>
          </p:txBody>
        </p:sp>
        <p:sp>
          <p:nvSpPr>
            <p:cNvPr id="172" name="Flowchart: Delay 171">
              <a:extLst>
                <a:ext uri="{FF2B5EF4-FFF2-40B4-BE49-F238E27FC236}">
                  <a16:creationId xmlns:a16="http://schemas.microsoft.com/office/drawing/2014/main" id="{9F655451-6BC5-CAF2-07E3-EDA4AA367323}"/>
                </a:ext>
              </a:extLst>
            </p:cNvPr>
            <p:cNvSpPr/>
            <p:nvPr/>
          </p:nvSpPr>
          <p:spPr>
            <a:xfrm>
              <a:off x="10864320" y="5016585"/>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DIM</a:t>
              </a:r>
            </a:p>
            <a:p>
              <a:pPr algn="ctr"/>
              <a:r>
                <a:rPr lang="en-US" sz="1100" dirty="0">
                  <a:latin typeface="Amasis MT Pro Black" panose="02040A04050005020304" pitchFamily="18" charset="0"/>
                </a:rPr>
                <a:t>PRODUCTS</a:t>
              </a:r>
            </a:p>
          </p:txBody>
        </p:sp>
        <p:sp>
          <p:nvSpPr>
            <p:cNvPr id="173" name="Flowchart: Delay 172">
              <a:extLst>
                <a:ext uri="{FF2B5EF4-FFF2-40B4-BE49-F238E27FC236}">
                  <a16:creationId xmlns:a16="http://schemas.microsoft.com/office/drawing/2014/main" id="{5215DA0E-5A15-0F71-9A77-D2F1009C8493}"/>
                </a:ext>
              </a:extLst>
            </p:cNvPr>
            <p:cNvSpPr/>
            <p:nvPr/>
          </p:nvSpPr>
          <p:spPr>
            <a:xfrm>
              <a:off x="10845577" y="177244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DIM</a:t>
              </a:r>
            </a:p>
            <a:p>
              <a:pPr algn="ctr"/>
              <a:r>
                <a:rPr lang="en-US" sz="1100" dirty="0">
                  <a:latin typeface="Amasis MT Pro Black" panose="02040A04050005020304" pitchFamily="18" charset="0"/>
                </a:rPr>
                <a:t>LOCATION</a:t>
              </a:r>
            </a:p>
          </p:txBody>
        </p:sp>
        <p:sp>
          <p:nvSpPr>
            <p:cNvPr id="174" name="Flowchart: Delay 173">
              <a:extLst>
                <a:ext uri="{FF2B5EF4-FFF2-40B4-BE49-F238E27FC236}">
                  <a16:creationId xmlns:a16="http://schemas.microsoft.com/office/drawing/2014/main" id="{71961EDB-86D5-11E7-7681-00526C4B86F1}"/>
                </a:ext>
              </a:extLst>
            </p:cNvPr>
            <p:cNvSpPr/>
            <p:nvPr/>
          </p:nvSpPr>
          <p:spPr>
            <a:xfrm>
              <a:off x="10878740" y="5856124"/>
              <a:ext cx="1188720" cy="557934"/>
            </a:xfrm>
            <a:prstGeom prst="flowChartDelay">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DIM</a:t>
              </a:r>
            </a:p>
            <a:p>
              <a:pPr algn="ctr"/>
              <a:r>
                <a:rPr lang="en-US" sz="1100" dirty="0">
                  <a:latin typeface="Amasis MT Pro Black" panose="02040A04050005020304" pitchFamily="18" charset="0"/>
                </a:rPr>
                <a:t>PROMOTION</a:t>
              </a:r>
            </a:p>
          </p:txBody>
        </p:sp>
        <p:sp>
          <p:nvSpPr>
            <p:cNvPr id="175" name="Rectangle: Rounded Corners 174">
              <a:extLst>
                <a:ext uri="{FF2B5EF4-FFF2-40B4-BE49-F238E27FC236}">
                  <a16:creationId xmlns:a16="http://schemas.microsoft.com/office/drawing/2014/main" id="{8DAC2B7F-9637-C43F-5800-70A018E42702}"/>
                </a:ext>
              </a:extLst>
            </p:cNvPr>
            <p:cNvSpPr/>
            <p:nvPr/>
          </p:nvSpPr>
          <p:spPr>
            <a:xfrm>
              <a:off x="1896936" y="606526"/>
              <a:ext cx="1188720" cy="650034"/>
            </a:xfrm>
            <a:prstGeom prst="round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masis MT Pro Black" panose="02040A04050005020304" pitchFamily="18" charset="0"/>
                </a:rPr>
                <a:t>INITIALIZE</a:t>
              </a:r>
            </a:p>
          </p:txBody>
        </p:sp>
      </p:grpSp>
    </p:spTree>
    <p:extLst>
      <p:ext uri="{BB962C8B-B14F-4D97-AF65-F5344CB8AC3E}">
        <p14:creationId xmlns:p14="http://schemas.microsoft.com/office/powerpoint/2010/main" val="300047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F5EA-0D6F-0398-ACB7-AE37E88568FB}"/>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Initial Process</a:t>
            </a:r>
          </a:p>
        </p:txBody>
      </p:sp>
      <p:sp>
        <p:nvSpPr>
          <p:cNvPr id="3" name="Content Placeholder 2">
            <a:extLst>
              <a:ext uri="{FF2B5EF4-FFF2-40B4-BE49-F238E27FC236}">
                <a16:creationId xmlns:a16="http://schemas.microsoft.com/office/drawing/2014/main" id="{830D05A8-EBED-E33F-AEC4-F0E9D513F883}"/>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689FAFA6-72C4-F61E-A1AD-19FA879CFAB6}"/>
              </a:ext>
            </a:extLst>
          </p:cNvPr>
          <p:cNvPicPr>
            <a:picLocks noChangeAspect="1"/>
          </p:cNvPicPr>
          <p:nvPr/>
        </p:nvPicPr>
        <p:blipFill>
          <a:blip r:embed="rId3"/>
          <a:stretch>
            <a:fillRect/>
          </a:stretch>
        </p:blipFill>
        <p:spPr>
          <a:xfrm>
            <a:off x="496556" y="2206259"/>
            <a:ext cx="5509737" cy="3429297"/>
          </a:xfrm>
          <a:prstGeom prst="rect">
            <a:avLst/>
          </a:prstGeom>
        </p:spPr>
      </p:pic>
      <p:pic>
        <p:nvPicPr>
          <p:cNvPr id="5" name="Picture 4">
            <a:extLst>
              <a:ext uri="{FF2B5EF4-FFF2-40B4-BE49-F238E27FC236}">
                <a16:creationId xmlns:a16="http://schemas.microsoft.com/office/drawing/2014/main" id="{B91485BC-6A3A-5C41-12A1-734C5D5F543F}"/>
              </a:ext>
            </a:extLst>
          </p:cNvPr>
          <p:cNvPicPr>
            <a:picLocks noChangeAspect="1"/>
          </p:cNvPicPr>
          <p:nvPr/>
        </p:nvPicPr>
        <p:blipFill>
          <a:blip r:embed="rId4"/>
          <a:stretch>
            <a:fillRect/>
          </a:stretch>
        </p:blipFill>
        <p:spPr>
          <a:xfrm>
            <a:off x="6112049" y="2160534"/>
            <a:ext cx="5494496" cy="3520745"/>
          </a:xfrm>
          <a:prstGeom prst="rect">
            <a:avLst/>
          </a:prstGeom>
        </p:spPr>
      </p:pic>
    </p:spTree>
    <p:extLst>
      <p:ext uri="{BB962C8B-B14F-4D97-AF65-F5344CB8AC3E}">
        <p14:creationId xmlns:p14="http://schemas.microsoft.com/office/powerpoint/2010/main" val="343214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6688-CE1A-BDF8-BDB8-3E46120B44E8}"/>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Extract Procedure</a:t>
            </a:r>
          </a:p>
        </p:txBody>
      </p:sp>
      <p:pic>
        <p:nvPicPr>
          <p:cNvPr id="8" name="Picture 7">
            <a:extLst>
              <a:ext uri="{FF2B5EF4-FFF2-40B4-BE49-F238E27FC236}">
                <a16:creationId xmlns:a16="http://schemas.microsoft.com/office/drawing/2014/main" id="{60F65B4F-6137-F32F-24CB-B1323FE8EB4C}"/>
              </a:ext>
            </a:extLst>
          </p:cNvPr>
          <p:cNvPicPr>
            <a:picLocks noChangeAspect="1"/>
          </p:cNvPicPr>
          <p:nvPr/>
        </p:nvPicPr>
        <p:blipFill>
          <a:blip r:embed="rId3"/>
          <a:stretch>
            <a:fillRect/>
          </a:stretch>
        </p:blipFill>
        <p:spPr>
          <a:xfrm>
            <a:off x="1828430" y="1829804"/>
            <a:ext cx="4267570" cy="4419983"/>
          </a:xfrm>
          <a:prstGeom prst="rect">
            <a:avLst/>
          </a:prstGeom>
        </p:spPr>
      </p:pic>
      <p:pic>
        <p:nvPicPr>
          <p:cNvPr id="14" name="Picture 13">
            <a:extLst>
              <a:ext uri="{FF2B5EF4-FFF2-40B4-BE49-F238E27FC236}">
                <a16:creationId xmlns:a16="http://schemas.microsoft.com/office/drawing/2014/main" id="{BA81A01C-8587-B8B0-A5BE-DE52CED4060B}"/>
              </a:ext>
            </a:extLst>
          </p:cNvPr>
          <p:cNvPicPr>
            <a:picLocks noChangeAspect="1"/>
          </p:cNvPicPr>
          <p:nvPr/>
        </p:nvPicPr>
        <p:blipFill>
          <a:blip r:embed="rId4"/>
          <a:stretch>
            <a:fillRect/>
          </a:stretch>
        </p:blipFill>
        <p:spPr>
          <a:xfrm>
            <a:off x="6276138" y="1825625"/>
            <a:ext cx="4290432" cy="4427604"/>
          </a:xfrm>
          <a:prstGeom prst="rect">
            <a:avLst/>
          </a:prstGeom>
        </p:spPr>
      </p:pic>
    </p:spTree>
    <p:extLst>
      <p:ext uri="{BB962C8B-B14F-4D97-AF65-F5344CB8AC3E}">
        <p14:creationId xmlns:p14="http://schemas.microsoft.com/office/powerpoint/2010/main" val="384412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3DC-0AEF-998B-D689-68BB68C93631}"/>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Extract Procedure</a:t>
            </a:r>
          </a:p>
        </p:txBody>
      </p:sp>
      <p:sp>
        <p:nvSpPr>
          <p:cNvPr id="3" name="Content Placeholder 2">
            <a:extLst>
              <a:ext uri="{FF2B5EF4-FFF2-40B4-BE49-F238E27FC236}">
                <a16:creationId xmlns:a16="http://schemas.microsoft.com/office/drawing/2014/main" id="{1E366130-AC06-C5FD-01E3-86B4088ED974}"/>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D3348059-DBFC-8409-D855-E1957B2F2AC7}"/>
              </a:ext>
            </a:extLst>
          </p:cNvPr>
          <p:cNvPicPr>
            <a:picLocks noChangeAspect="1"/>
          </p:cNvPicPr>
          <p:nvPr/>
        </p:nvPicPr>
        <p:blipFill>
          <a:blip r:embed="rId3"/>
          <a:stretch>
            <a:fillRect/>
          </a:stretch>
        </p:blipFill>
        <p:spPr>
          <a:xfrm>
            <a:off x="838200" y="1982085"/>
            <a:ext cx="4290432" cy="3825572"/>
          </a:xfrm>
          <a:prstGeom prst="rect">
            <a:avLst/>
          </a:prstGeom>
        </p:spPr>
      </p:pic>
      <p:pic>
        <p:nvPicPr>
          <p:cNvPr id="12" name="Picture 11">
            <a:extLst>
              <a:ext uri="{FF2B5EF4-FFF2-40B4-BE49-F238E27FC236}">
                <a16:creationId xmlns:a16="http://schemas.microsoft.com/office/drawing/2014/main" id="{4CBAF510-90CA-0B3D-8115-E540FCEC8CBA}"/>
              </a:ext>
            </a:extLst>
          </p:cNvPr>
          <p:cNvPicPr>
            <a:picLocks noChangeAspect="1"/>
          </p:cNvPicPr>
          <p:nvPr/>
        </p:nvPicPr>
        <p:blipFill>
          <a:blip r:embed="rId4"/>
          <a:stretch>
            <a:fillRect/>
          </a:stretch>
        </p:blipFill>
        <p:spPr>
          <a:xfrm>
            <a:off x="5178872" y="1982085"/>
            <a:ext cx="5524979" cy="4854361"/>
          </a:xfrm>
          <a:prstGeom prst="rect">
            <a:avLst/>
          </a:prstGeom>
        </p:spPr>
      </p:pic>
    </p:spTree>
    <p:extLst>
      <p:ext uri="{BB962C8B-B14F-4D97-AF65-F5344CB8AC3E}">
        <p14:creationId xmlns:p14="http://schemas.microsoft.com/office/powerpoint/2010/main" val="75798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1564-F8F8-09F0-D52A-B412E3DA8BC5}"/>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Extract Procedure</a:t>
            </a:r>
          </a:p>
        </p:txBody>
      </p:sp>
      <p:sp>
        <p:nvSpPr>
          <p:cNvPr id="3" name="Content Placeholder 2">
            <a:extLst>
              <a:ext uri="{FF2B5EF4-FFF2-40B4-BE49-F238E27FC236}">
                <a16:creationId xmlns:a16="http://schemas.microsoft.com/office/drawing/2014/main" id="{FE4124A4-9D00-ED2A-6F46-6813B9C4D92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3D26A4D-9C97-1455-191C-573927574931}"/>
              </a:ext>
            </a:extLst>
          </p:cNvPr>
          <p:cNvPicPr>
            <a:picLocks noChangeAspect="1"/>
          </p:cNvPicPr>
          <p:nvPr/>
        </p:nvPicPr>
        <p:blipFill>
          <a:blip r:embed="rId2"/>
          <a:stretch>
            <a:fillRect/>
          </a:stretch>
        </p:blipFill>
        <p:spPr>
          <a:xfrm>
            <a:off x="6158346" y="1825627"/>
            <a:ext cx="5203307" cy="4937760"/>
          </a:xfrm>
          <a:prstGeom prst="rect">
            <a:avLst/>
          </a:prstGeom>
        </p:spPr>
      </p:pic>
      <p:pic>
        <p:nvPicPr>
          <p:cNvPr id="8" name="Picture 7">
            <a:extLst>
              <a:ext uri="{FF2B5EF4-FFF2-40B4-BE49-F238E27FC236}">
                <a16:creationId xmlns:a16="http://schemas.microsoft.com/office/drawing/2014/main" id="{C09BF30E-2060-BE6E-C542-4739A5561E4E}"/>
              </a:ext>
            </a:extLst>
          </p:cNvPr>
          <p:cNvPicPr>
            <a:picLocks noChangeAspect="1"/>
          </p:cNvPicPr>
          <p:nvPr/>
        </p:nvPicPr>
        <p:blipFill>
          <a:blip r:embed="rId3"/>
          <a:stretch>
            <a:fillRect/>
          </a:stretch>
        </p:blipFill>
        <p:spPr>
          <a:xfrm>
            <a:off x="726227" y="1854200"/>
            <a:ext cx="5394960" cy="4889648"/>
          </a:xfrm>
          <a:prstGeom prst="rect">
            <a:avLst/>
          </a:prstGeom>
        </p:spPr>
      </p:pic>
    </p:spTree>
    <p:extLst>
      <p:ext uri="{BB962C8B-B14F-4D97-AF65-F5344CB8AC3E}">
        <p14:creationId xmlns:p14="http://schemas.microsoft.com/office/powerpoint/2010/main" val="389222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6BF0-1EA7-33C6-F790-12047BDF40D5}"/>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Transform</a:t>
            </a:r>
          </a:p>
        </p:txBody>
      </p:sp>
      <p:sp>
        <p:nvSpPr>
          <p:cNvPr id="3" name="Content Placeholder 2">
            <a:extLst>
              <a:ext uri="{FF2B5EF4-FFF2-40B4-BE49-F238E27FC236}">
                <a16:creationId xmlns:a16="http://schemas.microsoft.com/office/drawing/2014/main" id="{C02D50D3-C576-93B1-0493-8F440EB5591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307BFFA-D0B5-0345-C5B9-1053D410DBD0}"/>
              </a:ext>
            </a:extLst>
          </p:cNvPr>
          <p:cNvPicPr>
            <a:picLocks noChangeAspect="1"/>
          </p:cNvPicPr>
          <p:nvPr/>
        </p:nvPicPr>
        <p:blipFill>
          <a:blip r:embed="rId3"/>
          <a:stretch>
            <a:fillRect/>
          </a:stretch>
        </p:blipFill>
        <p:spPr>
          <a:xfrm>
            <a:off x="3058886" y="1825625"/>
            <a:ext cx="4282811" cy="4313294"/>
          </a:xfrm>
          <a:prstGeom prst="rect">
            <a:avLst/>
          </a:prstGeom>
        </p:spPr>
      </p:pic>
    </p:spTree>
    <p:extLst>
      <p:ext uri="{BB962C8B-B14F-4D97-AF65-F5344CB8AC3E}">
        <p14:creationId xmlns:p14="http://schemas.microsoft.com/office/powerpoint/2010/main" val="345415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34AE-B0ED-40F8-27D0-AA854535991E}"/>
              </a:ext>
            </a:extLst>
          </p:cNvPr>
          <p:cNvSpPr>
            <a:spLocks noGrp="1"/>
          </p:cNvSpPr>
          <p:nvPr>
            <p:ph type="title"/>
          </p:nvPr>
        </p:nvSpPr>
        <p:spPr>
          <a:xfrm>
            <a:off x="243068" y="1296626"/>
            <a:ext cx="2523281" cy="4264748"/>
          </a:xfrm>
          <a:solidFill>
            <a:schemeClr val="accent2"/>
          </a:solidFill>
        </p:spPr>
        <p:txBody>
          <a:bodyPr vert="horz" lIns="91440" tIns="45720" rIns="91440" bIns="45720" rtlCol="0" anchor="ctr">
            <a:normAutofit/>
          </a:bodyPr>
          <a:lstStyle/>
          <a:p>
            <a:pPr algn="ctr"/>
            <a:r>
              <a:rPr lang="en-US" dirty="0">
                <a:solidFill>
                  <a:schemeClr val="bg2"/>
                </a:solidFill>
              </a:rPr>
              <a:t>Transform</a:t>
            </a:r>
            <a:br>
              <a:rPr lang="en-US" dirty="0">
                <a:solidFill>
                  <a:schemeClr val="bg2"/>
                </a:solidFill>
              </a:rPr>
            </a:br>
            <a:r>
              <a:rPr lang="en-US" dirty="0">
                <a:solidFill>
                  <a:schemeClr val="bg2"/>
                </a:solidFill>
              </a:rPr>
              <a:t>Process</a:t>
            </a:r>
          </a:p>
        </p:txBody>
      </p:sp>
      <p:pic>
        <p:nvPicPr>
          <p:cNvPr id="5" name="Content Placeholder 4">
            <a:extLst>
              <a:ext uri="{FF2B5EF4-FFF2-40B4-BE49-F238E27FC236}">
                <a16:creationId xmlns:a16="http://schemas.microsoft.com/office/drawing/2014/main" id="{60D96F78-BB88-21FB-BF15-D938580EC4E7}"/>
              </a:ext>
            </a:extLst>
          </p:cNvPr>
          <p:cNvPicPr>
            <a:picLocks noGrp="1"/>
          </p:cNvPicPr>
          <p:nvPr>
            <p:ph idx="1"/>
          </p:nvPr>
        </p:nvPicPr>
        <p:blipFill>
          <a:blip r:embed="rId3"/>
          <a:stretch>
            <a:fillRect/>
          </a:stretch>
        </p:blipFill>
        <p:spPr>
          <a:xfrm>
            <a:off x="2997847" y="809965"/>
            <a:ext cx="4572000" cy="3017520"/>
          </a:xfrm>
        </p:spPr>
      </p:pic>
      <p:pic>
        <p:nvPicPr>
          <p:cNvPr id="7" name="Picture 6">
            <a:extLst>
              <a:ext uri="{FF2B5EF4-FFF2-40B4-BE49-F238E27FC236}">
                <a16:creationId xmlns:a16="http://schemas.microsoft.com/office/drawing/2014/main" id="{9787A2FE-5C3F-DA26-5F05-DA86503B415C}"/>
              </a:ext>
            </a:extLst>
          </p:cNvPr>
          <p:cNvPicPr>
            <a:picLocks/>
          </p:cNvPicPr>
          <p:nvPr/>
        </p:nvPicPr>
        <p:blipFill>
          <a:blip r:embed="rId4"/>
          <a:stretch>
            <a:fillRect/>
          </a:stretch>
        </p:blipFill>
        <p:spPr>
          <a:xfrm>
            <a:off x="2997847" y="3827485"/>
            <a:ext cx="4572000" cy="3017520"/>
          </a:xfrm>
          <a:prstGeom prst="rect">
            <a:avLst/>
          </a:prstGeom>
        </p:spPr>
      </p:pic>
      <p:pic>
        <p:nvPicPr>
          <p:cNvPr id="9" name="Picture 8">
            <a:extLst>
              <a:ext uri="{FF2B5EF4-FFF2-40B4-BE49-F238E27FC236}">
                <a16:creationId xmlns:a16="http://schemas.microsoft.com/office/drawing/2014/main" id="{268D27B7-E1C6-B16F-E6FA-962485ADC1C2}"/>
              </a:ext>
            </a:extLst>
          </p:cNvPr>
          <p:cNvPicPr>
            <a:picLocks/>
          </p:cNvPicPr>
          <p:nvPr/>
        </p:nvPicPr>
        <p:blipFill>
          <a:blip r:embed="rId5"/>
          <a:stretch>
            <a:fillRect/>
          </a:stretch>
        </p:blipFill>
        <p:spPr>
          <a:xfrm>
            <a:off x="7581136" y="3827485"/>
            <a:ext cx="4572000" cy="3017520"/>
          </a:xfrm>
          <a:prstGeom prst="rect">
            <a:avLst/>
          </a:prstGeom>
        </p:spPr>
      </p:pic>
      <p:pic>
        <p:nvPicPr>
          <p:cNvPr id="11" name="Picture 10">
            <a:extLst>
              <a:ext uri="{FF2B5EF4-FFF2-40B4-BE49-F238E27FC236}">
                <a16:creationId xmlns:a16="http://schemas.microsoft.com/office/drawing/2014/main" id="{B70367DA-B247-DEDA-74C9-BB56CD0CBD6F}"/>
              </a:ext>
            </a:extLst>
          </p:cNvPr>
          <p:cNvPicPr>
            <a:picLocks/>
          </p:cNvPicPr>
          <p:nvPr/>
        </p:nvPicPr>
        <p:blipFill>
          <a:blip r:embed="rId6"/>
          <a:stretch>
            <a:fillRect/>
          </a:stretch>
        </p:blipFill>
        <p:spPr>
          <a:xfrm>
            <a:off x="7581136" y="817322"/>
            <a:ext cx="4572000" cy="3017520"/>
          </a:xfrm>
          <a:prstGeom prst="rect">
            <a:avLst/>
          </a:prstGeom>
        </p:spPr>
      </p:pic>
    </p:spTree>
    <p:extLst>
      <p:ext uri="{BB962C8B-B14F-4D97-AF65-F5344CB8AC3E}">
        <p14:creationId xmlns:p14="http://schemas.microsoft.com/office/powerpoint/2010/main" val="1351837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34AE-B0ED-40F8-27D0-AA854535991E}"/>
              </a:ext>
            </a:extLst>
          </p:cNvPr>
          <p:cNvSpPr>
            <a:spLocks noGrp="1"/>
          </p:cNvSpPr>
          <p:nvPr>
            <p:ph type="title"/>
          </p:nvPr>
        </p:nvSpPr>
        <p:spPr>
          <a:xfrm>
            <a:off x="1341120" y="310230"/>
            <a:ext cx="9363146" cy="844690"/>
          </a:xfrm>
          <a:solidFill>
            <a:schemeClr val="accent2"/>
          </a:solidFill>
        </p:spPr>
        <p:txBody>
          <a:bodyPr vert="horz" lIns="91440" tIns="45720" rIns="91440" bIns="45720" rtlCol="0" anchor="ctr">
            <a:normAutofit/>
          </a:bodyPr>
          <a:lstStyle/>
          <a:p>
            <a:pPr algn="ctr"/>
            <a:r>
              <a:rPr lang="en-US" dirty="0">
                <a:solidFill>
                  <a:schemeClr val="bg2"/>
                </a:solidFill>
              </a:rPr>
              <a:t>Transform Process</a:t>
            </a:r>
          </a:p>
        </p:txBody>
      </p:sp>
      <p:pic>
        <p:nvPicPr>
          <p:cNvPr id="8" name="Picture 7">
            <a:extLst>
              <a:ext uri="{FF2B5EF4-FFF2-40B4-BE49-F238E27FC236}">
                <a16:creationId xmlns:a16="http://schemas.microsoft.com/office/drawing/2014/main" id="{EB49D918-121C-5CE4-9B89-29E4EE2F8AAF}"/>
              </a:ext>
            </a:extLst>
          </p:cNvPr>
          <p:cNvPicPr>
            <a:picLocks noChangeAspect="1"/>
          </p:cNvPicPr>
          <p:nvPr/>
        </p:nvPicPr>
        <p:blipFill>
          <a:blip r:embed="rId3"/>
          <a:stretch>
            <a:fillRect/>
          </a:stretch>
        </p:blipFill>
        <p:spPr>
          <a:xfrm>
            <a:off x="1341120" y="1587028"/>
            <a:ext cx="4754880" cy="4036044"/>
          </a:xfrm>
          <a:prstGeom prst="rect">
            <a:avLst/>
          </a:prstGeom>
        </p:spPr>
      </p:pic>
      <p:pic>
        <p:nvPicPr>
          <p:cNvPr id="12" name="Picture 11">
            <a:extLst>
              <a:ext uri="{FF2B5EF4-FFF2-40B4-BE49-F238E27FC236}">
                <a16:creationId xmlns:a16="http://schemas.microsoft.com/office/drawing/2014/main" id="{581D87C1-5DA3-7CFD-C3B7-7EFFE40085A3}"/>
              </a:ext>
            </a:extLst>
          </p:cNvPr>
          <p:cNvPicPr>
            <a:picLocks noChangeAspect="1"/>
          </p:cNvPicPr>
          <p:nvPr/>
        </p:nvPicPr>
        <p:blipFill>
          <a:blip r:embed="rId4"/>
          <a:stretch>
            <a:fillRect/>
          </a:stretch>
        </p:blipFill>
        <p:spPr>
          <a:xfrm>
            <a:off x="6315146" y="1370974"/>
            <a:ext cx="4389120" cy="4468152"/>
          </a:xfrm>
          <a:prstGeom prst="rect">
            <a:avLst/>
          </a:prstGeom>
        </p:spPr>
      </p:pic>
    </p:spTree>
    <p:extLst>
      <p:ext uri="{BB962C8B-B14F-4D97-AF65-F5344CB8AC3E}">
        <p14:creationId xmlns:p14="http://schemas.microsoft.com/office/powerpoint/2010/main" val="414064462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34AE-B0ED-40F8-27D0-AA854535991E}"/>
              </a:ext>
            </a:extLst>
          </p:cNvPr>
          <p:cNvSpPr>
            <a:spLocks noGrp="1"/>
          </p:cNvSpPr>
          <p:nvPr>
            <p:ph type="title"/>
          </p:nvPr>
        </p:nvSpPr>
        <p:spPr>
          <a:xfrm>
            <a:off x="486137" y="162050"/>
            <a:ext cx="11154037" cy="1249804"/>
          </a:xfrm>
          <a:solidFill>
            <a:schemeClr val="accent2"/>
          </a:solidFill>
        </p:spPr>
        <p:txBody>
          <a:bodyPr vert="horz" lIns="91440" tIns="45720" rIns="91440" bIns="45720" rtlCol="0" anchor="ctr">
            <a:normAutofit/>
          </a:bodyPr>
          <a:lstStyle/>
          <a:p>
            <a:pPr algn="ctr"/>
            <a:r>
              <a:rPr lang="en-US" dirty="0">
                <a:solidFill>
                  <a:schemeClr val="bg2"/>
                </a:solidFill>
              </a:rPr>
              <a:t>Transform Process</a:t>
            </a:r>
          </a:p>
        </p:txBody>
      </p:sp>
      <p:pic>
        <p:nvPicPr>
          <p:cNvPr id="4" name="Picture 3">
            <a:extLst>
              <a:ext uri="{FF2B5EF4-FFF2-40B4-BE49-F238E27FC236}">
                <a16:creationId xmlns:a16="http://schemas.microsoft.com/office/drawing/2014/main" id="{E8BFAD75-4088-FA05-C94D-E7C9EC9DCC8B}"/>
              </a:ext>
            </a:extLst>
          </p:cNvPr>
          <p:cNvPicPr>
            <a:picLocks noChangeAspect="1"/>
          </p:cNvPicPr>
          <p:nvPr/>
        </p:nvPicPr>
        <p:blipFill>
          <a:blip r:embed="rId2"/>
          <a:stretch>
            <a:fillRect/>
          </a:stretch>
        </p:blipFill>
        <p:spPr>
          <a:xfrm>
            <a:off x="571021" y="2124350"/>
            <a:ext cx="5524979" cy="4206605"/>
          </a:xfrm>
          <a:prstGeom prst="rect">
            <a:avLst/>
          </a:prstGeom>
        </p:spPr>
      </p:pic>
      <p:pic>
        <p:nvPicPr>
          <p:cNvPr id="6" name="Picture 5">
            <a:extLst>
              <a:ext uri="{FF2B5EF4-FFF2-40B4-BE49-F238E27FC236}">
                <a16:creationId xmlns:a16="http://schemas.microsoft.com/office/drawing/2014/main" id="{AE50D4F5-0321-C857-D49E-5DC44D31A21D}"/>
              </a:ext>
            </a:extLst>
          </p:cNvPr>
          <p:cNvPicPr>
            <a:picLocks noChangeAspect="1"/>
          </p:cNvPicPr>
          <p:nvPr/>
        </p:nvPicPr>
        <p:blipFill>
          <a:blip r:embed="rId3"/>
          <a:stretch>
            <a:fillRect/>
          </a:stretch>
        </p:blipFill>
        <p:spPr>
          <a:xfrm>
            <a:off x="6107575" y="2124350"/>
            <a:ext cx="5532599" cy="4198984"/>
          </a:xfrm>
          <a:prstGeom prst="rect">
            <a:avLst/>
          </a:prstGeom>
        </p:spPr>
      </p:pic>
    </p:spTree>
    <p:extLst>
      <p:ext uri="{BB962C8B-B14F-4D97-AF65-F5344CB8AC3E}">
        <p14:creationId xmlns:p14="http://schemas.microsoft.com/office/powerpoint/2010/main" val="240072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F542-9AB1-9EB2-24F1-FBB9BBF1BA3A}"/>
              </a:ext>
            </a:extLst>
          </p:cNvPr>
          <p:cNvSpPr>
            <a:spLocks noGrp="1"/>
          </p:cNvSpPr>
          <p:nvPr>
            <p:ph type="title"/>
          </p:nvPr>
        </p:nvSpPr>
        <p:spPr>
          <a:xfrm>
            <a:off x="6653600" y="1396289"/>
            <a:ext cx="5006336" cy="1325563"/>
          </a:xfrm>
        </p:spPr>
        <p:txBody>
          <a:bodyPr>
            <a:normAutofit/>
          </a:bodyPr>
          <a:lstStyle/>
          <a:p>
            <a:r>
              <a:rPr lang="en-US"/>
              <a:t>OUTLINES</a:t>
            </a:r>
            <a:endParaRPr lang="en-US" dirty="0"/>
          </a:p>
        </p:txBody>
      </p:sp>
      <p:sp>
        <p:nvSpPr>
          <p:cNvPr id="17" name="Freeform: Shape 16">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B2CADF77-A6EB-EFD6-CFC0-E0C617739B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241" y="643466"/>
            <a:ext cx="4105275" cy="4105275"/>
          </a:xfrm>
          <a:prstGeom prst="rect">
            <a:avLst/>
          </a:prstGeom>
        </p:spPr>
      </p:pic>
      <p:sp>
        <p:nvSpPr>
          <p:cNvPr id="3" name="Content Placeholder 2">
            <a:extLst>
              <a:ext uri="{FF2B5EF4-FFF2-40B4-BE49-F238E27FC236}">
                <a16:creationId xmlns:a16="http://schemas.microsoft.com/office/drawing/2014/main" id="{9DDAF732-E11B-6C61-B2C8-38E1AC3C3430}"/>
              </a:ext>
            </a:extLst>
          </p:cNvPr>
          <p:cNvSpPr>
            <a:spLocks noGrp="1"/>
          </p:cNvSpPr>
          <p:nvPr>
            <p:ph idx="1"/>
          </p:nvPr>
        </p:nvSpPr>
        <p:spPr>
          <a:xfrm>
            <a:off x="6658044" y="2871982"/>
            <a:ext cx="5006336" cy="3181684"/>
          </a:xfrm>
        </p:spPr>
        <p:txBody>
          <a:bodyPr anchor="t">
            <a:normAutofit/>
          </a:bodyPr>
          <a:lstStyle/>
          <a:p>
            <a:pPr>
              <a:buFont typeface="Wingdings" panose="05000000000000000000" pitchFamily="2" charset="2"/>
              <a:buChar char="q"/>
            </a:pPr>
            <a:r>
              <a:rPr lang="en-US" sz="1800" dirty="0"/>
              <a:t>OLTP database</a:t>
            </a:r>
          </a:p>
          <a:p>
            <a:pPr>
              <a:buFont typeface="Wingdings" panose="05000000000000000000" pitchFamily="2" charset="2"/>
              <a:buChar char="q"/>
            </a:pPr>
            <a:r>
              <a:rPr lang="en-US" sz="1800" dirty="0"/>
              <a:t>Creating dimensional model</a:t>
            </a:r>
          </a:p>
          <a:p>
            <a:pPr>
              <a:buFont typeface="Wingdings" panose="05000000000000000000" pitchFamily="2" charset="2"/>
              <a:buChar char="q"/>
            </a:pPr>
            <a:r>
              <a:rPr lang="en-US" sz="1800" dirty="0"/>
              <a:t>ETL Process</a:t>
            </a:r>
          </a:p>
          <a:p>
            <a:pPr>
              <a:buFont typeface="Wingdings" panose="05000000000000000000" pitchFamily="2" charset="2"/>
              <a:buChar char="ü"/>
            </a:pPr>
            <a:r>
              <a:rPr lang="en-US" sz="1600" dirty="0"/>
              <a:t>Extract</a:t>
            </a:r>
          </a:p>
          <a:p>
            <a:pPr>
              <a:buFont typeface="Wingdings" panose="05000000000000000000" pitchFamily="2" charset="2"/>
              <a:buChar char="ü"/>
            </a:pPr>
            <a:r>
              <a:rPr lang="en-US" sz="1600" dirty="0"/>
              <a:t>Transform</a:t>
            </a:r>
          </a:p>
          <a:p>
            <a:pPr>
              <a:buFont typeface="Wingdings" panose="05000000000000000000" pitchFamily="2" charset="2"/>
              <a:buChar char="ü"/>
            </a:pPr>
            <a:r>
              <a:rPr lang="en-US" sz="1600" dirty="0"/>
              <a:t>Load</a:t>
            </a:r>
          </a:p>
          <a:p>
            <a:pPr>
              <a:buFont typeface="Wingdings" panose="05000000000000000000" pitchFamily="2" charset="2"/>
              <a:buChar char="q"/>
            </a:pPr>
            <a:r>
              <a:rPr lang="en-US" sz="1800" dirty="0"/>
              <a:t>Execute</a:t>
            </a:r>
          </a:p>
          <a:p>
            <a:pPr>
              <a:buFont typeface="Wingdings" panose="05000000000000000000" pitchFamily="2" charset="2"/>
              <a:buChar char="q"/>
            </a:pPr>
            <a:r>
              <a:rPr lang="en-US" sz="1800" dirty="0"/>
              <a:t>OLAP</a:t>
            </a:r>
          </a:p>
          <a:p>
            <a:pPr marL="0" indent="0">
              <a:buNone/>
            </a:pPr>
            <a:endParaRPr lang="en-US" sz="1800" dirty="0"/>
          </a:p>
          <a:p>
            <a:endParaRPr lang="en-US" sz="1800" dirty="0"/>
          </a:p>
        </p:txBody>
      </p:sp>
    </p:spTree>
    <p:extLst>
      <p:ext uri="{BB962C8B-B14F-4D97-AF65-F5344CB8AC3E}">
        <p14:creationId xmlns:p14="http://schemas.microsoft.com/office/powerpoint/2010/main" val="270332450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34AE-B0ED-40F8-27D0-AA854535991E}"/>
              </a:ext>
            </a:extLst>
          </p:cNvPr>
          <p:cNvSpPr>
            <a:spLocks noGrp="1"/>
          </p:cNvSpPr>
          <p:nvPr>
            <p:ph type="title"/>
          </p:nvPr>
        </p:nvSpPr>
        <p:spPr>
          <a:xfrm>
            <a:off x="486137" y="162050"/>
            <a:ext cx="11360403" cy="1249804"/>
          </a:xfrm>
          <a:solidFill>
            <a:schemeClr val="accent2"/>
          </a:solidFill>
        </p:spPr>
        <p:txBody>
          <a:bodyPr vert="horz" lIns="91440" tIns="45720" rIns="91440" bIns="45720" rtlCol="0" anchor="ctr">
            <a:normAutofit/>
          </a:bodyPr>
          <a:lstStyle/>
          <a:p>
            <a:pPr algn="ctr"/>
            <a:r>
              <a:rPr lang="en-US" dirty="0">
                <a:solidFill>
                  <a:schemeClr val="bg2"/>
                </a:solidFill>
              </a:rPr>
              <a:t>Transform Process</a:t>
            </a:r>
          </a:p>
        </p:txBody>
      </p:sp>
      <p:pic>
        <p:nvPicPr>
          <p:cNvPr id="8" name="Picture 7">
            <a:extLst>
              <a:ext uri="{FF2B5EF4-FFF2-40B4-BE49-F238E27FC236}">
                <a16:creationId xmlns:a16="http://schemas.microsoft.com/office/drawing/2014/main" id="{19AD91DC-E6CF-D733-355C-3D24FFF0ECAD}"/>
              </a:ext>
            </a:extLst>
          </p:cNvPr>
          <p:cNvPicPr>
            <a:picLocks noChangeAspect="1"/>
          </p:cNvPicPr>
          <p:nvPr/>
        </p:nvPicPr>
        <p:blipFill>
          <a:blip r:embed="rId2"/>
          <a:stretch>
            <a:fillRect/>
          </a:stretch>
        </p:blipFill>
        <p:spPr>
          <a:xfrm>
            <a:off x="463258" y="2032105"/>
            <a:ext cx="5502117" cy="4206605"/>
          </a:xfrm>
          <a:prstGeom prst="rect">
            <a:avLst/>
          </a:prstGeom>
        </p:spPr>
      </p:pic>
      <p:pic>
        <p:nvPicPr>
          <p:cNvPr id="10" name="Picture 9">
            <a:extLst>
              <a:ext uri="{FF2B5EF4-FFF2-40B4-BE49-F238E27FC236}">
                <a16:creationId xmlns:a16="http://schemas.microsoft.com/office/drawing/2014/main" id="{CE0FEC0D-F79C-8DBF-981B-ECEA0DF39017}"/>
              </a:ext>
            </a:extLst>
          </p:cNvPr>
          <p:cNvPicPr>
            <a:picLocks noChangeAspect="1"/>
          </p:cNvPicPr>
          <p:nvPr/>
        </p:nvPicPr>
        <p:blipFill>
          <a:blip r:embed="rId3"/>
          <a:stretch>
            <a:fillRect/>
          </a:stretch>
        </p:blipFill>
        <p:spPr>
          <a:xfrm>
            <a:off x="6062735" y="1574866"/>
            <a:ext cx="5532599" cy="5121084"/>
          </a:xfrm>
          <a:prstGeom prst="rect">
            <a:avLst/>
          </a:prstGeom>
        </p:spPr>
      </p:pic>
    </p:spTree>
    <p:extLst>
      <p:ext uri="{BB962C8B-B14F-4D97-AF65-F5344CB8AC3E}">
        <p14:creationId xmlns:p14="http://schemas.microsoft.com/office/powerpoint/2010/main" val="105782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34AE-B0ED-40F8-27D0-AA854535991E}"/>
              </a:ext>
            </a:extLst>
          </p:cNvPr>
          <p:cNvSpPr>
            <a:spLocks noGrp="1"/>
          </p:cNvSpPr>
          <p:nvPr>
            <p:ph type="title"/>
          </p:nvPr>
        </p:nvSpPr>
        <p:spPr>
          <a:xfrm>
            <a:off x="486137" y="162050"/>
            <a:ext cx="11340773" cy="1249804"/>
          </a:xfrm>
          <a:solidFill>
            <a:schemeClr val="accent2"/>
          </a:solidFill>
        </p:spPr>
        <p:txBody>
          <a:bodyPr vert="horz" lIns="91440" tIns="45720" rIns="91440" bIns="45720" rtlCol="0" anchor="ctr">
            <a:normAutofit/>
          </a:bodyPr>
          <a:lstStyle/>
          <a:p>
            <a:pPr algn="ctr"/>
            <a:r>
              <a:rPr lang="en-US" dirty="0">
                <a:solidFill>
                  <a:schemeClr val="bg2"/>
                </a:solidFill>
              </a:rPr>
              <a:t>Transform Process</a:t>
            </a:r>
          </a:p>
        </p:txBody>
      </p:sp>
      <p:pic>
        <p:nvPicPr>
          <p:cNvPr id="4" name="Picture 3">
            <a:extLst>
              <a:ext uri="{FF2B5EF4-FFF2-40B4-BE49-F238E27FC236}">
                <a16:creationId xmlns:a16="http://schemas.microsoft.com/office/drawing/2014/main" id="{AFCD3D01-5937-0ABF-EFD9-371E1F1A0007}"/>
              </a:ext>
            </a:extLst>
          </p:cNvPr>
          <p:cNvPicPr>
            <a:picLocks noChangeAspect="1"/>
          </p:cNvPicPr>
          <p:nvPr/>
        </p:nvPicPr>
        <p:blipFill>
          <a:blip r:embed="rId2"/>
          <a:stretch>
            <a:fillRect/>
          </a:stretch>
        </p:blipFill>
        <p:spPr>
          <a:xfrm>
            <a:off x="654406" y="1512337"/>
            <a:ext cx="5502117" cy="5006774"/>
          </a:xfrm>
          <a:prstGeom prst="rect">
            <a:avLst/>
          </a:prstGeom>
        </p:spPr>
      </p:pic>
      <p:pic>
        <p:nvPicPr>
          <p:cNvPr id="6" name="Picture 5">
            <a:extLst>
              <a:ext uri="{FF2B5EF4-FFF2-40B4-BE49-F238E27FC236}">
                <a16:creationId xmlns:a16="http://schemas.microsoft.com/office/drawing/2014/main" id="{63493EB2-5A5F-3BE0-32DF-9375B0F15CE4}"/>
              </a:ext>
            </a:extLst>
          </p:cNvPr>
          <p:cNvPicPr>
            <a:picLocks noChangeAspect="1"/>
          </p:cNvPicPr>
          <p:nvPr/>
        </p:nvPicPr>
        <p:blipFill>
          <a:blip r:embed="rId3"/>
          <a:stretch>
            <a:fillRect/>
          </a:stretch>
        </p:blipFill>
        <p:spPr>
          <a:xfrm>
            <a:off x="6206306" y="2339178"/>
            <a:ext cx="5540220" cy="3353091"/>
          </a:xfrm>
          <a:prstGeom prst="rect">
            <a:avLst/>
          </a:prstGeom>
        </p:spPr>
      </p:pic>
    </p:spTree>
    <p:extLst>
      <p:ext uri="{BB962C8B-B14F-4D97-AF65-F5344CB8AC3E}">
        <p14:creationId xmlns:p14="http://schemas.microsoft.com/office/powerpoint/2010/main" val="1598386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34AE-B0ED-40F8-27D0-AA854535991E}"/>
              </a:ext>
            </a:extLst>
          </p:cNvPr>
          <p:cNvSpPr>
            <a:spLocks noGrp="1"/>
          </p:cNvSpPr>
          <p:nvPr>
            <p:ph type="title"/>
          </p:nvPr>
        </p:nvSpPr>
        <p:spPr>
          <a:xfrm>
            <a:off x="486137" y="162050"/>
            <a:ext cx="11330725" cy="1249804"/>
          </a:xfrm>
          <a:solidFill>
            <a:schemeClr val="accent2"/>
          </a:solidFill>
        </p:spPr>
        <p:txBody>
          <a:bodyPr vert="horz" lIns="91440" tIns="45720" rIns="91440" bIns="45720" rtlCol="0" anchor="ctr">
            <a:normAutofit/>
          </a:bodyPr>
          <a:lstStyle/>
          <a:p>
            <a:pPr algn="ctr"/>
            <a:r>
              <a:rPr lang="en-US" dirty="0">
                <a:solidFill>
                  <a:schemeClr val="bg2"/>
                </a:solidFill>
              </a:rPr>
              <a:t>Transform Process</a:t>
            </a:r>
          </a:p>
        </p:txBody>
      </p:sp>
      <p:pic>
        <p:nvPicPr>
          <p:cNvPr id="5" name="Picture 4">
            <a:extLst>
              <a:ext uri="{FF2B5EF4-FFF2-40B4-BE49-F238E27FC236}">
                <a16:creationId xmlns:a16="http://schemas.microsoft.com/office/drawing/2014/main" id="{F52769D0-A712-B79C-6E41-2A2C5F9C9E64}"/>
              </a:ext>
            </a:extLst>
          </p:cNvPr>
          <p:cNvPicPr>
            <a:picLocks noChangeAspect="1"/>
          </p:cNvPicPr>
          <p:nvPr/>
        </p:nvPicPr>
        <p:blipFill>
          <a:blip r:embed="rId2"/>
          <a:stretch>
            <a:fillRect/>
          </a:stretch>
        </p:blipFill>
        <p:spPr>
          <a:xfrm>
            <a:off x="666102" y="2067466"/>
            <a:ext cx="5502117" cy="4343776"/>
          </a:xfrm>
          <a:prstGeom prst="rect">
            <a:avLst/>
          </a:prstGeom>
        </p:spPr>
      </p:pic>
      <p:pic>
        <p:nvPicPr>
          <p:cNvPr id="8" name="Picture 7">
            <a:extLst>
              <a:ext uri="{FF2B5EF4-FFF2-40B4-BE49-F238E27FC236}">
                <a16:creationId xmlns:a16="http://schemas.microsoft.com/office/drawing/2014/main" id="{61B61CB3-9AF7-D131-BBBF-E0ADCD764471}"/>
              </a:ext>
            </a:extLst>
          </p:cNvPr>
          <p:cNvPicPr>
            <a:picLocks noChangeAspect="1"/>
          </p:cNvPicPr>
          <p:nvPr/>
        </p:nvPicPr>
        <p:blipFill>
          <a:blip r:embed="rId3"/>
          <a:stretch>
            <a:fillRect/>
          </a:stretch>
        </p:blipFill>
        <p:spPr>
          <a:xfrm>
            <a:off x="6179794" y="2368482"/>
            <a:ext cx="5502117" cy="3741744"/>
          </a:xfrm>
          <a:prstGeom prst="rect">
            <a:avLst/>
          </a:prstGeom>
        </p:spPr>
      </p:pic>
    </p:spTree>
    <p:extLst>
      <p:ext uri="{BB962C8B-B14F-4D97-AF65-F5344CB8AC3E}">
        <p14:creationId xmlns:p14="http://schemas.microsoft.com/office/powerpoint/2010/main" val="185647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34AE-B0ED-40F8-27D0-AA854535991E}"/>
              </a:ext>
            </a:extLst>
          </p:cNvPr>
          <p:cNvSpPr>
            <a:spLocks noGrp="1"/>
          </p:cNvSpPr>
          <p:nvPr>
            <p:ph type="title"/>
          </p:nvPr>
        </p:nvSpPr>
        <p:spPr>
          <a:xfrm>
            <a:off x="486137" y="162050"/>
            <a:ext cx="11343379" cy="1249804"/>
          </a:xfrm>
          <a:solidFill>
            <a:schemeClr val="accent2"/>
          </a:solidFill>
        </p:spPr>
        <p:txBody>
          <a:bodyPr vert="horz" lIns="91440" tIns="45720" rIns="91440" bIns="45720" rtlCol="0" anchor="ctr">
            <a:normAutofit/>
          </a:bodyPr>
          <a:lstStyle/>
          <a:p>
            <a:pPr algn="ctr"/>
            <a:r>
              <a:rPr lang="en-US" dirty="0">
                <a:solidFill>
                  <a:schemeClr val="bg2"/>
                </a:solidFill>
              </a:rPr>
              <a:t>Transform Process</a:t>
            </a:r>
          </a:p>
        </p:txBody>
      </p:sp>
      <p:pic>
        <p:nvPicPr>
          <p:cNvPr id="4" name="Picture 3">
            <a:extLst>
              <a:ext uri="{FF2B5EF4-FFF2-40B4-BE49-F238E27FC236}">
                <a16:creationId xmlns:a16="http://schemas.microsoft.com/office/drawing/2014/main" id="{AAF55A63-ACCF-0DFC-FF83-A50D6AA51366}"/>
              </a:ext>
            </a:extLst>
          </p:cNvPr>
          <p:cNvPicPr>
            <a:picLocks noChangeAspect="1"/>
          </p:cNvPicPr>
          <p:nvPr/>
        </p:nvPicPr>
        <p:blipFill>
          <a:blip r:embed="rId2"/>
          <a:stretch>
            <a:fillRect/>
          </a:stretch>
        </p:blipFill>
        <p:spPr>
          <a:xfrm>
            <a:off x="578965" y="2117649"/>
            <a:ext cx="5486875" cy="3558848"/>
          </a:xfrm>
          <a:prstGeom prst="rect">
            <a:avLst/>
          </a:prstGeom>
        </p:spPr>
      </p:pic>
      <p:pic>
        <p:nvPicPr>
          <p:cNvPr id="7" name="Picture 6">
            <a:extLst>
              <a:ext uri="{FF2B5EF4-FFF2-40B4-BE49-F238E27FC236}">
                <a16:creationId xmlns:a16="http://schemas.microsoft.com/office/drawing/2014/main" id="{B9CEA752-3503-EF47-704C-C6C0EAEB1969}"/>
              </a:ext>
            </a:extLst>
          </p:cNvPr>
          <p:cNvPicPr>
            <a:picLocks noChangeAspect="1"/>
          </p:cNvPicPr>
          <p:nvPr/>
        </p:nvPicPr>
        <p:blipFill>
          <a:blip r:embed="rId3"/>
          <a:stretch>
            <a:fillRect/>
          </a:stretch>
        </p:blipFill>
        <p:spPr>
          <a:xfrm>
            <a:off x="6154152" y="1877598"/>
            <a:ext cx="5494496" cy="4038950"/>
          </a:xfrm>
          <a:prstGeom prst="rect">
            <a:avLst/>
          </a:prstGeom>
        </p:spPr>
      </p:pic>
    </p:spTree>
    <p:extLst>
      <p:ext uri="{BB962C8B-B14F-4D97-AF65-F5344CB8AC3E}">
        <p14:creationId xmlns:p14="http://schemas.microsoft.com/office/powerpoint/2010/main" val="159751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F5EA-0D6F-0398-ACB7-AE37E88568FB}"/>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Load Process</a:t>
            </a:r>
          </a:p>
        </p:txBody>
      </p:sp>
      <p:sp>
        <p:nvSpPr>
          <p:cNvPr id="3" name="Content Placeholder 2">
            <a:extLst>
              <a:ext uri="{FF2B5EF4-FFF2-40B4-BE49-F238E27FC236}">
                <a16:creationId xmlns:a16="http://schemas.microsoft.com/office/drawing/2014/main" id="{830D05A8-EBED-E33F-AEC4-F0E9D513F88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2307EF6-BE21-EDE7-AA7A-CBD43BB852F0}"/>
              </a:ext>
            </a:extLst>
          </p:cNvPr>
          <p:cNvPicPr>
            <a:picLocks noChangeAspect="1"/>
          </p:cNvPicPr>
          <p:nvPr/>
        </p:nvPicPr>
        <p:blipFill>
          <a:blip r:embed="rId3"/>
          <a:stretch>
            <a:fillRect/>
          </a:stretch>
        </p:blipFill>
        <p:spPr>
          <a:xfrm>
            <a:off x="597042" y="2443023"/>
            <a:ext cx="5540220" cy="3398815"/>
          </a:xfrm>
          <a:prstGeom prst="rect">
            <a:avLst/>
          </a:prstGeom>
        </p:spPr>
      </p:pic>
      <p:pic>
        <p:nvPicPr>
          <p:cNvPr id="9" name="Picture 8">
            <a:extLst>
              <a:ext uri="{FF2B5EF4-FFF2-40B4-BE49-F238E27FC236}">
                <a16:creationId xmlns:a16="http://schemas.microsoft.com/office/drawing/2014/main" id="{C99AB360-F929-38F3-0521-30D918C27A91}"/>
              </a:ext>
            </a:extLst>
          </p:cNvPr>
          <p:cNvPicPr>
            <a:picLocks noChangeAspect="1"/>
          </p:cNvPicPr>
          <p:nvPr/>
        </p:nvPicPr>
        <p:blipFill>
          <a:blip r:embed="rId4"/>
          <a:stretch>
            <a:fillRect/>
          </a:stretch>
        </p:blipFill>
        <p:spPr>
          <a:xfrm>
            <a:off x="6137262" y="2142006"/>
            <a:ext cx="5509737" cy="4000847"/>
          </a:xfrm>
          <a:prstGeom prst="rect">
            <a:avLst/>
          </a:prstGeom>
        </p:spPr>
      </p:pic>
    </p:spTree>
    <p:extLst>
      <p:ext uri="{BB962C8B-B14F-4D97-AF65-F5344CB8AC3E}">
        <p14:creationId xmlns:p14="http://schemas.microsoft.com/office/powerpoint/2010/main" val="220438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F5EA-0D6F-0398-ACB7-AE37E88568FB}"/>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Load Process</a:t>
            </a:r>
          </a:p>
        </p:txBody>
      </p:sp>
      <p:sp>
        <p:nvSpPr>
          <p:cNvPr id="3" name="Content Placeholder 2">
            <a:extLst>
              <a:ext uri="{FF2B5EF4-FFF2-40B4-BE49-F238E27FC236}">
                <a16:creationId xmlns:a16="http://schemas.microsoft.com/office/drawing/2014/main" id="{830D05A8-EBED-E33F-AEC4-F0E9D513F88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DF56148-0D21-A5A6-6740-BB79F18F174A}"/>
              </a:ext>
            </a:extLst>
          </p:cNvPr>
          <p:cNvPicPr>
            <a:picLocks noChangeAspect="1"/>
          </p:cNvPicPr>
          <p:nvPr/>
        </p:nvPicPr>
        <p:blipFill>
          <a:blip r:embed="rId2"/>
          <a:stretch>
            <a:fillRect/>
          </a:stretch>
        </p:blipFill>
        <p:spPr>
          <a:xfrm>
            <a:off x="376868" y="2267752"/>
            <a:ext cx="5509737" cy="3711262"/>
          </a:xfrm>
          <a:prstGeom prst="rect">
            <a:avLst/>
          </a:prstGeom>
        </p:spPr>
      </p:pic>
      <p:pic>
        <p:nvPicPr>
          <p:cNvPr id="11" name="Picture 10">
            <a:extLst>
              <a:ext uri="{FF2B5EF4-FFF2-40B4-BE49-F238E27FC236}">
                <a16:creationId xmlns:a16="http://schemas.microsoft.com/office/drawing/2014/main" id="{6652E14C-7449-6848-92AB-01931E46A4E2}"/>
              </a:ext>
            </a:extLst>
          </p:cNvPr>
          <p:cNvPicPr>
            <a:picLocks noChangeAspect="1"/>
          </p:cNvPicPr>
          <p:nvPr/>
        </p:nvPicPr>
        <p:blipFill>
          <a:blip r:embed="rId3"/>
          <a:stretch>
            <a:fillRect/>
          </a:stretch>
        </p:blipFill>
        <p:spPr>
          <a:xfrm>
            <a:off x="5998028" y="2027701"/>
            <a:ext cx="5532599" cy="4191363"/>
          </a:xfrm>
          <a:prstGeom prst="rect">
            <a:avLst/>
          </a:prstGeom>
        </p:spPr>
      </p:pic>
    </p:spTree>
    <p:extLst>
      <p:ext uri="{BB962C8B-B14F-4D97-AF65-F5344CB8AC3E}">
        <p14:creationId xmlns:p14="http://schemas.microsoft.com/office/powerpoint/2010/main" val="47820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F5EA-0D6F-0398-ACB7-AE37E88568FB}"/>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Load Process</a:t>
            </a:r>
          </a:p>
        </p:txBody>
      </p:sp>
      <p:sp>
        <p:nvSpPr>
          <p:cNvPr id="3" name="Content Placeholder 2">
            <a:extLst>
              <a:ext uri="{FF2B5EF4-FFF2-40B4-BE49-F238E27FC236}">
                <a16:creationId xmlns:a16="http://schemas.microsoft.com/office/drawing/2014/main" id="{830D05A8-EBED-E33F-AEC4-F0E9D513F883}"/>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A22B7708-5D2D-5994-D2D4-1842470FF8A2}"/>
              </a:ext>
            </a:extLst>
          </p:cNvPr>
          <p:cNvPicPr>
            <a:picLocks noChangeAspect="1"/>
          </p:cNvPicPr>
          <p:nvPr/>
        </p:nvPicPr>
        <p:blipFill>
          <a:blip r:embed="rId2"/>
          <a:stretch>
            <a:fillRect/>
          </a:stretch>
        </p:blipFill>
        <p:spPr>
          <a:xfrm>
            <a:off x="663546" y="2152911"/>
            <a:ext cx="5563082" cy="4671465"/>
          </a:xfrm>
          <a:prstGeom prst="rect">
            <a:avLst/>
          </a:prstGeom>
        </p:spPr>
      </p:pic>
      <p:pic>
        <p:nvPicPr>
          <p:cNvPr id="8" name="Picture 7">
            <a:extLst>
              <a:ext uri="{FF2B5EF4-FFF2-40B4-BE49-F238E27FC236}">
                <a16:creationId xmlns:a16="http://schemas.microsoft.com/office/drawing/2014/main" id="{8FC8555C-E4DE-FC65-C589-2851F4F9C2D9}"/>
              </a:ext>
            </a:extLst>
          </p:cNvPr>
          <p:cNvPicPr>
            <a:picLocks noChangeAspect="1"/>
          </p:cNvPicPr>
          <p:nvPr/>
        </p:nvPicPr>
        <p:blipFill>
          <a:blip r:embed="rId3"/>
          <a:stretch>
            <a:fillRect/>
          </a:stretch>
        </p:blipFill>
        <p:spPr>
          <a:xfrm>
            <a:off x="6249490" y="2356404"/>
            <a:ext cx="5540220" cy="4214225"/>
          </a:xfrm>
          <a:prstGeom prst="rect">
            <a:avLst/>
          </a:prstGeom>
        </p:spPr>
      </p:pic>
    </p:spTree>
    <p:extLst>
      <p:ext uri="{BB962C8B-B14F-4D97-AF65-F5344CB8AC3E}">
        <p14:creationId xmlns:p14="http://schemas.microsoft.com/office/powerpoint/2010/main" val="324985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F5EA-0D6F-0398-ACB7-AE37E88568FB}"/>
              </a:ext>
            </a:extLst>
          </p:cNvPr>
          <p:cNvSpPr>
            <a:spLocks noGrp="1"/>
          </p:cNvSpPr>
          <p:nvPr>
            <p:ph type="title"/>
          </p:nvPr>
        </p:nvSpPr>
        <p:spPr>
          <a:solidFill>
            <a:schemeClr val="accent2"/>
          </a:solidFill>
        </p:spPr>
        <p:txBody>
          <a:bodyPr vert="horz" lIns="91440" tIns="45720" rIns="91440" bIns="45720" rtlCol="0" anchor="ctr">
            <a:normAutofit/>
          </a:bodyPr>
          <a:lstStyle/>
          <a:p>
            <a:pPr algn="ctr"/>
            <a:r>
              <a:rPr lang="en-US" dirty="0">
                <a:solidFill>
                  <a:schemeClr val="bg2"/>
                </a:solidFill>
              </a:rPr>
              <a:t>Load Process</a:t>
            </a:r>
          </a:p>
        </p:txBody>
      </p:sp>
      <p:sp>
        <p:nvSpPr>
          <p:cNvPr id="3" name="Content Placeholder 2">
            <a:extLst>
              <a:ext uri="{FF2B5EF4-FFF2-40B4-BE49-F238E27FC236}">
                <a16:creationId xmlns:a16="http://schemas.microsoft.com/office/drawing/2014/main" id="{830D05A8-EBED-E33F-AEC4-F0E9D513F88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C36C02A-AB22-F6D4-FE77-D5A113167A63}"/>
              </a:ext>
            </a:extLst>
          </p:cNvPr>
          <p:cNvPicPr>
            <a:picLocks noChangeAspect="1"/>
          </p:cNvPicPr>
          <p:nvPr/>
        </p:nvPicPr>
        <p:blipFill>
          <a:blip r:embed="rId2"/>
          <a:stretch>
            <a:fillRect/>
          </a:stretch>
        </p:blipFill>
        <p:spPr>
          <a:xfrm>
            <a:off x="517548" y="1804268"/>
            <a:ext cx="5509737" cy="4686706"/>
          </a:xfrm>
          <a:prstGeom prst="rect">
            <a:avLst/>
          </a:prstGeom>
        </p:spPr>
      </p:pic>
      <p:pic>
        <p:nvPicPr>
          <p:cNvPr id="9" name="Picture 8">
            <a:extLst>
              <a:ext uri="{FF2B5EF4-FFF2-40B4-BE49-F238E27FC236}">
                <a16:creationId xmlns:a16="http://schemas.microsoft.com/office/drawing/2014/main" id="{578EC3CF-DC27-6FDE-DC44-A830146C0C2B}"/>
              </a:ext>
            </a:extLst>
          </p:cNvPr>
          <p:cNvPicPr>
            <a:picLocks noChangeAspect="1"/>
          </p:cNvPicPr>
          <p:nvPr/>
        </p:nvPicPr>
        <p:blipFill>
          <a:blip r:embed="rId3"/>
          <a:stretch>
            <a:fillRect/>
          </a:stretch>
        </p:blipFill>
        <p:spPr>
          <a:xfrm>
            <a:off x="6118612" y="1975733"/>
            <a:ext cx="5524979" cy="4343776"/>
          </a:xfrm>
          <a:prstGeom prst="rect">
            <a:avLst/>
          </a:prstGeom>
        </p:spPr>
      </p:pic>
    </p:spTree>
    <p:extLst>
      <p:ext uri="{BB962C8B-B14F-4D97-AF65-F5344CB8AC3E}">
        <p14:creationId xmlns:p14="http://schemas.microsoft.com/office/powerpoint/2010/main" val="176382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F5EA-0D6F-0398-ACB7-AE37E88568FB}"/>
              </a:ext>
            </a:extLst>
          </p:cNvPr>
          <p:cNvSpPr>
            <a:spLocks noGrp="1"/>
          </p:cNvSpPr>
          <p:nvPr>
            <p:ph type="title"/>
          </p:nvPr>
        </p:nvSpPr>
        <p:spPr>
          <a:xfrm>
            <a:off x="228603" y="926236"/>
            <a:ext cx="2026226" cy="4934238"/>
          </a:xfrm>
          <a:solidFill>
            <a:schemeClr val="accent2"/>
          </a:solidFill>
        </p:spPr>
        <p:txBody>
          <a:bodyPr vert="horz" lIns="91440" tIns="45720" rIns="91440" bIns="45720" rtlCol="0" anchor="ctr">
            <a:normAutofit/>
          </a:bodyPr>
          <a:lstStyle/>
          <a:p>
            <a:pPr algn="ctr"/>
            <a:r>
              <a:rPr lang="en-US" dirty="0">
                <a:solidFill>
                  <a:schemeClr val="bg2"/>
                </a:solidFill>
              </a:rPr>
              <a:t>Execute</a:t>
            </a:r>
          </a:p>
        </p:txBody>
      </p:sp>
      <p:pic>
        <p:nvPicPr>
          <p:cNvPr id="6" name="Content Placeholder 5">
            <a:extLst>
              <a:ext uri="{FF2B5EF4-FFF2-40B4-BE49-F238E27FC236}">
                <a16:creationId xmlns:a16="http://schemas.microsoft.com/office/drawing/2014/main" id="{4A4EB7A2-1A5C-9BB7-C5C7-4675D1977EB3}"/>
              </a:ext>
            </a:extLst>
          </p:cNvPr>
          <p:cNvPicPr>
            <a:picLocks noGrp="1"/>
          </p:cNvPicPr>
          <p:nvPr>
            <p:ph idx="1"/>
          </p:nvPr>
        </p:nvPicPr>
        <p:blipFill>
          <a:blip r:embed="rId3"/>
          <a:stretch>
            <a:fillRect/>
          </a:stretch>
        </p:blipFill>
        <p:spPr>
          <a:xfrm>
            <a:off x="2876985" y="507677"/>
            <a:ext cx="4572000" cy="2743200"/>
          </a:xfrm>
        </p:spPr>
      </p:pic>
      <p:pic>
        <p:nvPicPr>
          <p:cNvPr id="8" name="Picture 7">
            <a:extLst>
              <a:ext uri="{FF2B5EF4-FFF2-40B4-BE49-F238E27FC236}">
                <a16:creationId xmlns:a16="http://schemas.microsoft.com/office/drawing/2014/main" id="{869D2CF5-F3B5-9DEA-9BCF-A7CC1F2DC367}"/>
              </a:ext>
            </a:extLst>
          </p:cNvPr>
          <p:cNvPicPr>
            <a:picLocks/>
          </p:cNvPicPr>
          <p:nvPr/>
        </p:nvPicPr>
        <p:blipFill>
          <a:blip r:embed="rId4"/>
          <a:stretch>
            <a:fillRect/>
          </a:stretch>
        </p:blipFill>
        <p:spPr>
          <a:xfrm>
            <a:off x="7576362" y="507677"/>
            <a:ext cx="4572000" cy="2743200"/>
          </a:xfrm>
          <a:prstGeom prst="rect">
            <a:avLst/>
          </a:prstGeom>
        </p:spPr>
      </p:pic>
      <p:pic>
        <p:nvPicPr>
          <p:cNvPr id="11" name="Picture 10">
            <a:extLst>
              <a:ext uri="{FF2B5EF4-FFF2-40B4-BE49-F238E27FC236}">
                <a16:creationId xmlns:a16="http://schemas.microsoft.com/office/drawing/2014/main" id="{B4C70B4E-FDCE-29F4-95DB-3B1F0C3022C0}"/>
              </a:ext>
            </a:extLst>
          </p:cNvPr>
          <p:cNvPicPr>
            <a:picLocks/>
          </p:cNvPicPr>
          <p:nvPr/>
        </p:nvPicPr>
        <p:blipFill>
          <a:blip r:embed="rId5"/>
          <a:stretch>
            <a:fillRect/>
          </a:stretch>
        </p:blipFill>
        <p:spPr>
          <a:xfrm>
            <a:off x="2876985" y="3277941"/>
            <a:ext cx="4572000" cy="2743200"/>
          </a:xfrm>
          <a:prstGeom prst="rect">
            <a:avLst/>
          </a:prstGeom>
        </p:spPr>
      </p:pic>
      <p:pic>
        <p:nvPicPr>
          <p:cNvPr id="15" name="Picture 14">
            <a:extLst>
              <a:ext uri="{FF2B5EF4-FFF2-40B4-BE49-F238E27FC236}">
                <a16:creationId xmlns:a16="http://schemas.microsoft.com/office/drawing/2014/main" id="{DE7D9384-4A55-CAB4-D8C8-3CB5476D8B2C}"/>
              </a:ext>
            </a:extLst>
          </p:cNvPr>
          <p:cNvPicPr>
            <a:picLocks/>
          </p:cNvPicPr>
          <p:nvPr/>
        </p:nvPicPr>
        <p:blipFill>
          <a:blip r:embed="rId6"/>
          <a:stretch>
            <a:fillRect/>
          </a:stretch>
        </p:blipFill>
        <p:spPr>
          <a:xfrm>
            <a:off x="7576362" y="3277941"/>
            <a:ext cx="4572000" cy="2743200"/>
          </a:xfrm>
          <a:prstGeom prst="rect">
            <a:avLst/>
          </a:prstGeom>
        </p:spPr>
      </p:pic>
    </p:spTree>
    <p:extLst>
      <p:ext uri="{BB962C8B-B14F-4D97-AF65-F5344CB8AC3E}">
        <p14:creationId xmlns:p14="http://schemas.microsoft.com/office/powerpoint/2010/main" val="1101124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7D9AE-B9BA-7B59-FCEC-723298503443}"/>
              </a:ext>
            </a:extLst>
          </p:cNvPr>
          <p:cNvSpPr>
            <a:spLocks noGrp="1"/>
          </p:cNvSpPr>
          <p:nvPr>
            <p:ph type="title"/>
          </p:nvPr>
        </p:nvSpPr>
        <p:spPr>
          <a:xfrm>
            <a:off x="630936" y="639520"/>
            <a:ext cx="3429000" cy="1719072"/>
          </a:xfrm>
        </p:spPr>
        <p:txBody>
          <a:bodyPr anchor="b">
            <a:normAutofit/>
          </a:bodyPr>
          <a:lstStyle/>
          <a:p>
            <a:r>
              <a:rPr lang="en-US" sz="5400"/>
              <a:t>OLAP</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59E341B-45E2-42BD-C0D1-68B0A7E9486A}"/>
              </a:ext>
            </a:extLst>
          </p:cNvPr>
          <p:cNvSpPr>
            <a:spLocks noGrp="1"/>
          </p:cNvSpPr>
          <p:nvPr>
            <p:ph idx="1"/>
          </p:nvPr>
        </p:nvSpPr>
        <p:spPr>
          <a:xfrm>
            <a:off x="630936" y="2807208"/>
            <a:ext cx="3429000" cy="3410712"/>
          </a:xfrm>
        </p:spPr>
        <p:txBody>
          <a:bodyPr anchor="t">
            <a:normAutofit/>
          </a:bodyPr>
          <a:lstStyle/>
          <a:p>
            <a:r>
              <a:rPr lang="en-US" sz="2200"/>
              <a:t>OLAP SALES_FACT - Stores purchases in dollars, quantity, and price, by channel of distribution, product item, day,</a:t>
            </a:r>
            <a:br>
              <a:rPr lang="en-US" sz="2200"/>
            </a:br>
            <a:r>
              <a:rPr lang="en-US" sz="2200"/>
              <a:t>and customer.</a:t>
            </a:r>
          </a:p>
        </p:txBody>
      </p:sp>
      <p:pic>
        <p:nvPicPr>
          <p:cNvPr id="10" name="Content Placeholder 4" descr="Graphical user interface, application&#10;&#10;Description automatically generated">
            <a:extLst>
              <a:ext uri="{FF2B5EF4-FFF2-40B4-BE49-F238E27FC236}">
                <a16:creationId xmlns:a16="http://schemas.microsoft.com/office/drawing/2014/main" id="{E02C53B4-9AAD-9C37-39C3-D8E906765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82255"/>
            <a:ext cx="6903720" cy="3693489"/>
          </a:xfrm>
          <a:prstGeom prst="rect">
            <a:avLst/>
          </a:prstGeom>
        </p:spPr>
      </p:pic>
    </p:spTree>
    <p:extLst>
      <p:ext uri="{BB962C8B-B14F-4D97-AF65-F5344CB8AC3E}">
        <p14:creationId xmlns:p14="http://schemas.microsoft.com/office/powerpoint/2010/main" val="98288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03DBF-9B8B-3AE7-C85A-99CFE2AFA8E0}"/>
              </a:ext>
            </a:extLst>
          </p:cNvPr>
          <p:cNvSpPr>
            <a:spLocks noGrp="1"/>
          </p:cNvSpPr>
          <p:nvPr>
            <p:ph type="title"/>
          </p:nvPr>
        </p:nvSpPr>
        <p:spPr>
          <a:xfrm>
            <a:off x="841248" y="548640"/>
            <a:ext cx="3600860" cy="5431536"/>
          </a:xfrm>
        </p:spPr>
        <p:txBody>
          <a:bodyPr>
            <a:normAutofit/>
          </a:bodyPr>
          <a:lstStyle/>
          <a:p>
            <a:r>
              <a:rPr lang="en-US" sz="5400"/>
              <a:t>OLTP Database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2126C-50AC-CF78-BFF8-151802FF8C42}"/>
              </a:ext>
            </a:extLst>
          </p:cNvPr>
          <p:cNvSpPr>
            <a:spLocks noGrp="1"/>
          </p:cNvSpPr>
          <p:nvPr>
            <p:ph idx="1"/>
          </p:nvPr>
        </p:nvSpPr>
        <p:spPr>
          <a:xfrm>
            <a:off x="5126418" y="552091"/>
            <a:ext cx="6224335" cy="5431536"/>
          </a:xfrm>
        </p:spPr>
        <p:txBody>
          <a:bodyPr anchor="ctr">
            <a:normAutofit/>
          </a:bodyPr>
          <a:lstStyle/>
          <a:p>
            <a:pPr marL="0" indent="0">
              <a:buNone/>
            </a:pPr>
            <a:r>
              <a:rPr lang="en-US" sz="1900" b="0" i="0" u="none" strike="noStrike" baseline="0">
                <a:latin typeface="LiberationSans"/>
              </a:rPr>
              <a:t>Oracle Database Sample Schemas, 12</a:t>
            </a:r>
            <a:r>
              <a:rPr lang="en-US" sz="1900" b="0" i="1" u="none" strike="noStrike" baseline="0">
                <a:latin typeface="LiberationSans-Italic"/>
              </a:rPr>
              <a:t>c </a:t>
            </a:r>
            <a:r>
              <a:rPr lang="en-US" sz="1900" b="0" i="0" u="none" strike="noStrike" baseline="0">
                <a:latin typeface="LiberationSans"/>
              </a:rPr>
              <a:t>Release 2 (12.2) in May 2017.</a:t>
            </a:r>
          </a:p>
          <a:p>
            <a:r>
              <a:rPr lang="en-US" sz="1900" b="0" i="0" u="none" strike="noStrike" baseline="0">
                <a:latin typeface="LiberationSans"/>
              </a:rPr>
              <a:t>The Oracle Database sample schemas are based on a fictitious sample company that sells goods through various channels. The company operates worldwide to fill orders for products. It has several divisions, each of which is represented by a sample database schema.</a:t>
            </a:r>
          </a:p>
          <a:p>
            <a:pPr>
              <a:buFont typeface="Wingdings" panose="05000000000000000000" pitchFamily="2" charset="2"/>
              <a:buChar char="§"/>
            </a:pPr>
            <a:r>
              <a:rPr lang="en-US" sz="1900" b="0" i="0" u="none" strike="noStrike" baseline="0">
                <a:latin typeface="LiberationSans"/>
              </a:rPr>
              <a:t>Schema HR – Division Human Resources tracks information about the company employees and facilities.</a:t>
            </a:r>
          </a:p>
          <a:p>
            <a:pPr>
              <a:buFont typeface="Wingdings" panose="05000000000000000000" pitchFamily="2" charset="2"/>
              <a:buChar char="§"/>
            </a:pPr>
            <a:r>
              <a:rPr lang="en-US" sz="1900" b="0" i="0" u="none" strike="noStrike" baseline="0">
                <a:latin typeface="LiberationSans"/>
              </a:rPr>
              <a:t>Schema OE – Division Order Entry tracks product inventories and sales of company products through various channels.</a:t>
            </a:r>
          </a:p>
          <a:p>
            <a:pPr>
              <a:buFont typeface="Wingdings" panose="05000000000000000000" pitchFamily="2" charset="2"/>
              <a:buChar char="§"/>
            </a:pPr>
            <a:r>
              <a:rPr lang="en-US" sz="1900" b="0" i="0" u="none" strike="noStrike" baseline="0">
                <a:latin typeface="LiberationSans"/>
              </a:rPr>
              <a:t>Schema PM – Division Product Media maintains descriptions and detailed</a:t>
            </a:r>
          </a:p>
          <a:p>
            <a:r>
              <a:rPr lang="en-US" sz="1900" b="0" i="0" u="none" strike="noStrike" baseline="0">
                <a:latin typeface="LiberationSans"/>
              </a:rPr>
              <a:t>information about each product sold by the company.</a:t>
            </a:r>
          </a:p>
          <a:p>
            <a:pPr>
              <a:buFont typeface="Wingdings" panose="05000000000000000000" pitchFamily="2" charset="2"/>
              <a:buChar char="§"/>
            </a:pPr>
            <a:r>
              <a:rPr lang="en-US" sz="1900" b="0" i="0" u="none" strike="noStrike" baseline="0">
                <a:latin typeface="LiberationSans"/>
              </a:rPr>
              <a:t>Schema IX – Division Information Exchange manages shipping through B2B applications.</a:t>
            </a:r>
          </a:p>
        </p:txBody>
      </p:sp>
      <p:grpSp>
        <p:nvGrpSpPr>
          <p:cNvPr id="4" name="Group 3">
            <a:extLst>
              <a:ext uri="{FF2B5EF4-FFF2-40B4-BE49-F238E27FC236}">
                <a16:creationId xmlns:a16="http://schemas.microsoft.com/office/drawing/2014/main" id="{4CA8DB3D-3F98-63A4-5E90-A64698381717}"/>
              </a:ext>
            </a:extLst>
          </p:cNvPr>
          <p:cNvGrpSpPr/>
          <p:nvPr/>
        </p:nvGrpSpPr>
        <p:grpSpPr>
          <a:xfrm>
            <a:off x="3287210" y="5522976"/>
            <a:ext cx="731520" cy="914400"/>
            <a:chOff x="5092861" y="5809108"/>
            <a:chExt cx="731520" cy="914400"/>
          </a:xfrm>
        </p:grpSpPr>
        <p:sp>
          <p:nvSpPr>
            <p:cNvPr id="5" name="Rectangle 4">
              <a:extLst>
                <a:ext uri="{FF2B5EF4-FFF2-40B4-BE49-F238E27FC236}">
                  <a16:creationId xmlns:a16="http://schemas.microsoft.com/office/drawing/2014/main" id="{A9164DCB-E388-11B1-B121-EB562CDF89A7}"/>
                </a:ext>
              </a:extLst>
            </p:cNvPr>
            <p:cNvSpPr/>
            <p:nvPr/>
          </p:nvSpPr>
          <p:spPr>
            <a:xfrm>
              <a:off x="5092861" y="5809108"/>
              <a:ext cx="731520" cy="91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Object 5">
              <a:extLst>
                <a:ext uri="{FF2B5EF4-FFF2-40B4-BE49-F238E27FC236}">
                  <a16:creationId xmlns:a16="http://schemas.microsoft.com/office/drawing/2014/main" id="{7C873CFF-6D90-BB7B-B91A-5AEC9672D285}"/>
                </a:ext>
              </a:extLst>
            </p:cNvPr>
            <p:cNvGraphicFramePr>
              <a:graphicFrameLocks noChangeAspect="1"/>
            </p:cNvGraphicFramePr>
            <p:nvPr>
              <p:extLst>
                <p:ext uri="{D42A27DB-BD31-4B8C-83A1-F6EECF244321}">
                  <p14:modId xmlns:p14="http://schemas.microsoft.com/office/powerpoint/2010/main" val="351397641"/>
                </p:ext>
              </p:extLst>
            </p:nvPr>
          </p:nvGraphicFramePr>
          <p:xfrm>
            <a:off x="5146875" y="5870794"/>
            <a:ext cx="611267" cy="791027"/>
          </p:xfrm>
          <a:graphic>
            <a:graphicData uri="http://schemas.openxmlformats.org/presentationml/2006/ole">
              <mc:AlternateContent xmlns:mc="http://schemas.openxmlformats.org/markup-compatibility/2006">
                <mc:Choice xmlns:v="urn:schemas-microsoft-com:vml" Requires="v">
                  <p:oleObj name="Acrobat Document" r:id="rId3" imgW="4663440" imgH="6034898" progId="Acrobat.Document.DC">
                    <p:embed/>
                  </p:oleObj>
                </mc:Choice>
                <mc:Fallback>
                  <p:oleObj name="Acrobat Document" r:id="rId3" imgW="4663440" imgH="6034898" progId="Acrobat.Document.DC">
                    <p:embed/>
                    <p:pic>
                      <p:nvPicPr>
                        <p:cNvPr id="4" name="Object 3">
                          <a:extLst>
                            <a:ext uri="{FF2B5EF4-FFF2-40B4-BE49-F238E27FC236}">
                              <a16:creationId xmlns:a16="http://schemas.microsoft.com/office/drawing/2014/main" id="{88C5101E-8105-CE32-8FA4-ED7EFE3CA5AE}"/>
                            </a:ext>
                          </a:extLst>
                        </p:cNvPr>
                        <p:cNvPicPr/>
                        <p:nvPr/>
                      </p:nvPicPr>
                      <p:blipFill>
                        <a:blip r:embed="rId4"/>
                        <a:stretch>
                          <a:fillRect/>
                        </a:stretch>
                      </p:blipFill>
                      <p:spPr>
                        <a:xfrm>
                          <a:off x="5146875" y="5870794"/>
                          <a:ext cx="611267" cy="791027"/>
                        </a:xfrm>
                        <a:prstGeom prst="rect">
                          <a:avLst/>
                        </a:prstGeom>
                        <a:solidFill>
                          <a:schemeClr val="accent1"/>
                        </a:solidFill>
                      </p:spPr>
                    </p:pic>
                  </p:oleObj>
                </mc:Fallback>
              </mc:AlternateContent>
            </a:graphicData>
          </a:graphic>
        </p:graphicFrame>
      </p:grpSp>
    </p:spTree>
    <p:extLst>
      <p:ext uri="{BB962C8B-B14F-4D97-AF65-F5344CB8AC3E}">
        <p14:creationId xmlns:p14="http://schemas.microsoft.com/office/powerpoint/2010/main" val="1212521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DB4FB-766B-CEAC-C42C-3062018FE80A}"/>
              </a:ext>
            </a:extLst>
          </p:cNvPr>
          <p:cNvSpPr>
            <a:spLocks noGrp="1"/>
          </p:cNvSpPr>
          <p:nvPr>
            <p:ph type="title"/>
          </p:nvPr>
        </p:nvSpPr>
        <p:spPr>
          <a:xfrm>
            <a:off x="630936" y="639520"/>
            <a:ext cx="3429000" cy="1719072"/>
          </a:xfrm>
        </p:spPr>
        <p:txBody>
          <a:bodyPr anchor="b">
            <a:normAutofit/>
          </a:bodyPr>
          <a:lstStyle/>
          <a:p>
            <a:r>
              <a:rPr lang="en-US" sz="5400"/>
              <a:t>OLAP</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7F36015-8BB9-F562-A296-7D11D8C184D4}"/>
              </a:ext>
            </a:extLst>
          </p:cNvPr>
          <p:cNvSpPr>
            <a:spLocks noGrp="1"/>
          </p:cNvSpPr>
          <p:nvPr>
            <p:ph idx="1"/>
          </p:nvPr>
        </p:nvSpPr>
        <p:spPr>
          <a:xfrm>
            <a:off x="630936" y="2807208"/>
            <a:ext cx="3429000" cy="3410712"/>
          </a:xfrm>
        </p:spPr>
        <p:txBody>
          <a:bodyPr anchor="t">
            <a:normAutofit/>
          </a:bodyPr>
          <a:lstStyle/>
          <a:p>
            <a:r>
              <a:rPr lang="en-US" sz="2200" dirty="0"/>
              <a:t>OLAP – CHANNELS - Table containing distribution channels for customers purchases.</a:t>
            </a:r>
          </a:p>
        </p:txBody>
      </p:sp>
      <p:pic>
        <p:nvPicPr>
          <p:cNvPr id="6" name="Content Placeholder 4" descr="Graphical user interface, text, application&#10;&#10;Description automatically generated">
            <a:extLst>
              <a:ext uri="{FF2B5EF4-FFF2-40B4-BE49-F238E27FC236}">
                <a16:creationId xmlns:a16="http://schemas.microsoft.com/office/drawing/2014/main" id="{59A24BE3-8EB8-7BCF-0BCF-7B0210384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082775"/>
            <a:ext cx="6903720" cy="2692450"/>
          </a:xfrm>
          <a:prstGeom prst="rect">
            <a:avLst/>
          </a:prstGeom>
        </p:spPr>
      </p:pic>
    </p:spTree>
    <p:extLst>
      <p:ext uri="{BB962C8B-B14F-4D97-AF65-F5344CB8AC3E}">
        <p14:creationId xmlns:p14="http://schemas.microsoft.com/office/powerpoint/2010/main" val="193635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6B3A4-5060-AE96-5EBD-445B9BD8F826}"/>
              </a:ext>
            </a:extLst>
          </p:cNvPr>
          <p:cNvSpPr>
            <a:spLocks noGrp="1"/>
          </p:cNvSpPr>
          <p:nvPr>
            <p:ph type="title"/>
          </p:nvPr>
        </p:nvSpPr>
        <p:spPr>
          <a:xfrm>
            <a:off x="640080" y="4777739"/>
            <a:ext cx="3418990" cy="1412119"/>
          </a:xfrm>
        </p:spPr>
        <p:txBody>
          <a:bodyPr>
            <a:normAutofit/>
          </a:bodyPr>
          <a:lstStyle/>
          <a:p>
            <a:r>
              <a:rPr lang="en-US" sz="4800"/>
              <a:t>OLAP</a:t>
            </a:r>
          </a:p>
        </p:txBody>
      </p:sp>
      <p:pic>
        <p:nvPicPr>
          <p:cNvPr id="9" name="Content Placeholder 4" descr="Graphical user interface, application, table&#10;&#10;Description automatically generated">
            <a:extLst>
              <a:ext uri="{FF2B5EF4-FFF2-40B4-BE49-F238E27FC236}">
                <a16:creationId xmlns:a16="http://schemas.microsoft.com/office/drawing/2014/main" id="{FC686B9D-5BB3-6CBC-638A-F0F92AB7958A}"/>
              </a:ext>
            </a:extLst>
          </p:cNvPr>
          <p:cNvPicPr>
            <a:picLocks noChangeAspect="1"/>
          </p:cNvPicPr>
          <p:nvPr/>
        </p:nvPicPr>
        <p:blipFill rotWithShape="1">
          <a:blip r:embed="rId2">
            <a:extLst>
              <a:ext uri="{28A0092B-C50C-407E-A947-70E740481C1C}">
                <a14:useLocalDpi xmlns:a14="http://schemas.microsoft.com/office/drawing/2010/main" val="0"/>
              </a:ext>
            </a:extLst>
          </a:blip>
          <a:srcRect t="15216" b="14899"/>
          <a:stretch/>
        </p:blipFill>
        <p:spPr>
          <a:xfrm>
            <a:off x="288036" y="24429"/>
            <a:ext cx="11612880" cy="4341903"/>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6"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3C3B7F1-96FF-83E2-1EF8-8B31B80B53B5}"/>
              </a:ext>
            </a:extLst>
          </p:cNvPr>
          <p:cNvSpPr>
            <a:spLocks noGrp="1"/>
          </p:cNvSpPr>
          <p:nvPr>
            <p:ph idx="1"/>
          </p:nvPr>
        </p:nvSpPr>
        <p:spPr>
          <a:xfrm>
            <a:off x="4654294" y="4777739"/>
            <a:ext cx="6897626" cy="1399223"/>
          </a:xfrm>
        </p:spPr>
        <p:txBody>
          <a:bodyPr anchor="ctr">
            <a:normAutofit/>
          </a:bodyPr>
          <a:lstStyle/>
          <a:p>
            <a:pPr marL="0" indent="0">
              <a:buNone/>
            </a:pPr>
            <a:r>
              <a:rPr lang="en-US" sz="2200"/>
              <a:t>OLAP -CUSTOMERS - Table that show who purchased products, and where products are sold for the Geography</a:t>
            </a:r>
            <a:br>
              <a:rPr lang="en-US" sz="2200"/>
            </a:br>
            <a:r>
              <a:rPr lang="en-US" sz="2200"/>
              <a:t>dimension</a:t>
            </a:r>
          </a:p>
        </p:txBody>
      </p:sp>
    </p:spTree>
    <p:extLst>
      <p:ext uri="{BB962C8B-B14F-4D97-AF65-F5344CB8AC3E}">
        <p14:creationId xmlns:p14="http://schemas.microsoft.com/office/powerpoint/2010/main" val="1682264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CE2C0-3F3F-4866-890D-0DE503957DB6}"/>
              </a:ext>
            </a:extLst>
          </p:cNvPr>
          <p:cNvSpPr>
            <a:spLocks noGrp="1"/>
          </p:cNvSpPr>
          <p:nvPr>
            <p:ph type="title"/>
          </p:nvPr>
        </p:nvSpPr>
        <p:spPr>
          <a:xfrm>
            <a:off x="630936" y="502920"/>
            <a:ext cx="3419856" cy="1463040"/>
          </a:xfrm>
        </p:spPr>
        <p:txBody>
          <a:bodyPr anchor="ctr">
            <a:normAutofit/>
          </a:bodyPr>
          <a:lstStyle/>
          <a:p>
            <a:r>
              <a:rPr lang="en-US" sz="4800"/>
              <a:t>OLAP</a:t>
            </a:r>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DEF0C5-A271-2DC3-68F9-4743C0A18DA0}"/>
              </a:ext>
            </a:extLst>
          </p:cNvPr>
          <p:cNvSpPr>
            <a:spLocks noGrp="1"/>
          </p:cNvSpPr>
          <p:nvPr>
            <p:ph idx="1"/>
          </p:nvPr>
        </p:nvSpPr>
        <p:spPr>
          <a:xfrm>
            <a:off x="4654295" y="502920"/>
            <a:ext cx="6894576" cy="1463040"/>
          </a:xfrm>
        </p:spPr>
        <p:txBody>
          <a:bodyPr anchor="ctr">
            <a:normAutofit/>
          </a:bodyPr>
          <a:lstStyle/>
          <a:p>
            <a:pPr marL="0" indent="0">
              <a:buNone/>
            </a:pPr>
            <a:r>
              <a:rPr lang="en-US" sz="1200"/>
              <a:t>DEFINING DIMENSIONS AND THEIR TYPE</a:t>
            </a:r>
          </a:p>
          <a:p>
            <a:r>
              <a:rPr lang="en-US" sz="1200"/>
              <a:t>Dimensions are lists of unique members that identify and categorize data. They form the edges of a cube, and thus the measures within the cube. Dimensions may contain levels, hierarchies, and attributes.</a:t>
            </a:r>
          </a:p>
          <a:p>
            <a:r>
              <a:rPr lang="en-US" sz="1200"/>
              <a:t>In the picture below we have created four DIMENSIONS and three(</a:t>
            </a:r>
            <a:r>
              <a:rPr lang="en-US" sz="1200" b="1"/>
              <a:t>GEOGRAPHY,PRODUCT and TIME</a:t>
            </a:r>
            <a:r>
              <a:rPr lang="en-US" sz="1200"/>
              <a:t>) out of them are taken from Template.</a:t>
            </a:r>
          </a:p>
          <a:p>
            <a:endParaRPr lang="en-US" sz="1200"/>
          </a:p>
        </p:txBody>
      </p:sp>
      <p:pic>
        <p:nvPicPr>
          <p:cNvPr id="11" name="Picture 10" descr="Table&#10;&#10;Description automatically generated">
            <a:extLst>
              <a:ext uri="{FF2B5EF4-FFF2-40B4-BE49-F238E27FC236}">
                <a16:creationId xmlns:a16="http://schemas.microsoft.com/office/drawing/2014/main" id="{E2139123-C6D0-ED2C-0CDD-A23279310C85}"/>
              </a:ext>
            </a:extLst>
          </p:cNvPr>
          <p:cNvPicPr>
            <a:picLocks noChangeAspect="1"/>
          </p:cNvPicPr>
          <p:nvPr/>
        </p:nvPicPr>
        <p:blipFill rotWithShape="1">
          <a:blip r:embed="rId2">
            <a:extLst>
              <a:ext uri="{28A0092B-C50C-407E-A947-70E740481C1C}">
                <a14:useLocalDpi xmlns:a14="http://schemas.microsoft.com/office/drawing/2010/main" val="0"/>
              </a:ext>
            </a:extLst>
          </a:blip>
          <a:srcRect r="18081" b="66518"/>
          <a:stretch/>
        </p:blipFill>
        <p:spPr>
          <a:xfrm>
            <a:off x="630936" y="2876116"/>
            <a:ext cx="10917936" cy="2788991"/>
          </a:xfrm>
          <a:prstGeom prst="rect">
            <a:avLst/>
          </a:prstGeom>
        </p:spPr>
      </p:pic>
    </p:spTree>
    <p:extLst>
      <p:ext uri="{BB962C8B-B14F-4D97-AF65-F5344CB8AC3E}">
        <p14:creationId xmlns:p14="http://schemas.microsoft.com/office/powerpoint/2010/main" val="1879546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7D9AE-B9BA-7B59-FCEC-723298503443}"/>
              </a:ext>
            </a:extLst>
          </p:cNvPr>
          <p:cNvSpPr>
            <a:spLocks noGrp="1"/>
          </p:cNvSpPr>
          <p:nvPr>
            <p:ph type="title"/>
          </p:nvPr>
        </p:nvSpPr>
        <p:spPr>
          <a:xfrm>
            <a:off x="630936" y="502920"/>
            <a:ext cx="3419856" cy="1463040"/>
          </a:xfrm>
        </p:spPr>
        <p:txBody>
          <a:bodyPr anchor="ctr">
            <a:normAutofit/>
          </a:bodyPr>
          <a:lstStyle/>
          <a:p>
            <a:r>
              <a:rPr lang="en-US" b="1" dirty="0"/>
              <a:t>OLAP</a:t>
            </a:r>
            <a:endParaRPr lang="en-US" dirty="0"/>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8">
            <a:extLst>
              <a:ext uri="{FF2B5EF4-FFF2-40B4-BE49-F238E27FC236}">
                <a16:creationId xmlns:a16="http://schemas.microsoft.com/office/drawing/2014/main" id="{52381118-9D3E-4F0D-B858-88B80A767531}"/>
              </a:ext>
            </a:extLst>
          </p:cNvPr>
          <p:cNvSpPr>
            <a:spLocks noGrp="1"/>
          </p:cNvSpPr>
          <p:nvPr>
            <p:ph idx="1"/>
          </p:nvPr>
        </p:nvSpPr>
        <p:spPr>
          <a:xfrm>
            <a:off x="4654295" y="502920"/>
            <a:ext cx="6894576" cy="1463040"/>
          </a:xfrm>
        </p:spPr>
        <p:txBody>
          <a:bodyPr anchor="ctr">
            <a:normAutofit/>
          </a:bodyPr>
          <a:lstStyle/>
          <a:p>
            <a:pPr marL="0" indent="0">
              <a:buNone/>
            </a:pPr>
            <a:r>
              <a:rPr lang="en-US" sz="2400" b="1" dirty="0"/>
              <a:t>Sales Cube  </a:t>
            </a:r>
            <a:r>
              <a:rPr lang="en-US" sz="2400" dirty="0"/>
              <a:t>- Measures, Calculated Measures and Views</a:t>
            </a:r>
            <a:endParaRPr lang="en-US" sz="2200" dirty="0"/>
          </a:p>
        </p:txBody>
      </p:sp>
      <p:pic>
        <p:nvPicPr>
          <p:cNvPr id="10" name="Content Placeholder 4" descr="Graphical user interface, text, application, email&#10;&#10;Description automatically generated">
            <a:extLst>
              <a:ext uri="{FF2B5EF4-FFF2-40B4-BE49-F238E27FC236}">
                <a16:creationId xmlns:a16="http://schemas.microsoft.com/office/drawing/2014/main" id="{8B230371-7DDD-83A2-FBE5-7DAE57785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098" y="2290936"/>
            <a:ext cx="8163612" cy="3959352"/>
          </a:xfrm>
          <a:prstGeom prst="rect">
            <a:avLst/>
          </a:prstGeom>
        </p:spPr>
      </p:pic>
    </p:spTree>
    <p:extLst>
      <p:ext uri="{BB962C8B-B14F-4D97-AF65-F5344CB8AC3E}">
        <p14:creationId xmlns:p14="http://schemas.microsoft.com/office/powerpoint/2010/main" val="2259473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5913-A2CB-B057-AA49-C45D4668050C}"/>
              </a:ext>
            </a:extLst>
          </p:cNvPr>
          <p:cNvSpPr>
            <a:spLocks noGrp="1"/>
          </p:cNvSpPr>
          <p:nvPr>
            <p:ph type="title"/>
          </p:nvPr>
        </p:nvSpPr>
        <p:spPr>
          <a:xfrm>
            <a:off x="838200" y="90805"/>
            <a:ext cx="10515600" cy="1325563"/>
          </a:xfrm>
          <a:solidFill>
            <a:schemeClr val="accent2"/>
          </a:solidFill>
        </p:spPr>
        <p:txBody>
          <a:bodyPr/>
          <a:lstStyle/>
          <a:p>
            <a:r>
              <a:rPr lang="en-US" b="1" dirty="0">
                <a:solidFill>
                  <a:schemeClr val="bg2"/>
                </a:solidFill>
              </a:rPr>
              <a:t>OLAP: Sales Cube  </a:t>
            </a:r>
            <a:r>
              <a:rPr lang="en-US" dirty="0">
                <a:solidFill>
                  <a:schemeClr val="bg2"/>
                </a:solidFill>
              </a:rPr>
              <a:t>- Mapping</a:t>
            </a:r>
          </a:p>
        </p:txBody>
      </p:sp>
      <p:pic>
        <p:nvPicPr>
          <p:cNvPr id="5" name="Content Placeholder 4" descr="Table&#10;&#10;Description automatically generated with medium confidence">
            <a:extLst>
              <a:ext uri="{FF2B5EF4-FFF2-40B4-BE49-F238E27FC236}">
                <a16:creationId xmlns:a16="http://schemas.microsoft.com/office/drawing/2014/main" id="{E35087CA-A336-2DB9-4123-400A4A1F1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1330960"/>
            <a:ext cx="11877040" cy="5436235"/>
          </a:xfrm>
        </p:spPr>
      </p:pic>
    </p:spTree>
    <p:extLst>
      <p:ext uri="{BB962C8B-B14F-4D97-AF65-F5344CB8AC3E}">
        <p14:creationId xmlns:p14="http://schemas.microsoft.com/office/powerpoint/2010/main" val="3820465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8261A-F573-4FDF-19BB-E9E64589F1B8}"/>
              </a:ext>
            </a:extLst>
          </p:cNvPr>
          <p:cNvSpPr>
            <a:spLocks noGrp="1"/>
          </p:cNvSpPr>
          <p:nvPr>
            <p:ph type="title"/>
          </p:nvPr>
        </p:nvSpPr>
        <p:spPr>
          <a:xfrm>
            <a:off x="630936" y="502920"/>
            <a:ext cx="3419856" cy="1463040"/>
          </a:xfrm>
        </p:spPr>
        <p:txBody>
          <a:bodyPr anchor="ctr">
            <a:normAutofit/>
          </a:bodyPr>
          <a:lstStyle/>
          <a:p>
            <a:r>
              <a:rPr lang="en-US" sz="4800"/>
              <a:t>OLAP</a:t>
            </a:r>
          </a:p>
        </p:txBody>
      </p:sp>
      <p:sp>
        <p:nvSpPr>
          <p:cNvPr id="2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7E9B78B-CCC5-4001-FD8F-B3AF8CE63F96}"/>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Sales Measures Data Viewer of Year 2008 (All Quarters) in comparison to previous year</a:t>
            </a:r>
          </a:p>
        </p:txBody>
      </p:sp>
      <p:pic>
        <p:nvPicPr>
          <p:cNvPr id="7" name="Content Placeholder 4" descr="Graphical user interface, application, table, Excel&#10;&#10;Description automatically generated">
            <a:extLst>
              <a:ext uri="{FF2B5EF4-FFF2-40B4-BE49-F238E27FC236}">
                <a16:creationId xmlns:a16="http://schemas.microsoft.com/office/drawing/2014/main" id="{DD83DEEA-206C-AC9A-4C8A-EF74FD57C403}"/>
              </a:ext>
            </a:extLst>
          </p:cNvPr>
          <p:cNvPicPr>
            <a:picLocks noChangeAspect="1"/>
          </p:cNvPicPr>
          <p:nvPr/>
        </p:nvPicPr>
        <p:blipFill rotWithShape="1">
          <a:blip r:embed="rId2">
            <a:extLst>
              <a:ext uri="{28A0092B-C50C-407E-A947-70E740481C1C}">
                <a14:useLocalDpi xmlns:a14="http://schemas.microsoft.com/office/drawing/2010/main" val="0"/>
              </a:ext>
            </a:extLst>
          </a:blip>
          <a:srcRect t="27046"/>
          <a:stretch/>
        </p:blipFill>
        <p:spPr>
          <a:xfrm>
            <a:off x="795087" y="2290936"/>
            <a:ext cx="10589633" cy="3959352"/>
          </a:xfrm>
          <a:prstGeom prst="rect">
            <a:avLst/>
          </a:prstGeom>
        </p:spPr>
      </p:pic>
    </p:spTree>
    <p:extLst>
      <p:ext uri="{BB962C8B-B14F-4D97-AF65-F5344CB8AC3E}">
        <p14:creationId xmlns:p14="http://schemas.microsoft.com/office/powerpoint/2010/main" val="1377994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8261A-F573-4FDF-19BB-E9E64589F1B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OLAP</a:t>
            </a:r>
          </a:p>
        </p:txBody>
      </p:sp>
      <p:sp>
        <p:nvSpPr>
          <p:cNvPr id="4" name="Content Placeholder 3">
            <a:extLst>
              <a:ext uri="{FF2B5EF4-FFF2-40B4-BE49-F238E27FC236}">
                <a16:creationId xmlns:a16="http://schemas.microsoft.com/office/drawing/2014/main" id="{D97EE4BD-1B7B-F579-879E-5C073AB9A340}"/>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Quantity Measures Data Viewer of All Years and their performance status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6" descr="Graphical user interface&#10;&#10;Description automatically generated">
            <a:extLst>
              <a:ext uri="{FF2B5EF4-FFF2-40B4-BE49-F238E27FC236}">
                <a16:creationId xmlns:a16="http://schemas.microsoft.com/office/drawing/2014/main" id="{89475D37-7B76-EBE4-E44B-63BFEE7D1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41082"/>
            <a:ext cx="7214616" cy="4148404"/>
          </a:xfrm>
          <a:prstGeom prst="rect">
            <a:avLst/>
          </a:prstGeom>
        </p:spPr>
      </p:pic>
    </p:spTree>
    <p:extLst>
      <p:ext uri="{BB962C8B-B14F-4D97-AF65-F5344CB8AC3E}">
        <p14:creationId xmlns:p14="http://schemas.microsoft.com/office/powerpoint/2010/main" val="1253578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E24C5-C4D7-720C-17E2-7CCC92F6F27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err="1">
                <a:solidFill>
                  <a:schemeClr val="tx1"/>
                </a:solidFill>
                <a:latin typeface="+mj-lt"/>
                <a:ea typeface="+mj-ea"/>
                <a:cs typeface="+mj-cs"/>
              </a:rPr>
              <a:t>OLAP:Sales</a:t>
            </a:r>
            <a:r>
              <a:rPr lang="en-US" sz="4600" kern="1200" dirty="0">
                <a:solidFill>
                  <a:schemeClr val="tx1"/>
                </a:solidFill>
                <a:latin typeface="+mj-lt"/>
                <a:ea typeface="+mj-ea"/>
                <a:cs typeface="+mj-cs"/>
              </a:rPr>
              <a:t> Cube View – Dimension and Measures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ADF8067E-71DA-7F4C-F84C-4737CE81B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512429"/>
            <a:ext cx="7214616" cy="3805709"/>
          </a:xfrm>
          <a:prstGeom prst="rect">
            <a:avLst/>
          </a:prstGeom>
        </p:spPr>
      </p:pic>
    </p:spTree>
    <p:extLst>
      <p:ext uri="{BB962C8B-B14F-4D97-AF65-F5344CB8AC3E}">
        <p14:creationId xmlns:p14="http://schemas.microsoft.com/office/powerpoint/2010/main" val="1826340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D3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16434-2844-5689-717A-F492A064F463}"/>
              </a:ext>
            </a:extLst>
          </p:cNvPr>
          <p:cNvSpPr>
            <a:spLocks noGrp="1"/>
          </p:cNvSpPr>
          <p:nvPr>
            <p:ph type="title"/>
          </p:nvPr>
        </p:nvSpPr>
        <p:spPr>
          <a:xfrm>
            <a:off x="640080" y="2074363"/>
            <a:ext cx="2752354" cy="2709275"/>
          </a:xfrm>
          <a:prstGeom prst="ellipse">
            <a:avLst/>
          </a:prstGeom>
          <a:solidFill>
            <a:schemeClr val="accent2"/>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Amasis MT Pro Black" panose="02040A04050005020304" pitchFamily="18" charset="0"/>
              </a:rPr>
              <a:t>Thank you for your attention</a:t>
            </a:r>
          </a:p>
        </p:txBody>
      </p:sp>
      <p:pic>
        <p:nvPicPr>
          <p:cNvPr id="1028" name="Picture 4" descr="A Complete Guide to Data Warehousing in 2022 - Analytics Vidhya">
            <a:extLst>
              <a:ext uri="{FF2B5EF4-FFF2-40B4-BE49-F238E27FC236}">
                <a16:creationId xmlns:a16="http://schemas.microsoft.com/office/drawing/2014/main" id="{B19BCCB4-6CF2-D0A4-AAF6-F71D428348D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69" r="11311" b="1"/>
          <a:stretch/>
        </p:blipFill>
        <p:spPr bwMode="auto">
          <a:xfrm>
            <a:off x="4156426" y="961812"/>
            <a:ext cx="6952546"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4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F147B-0F79-5E48-E3DF-F3441FD24CC0}"/>
              </a:ext>
            </a:extLst>
          </p:cNvPr>
          <p:cNvSpPr>
            <a:spLocks noGrp="1"/>
          </p:cNvSpPr>
          <p:nvPr>
            <p:ph type="title"/>
          </p:nvPr>
        </p:nvSpPr>
        <p:spPr>
          <a:xfrm>
            <a:off x="612648" y="365125"/>
            <a:ext cx="5295015" cy="2063808"/>
          </a:xfrm>
        </p:spPr>
        <p:txBody>
          <a:bodyPr anchor="b">
            <a:normAutofit/>
          </a:bodyPr>
          <a:lstStyle/>
          <a:p>
            <a:r>
              <a:rPr lang="en-US" sz="5400" dirty="0"/>
              <a:t>OLTP Database- Schema</a:t>
            </a:r>
          </a:p>
        </p:txBody>
      </p:sp>
      <p:sp>
        <p:nvSpPr>
          <p:cNvPr id="24"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8A0A7-420A-7E31-F7E9-3A42C6BEC77F}"/>
              </a:ext>
            </a:extLst>
          </p:cNvPr>
          <p:cNvSpPr>
            <a:spLocks noGrp="1"/>
          </p:cNvSpPr>
          <p:nvPr>
            <p:ph idx="1"/>
          </p:nvPr>
        </p:nvSpPr>
        <p:spPr>
          <a:xfrm>
            <a:off x="612648" y="2908005"/>
            <a:ext cx="5295015" cy="3268957"/>
          </a:xfrm>
        </p:spPr>
        <p:txBody>
          <a:bodyPr>
            <a:normAutofit/>
          </a:bodyPr>
          <a:lstStyle/>
          <a:p>
            <a:pPr>
              <a:buFont typeface="Wingdings" panose="05000000000000000000" pitchFamily="2" charset="2"/>
              <a:buChar char="q"/>
            </a:pPr>
            <a:r>
              <a:rPr lang="en-US" sz="1500" b="0" i="0" u="none" strike="noStrike" baseline="0" dirty="0">
                <a:latin typeface="LiberationSans"/>
              </a:rPr>
              <a:t>the latest version of the sample schema scripts are available on GitHub at:</a:t>
            </a:r>
          </a:p>
          <a:p>
            <a:pPr marL="0" indent="0">
              <a:buNone/>
            </a:pPr>
            <a:r>
              <a:rPr lang="en-US" sz="1500" b="0" i="0" u="none" strike="noStrike" baseline="0" dirty="0">
                <a:latin typeface="LiberationSans"/>
                <a:hlinkClick r:id="rId3"/>
              </a:rPr>
              <a:t> https://github.com/oracle/db-sample-schemas/releases/latest.</a:t>
            </a:r>
            <a:endParaRPr lang="en-US" sz="1500" dirty="0"/>
          </a:p>
          <a:p>
            <a:pPr>
              <a:buFont typeface="Wingdings" panose="05000000000000000000" pitchFamily="2" charset="2"/>
              <a:buChar char="q"/>
            </a:pPr>
            <a:r>
              <a:rPr lang="en-US" sz="1500" dirty="0"/>
              <a:t>We enjoyed HR schema and OE for our purpose.</a:t>
            </a:r>
          </a:p>
          <a:p>
            <a:pPr>
              <a:buFont typeface="Wingdings" panose="05000000000000000000" pitchFamily="2" charset="2"/>
              <a:buChar char="q"/>
            </a:pPr>
            <a:r>
              <a:rPr lang="en-US" sz="1500" dirty="0"/>
              <a:t>We had to manipulate data in some tables to reach our purpose. For example insert values to table promotions.</a:t>
            </a:r>
          </a:p>
          <a:p>
            <a:pPr>
              <a:buFont typeface="Wingdings" panose="05000000000000000000" pitchFamily="2" charset="2"/>
              <a:buChar char="q"/>
            </a:pPr>
            <a:r>
              <a:rPr lang="en-US" sz="1500" dirty="0">
                <a:latin typeface="LiberationSans"/>
              </a:rPr>
              <a:t>The difficulties we encountered:</a:t>
            </a:r>
          </a:p>
          <a:p>
            <a:pPr>
              <a:buFont typeface="Wingdings" panose="05000000000000000000" pitchFamily="2" charset="2"/>
              <a:buChar char="§"/>
            </a:pPr>
            <a:r>
              <a:rPr lang="en-US" sz="1500" dirty="0"/>
              <a:t>Data in some columns was not in usual types. For example:</a:t>
            </a:r>
          </a:p>
          <a:p>
            <a:pPr lvl="1">
              <a:buFont typeface="Wingdings" panose="05000000000000000000" pitchFamily="2" charset="2"/>
              <a:buChar char="§"/>
            </a:pPr>
            <a:r>
              <a:rPr lang="en-US" sz="1500" dirty="0"/>
              <a:t>Column </a:t>
            </a:r>
            <a:r>
              <a:rPr lang="en-US" sz="1500" dirty="0" err="1"/>
              <a:t>cust_address</a:t>
            </a:r>
            <a:r>
              <a:rPr lang="en-US" sz="1500" dirty="0"/>
              <a:t> in table Customers was in object type</a:t>
            </a:r>
          </a:p>
          <a:p>
            <a:pPr lvl="1">
              <a:buFont typeface="Wingdings" panose="05000000000000000000" pitchFamily="2" charset="2"/>
              <a:buChar char="§"/>
            </a:pPr>
            <a:r>
              <a:rPr lang="en-US" sz="1500" dirty="0"/>
              <a:t>Date in table orders is an timestamp.</a:t>
            </a:r>
          </a:p>
          <a:p>
            <a:pPr marL="0" indent="0">
              <a:buNone/>
            </a:pPr>
            <a:endParaRPr lang="en-US" sz="1500" dirty="0"/>
          </a:p>
        </p:txBody>
      </p:sp>
      <p:pic>
        <p:nvPicPr>
          <p:cNvPr id="7" name="Picture 6">
            <a:extLst>
              <a:ext uri="{FF2B5EF4-FFF2-40B4-BE49-F238E27FC236}">
                <a16:creationId xmlns:a16="http://schemas.microsoft.com/office/drawing/2014/main" id="{2A664B81-6E37-DF9D-FA71-CCEDE81D63EC}"/>
              </a:ext>
            </a:extLst>
          </p:cNvPr>
          <p:cNvPicPr>
            <a:picLocks noChangeAspect="1"/>
          </p:cNvPicPr>
          <p:nvPr/>
        </p:nvPicPr>
        <p:blipFill>
          <a:blip r:embed="rId4"/>
          <a:stretch>
            <a:fillRect/>
          </a:stretch>
        </p:blipFill>
        <p:spPr>
          <a:xfrm>
            <a:off x="6515559" y="362384"/>
            <a:ext cx="2365280" cy="2884488"/>
          </a:xfrm>
          <a:prstGeom prst="rect">
            <a:avLst/>
          </a:prstGeom>
        </p:spPr>
      </p:pic>
      <p:pic>
        <p:nvPicPr>
          <p:cNvPr id="11" name="Picture 10">
            <a:extLst>
              <a:ext uri="{FF2B5EF4-FFF2-40B4-BE49-F238E27FC236}">
                <a16:creationId xmlns:a16="http://schemas.microsoft.com/office/drawing/2014/main" id="{1E7BBBC2-CE55-84BB-4138-01C8D9B07752}"/>
              </a:ext>
            </a:extLst>
          </p:cNvPr>
          <p:cNvPicPr>
            <a:picLocks noChangeAspect="1"/>
          </p:cNvPicPr>
          <p:nvPr/>
        </p:nvPicPr>
        <p:blipFill>
          <a:blip r:embed="rId5"/>
          <a:stretch>
            <a:fillRect/>
          </a:stretch>
        </p:blipFill>
        <p:spPr>
          <a:xfrm>
            <a:off x="9224328" y="1223380"/>
            <a:ext cx="2603605" cy="1162495"/>
          </a:xfrm>
          <a:prstGeom prst="rect">
            <a:avLst/>
          </a:prstGeom>
        </p:spPr>
      </p:pic>
      <p:pic>
        <p:nvPicPr>
          <p:cNvPr id="9" name="Picture 8">
            <a:extLst>
              <a:ext uri="{FF2B5EF4-FFF2-40B4-BE49-F238E27FC236}">
                <a16:creationId xmlns:a16="http://schemas.microsoft.com/office/drawing/2014/main" id="{49113454-FE5F-FB88-7290-7D844B48927E}"/>
              </a:ext>
            </a:extLst>
          </p:cNvPr>
          <p:cNvPicPr>
            <a:picLocks noChangeAspect="1"/>
          </p:cNvPicPr>
          <p:nvPr/>
        </p:nvPicPr>
        <p:blipFill>
          <a:blip r:embed="rId6"/>
          <a:stretch>
            <a:fillRect/>
          </a:stretch>
        </p:blipFill>
        <p:spPr>
          <a:xfrm>
            <a:off x="6396397" y="4041195"/>
            <a:ext cx="5431536" cy="1520830"/>
          </a:xfrm>
          <a:prstGeom prst="rect">
            <a:avLst/>
          </a:prstGeom>
        </p:spPr>
      </p:pic>
    </p:spTree>
    <p:extLst>
      <p:ext uri="{BB962C8B-B14F-4D97-AF65-F5344CB8AC3E}">
        <p14:creationId xmlns:p14="http://schemas.microsoft.com/office/powerpoint/2010/main" val="133464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0AC1-FBAA-B000-13F6-8ADD6EA8FD0D}"/>
              </a:ext>
            </a:extLst>
          </p:cNvPr>
          <p:cNvSpPr>
            <a:spLocks noGrp="1"/>
          </p:cNvSpPr>
          <p:nvPr>
            <p:ph type="title"/>
          </p:nvPr>
        </p:nvSpPr>
        <p:spPr>
          <a:xfrm>
            <a:off x="648929" y="629266"/>
            <a:ext cx="3505495" cy="1622321"/>
          </a:xfrm>
        </p:spPr>
        <p:txBody>
          <a:bodyPr>
            <a:normAutofit/>
          </a:bodyPr>
          <a:lstStyle/>
          <a:p>
            <a:r>
              <a:rPr lang="en-US" sz="4100" dirty="0">
                <a:solidFill>
                  <a:schemeClr val="bg2"/>
                </a:solidFill>
              </a:rPr>
              <a:t>OLTP Database- Schema</a:t>
            </a:r>
          </a:p>
        </p:txBody>
      </p:sp>
      <p:sp>
        <p:nvSpPr>
          <p:cNvPr id="3" name="Content Placeholder 2">
            <a:extLst>
              <a:ext uri="{FF2B5EF4-FFF2-40B4-BE49-F238E27FC236}">
                <a16:creationId xmlns:a16="http://schemas.microsoft.com/office/drawing/2014/main" id="{575B1E25-E847-D883-50B8-CDD864962136}"/>
              </a:ext>
            </a:extLst>
          </p:cNvPr>
          <p:cNvSpPr>
            <a:spLocks noGrp="1"/>
          </p:cNvSpPr>
          <p:nvPr>
            <p:ph idx="1"/>
          </p:nvPr>
        </p:nvSpPr>
        <p:spPr>
          <a:xfrm>
            <a:off x="648931" y="2438400"/>
            <a:ext cx="3505494" cy="3785419"/>
          </a:xfrm>
        </p:spPr>
        <p:txBody>
          <a:bodyPr>
            <a:normAutofit/>
          </a:bodyPr>
          <a:lstStyle/>
          <a:p>
            <a:endParaRPr lang="en-US"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imeline&#10;&#10;Description automatically generated">
            <a:extLst>
              <a:ext uri="{FF2B5EF4-FFF2-40B4-BE49-F238E27FC236}">
                <a16:creationId xmlns:a16="http://schemas.microsoft.com/office/drawing/2014/main" id="{A8DD780D-3B54-B773-27E3-E2B4558DC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962" y="1787108"/>
            <a:ext cx="6375634" cy="3474720"/>
          </a:xfrm>
          <a:prstGeom prst="rect">
            <a:avLst/>
          </a:prstGeom>
          <a:effectLst/>
        </p:spPr>
      </p:pic>
    </p:spTree>
    <p:extLst>
      <p:ext uri="{BB962C8B-B14F-4D97-AF65-F5344CB8AC3E}">
        <p14:creationId xmlns:p14="http://schemas.microsoft.com/office/powerpoint/2010/main" val="140700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EBCE521-5020-9535-51A5-EE757D882B00}"/>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Creating dimensional model</a:t>
            </a:r>
          </a:p>
        </p:txBody>
      </p:sp>
      <p:sp>
        <p:nvSpPr>
          <p:cNvPr id="3" name="Content Placeholder 2">
            <a:extLst>
              <a:ext uri="{FF2B5EF4-FFF2-40B4-BE49-F238E27FC236}">
                <a16:creationId xmlns:a16="http://schemas.microsoft.com/office/drawing/2014/main" id="{333F077B-0BE5-514D-8C18-639C31CAA100}"/>
              </a:ext>
            </a:extLst>
          </p:cNvPr>
          <p:cNvSpPr>
            <a:spLocks noGrp="1"/>
          </p:cNvSpPr>
          <p:nvPr>
            <p:ph idx="1"/>
          </p:nvPr>
        </p:nvSpPr>
        <p:spPr>
          <a:xfrm>
            <a:off x="6095998" y="882315"/>
            <a:ext cx="5836921" cy="5294647"/>
          </a:xfrm>
        </p:spPr>
        <p:txBody>
          <a:bodyPr>
            <a:normAutofit/>
          </a:bodyPr>
          <a:lstStyle/>
          <a:p>
            <a:pPr marL="0" indent="0">
              <a:buNone/>
            </a:pPr>
            <a:r>
              <a:rPr lang="en-US" sz="2200" dirty="0"/>
              <a:t>Follow the course material instruction:</a:t>
            </a:r>
          </a:p>
          <a:p>
            <a:pPr>
              <a:buFont typeface="Wingdings" panose="05000000000000000000" pitchFamily="2" charset="2"/>
              <a:buChar char="§"/>
            </a:pPr>
            <a:r>
              <a:rPr lang="en-US" sz="2200" b="1" dirty="0">
                <a:solidFill>
                  <a:srgbClr val="7030A0"/>
                </a:solidFill>
                <a:latin typeface="Amasis MT Pro Black" panose="02040A04050005020304" pitchFamily="18" charset="0"/>
              </a:rPr>
              <a:t>Identify the process to be tracked:</a:t>
            </a:r>
          </a:p>
          <a:p>
            <a:pPr marL="0" indent="0">
              <a:buNone/>
            </a:pPr>
            <a:r>
              <a:rPr lang="en-US" sz="2200" b="0" i="1" u="none" strike="noStrike" baseline="0" dirty="0">
                <a:latin typeface="Calibri" panose="020F0502020204030204" pitchFamily="34" charset="0"/>
              </a:rPr>
              <a:t>We would like to track sales information for </a:t>
            </a:r>
            <a:r>
              <a:rPr lang="en-US" sz="2200" b="1" i="1" u="none" strike="noStrike" baseline="0" dirty="0">
                <a:latin typeface="Calibri" panose="020F0502020204030204" pitchFamily="34" charset="0"/>
              </a:rPr>
              <a:t>oracle sample database</a:t>
            </a:r>
            <a:r>
              <a:rPr lang="en-US" sz="2200" b="0" i="1" u="none" strike="noStrike" baseline="0" dirty="0">
                <a:latin typeface="Calibri" panose="020F0502020204030204" pitchFamily="34" charset="0"/>
              </a:rPr>
              <a:t>. </a:t>
            </a:r>
            <a:endParaRPr lang="en-US" sz="2200" dirty="0"/>
          </a:p>
          <a:p>
            <a:pPr>
              <a:buFont typeface="Wingdings" panose="05000000000000000000" pitchFamily="2" charset="2"/>
              <a:buChar char="§"/>
            </a:pPr>
            <a:r>
              <a:rPr lang="en-US" sz="2200" b="1" dirty="0">
                <a:solidFill>
                  <a:srgbClr val="7030A0"/>
                </a:solidFill>
                <a:latin typeface="Amasis MT Pro Black" panose="02040A04050005020304" pitchFamily="18" charset="0"/>
              </a:rPr>
              <a:t>Identify the granularity:</a:t>
            </a:r>
          </a:p>
          <a:p>
            <a:pPr marL="0" indent="0">
              <a:buNone/>
            </a:pPr>
            <a:r>
              <a:rPr lang="en-US" sz="2200" b="0" i="0" u="none" strike="noStrike" baseline="0" dirty="0">
                <a:latin typeface="Calibri" panose="020F0502020204030204" pitchFamily="34" charset="0"/>
              </a:rPr>
              <a:t>maximum granularity as “An online or direct sale that may include promotions, for one or more of a stock item purchased by a customer in a city and soled by a salesperson in an specific time”</a:t>
            </a:r>
            <a:endParaRPr lang="en-US" sz="2200" dirty="0"/>
          </a:p>
          <a:p>
            <a:pPr>
              <a:buFont typeface="Wingdings" panose="05000000000000000000" pitchFamily="2" charset="2"/>
              <a:buChar char="§"/>
            </a:pPr>
            <a:r>
              <a:rPr lang="en-US" sz="2200" b="1" dirty="0">
                <a:solidFill>
                  <a:srgbClr val="7030A0"/>
                </a:solidFill>
                <a:latin typeface="Amasis MT Pro Black" panose="02040A04050005020304" pitchFamily="18" charset="0"/>
              </a:rPr>
              <a:t>Define Dimensions</a:t>
            </a:r>
          </a:p>
          <a:p>
            <a:pPr>
              <a:buFont typeface="Wingdings" panose="05000000000000000000" pitchFamily="2" charset="2"/>
              <a:buChar char="§"/>
            </a:pPr>
            <a:r>
              <a:rPr lang="en-US" sz="2200" b="1" dirty="0">
                <a:solidFill>
                  <a:srgbClr val="7030A0"/>
                </a:solidFill>
                <a:latin typeface="Amasis MT Pro Black" panose="02040A04050005020304" pitchFamily="18" charset="0"/>
              </a:rPr>
              <a:t>Define Facts and Measures</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98081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BB7A-D68D-5E3C-BEB9-798EF7EC83C4}"/>
              </a:ext>
            </a:extLst>
          </p:cNvPr>
          <p:cNvSpPr>
            <a:spLocks noGrp="1"/>
          </p:cNvSpPr>
          <p:nvPr>
            <p:ph type="title"/>
          </p:nvPr>
        </p:nvSpPr>
        <p:spPr>
          <a:xfrm>
            <a:off x="648929" y="629266"/>
            <a:ext cx="3505495" cy="1622321"/>
          </a:xfrm>
        </p:spPr>
        <p:txBody>
          <a:bodyPr>
            <a:normAutofit/>
          </a:bodyPr>
          <a:lstStyle/>
          <a:p>
            <a:r>
              <a:rPr lang="en-US" sz="3700" dirty="0"/>
              <a:t>Define Dimensions and Fact Table</a:t>
            </a:r>
          </a:p>
        </p:txBody>
      </p:sp>
      <p:sp>
        <p:nvSpPr>
          <p:cNvPr id="3" name="Content Placeholder 2">
            <a:extLst>
              <a:ext uri="{FF2B5EF4-FFF2-40B4-BE49-F238E27FC236}">
                <a16:creationId xmlns:a16="http://schemas.microsoft.com/office/drawing/2014/main" id="{02DDD0D0-32A0-4EA1-2692-3EEB05BD7F0C}"/>
              </a:ext>
            </a:extLst>
          </p:cNvPr>
          <p:cNvSpPr>
            <a:spLocks noGrp="1"/>
          </p:cNvSpPr>
          <p:nvPr>
            <p:ph idx="1"/>
          </p:nvPr>
        </p:nvSpPr>
        <p:spPr>
          <a:xfrm>
            <a:off x="648931" y="2438400"/>
            <a:ext cx="3505494" cy="3785419"/>
          </a:xfrm>
        </p:spPr>
        <p:txBody>
          <a:bodyPr>
            <a:normAutofit/>
          </a:bodyPr>
          <a:lstStyle/>
          <a:p>
            <a:pPr marL="0" indent="0">
              <a:buNone/>
            </a:pPr>
            <a:r>
              <a:rPr lang="en-US" sz="2000" dirty="0"/>
              <a:t>Following granularity:</a:t>
            </a:r>
          </a:p>
          <a:p>
            <a:pPr>
              <a:buFont typeface="Wingdings" panose="05000000000000000000" pitchFamily="2" charset="2"/>
              <a:buChar char="q"/>
            </a:pPr>
            <a:r>
              <a:rPr lang="en-US" sz="2000" dirty="0"/>
              <a:t> </a:t>
            </a:r>
            <a:r>
              <a:rPr lang="en-US" sz="2000" dirty="0" err="1"/>
              <a:t>DimCustomer</a:t>
            </a:r>
            <a:endParaRPr lang="en-US" sz="2000" dirty="0"/>
          </a:p>
          <a:p>
            <a:pPr>
              <a:buFont typeface="Wingdings" panose="05000000000000000000" pitchFamily="2" charset="2"/>
              <a:buChar char="q"/>
            </a:pPr>
            <a:r>
              <a:rPr lang="en-US" sz="2000" dirty="0" err="1"/>
              <a:t>DimProduct</a:t>
            </a:r>
            <a:endParaRPr lang="en-US" sz="2000" dirty="0"/>
          </a:p>
          <a:p>
            <a:pPr>
              <a:buFont typeface="Wingdings" panose="05000000000000000000" pitchFamily="2" charset="2"/>
              <a:buChar char="q"/>
            </a:pPr>
            <a:r>
              <a:rPr lang="en-US" sz="2000" dirty="0" err="1"/>
              <a:t>DimLocation</a:t>
            </a:r>
            <a:endParaRPr lang="en-US" sz="2000" dirty="0"/>
          </a:p>
          <a:p>
            <a:pPr>
              <a:buFont typeface="Wingdings" panose="05000000000000000000" pitchFamily="2" charset="2"/>
              <a:buChar char="q"/>
            </a:pPr>
            <a:r>
              <a:rPr lang="en-US" sz="2000" dirty="0" err="1"/>
              <a:t>DimSalespeople</a:t>
            </a:r>
            <a:endParaRPr lang="en-US" sz="2000" dirty="0"/>
          </a:p>
          <a:p>
            <a:pPr>
              <a:buFont typeface="Wingdings" panose="05000000000000000000" pitchFamily="2" charset="2"/>
              <a:buChar char="q"/>
            </a:pPr>
            <a:r>
              <a:rPr lang="en-US" sz="2000" dirty="0" err="1"/>
              <a:t>DimPromotion</a:t>
            </a:r>
            <a:endParaRPr lang="en-US" sz="2000" dirty="0"/>
          </a:p>
          <a:p>
            <a:pPr>
              <a:buFont typeface="Wingdings" panose="05000000000000000000" pitchFamily="2" charset="2"/>
              <a:buChar char="q"/>
            </a:pPr>
            <a:r>
              <a:rPr lang="en-US" sz="2000" dirty="0" err="1"/>
              <a:t>DimSaleCahnnel</a:t>
            </a:r>
            <a:endParaRPr lang="en-US" sz="2000" dirty="0"/>
          </a:p>
          <a:p>
            <a:pPr>
              <a:buFont typeface="Wingdings" panose="05000000000000000000" pitchFamily="2" charset="2"/>
              <a:buChar char="q"/>
            </a:pPr>
            <a:r>
              <a:rPr lang="en-US" sz="2000" dirty="0" err="1"/>
              <a:t>DimDate</a:t>
            </a:r>
            <a:endParaRPr lang="en-US" sz="2000" dirty="0"/>
          </a:p>
          <a:p>
            <a:pPr>
              <a:buFont typeface="Wingdings" panose="05000000000000000000" pitchFamily="2" charset="2"/>
              <a:buChar char="q"/>
            </a:pPr>
            <a:r>
              <a:rPr lang="en-US" sz="2000" dirty="0" err="1"/>
              <a:t>FactOrder</a:t>
            </a:r>
            <a:endParaRPr lang="en-US"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C489901E-5A18-0EE5-78F3-4D9CB1AA04B3}"/>
              </a:ext>
            </a:extLst>
          </p:cNvPr>
          <p:cNvGrpSpPr/>
          <p:nvPr/>
        </p:nvGrpSpPr>
        <p:grpSpPr>
          <a:xfrm>
            <a:off x="6455470" y="629266"/>
            <a:ext cx="4400696" cy="5366702"/>
            <a:chOff x="6267304" y="680459"/>
            <a:chExt cx="4400696" cy="5366702"/>
          </a:xfrm>
          <a:solidFill>
            <a:schemeClr val="bg1"/>
          </a:solidFill>
        </p:grpSpPr>
        <p:pic>
          <p:nvPicPr>
            <p:cNvPr id="4" name="Picture 3">
              <a:extLst>
                <a:ext uri="{FF2B5EF4-FFF2-40B4-BE49-F238E27FC236}">
                  <a16:creationId xmlns:a16="http://schemas.microsoft.com/office/drawing/2014/main" id="{95A7A334-D58E-C24F-26B1-02E5522EF434}"/>
                </a:ext>
              </a:extLst>
            </p:cNvPr>
            <p:cNvPicPr>
              <a:picLocks noChangeAspect="1"/>
            </p:cNvPicPr>
            <p:nvPr/>
          </p:nvPicPr>
          <p:blipFill>
            <a:blip r:embed="rId3"/>
            <a:stretch>
              <a:fillRect/>
            </a:stretch>
          </p:blipFill>
          <p:spPr>
            <a:xfrm>
              <a:off x="6267304" y="680459"/>
              <a:ext cx="4400696" cy="5366702"/>
            </a:xfrm>
            <a:prstGeom prst="rect">
              <a:avLst/>
            </a:prstGeom>
            <a:grpFill/>
            <a:effec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D5A9DAC-782B-D033-BFF4-214A771D6191}"/>
                    </a:ext>
                  </a:extLst>
                </p14:cNvPr>
                <p14:cNvContentPartPr/>
                <p14:nvPr/>
              </p14:nvContentPartPr>
              <p14:xfrm>
                <a:off x="9369929" y="3559188"/>
                <a:ext cx="638280" cy="79200"/>
              </p14:xfrm>
            </p:contentPart>
          </mc:Choice>
          <mc:Fallback xmlns="">
            <p:pic>
              <p:nvPicPr>
                <p:cNvPr id="5" name="Ink 4">
                  <a:extLst>
                    <a:ext uri="{FF2B5EF4-FFF2-40B4-BE49-F238E27FC236}">
                      <a16:creationId xmlns:a16="http://schemas.microsoft.com/office/drawing/2014/main" id="{CD5A9DAC-782B-D033-BFF4-214A771D6191}"/>
                    </a:ext>
                  </a:extLst>
                </p:cNvPr>
                <p:cNvPicPr/>
                <p:nvPr/>
              </p:nvPicPr>
              <p:blipFill>
                <a:blip r:embed="rId5"/>
                <a:stretch>
                  <a:fillRect/>
                </a:stretch>
              </p:blipFill>
              <p:spPr>
                <a:xfrm>
                  <a:off x="9316289" y="3451548"/>
                  <a:ext cx="745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408EAF8-0E4C-E41F-6E6A-B09C0EC84F0B}"/>
                    </a:ext>
                  </a:extLst>
                </p14:cNvPr>
                <p14:cNvContentPartPr/>
                <p14:nvPr/>
              </p14:nvContentPartPr>
              <p14:xfrm>
                <a:off x="9310889" y="3774108"/>
                <a:ext cx="690480" cy="88200"/>
              </p14:xfrm>
            </p:contentPart>
          </mc:Choice>
          <mc:Fallback xmlns="">
            <p:pic>
              <p:nvPicPr>
                <p:cNvPr id="6" name="Ink 5">
                  <a:extLst>
                    <a:ext uri="{FF2B5EF4-FFF2-40B4-BE49-F238E27FC236}">
                      <a16:creationId xmlns:a16="http://schemas.microsoft.com/office/drawing/2014/main" id="{2408EAF8-0E4C-E41F-6E6A-B09C0EC84F0B}"/>
                    </a:ext>
                  </a:extLst>
                </p:cNvPr>
                <p:cNvPicPr/>
                <p:nvPr/>
              </p:nvPicPr>
              <p:blipFill>
                <a:blip r:embed="rId7"/>
                <a:stretch>
                  <a:fillRect/>
                </a:stretch>
              </p:blipFill>
              <p:spPr>
                <a:xfrm>
                  <a:off x="9257249" y="3666108"/>
                  <a:ext cx="7981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66FD684-A564-19D8-30F9-A563A470B860}"/>
                    </a:ext>
                  </a:extLst>
                </p14:cNvPr>
                <p14:cNvContentPartPr/>
                <p14:nvPr/>
              </p14:nvContentPartPr>
              <p14:xfrm>
                <a:off x="9568040" y="4926720"/>
                <a:ext cx="302400" cy="21240"/>
              </p14:xfrm>
            </p:contentPart>
          </mc:Choice>
          <mc:Fallback xmlns="">
            <p:pic>
              <p:nvPicPr>
                <p:cNvPr id="13" name="Ink 12">
                  <a:extLst>
                    <a:ext uri="{FF2B5EF4-FFF2-40B4-BE49-F238E27FC236}">
                      <a16:creationId xmlns:a16="http://schemas.microsoft.com/office/drawing/2014/main" id="{D66FD684-A564-19D8-30F9-A563A470B860}"/>
                    </a:ext>
                  </a:extLst>
                </p:cNvPr>
                <p:cNvPicPr/>
                <p:nvPr/>
              </p:nvPicPr>
              <p:blipFill>
                <a:blip r:embed="rId9"/>
                <a:stretch>
                  <a:fillRect/>
                </a:stretch>
              </p:blipFill>
              <p:spPr>
                <a:xfrm>
                  <a:off x="9514040" y="4819080"/>
                  <a:ext cx="4100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714730EF-4D16-B9E4-D247-384882663381}"/>
                    </a:ext>
                  </a:extLst>
                </p14:cNvPr>
                <p14:cNvContentPartPr/>
                <p14:nvPr/>
              </p14:nvContentPartPr>
              <p14:xfrm>
                <a:off x="9418640" y="4734120"/>
                <a:ext cx="538200" cy="16200"/>
              </p14:xfrm>
            </p:contentPart>
          </mc:Choice>
          <mc:Fallback xmlns="">
            <p:pic>
              <p:nvPicPr>
                <p:cNvPr id="14" name="Ink 13">
                  <a:extLst>
                    <a:ext uri="{FF2B5EF4-FFF2-40B4-BE49-F238E27FC236}">
                      <a16:creationId xmlns:a16="http://schemas.microsoft.com/office/drawing/2014/main" id="{714730EF-4D16-B9E4-D247-384882663381}"/>
                    </a:ext>
                  </a:extLst>
                </p:cNvPr>
                <p:cNvPicPr/>
                <p:nvPr/>
              </p:nvPicPr>
              <p:blipFill>
                <a:blip r:embed="rId11"/>
                <a:stretch>
                  <a:fillRect/>
                </a:stretch>
              </p:blipFill>
              <p:spPr>
                <a:xfrm>
                  <a:off x="9365000" y="4626120"/>
                  <a:ext cx="645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5FD8AD2E-1A25-A412-93AD-EF6357C8A5A4}"/>
                    </a:ext>
                  </a:extLst>
                </p14:cNvPr>
                <p14:cNvContentPartPr/>
                <p14:nvPr/>
              </p14:nvContentPartPr>
              <p14:xfrm>
                <a:off x="8127680" y="3698840"/>
                <a:ext cx="468360" cy="77040"/>
              </p14:xfrm>
            </p:contentPart>
          </mc:Choice>
          <mc:Fallback xmlns="">
            <p:pic>
              <p:nvPicPr>
                <p:cNvPr id="19" name="Ink 18">
                  <a:extLst>
                    <a:ext uri="{FF2B5EF4-FFF2-40B4-BE49-F238E27FC236}">
                      <a16:creationId xmlns:a16="http://schemas.microsoft.com/office/drawing/2014/main" id="{5FD8AD2E-1A25-A412-93AD-EF6357C8A5A4}"/>
                    </a:ext>
                  </a:extLst>
                </p:cNvPr>
                <p:cNvPicPr/>
                <p:nvPr/>
              </p:nvPicPr>
              <p:blipFill>
                <a:blip r:embed="rId13"/>
                <a:stretch>
                  <a:fillRect/>
                </a:stretch>
              </p:blipFill>
              <p:spPr>
                <a:xfrm>
                  <a:off x="8110040" y="3663200"/>
                  <a:ext cx="5040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DBFA933E-B8F5-28B5-6DF2-E8798987250B}"/>
                    </a:ext>
                  </a:extLst>
                </p14:cNvPr>
                <p14:cNvContentPartPr/>
                <p14:nvPr/>
              </p14:nvContentPartPr>
              <p14:xfrm>
                <a:off x="6579120" y="4998520"/>
                <a:ext cx="944640" cy="42840"/>
              </p14:xfrm>
            </p:contentPart>
          </mc:Choice>
          <mc:Fallback xmlns="">
            <p:pic>
              <p:nvPicPr>
                <p:cNvPr id="25" name="Ink 24">
                  <a:extLst>
                    <a:ext uri="{FF2B5EF4-FFF2-40B4-BE49-F238E27FC236}">
                      <a16:creationId xmlns:a16="http://schemas.microsoft.com/office/drawing/2014/main" id="{DBFA933E-B8F5-28B5-6DF2-E8798987250B}"/>
                    </a:ext>
                  </a:extLst>
                </p:cNvPr>
                <p:cNvPicPr/>
                <p:nvPr/>
              </p:nvPicPr>
              <p:blipFill>
                <a:blip r:embed="rId15"/>
                <a:stretch>
                  <a:fillRect/>
                </a:stretch>
              </p:blipFill>
              <p:spPr>
                <a:xfrm>
                  <a:off x="6561120" y="4962880"/>
                  <a:ext cx="9802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EC724BC4-5629-180C-FCF9-757FF604A7EB}"/>
                    </a:ext>
                  </a:extLst>
                </p14:cNvPr>
                <p14:cNvContentPartPr/>
                <p14:nvPr/>
              </p14:nvContentPartPr>
              <p14:xfrm>
                <a:off x="6726360" y="4886560"/>
                <a:ext cx="670320" cy="77400"/>
              </p14:xfrm>
            </p:contentPart>
          </mc:Choice>
          <mc:Fallback xmlns="">
            <p:pic>
              <p:nvPicPr>
                <p:cNvPr id="26" name="Ink 25">
                  <a:extLst>
                    <a:ext uri="{FF2B5EF4-FFF2-40B4-BE49-F238E27FC236}">
                      <a16:creationId xmlns:a16="http://schemas.microsoft.com/office/drawing/2014/main" id="{EC724BC4-5629-180C-FCF9-757FF604A7EB}"/>
                    </a:ext>
                  </a:extLst>
                </p:cNvPr>
                <p:cNvPicPr/>
                <p:nvPr/>
              </p:nvPicPr>
              <p:blipFill>
                <a:blip r:embed="rId17"/>
                <a:stretch>
                  <a:fillRect/>
                </a:stretch>
              </p:blipFill>
              <p:spPr>
                <a:xfrm>
                  <a:off x="6708360" y="4850560"/>
                  <a:ext cx="7059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84CAB3A5-ADBA-BBDD-F5BE-349E022BC714}"/>
                    </a:ext>
                  </a:extLst>
                </p14:cNvPr>
                <p14:cNvContentPartPr/>
                <p14:nvPr/>
              </p14:nvContentPartPr>
              <p14:xfrm>
                <a:off x="6853440" y="4012480"/>
                <a:ext cx="380880" cy="51840"/>
              </p14:xfrm>
            </p:contentPart>
          </mc:Choice>
          <mc:Fallback xmlns="">
            <p:pic>
              <p:nvPicPr>
                <p:cNvPr id="27" name="Ink 26">
                  <a:extLst>
                    <a:ext uri="{FF2B5EF4-FFF2-40B4-BE49-F238E27FC236}">
                      <a16:creationId xmlns:a16="http://schemas.microsoft.com/office/drawing/2014/main" id="{84CAB3A5-ADBA-BBDD-F5BE-349E022BC714}"/>
                    </a:ext>
                  </a:extLst>
                </p:cNvPr>
                <p:cNvPicPr/>
                <p:nvPr/>
              </p:nvPicPr>
              <p:blipFill>
                <a:blip r:embed="rId19"/>
                <a:stretch>
                  <a:fillRect/>
                </a:stretch>
              </p:blipFill>
              <p:spPr>
                <a:xfrm>
                  <a:off x="6835440" y="3976840"/>
                  <a:ext cx="4165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4C9FBB27-DFD7-5A9A-731F-29BCCFB8A175}"/>
                    </a:ext>
                  </a:extLst>
                </p14:cNvPr>
                <p14:cNvContentPartPr/>
                <p14:nvPr/>
              </p14:nvContentPartPr>
              <p14:xfrm>
                <a:off x="6858480" y="3911320"/>
                <a:ext cx="385560" cy="21240"/>
              </p14:xfrm>
            </p:contentPart>
          </mc:Choice>
          <mc:Fallback xmlns="">
            <p:pic>
              <p:nvPicPr>
                <p:cNvPr id="28" name="Ink 27">
                  <a:extLst>
                    <a:ext uri="{FF2B5EF4-FFF2-40B4-BE49-F238E27FC236}">
                      <a16:creationId xmlns:a16="http://schemas.microsoft.com/office/drawing/2014/main" id="{4C9FBB27-DFD7-5A9A-731F-29BCCFB8A175}"/>
                    </a:ext>
                  </a:extLst>
                </p:cNvPr>
                <p:cNvPicPr/>
                <p:nvPr/>
              </p:nvPicPr>
              <p:blipFill>
                <a:blip r:embed="rId21"/>
                <a:stretch>
                  <a:fillRect/>
                </a:stretch>
              </p:blipFill>
              <p:spPr>
                <a:xfrm>
                  <a:off x="6840480" y="3875320"/>
                  <a:ext cx="4212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0C2C3FC3-AB73-86E1-23AA-1A78BDC71A74}"/>
                    </a:ext>
                  </a:extLst>
                </p14:cNvPr>
                <p14:cNvContentPartPr/>
                <p14:nvPr/>
              </p14:nvContentPartPr>
              <p14:xfrm>
                <a:off x="8051520" y="4327480"/>
                <a:ext cx="619560" cy="62280"/>
              </p14:xfrm>
            </p:contentPart>
          </mc:Choice>
          <mc:Fallback xmlns="">
            <p:pic>
              <p:nvPicPr>
                <p:cNvPr id="29" name="Ink 28">
                  <a:extLst>
                    <a:ext uri="{FF2B5EF4-FFF2-40B4-BE49-F238E27FC236}">
                      <a16:creationId xmlns:a16="http://schemas.microsoft.com/office/drawing/2014/main" id="{0C2C3FC3-AB73-86E1-23AA-1A78BDC71A74}"/>
                    </a:ext>
                  </a:extLst>
                </p:cNvPr>
                <p:cNvPicPr/>
                <p:nvPr/>
              </p:nvPicPr>
              <p:blipFill>
                <a:blip r:embed="rId23"/>
                <a:stretch>
                  <a:fillRect/>
                </a:stretch>
              </p:blipFill>
              <p:spPr>
                <a:xfrm>
                  <a:off x="8033880" y="4291480"/>
                  <a:ext cx="6552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FA1E7F59-2DAC-4170-6412-CD1FDD51E2D2}"/>
                    </a:ext>
                  </a:extLst>
                </p14:cNvPr>
                <p14:cNvContentPartPr/>
                <p14:nvPr/>
              </p14:nvContentPartPr>
              <p14:xfrm>
                <a:off x="8137920" y="1833160"/>
                <a:ext cx="492480" cy="26640"/>
              </p14:xfrm>
            </p:contentPart>
          </mc:Choice>
          <mc:Fallback xmlns="">
            <p:pic>
              <p:nvPicPr>
                <p:cNvPr id="30" name="Ink 29">
                  <a:extLst>
                    <a:ext uri="{FF2B5EF4-FFF2-40B4-BE49-F238E27FC236}">
                      <a16:creationId xmlns:a16="http://schemas.microsoft.com/office/drawing/2014/main" id="{FA1E7F59-2DAC-4170-6412-CD1FDD51E2D2}"/>
                    </a:ext>
                  </a:extLst>
                </p:cNvPr>
                <p:cNvPicPr/>
                <p:nvPr/>
              </p:nvPicPr>
              <p:blipFill>
                <a:blip r:embed="rId25"/>
                <a:stretch>
                  <a:fillRect/>
                </a:stretch>
              </p:blipFill>
              <p:spPr>
                <a:xfrm>
                  <a:off x="8120280" y="1797520"/>
                  <a:ext cx="5281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7AC66ADE-7440-315A-23EA-AB6E32E66E78}"/>
                    </a:ext>
                  </a:extLst>
                </p14:cNvPr>
                <p14:cNvContentPartPr/>
                <p14:nvPr/>
              </p14:nvContentPartPr>
              <p14:xfrm>
                <a:off x="8092200" y="1954120"/>
                <a:ext cx="461880" cy="23400"/>
              </p14:xfrm>
            </p:contentPart>
          </mc:Choice>
          <mc:Fallback xmlns="">
            <p:pic>
              <p:nvPicPr>
                <p:cNvPr id="31" name="Ink 30">
                  <a:extLst>
                    <a:ext uri="{FF2B5EF4-FFF2-40B4-BE49-F238E27FC236}">
                      <a16:creationId xmlns:a16="http://schemas.microsoft.com/office/drawing/2014/main" id="{7AC66ADE-7440-315A-23EA-AB6E32E66E78}"/>
                    </a:ext>
                  </a:extLst>
                </p:cNvPr>
                <p:cNvPicPr/>
                <p:nvPr/>
              </p:nvPicPr>
              <p:blipFill>
                <a:blip r:embed="rId27"/>
                <a:stretch>
                  <a:fillRect/>
                </a:stretch>
              </p:blipFill>
              <p:spPr>
                <a:xfrm>
                  <a:off x="8074560" y="1918120"/>
                  <a:ext cx="4975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4DE896B0-0B70-7979-634E-C1E59E3CC794}"/>
                    </a:ext>
                  </a:extLst>
                </p14:cNvPr>
                <p14:cNvContentPartPr/>
                <p14:nvPr/>
              </p14:nvContentPartPr>
              <p14:xfrm>
                <a:off x="8254920" y="2071840"/>
                <a:ext cx="258480" cy="21600"/>
              </p14:xfrm>
            </p:contentPart>
          </mc:Choice>
          <mc:Fallback xmlns="">
            <p:pic>
              <p:nvPicPr>
                <p:cNvPr id="32" name="Ink 31">
                  <a:extLst>
                    <a:ext uri="{FF2B5EF4-FFF2-40B4-BE49-F238E27FC236}">
                      <a16:creationId xmlns:a16="http://schemas.microsoft.com/office/drawing/2014/main" id="{4DE896B0-0B70-7979-634E-C1E59E3CC794}"/>
                    </a:ext>
                  </a:extLst>
                </p:cNvPr>
                <p:cNvPicPr/>
                <p:nvPr/>
              </p:nvPicPr>
              <p:blipFill>
                <a:blip r:embed="rId29"/>
                <a:stretch>
                  <a:fillRect/>
                </a:stretch>
              </p:blipFill>
              <p:spPr>
                <a:xfrm>
                  <a:off x="8237280" y="2035840"/>
                  <a:ext cx="2941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4C9B2044-E133-239F-6579-8D74D9A130A6}"/>
                    </a:ext>
                  </a:extLst>
                </p14:cNvPr>
                <p14:cNvContentPartPr/>
                <p14:nvPr/>
              </p14:nvContentPartPr>
              <p14:xfrm>
                <a:off x="8066640" y="2163640"/>
                <a:ext cx="648000" cy="22320"/>
              </p14:xfrm>
            </p:contentPart>
          </mc:Choice>
          <mc:Fallback xmlns="">
            <p:pic>
              <p:nvPicPr>
                <p:cNvPr id="33" name="Ink 32">
                  <a:extLst>
                    <a:ext uri="{FF2B5EF4-FFF2-40B4-BE49-F238E27FC236}">
                      <a16:creationId xmlns:a16="http://schemas.microsoft.com/office/drawing/2014/main" id="{4C9B2044-E133-239F-6579-8D74D9A130A6}"/>
                    </a:ext>
                  </a:extLst>
                </p:cNvPr>
                <p:cNvPicPr/>
                <p:nvPr/>
              </p:nvPicPr>
              <p:blipFill>
                <a:blip r:embed="rId31"/>
                <a:stretch>
                  <a:fillRect/>
                </a:stretch>
              </p:blipFill>
              <p:spPr>
                <a:xfrm>
                  <a:off x="8049000" y="2128000"/>
                  <a:ext cx="6836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7FF35493-658E-6D01-31F6-62800EC6E0B6}"/>
                    </a:ext>
                  </a:extLst>
                </p14:cNvPr>
                <p14:cNvContentPartPr/>
                <p14:nvPr/>
              </p14:nvContentPartPr>
              <p14:xfrm>
                <a:off x="6793020" y="5116560"/>
                <a:ext cx="550800" cy="23400"/>
              </p14:xfrm>
            </p:contentPart>
          </mc:Choice>
          <mc:Fallback xmlns="">
            <p:pic>
              <p:nvPicPr>
                <p:cNvPr id="34" name="Ink 33">
                  <a:extLst>
                    <a:ext uri="{FF2B5EF4-FFF2-40B4-BE49-F238E27FC236}">
                      <a16:creationId xmlns:a16="http://schemas.microsoft.com/office/drawing/2014/main" id="{7FF35493-658E-6D01-31F6-62800EC6E0B6}"/>
                    </a:ext>
                  </a:extLst>
                </p:cNvPr>
                <p:cNvPicPr/>
                <p:nvPr/>
              </p:nvPicPr>
              <p:blipFill>
                <a:blip r:embed="rId33"/>
                <a:stretch>
                  <a:fillRect/>
                </a:stretch>
              </p:blipFill>
              <p:spPr>
                <a:xfrm>
                  <a:off x="6775380" y="5080920"/>
                  <a:ext cx="586440" cy="9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08EECAC3-6D99-54C2-0A6E-F57CE8CCF783}"/>
                  </a:ext>
                </a:extLst>
              </p14:cNvPr>
              <p14:cNvContentPartPr/>
              <p14:nvPr/>
            </p14:nvContentPartPr>
            <p14:xfrm>
              <a:off x="3891080" y="4297840"/>
              <a:ext cx="360" cy="360"/>
            </p14:xfrm>
          </p:contentPart>
        </mc:Choice>
        <mc:Fallback xmlns="">
          <p:pic>
            <p:nvPicPr>
              <p:cNvPr id="35" name="Ink 34">
                <a:extLst>
                  <a:ext uri="{FF2B5EF4-FFF2-40B4-BE49-F238E27FC236}">
                    <a16:creationId xmlns:a16="http://schemas.microsoft.com/office/drawing/2014/main" id="{08EECAC3-6D99-54C2-0A6E-F57CE8CCF783}"/>
                  </a:ext>
                </a:extLst>
              </p:cNvPr>
              <p:cNvPicPr/>
              <p:nvPr/>
            </p:nvPicPr>
            <p:blipFill>
              <a:blip r:embed="rId35"/>
              <a:stretch>
                <a:fillRect/>
              </a:stretch>
            </p:blipFill>
            <p:spPr>
              <a:xfrm>
                <a:off x="3873080" y="4261840"/>
                <a:ext cx="36000" cy="72000"/>
              </a:xfrm>
              <a:prstGeom prst="rect">
                <a:avLst/>
              </a:prstGeom>
            </p:spPr>
          </p:pic>
        </mc:Fallback>
      </mc:AlternateContent>
    </p:spTree>
    <p:extLst>
      <p:ext uri="{BB962C8B-B14F-4D97-AF65-F5344CB8AC3E}">
        <p14:creationId xmlns:p14="http://schemas.microsoft.com/office/powerpoint/2010/main" val="109543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5078-B4C2-4E74-A61E-977C4D7BF343}"/>
              </a:ext>
            </a:extLst>
          </p:cNvPr>
          <p:cNvSpPr>
            <a:spLocks noGrp="1"/>
          </p:cNvSpPr>
          <p:nvPr>
            <p:ph type="title"/>
          </p:nvPr>
        </p:nvSpPr>
        <p:spPr>
          <a:solidFill>
            <a:schemeClr val="accent2"/>
          </a:solidFill>
        </p:spPr>
        <p:txBody>
          <a:bodyPr vert="horz" lIns="91440" tIns="45720" rIns="91440" bIns="45720" rtlCol="0" anchor="ctr">
            <a:normAutofit/>
          </a:bodyPr>
          <a:lstStyle/>
          <a:p>
            <a:r>
              <a:rPr lang="en-US" dirty="0">
                <a:solidFill>
                  <a:schemeClr val="bg2"/>
                </a:solidFill>
              </a:rPr>
              <a:t>Star Schema</a:t>
            </a:r>
          </a:p>
        </p:txBody>
      </p:sp>
      <p:sp>
        <p:nvSpPr>
          <p:cNvPr id="3" name="Content Placeholder 2">
            <a:extLst>
              <a:ext uri="{FF2B5EF4-FFF2-40B4-BE49-F238E27FC236}">
                <a16:creationId xmlns:a16="http://schemas.microsoft.com/office/drawing/2014/main" id="{DC89285C-D02F-DFA7-203B-B7358E2CE0EA}"/>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25A4ED97-4CCB-2AFA-562B-3BF59031585E}"/>
              </a:ext>
            </a:extLst>
          </p:cNvPr>
          <p:cNvGrpSpPr/>
          <p:nvPr/>
        </p:nvGrpSpPr>
        <p:grpSpPr>
          <a:xfrm>
            <a:off x="1532681" y="1814036"/>
            <a:ext cx="9652000" cy="4119086"/>
            <a:chOff x="838200" y="1814036"/>
            <a:chExt cx="9652000" cy="4119086"/>
          </a:xfrm>
        </p:grpSpPr>
        <p:cxnSp>
          <p:nvCxnSpPr>
            <p:cNvPr id="5" name="Straight Arrow Connector 4">
              <a:extLst>
                <a:ext uri="{FF2B5EF4-FFF2-40B4-BE49-F238E27FC236}">
                  <a16:creationId xmlns:a16="http://schemas.microsoft.com/office/drawing/2014/main" id="{075229A8-41B5-8A84-29C7-11546ED7910A}"/>
                </a:ext>
              </a:extLst>
            </p:cNvPr>
            <p:cNvCxnSpPr>
              <a:cxnSpLocks/>
            </p:cNvCxnSpPr>
            <p:nvPr/>
          </p:nvCxnSpPr>
          <p:spPr>
            <a:xfrm flipV="1">
              <a:off x="6893561" y="4247722"/>
              <a:ext cx="10972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A53D7D6D-1E32-C45E-AA73-A098FCF8975C}"/>
                </a:ext>
              </a:extLst>
            </p:cNvPr>
            <p:cNvGrpSpPr/>
            <p:nvPr/>
          </p:nvGrpSpPr>
          <p:grpSpPr>
            <a:xfrm>
              <a:off x="838200" y="1814036"/>
              <a:ext cx="9652000" cy="4119086"/>
              <a:chOff x="838200" y="1814036"/>
              <a:chExt cx="9652000" cy="4119086"/>
            </a:xfrm>
          </p:grpSpPr>
          <p:grpSp>
            <p:nvGrpSpPr>
              <p:cNvPr id="7" name="Group 6">
                <a:extLst>
                  <a:ext uri="{FF2B5EF4-FFF2-40B4-BE49-F238E27FC236}">
                    <a16:creationId xmlns:a16="http://schemas.microsoft.com/office/drawing/2014/main" id="{C0CA80DD-2B9A-8623-344C-604BFBEAB7CB}"/>
                  </a:ext>
                </a:extLst>
              </p:cNvPr>
              <p:cNvGrpSpPr/>
              <p:nvPr/>
            </p:nvGrpSpPr>
            <p:grpSpPr>
              <a:xfrm>
                <a:off x="838200" y="1814036"/>
                <a:ext cx="9652000" cy="4119086"/>
                <a:chOff x="838200" y="1814036"/>
                <a:chExt cx="9652000" cy="4119086"/>
              </a:xfrm>
            </p:grpSpPr>
            <p:graphicFrame>
              <p:nvGraphicFramePr>
                <p:cNvPr id="9" name="Table 8">
                  <a:extLst>
                    <a:ext uri="{FF2B5EF4-FFF2-40B4-BE49-F238E27FC236}">
                      <a16:creationId xmlns:a16="http://schemas.microsoft.com/office/drawing/2014/main" id="{8BA13BB6-9F23-19BB-F127-C7E4F54E7489}"/>
                    </a:ext>
                  </a:extLst>
                </p:cNvPr>
                <p:cNvGraphicFramePr>
                  <a:graphicFrameLocks/>
                </p:cNvGraphicFramePr>
                <p:nvPr>
                  <p:extLst>
                    <p:ext uri="{D42A27DB-BD31-4B8C-83A1-F6EECF244321}">
                      <p14:modId xmlns:p14="http://schemas.microsoft.com/office/powerpoint/2010/main" val="740414323"/>
                    </p:ext>
                  </p:extLst>
                </p:nvPr>
              </p:nvGraphicFramePr>
              <p:xfrm>
                <a:off x="838200" y="3799840"/>
                <a:ext cx="2484120" cy="74168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dirty="0" err="1"/>
                              <a:t>DimDate</a:t>
                            </a:r>
                            <a:endParaRPr lang="en-US" dirty="0"/>
                          </a:p>
                        </a:txBody>
                        <a:tcPr/>
                      </a:tc>
                      <a:extLst>
                        <a:ext uri="{0D108BD9-81ED-4DB2-BD59-A6C34878D82A}">
                          <a16:rowId xmlns:a16="http://schemas.microsoft.com/office/drawing/2014/main" val="1801547342"/>
                        </a:ext>
                      </a:extLst>
                    </a:tr>
                    <a:tr h="370840">
                      <a:tc>
                        <a:txBody>
                          <a:bodyPr/>
                          <a:lstStyle/>
                          <a:p>
                            <a:endParaRPr lang="en-US" dirty="0"/>
                          </a:p>
                        </a:txBody>
                        <a:tcPr/>
                      </a:tc>
                      <a:extLst>
                        <a:ext uri="{0D108BD9-81ED-4DB2-BD59-A6C34878D82A}">
                          <a16:rowId xmlns:a16="http://schemas.microsoft.com/office/drawing/2014/main" val="2466418072"/>
                        </a:ext>
                      </a:extLst>
                    </a:tr>
                  </a:tbl>
                </a:graphicData>
              </a:graphic>
            </p:graphicFrame>
            <p:graphicFrame>
              <p:nvGraphicFramePr>
                <p:cNvPr id="10" name="Table 9">
                  <a:extLst>
                    <a:ext uri="{FF2B5EF4-FFF2-40B4-BE49-F238E27FC236}">
                      <a16:creationId xmlns:a16="http://schemas.microsoft.com/office/drawing/2014/main" id="{03936C78-AB7B-D653-4FDD-5EE6DAE9B577}"/>
                    </a:ext>
                  </a:extLst>
                </p:cNvPr>
                <p:cNvGraphicFramePr>
                  <a:graphicFrameLocks/>
                </p:cNvGraphicFramePr>
                <p:nvPr>
                  <p:extLst>
                    <p:ext uri="{D42A27DB-BD31-4B8C-83A1-F6EECF244321}">
                      <p14:modId xmlns:p14="http://schemas.microsoft.com/office/powerpoint/2010/main" val="2515027861"/>
                    </p:ext>
                  </p:extLst>
                </p:nvPr>
              </p:nvGraphicFramePr>
              <p:xfrm>
                <a:off x="1671320" y="2555716"/>
                <a:ext cx="2484120" cy="74168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dirty="0" err="1"/>
                              <a:t>DimSaleChannel</a:t>
                            </a:r>
                            <a:endParaRPr lang="en-US" dirty="0"/>
                          </a:p>
                        </a:txBody>
                        <a:tcPr/>
                      </a:tc>
                      <a:extLst>
                        <a:ext uri="{0D108BD9-81ED-4DB2-BD59-A6C34878D82A}">
                          <a16:rowId xmlns:a16="http://schemas.microsoft.com/office/drawing/2014/main" val="1801547342"/>
                        </a:ext>
                      </a:extLst>
                    </a:tr>
                    <a:tr h="370840">
                      <a:tc>
                        <a:txBody>
                          <a:bodyPr/>
                          <a:lstStyle/>
                          <a:p>
                            <a:endParaRPr lang="en-US" dirty="0"/>
                          </a:p>
                        </a:txBody>
                        <a:tcPr/>
                      </a:tc>
                      <a:extLst>
                        <a:ext uri="{0D108BD9-81ED-4DB2-BD59-A6C34878D82A}">
                          <a16:rowId xmlns:a16="http://schemas.microsoft.com/office/drawing/2014/main" val="2466418072"/>
                        </a:ext>
                      </a:extLst>
                    </a:tr>
                  </a:tbl>
                </a:graphicData>
              </a:graphic>
            </p:graphicFrame>
            <p:graphicFrame>
              <p:nvGraphicFramePr>
                <p:cNvPr id="11" name="Table 10">
                  <a:extLst>
                    <a:ext uri="{FF2B5EF4-FFF2-40B4-BE49-F238E27FC236}">
                      <a16:creationId xmlns:a16="http://schemas.microsoft.com/office/drawing/2014/main" id="{3205DAD6-4845-6C65-D071-1D1E4D56A310}"/>
                    </a:ext>
                  </a:extLst>
                </p:cNvPr>
                <p:cNvGraphicFramePr>
                  <a:graphicFrameLocks/>
                </p:cNvGraphicFramePr>
                <p:nvPr>
                  <p:extLst>
                    <p:ext uri="{D42A27DB-BD31-4B8C-83A1-F6EECF244321}">
                      <p14:modId xmlns:p14="http://schemas.microsoft.com/office/powerpoint/2010/main" val="3454705446"/>
                    </p:ext>
                  </p:extLst>
                </p:nvPr>
              </p:nvGraphicFramePr>
              <p:xfrm>
                <a:off x="8006080" y="3880723"/>
                <a:ext cx="2484120" cy="74168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dirty="0" err="1"/>
                              <a:t>DimSalesPeople</a:t>
                            </a:r>
                            <a:endParaRPr lang="en-US" dirty="0"/>
                          </a:p>
                        </a:txBody>
                        <a:tcPr/>
                      </a:tc>
                      <a:extLst>
                        <a:ext uri="{0D108BD9-81ED-4DB2-BD59-A6C34878D82A}">
                          <a16:rowId xmlns:a16="http://schemas.microsoft.com/office/drawing/2014/main" val="1801547342"/>
                        </a:ext>
                      </a:extLst>
                    </a:tr>
                    <a:tr h="370840">
                      <a:tc>
                        <a:txBody>
                          <a:bodyPr/>
                          <a:lstStyle/>
                          <a:p>
                            <a:endParaRPr lang="en-US" dirty="0"/>
                          </a:p>
                        </a:txBody>
                        <a:tcPr/>
                      </a:tc>
                      <a:extLst>
                        <a:ext uri="{0D108BD9-81ED-4DB2-BD59-A6C34878D82A}">
                          <a16:rowId xmlns:a16="http://schemas.microsoft.com/office/drawing/2014/main" val="2466418072"/>
                        </a:ext>
                      </a:extLst>
                    </a:tr>
                  </a:tbl>
                </a:graphicData>
              </a:graphic>
            </p:graphicFrame>
            <p:graphicFrame>
              <p:nvGraphicFramePr>
                <p:cNvPr id="12" name="Table 11">
                  <a:extLst>
                    <a:ext uri="{FF2B5EF4-FFF2-40B4-BE49-F238E27FC236}">
                      <a16:creationId xmlns:a16="http://schemas.microsoft.com/office/drawing/2014/main" id="{0A6A1DB5-71BE-8286-E873-D594AC344806}"/>
                    </a:ext>
                  </a:extLst>
                </p:cNvPr>
                <p:cNvGraphicFramePr>
                  <a:graphicFrameLocks/>
                </p:cNvGraphicFramePr>
                <p:nvPr>
                  <p:extLst>
                    <p:ext uri="{D42A27DB-BD31-4B8C-83A1-F6EECF244321}">
                      <p14:modId xmlns:p14="http://schemas.microsoft.com/office/powerpoint/2010/main" val="2541554594"/>
                    </p:ext>
                  </p:extLst>
                </p:nvPr>
              </p:nvGraphicFramePr>
              <p:xfrm>
                <a:off x="4409441" y="1814036"/>
                <a:ext cx="2484120" cy="74168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dirty="0" err="1"/>
                              <a:t>DimPromotion</a:t>
                            </a:r>
                            <a:endParaRPr lang="en-US" dirty="0"/>
                          </a:p>
                        </a:txBody>
                        <a:tcPr/>
                      </a:tc>
                      <a:extLst>
                        <a:ext uri="{0D108BD9-81ED-4DB2-BD59-A6C34878D82A}">
                          <a16:rowId xmlns:a16="http://schemas.microsoft.com/office/drawing/2014/main" val="1801547342"/>
                        </a:ext>
                      </a:extLst>
                    </a:tr>
                    <a:tr h="370840">
                      <a:tc>
                        <a:txBody>
                          <a:bodyPr/>
                          <a:lstStyle/>
                          <a:p>
                            <a:endParaRPr lang="en-US" dirty="0"/>
                          </a:p>
                        </a:txBody>
                        <a:tcPr/>
                      </a:tc>
                      <a:extLst>
                        <a:ext uri="{0D108BD9-81ED-4DB2-BD59-A6C34878D82A}">
                          <a16:rowId xmlns:a16="http://schemas.microsoft.com/office/drawing/2014/main" val="2466418072"/>
                        </a:ext>
                      </a:extLst>
                    </a:tr>
                  </a:tbl>
                </a:graphicData>
              </a:graphic>
            </p:graphicFrame>
            <p:graphicFrame>
              <p:nvGraphicFramePr>
                <p:cNvPr id="13" name="Table 12">
                  <a:extLst>
                    <a:ext uri="{FF2B5EF4-FFF2-40B4-BE49-F238E27FC236}">
                      <a16:creationId xmlns:a16="http://schemas.microsoft.com/office/drawing/2014/main" id="{1DF97484-F84A-1482-B12D-5A55916A77CB}"/>
                    </a:ext>
                  </a:extLst>
                </p:cNvPr>
                <p:cNvGraphicFramePr>
                  <a:graphicFrameLocks/>
                </p:cNvGraphicFramePr>
                <p:nvPr>
                  <p:extLst>
                    <p:ext uri="{D42A27DB-BD31-4B8C-83A1-F6EECF244321}">
                      <p14:modId xmlns:p14="http://schemas.microsoft.com/office/powerpoint/2010/main" val="136301679"/>
                    </p:ext>
                  </p:extLst>
                </p:nvPr>
              </p:nvGraphicFramePr>
              <p:xfrm>
                <a:off x="1671321" y="5191442"/>
                <a:ext cx="2484120" cy="74168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b="0" dirty="0" err="1"/>
                              <a:t>DimLocation</a:t>
                            </a:r>
                            <a:endParaRPr lang="en-US" b="0" dirty="0"/>
                          </a:p>
                        </a:txBody>
                        <a:tcPr/>
                      </a:tc>
                      <a:extLst>
                        <a:ext uri="{0D108BD9-81ED-4DB2-BD59-A6C34878D82A}">
                          <a16:rowId xmlns:a16="http://schemas.microsoft.com/office/drawing/2014/main" val="1801547342"/>
                        </a:ext>
                      </a:extLst>
                    </a:tr>
                    <a:tr h="370840">
                      <a:tc>
                        <a:txBody>
                          <a:bodyPr/>
                          <a:lstStyle/>
                          <a:p>
                            <a:endParaRPr lang="en-US" dirty="0"/>
                          </a:p>
                        </a:txBody>
                        <a:tcPr/>
                      </a:tc>
                      <a:extLst>
                        <a:ext uri="{0D108BD9-81ED-4DB2-BD59-A6C34878D82A}">
                          <a16:rowId xmlns:a16="http://schemas.microsoft.com/office/drawing/2014/main" val="2466418072"/>
                        </a:ext>
                      </a:extLst>
                    </a:tr>
                  </a:tbl>
                </a:graphicData>
              </a:graphic>
            </p:graphicFrame>
            <p:graphicFrame>
              <p:nvGraphicFramePr>
                <p:cNvPr id="14" name="Table 13">
                  <a:extLst>
                    <a:ext uri="{FF2B5EF4-FFF2-40B4-BE49-F238E27FC236}">
                      <a16:creationId xmlns:a16="http://schemas.microsoft.com/office/drawing/2014/main" id="{300783C2-D8B2-7E60-FD55-E6C517C865D8}"/>
                    </a:ext>
                  </a:extLst>
                </p:cNvPr>
                <p:cNvGraphicFramePr>
                  <a:graphicFrameLocks/>
                </p:cNvGraphicFramePr>
                <p:nvPr>
                  <p:extLst>
                    <p:ext uri="{D42A27DB-BD31-4B8C-83A1-F6EECF244321}">
                      <p14:modId xmlns:p14="http://schemas.microsoft.com/office/powerpoint/2010/main" val="1014147486"/>
                    </p:ext>
                  </p:extLst>
                </p:nvPr>
              </p:nvGraphicFramePr>
              <p:xfrm>
                <a:off x="7437120" y="5139626"/>
                <a:ext cx="2484120" cy="74168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dirty="0" err="1"/>
                              <a:t>DimProducts</a:t>
                            </a:r>
                            <a:endParaRPr lang="en-US" dirty="0"/>
                          </a:p>
                        </a:txBody>
                        <a:tcPr/>
                      </a:tc>
                      <a:extLst>
                        <a:ext uri="{0D108BD9-81ED-4DB2-BD59-A6C34878D82A}">
                          <a16:rowId xmlns:a16="http://schemas.microsoft.com/office/drawing/2014/main" val="1801547342"/>
                        </a:ext>
                      </a:extLst>
                    </a:tr>
                    <a:tr h="370840">
                      <a:tc>
                        <a:txBody>
                          <a:bodyPr/>
                          <a:lstStyle/>
                          <a:p>
                            <a:endParaRPr lang="en-US" dirty="0"/>
                          </a:p>
                        </a:txBody>
                        <a:tcPr/>
                      </a:tc>
                      <a:extLst>
                        <a:ext uri="{0D108BD9-81ED-4DB2-BD59-A6C34878D82A}">
                          <a16:rowId xmlns:a16="http://schemas.microsoft.com/office/drawing/2014/main" val="2466418072"/>
                        </a:ext>
                      </a:extLst>
                    </a:tr>
                  </a:tbl>
                </a:graphicData>
              </a:graphic>
            </p:graphicFrame>
            <p:graphicFrame>
              <p:nvGraphicFramePr>
                <p:cNvPr id="15" name="Table 14">
                  <a:extLst>
                    <a:ext uri="{FF2B5EF4-FFF2-40B4-BE49-F238E27FC236}">
                      <a16:creationId xmlns:a16="http://schemas.microsoft.com/office/drawing/2014/main" id="{65607DCD-C18F-D21B-3424-710B581F34B6}"/>
                    </a:ext>
                  </a:extLst>
                </p:cNvPr>
                <p:cNvGraphicFramePr>
                  <a:graphicFrameLocks/>
                </p:cNvGraphicFramePr>
                <p:nvPr>
                  <p:extLst>
                    <p:ext uri="{D42A27DB-BD31-4B8C-83A1-F6EECF244321}">
                      <p14:modId xmlns:p14="http://schemas.microsoft.com/office/powerpoint/2010/main" val="1292865930"/>
                    </p:ext>
                  </p:extLst>
                </p:nvPr>
              </p:nvGraphicFramePr>
              <p:xfrm>
                <a:off x="7198197" y="2555716"/>
                <a:ext cx="2484120" cy="74168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dirty="0" err="1"/>
                              <a:t>DimCustomers</a:t>
                            </a:r>
                            <a:endParaRPr lang="en-US" dirty="0"/>
                          </a:p>
                        </a:txBody>
                        <a:tcPr/>
                      </a:tc>
                      <a:extLst>
                        <a:ext uri="{0D108BD9-81ED-4DB2-BD59-A6C34878D82A}">
                          <a16:rowId xmlns:a16="http://schemas.microsoft.com/office/drawing/2014/main" val="1801547342"/>
                        </a:ext>
                      </a:extLst>
                    </a:tr>
                    <a:tr h="370840">
                      <a:tc>
                        <a:txBody>
                          <a:bodyPr/>
                          <a:lstStyle/>
                          <a:p>
                            <a:endParaRPr lang="en-US" dirty="0"/>
                          </a:p>
                        </a:txBody>
                        <a:tcPr/>
                      </a:tc>
                      <a:extLst>
                        <a:ext uri="{0D108BD9-81ED-4DB2-BD59-A6C34878D82A}">
                          <a16:rowId xmlns:a16="http://schemas.microsoft.com/office/drawing/2014/main" val="2466418072"/>
                        </a:ext>
                      </a:extLst>
                    </a:tr>
                  </a:tbl>
                </a:graphicData>
              </a:graphic>
            </p:graphicFrame>
            <p:cxnSp>
              <p:nvCxnSpPr>
                <p:cNvPr id="16" name="Straight Arrow Connector 15">
                  <a:extLst>
                    <a:ext uri="{FF2B5EF4-FFF2-40B4-BE49-F238E27FC236}">
                      <a16:creationId xmlns:a16="http://schemas.microsoft.com/office/drawing/2014/main" id="{660D70A1-B694-F2C3-30F7-D88F93404E55}"/>
                    </a:ext>
                  </a:extLst>
                </p:cNvPr>
                <p:cNvCxnSpPr>
                  <a:cxnSpLocks/>
                  <a:endCxn id="15" idx="1"/>
                </p:cNvCxnSpPr>
                <p:nvPr/>
              </p:nvCxnSpPr>
              <p:spPr>
                <a:xfrm flipV="1">
                  <a:off x="6108695" y="2926556"/>
                  <a:ext cx="1089502" cy="519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3ADE46-05DD-221F-3874-D99E10BE808E}"/>
                    </a:ext>
                  </a:extLst>
                </p:cNvPr>
                <p:cNvCxnSpPr>
                  <a:cxnSpLocks/>
                </p:cNvCxnSpPr>
                <p:nvPr/>
              </p:nvCxnSpPr>
              <p:spPr>
                <a:xfrm flipH="1" flipV="1">
                  <a:off x="4140200" y="2852301"/>
                  <a:ext cx="1170936" cy="5923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9BADD4-CB4C-7435-7D7F-7ADB5A522B93}"/>
                    </a:ext>
                  </a:extLst>
                </p:cNvPr>
                <p:cNvCxnSpPr>
                  <a:cxnSpLocks/>
                </p:cNvCxnSpPr>
                <p:nvPr/>
              </p:nvCxnSpPr>
              <p:spPr>
                <a:xfrm flipH="1" flipV="1">
                  <a:off x="5642610" y="2548890"/>
                  <a:ext cx="0" cy="914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1DA8429-B85A-2281-739E-F44D7F320557}"/>
                    </a:ext>
                  </a:extLst>
                </p:cNvPr>
                <p:cNvCxnSpPr>
                  <a:cxnSpLocks/>
                </p:cNvCxnSpPr>
                <p:nvPr/>
              </p:nvCxnSpPr>
              <p:spPr>
                <a:xfrm flipH="1" flipV="1">
                  <a:off x="3304540" y="4243484"/>
                  <a:ext cx="10972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E1B9156-550F-A398-B6A7-03035D5E0EE1}"/>
                    </a:ext>
                  </a:extLst>
                </p:cNvPr>
                <p:cNvCxnSpPr>
                  <a:cxnSpLocks/>
                </p:cNvCxnSpPr>
                <p:nvPr/>
              </p:nvCxnSpPr>
              <p:spPr>
                <a:xfrm>
                  <a:off x="6352699" y="4938185"/>
                  <a:ext cx="1089502" cy="519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4E7826-3F5D-7867-03A0-51F7CDB6CB50}"/>
                    </a:ext>
                  </a:extLst>
                </p:cNvPr>
                <p:cNvCxnSpPr>
                  <a:cxnSpLocks/>
                </p:cNvCxnSpPr>
                <p:nvPr/>
              </p:nvCxnSpPr>
              <p:spPr>
                <a:xfrm flipH="1">
                  <a:off x="4155440" y="4915436"/>
                  <a:ext cx="999484" cy="743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8" name="Table 4">
                <a:extLst>
                  <a:ext uri="{FF2B5EF4-FFF2-40B4-BE49-F238E27FC236}">
                    <a16:creationId xmlns:a16="http://schemas.microsoft.com/office/drawing/2014/main" id="{CBE0AE9E-2C9E-FE50-FD4B-D198509681E0}"/>
                  </a:ext>
                </a:extLst>
              </p:cNvPr>
              <p:cNvGraphicFramePr>
                <a:graphicFrameLocks/>
              </p:cNvGraphicFramePr>
              <p:nvPr>
                <p:extLst>
                  <p:ext uri="{D42A27DB-BD31-4B8C-83A1-F6EECF244321}">
                    <p14:modId xmlns:p14="http://schemas.microsoft.com/office/powerpoint/2010/main" val="3088429378"/>
                  </p:ext>
                </p:extLst>
              </p:nvPr>
            </p:nvGraphicFramePr>
            <p:xfrm>
              <a:off x="4442460" y="3457362"/>
              <a:ext cx="2484120" cy="1483360"/>
            </p:xfrm>
            <a:graphic>
              <a:graphicData uri="http://schemas.openxmlformats.org/drawingml/2006/table">
                <a:tbl>
                  <a:tblPr firstRow="1" bandRow="1">
                    <a:tableStyleId>{5C22544A-7EE6-4342-B048-85BDC9FD1C3A}</a:tableStyleId>
                  </a:tblPr>
                  <a:tblGrid>
                    <a:gridCol w="2484120">
                      <a:extLst>
                        <a:ext uri="{9D8B030D-6E8A-4147-A177-3AD203B41FA5}">
                          <a16:colId xmlns:a16="http://schemas.microsoft.com/office/drawing/2014/main" val="150572518"/>
                        </a:ext>
                      </a:extLst>
                    </a:gridCol>
                  </a:tblGrid>
                  <a:tr h="370840">
                    <a:tc>
                      <a:txBody>
                        <a:bodyPr/>
                        <a:lstStyle/>
                        <a:p>
                          <a:r>
                            <a:rPr lang="en-US" dirty="0" err="1"/>
                            <a:t>FactOrder</a:t>
                          </a:r>
                          <a:endParaRPr lang="en-US" dirty="0"/>
                        </a:p>
                      </a:txBody>
                      <a:tcPr/>
                    </a:tc>
                    <a:extLst>
                      <a:ext uri="{0D108BD9-81ED-4DB2-BD59-A6C34878D82A}">
                        <a16:rowId xmlns:a16="http://schemas.microsoft.com/office/drawing/2014/main" val="1801547342"/>
                      </a:ext>
                    </a:extLst>
                  </a:tr>
                  <a:tr h="370840">
                    <a:tc>
                      <a:txBody>
                        <a:bodyPr/>
                        <a:lstStyle/>
                        <a:p>
                          <a:r>
                            <a:rPr lang="en-US" dirty="0"/>
                            <a:t>Quantity</a:t>
                          </a:r>
                        </a:p>
                      </a:txBody>
                      <a:tcPr/>
                    </a:tc>
                    <a:extLst>
                      <a:ext uri="{0D108BD9-81ED-4DB2-BD59-A6C34878D82A}">
                        <a16:rowId xmlns:a16="http://schemas.microsoft.com/office/drawing/2014/main" val="2466418072"/>
                      </a:ext>
                    </a:extLst>
                  </a:tr>
                  <a:tr h="370840">
                    <a:tc>
                      <a:txBody>
                        <a:bodyPr/>
                        <a:lstStyle/>
                        <a:p>
                          <a:r>
                            <a:rPr lang="en-US" dirty="0"/>
                            <a:t>Unit Price</a:t>
                          </a:r>
                        </a:p>
                      </a:txBody>
                      <a:tcPr/>
                    </a:tc>
                    <a:extLst>
                      <a:ext uri="{0D108BD9-81ED-4DB2-BD59-A6C34878D82A}">
                        <a16:rowId xmlns:a16="http://schemas.microsoft.com/office/drawing/2014/main" val="2689713413"/>
                      </a:ext>
                    </a:extLst>
                  </a:tr>
                  <a:tr h="370840">
                    <a:tc>
                      <a:txBody>
                        <a:bodyPr/>
                        <a:lstStyle/>
                        <a:p>
                          <a:r>
                            <a:rPr lang="en-US" dirty="0"/>
                            <a:t>Total Price</a:t>
                          </a:r>
                        </a:p>
                      </a:txBody>
                      <a:tcPr/>
                    </a:tc>
                    <a:extLst>
                      <a:ext uri="{0D108BD9-81ED-4DB2-BD59-A6C34878D82A}">
                        <a16:rowId xmlns:a16="http://schemas.microsoft.com/office/drawing/2014/main" val="3229373674"/>
                      </a:ext>
                    </a:extLst>
                  </a:tr>
                </a:tbl>
              </a:graphicData>
            </a:graphic>
          </p:graphicFrame>
        </p:grpSp>
      </p:grpSp>
    </p:spTree>
    <p:extLst>
      <p:ext uri="{BB962C8B-B14F-4D97-AF65-F5344CB8AC3E}">
        <p14:creationId xmlns:p14="http://schemas.microsoft.com/office/powerpoint/2010/main" val="277185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2D83D-9051-F8B4-33E1-025FCDB8D1D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SCD and Business keys</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3BA7C6-C1CE-1FB2-1AC1-881184F1B2EF}"/>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q"/>
            </a:pPr>
            <a:r>
              <a:rPr lang="en-US" sz="2400" b="1" dirty="0" err="1">
                <a:solidFill>
                  <a:srgbClr val="002060"/>
                </a:solidFill>
              </a:rPr>
              <a:t>DimCustomer:</a:t>
            </a:r>
            <a:r>
              <a:rPr lang="en-US" sz="1800" dirty="0" err="1"/>
              <a:t>CustomerName</a:t>
            </a:r>
            <a:r>
              <a:rPr lang="en-US" sz="1800" dirty="0"/>
              <a:t>, SCD2 (If any non attribute keys changes)</a:t>
            </a:r>
          </a:p>
          <a:p>
            <a:pPr>
              <a:buFont typeface="Wingdings" panose="05000000000000000000" pitchFamily="2" charset="2"/>
              <a:buChar char="q"/>
            </a:pPr>
            <a:r>
              <a:rPr lang="en-US" sz="2400" b="1" dirty="0" err="1">
                <a:solidFill>
                  <a:srgbClr val="002060"/>
                </a:solidFill>
              </a:rPr>
              <a:t>DimProduct</a:t>
            </a:r>
            <a:r>
              <a:rPr lang="en-US" sz="2400" b="1" dirty="0">
                <a:solidFill>
                  <a:srgbClr val="002060"/>
                </a:solidFill>
              </a:rPr>
              <a:t>:</a:t>
            </a:r>
            <a:r>
              <a:rPr lang="en-US" sz="1800" b="1" dirty="0">
                <a:solidFill>
                  <a:srgbClr val="002060"/>
                </a:solidFill>
              </a:rPr>
              <a:t> </a:t>
            </a:r>
            <a:r>
              <a:rPr lang="en-US" sz="1800" dirty="0"/>
              <a:t>ProductName, SCD2 (if only </a:t>
            </a:r>
            <a:r>
              <a:rPr lang="en-US" sz="1800" dirty="0" err="1"/>
              <a:t>CategoryName</a:t>
            </a:r>
            <a:r>
              <a:rPr lang="en-US" sz="1800" dirty="0"/>
              <a:t> changes)</a:t>
            </a:r>
          </a:p>
          <a:p>
            <a:pPr>
              <a:buFont typeface="Wingdings" panose="05000000000000000000" pitchFamily="2" charset="2"/>
              <a:buChar char="q"/>
            </a:pPr>
            <a:r>
              <a:rPr lang="en-US" sz="2400" b="1" dirty="0" err="1">
                <a:solidFill>
                  <a:srgbClr val="002060"/>
                </a:solidFill>
              </a:rPr>
              <a:t>DimLocation</a:t>
            </a:r>
            <a:r>
              <a:rPr lang="en-US" sz="2400" b="1" dirty="0">
                <a:solidFill>
                  <a:srgbClr val="002060"/>
                </a:solidFill>
              </a:rPr>
              <a:t>: </a:t>
            </a:r>
            <a:r>
              <a:rPr lang="en-US" sz="1800" dirty="0"/>
              <a:t>combination of Country, State and City-SCD 1</a:t>
            </a:r>
          </a:p>
          <a:p>
            <a:pPr>
              <a:buFont typeface="Wingdings" panose="05000000000000000000" pitchFamily="2" charset="2"/>
              <a:buChar char="q"/>
            </a:pPr>
            <a:r>
              <a:rPr lang="en-US" sz="2400" b="1" dirty="0" err="1">
                <a:solidFill>
                  <a:srgbClr val="002060"/>
                </a:solidFill>
              </a:rPr>
              <a:t>DimSalespeople</a:t>
            </a:r>
            <a:r>
              <a:rPr lang="en-US" sz="2400" b="1" dirty="0">
                <a:solidFill>
                  <a:srgbClr val="002060"/>
                </a:solidFill>
              </a:rPr>
              <a:t>: </a:t>
            </a:r>
            <a:r>
              <a:rPr lang="en-US" sz="1800" dirty="0" err="1"/>
              <a:t>SalePersonName</a:t>
            </a:r>
            <a:r>
              <a:rPr lang="en-US" sz="1800" dirty="0"/>
              <a:t>, SCD1</a:t>
            </a:r>
          </a:p>
          <a:p>
            <a:pPr>
              <a:buFont typeface="Wingdings" panose="05000000000000000000" pitchFamily="2" charset="2"/>
              <a:buChar char="q"/>
            </a:pPr>
            <a:r>
              <a:rPr lang="en-US" sz="2400" b="1" dirty="0" err="1">
                <a:solidFill>
                  <a:srgbClr val="002060"/>
                </a:solidFill>
              </a:rPr>
              <a:t>DimPromotion</a:t>
            </a:r>
            <a:r>
              <a:rPr lang="en-US" sz="2400" b="1" dirty="0">
                <a:solidFill>
                  <a:srgbClr val="002060"/>
                </a:solidFill>
              </a:rPr>
              <a:t>: </a:t>
            </a:r>
            <a:r>
              <a:rPr lang="en-US" sz="1800" dirty="0" err="1"/>
              <a:t>PrmotionId</a:t>
            </a:r>
            <a:r>
              <a:rPr lang="en-US" sz="1800" dirty="0"/>
              <a:t>, SCD1</a:t>
            </a:r>
          </a:p>
          <a:p>
            <a:pPr>
              <a:buFont typeface="Wingdings" panose="05000000000000000000" pitchFamily="2" charset="2"/>
              <a:buChar char="q"/>
            </a:pPr>
            <a:r>
              <a:rPr lang="en-US" sz="2400" b="1" dirty="0" err="1">
                <a:solidFill>
                  <a:srgbClr val="002060"/>
                </a:solidFill>
              </a:rPr>
              <a:t>DimSaleCahnnel</a:t>
            </a:r>
            <a:r>
              <a:rPr lang="en-US" sz="2400" b="1" dirty="0">
                <a:solidFill>
                  <a:srgbClr val="002060"/>
                </a:solidFill>
              </a:rPr>
              <a:t>: </a:t>
            </a:r>
            <a:r>
              <a:rPr lang="en-US" sz="1800" dirty="0" err="1"/>
              <a:t>SaleChannelName</a:t>
            </a:r>
            <a:r>
              <a:rPr lang="en-US" sz="1800" dirty="0"/>
              <a:t>, SCD1</a:t>
            </a:r>
          </a:p>
          <a:p>
            <a:pPr>
              <a:buFont typeface="Wingdings" panose="05000000000000000000" pitchFamily="2" charset="2"/>
              <a:buChar char="q"/>
            </a:pPr>
            <a:r>
              <a:rPr lang="en-US" sz="2400" b="1" dirty="0">
                <a:solidFill>
                  <a:srgbClr val="002060"/>
                </a:solidFill>
              </a:rPr>
              <a:t>DimDate:</a:t>
            </a:r>
            <a:r>
              <a:rPr lang="en-US" sz="1800" dirty="0"/>
              <a:t>DateValue,SCD0</a:t>
            </a:r>
          </a:p>
          <a:p>
            <a:pPr>
              <a:buFont typeface="Wingdings" panose="05000000000000000000" pitchFamily="2" charset="2"/>
              <a:buChar char="q"/>
            </a:pPr>
            <a:r>
              <a:rPr lang="en-US" sz="2400" b="1" dirty="0" err="1">
                <a:solidFill>
                  <a:srgbClr val="002060"/>
                </a:solidFill>
              </a:rPr>
              <a:t>FactOrder</a:t>
            </a:r>
            <a:endParaRPr lang="en-US" sz="2400" b="1" dirty="0">
              <a:solidFill>
                <a:srgbClr val="002060"/>
              </a:solidFill>
            </a:endParaRPr>
          </a:p>
          <a:p>
            <a:pPr marL="0" indent="0">
              <a:buNone/>
            </a:pPr>
            <a:endParaRPr lang="en-US" dirty="0"/>
          </a:p>
        </p:txBody>
      </p:sp>
    </p:spTree>
    <p:extLst>
      <p:ext uri="{BB962C8B-B14F-4D97-AF65-F5344CB8AC3E}">
        <p14:creationId xmlns:p14="http://schemas.microsoft.com/office/powerpoint/2010/main" val="2602095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1680</TotalTime>
  <Words>1651</Words>
  <Application>Microsoft Office PowerPoint</Application>
  <PresentationFormat>Widescreen</PresentationFormat>
  <Paragraphs>313</Paragraphs>
  <Slides>38</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Amasis MT Pro Black</vt:lpstr>
      <vt:lpstr>Arial</vt:lpstr>
      <vt:lpstr>Calibri</vt:lpstr>
      <vt:lpstr>Calibri Light</vt:lpstr>
      <vt:lpstr>Lato</vt:lpstr>
      <vt:lpstr>LiberationSans</vt:lpstr>
      <vt:lpstr>LiberationSans-Italic</vt:lpstr>
      <vt:lpstr>Wingdings</vt:lpstr>
      <vt:lpstr>Office Theme</vt:lpstr>
      <vt:lpstr>Adobe Acrobat Document</vt:lpstr>
      <vt:lpstr>Final Project Presentation</vt:lpstr>
      <vt:lpstr>OUTLINES</vt:lpstr>
      <vt:lpstr>OLTP Database</vt:lpstr>
      <vt:lpstr>OLTP Database- Schema</vt:lpstr>
      <vt:lpstr>OLTP Database- Schema</vt:lpstr>
      <vt:lpstr>Creating dimensional model</vt:lpstr>
      <vt:lpstr>Define Dimensions and Fact Table</vt:lpstr>
      <vt:lpstr>Star Schema</vt:lpstr>
      <vt:lpstr>SCD and Business keys</vt:lpstr>
      <vt:lpstr>Data Model</vt:lpstr>
      <vt:lpstr>ETL Process</vt:lpstr>
      <vt:lpstr>Initial Process</vt:lpstr>
      <vt:lpstr>Extract Procedure</vt:lpstr>
      <vt:lpstr>Extract Procedure</vt:lpstr>
      <vt:lpstr>Extract Procedure</vt:lpstr>
      <vt:lpstr>Transform</vt:lpstr>
      <vt:lpstr>Transform Process</vt:lpstr>
      <vt:lpstr>Transform Process</vt:lpstr>
      <vt:lpstr>Transform Process</vt:lpstr>
      <vt:lpstr>Transform Process</vt:lpstr>
      <vt:lpstr>Transform Process</vt:lpstr>
      <vt:lpstr>Transform Process</vt:lpstr>
      <vt:lpstr>Transform Process</vt:lpstr>
      <vt:lpstr>Load Process</vt:lpstr>
      <vt:lpstr>Load Process</vt:lpstr>
      <vt:lpstr>Load Process</vt:lpstr>
      <vt:lpstr>Load Process</vt:lpstr>
      <vt:lpstr>Execute</vt:lpstr>
      <vt:lpstr>OLAP</vt:lpstr>
      <vt:lpstr>OLAP</vt:lpstr>
      <vt:lpstr>OLAP</vt:lpstr>
      <vt:lpstr>OLAP</vt:lpstr>
      <vt:lpstr>OLAP</vt:lpstr>
      <vt:lpstr>OLAP: Sales Cube  - Mapping</vt:lpstr>
      <vt:lpstr>OLAP</vt:lpstr>
      <vt:lpstr>OLAP</vt:lpstr>
      <vt:lpstr>OLAP:Sales Cube View – Dimension and Measures </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Saeed Moghadam</dc:creator>
  <cp:lastModifiedBy>Saeed Moghadam</cp:lastModifiedBy>
  <cp:revision>22</cp:revision>
  <dcterms:created xsi:type="dcterms:W3CDTF">2022-08-10T14:48:23Z</dcterms:created>
  <dcterms:modified xsi:type="dcterms:W3CDTF">2022-08-13T15:34:21Z</dcterms:modified>
</cp:coreProperties>
</file>