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70" r:id="rId5"/>
    <p:sldId id="261" r:id="rId6"/>
    <p:sldId id="258" r:id="rId7"/>
    <p:sldId id="257" r:id="rId8"/>
    <p:sldId id="260" r:id="rId9"/>
    <p:sldId id="262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C1"/>
    <a:srgbClr val="E6E6FA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EE70-8F21-4ED1-B13F-DE59AA5CE4D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31F2-4298-4B89-B0AB-9F751D9D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EE70-8F21-4ED1-B13F-DE59AA5CE4D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31F2-4298-4B89-B0AB-9F751D9D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7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EE70-8F21-4ED1-B13F-DE59AA5CE4D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31F2-4298-4B89-B0AB-9F751D9D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9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EE70-8F21-4ED1-B13F-DE59AA5CE4D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31F2-4298-4B89-B0AB-9F751D9D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EE70-8F21-4ED1-B13F-DE59AA5CE4D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31F2-4298-4B89-B0AB-9F751D9D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1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EE70-8F21-4ED1-B13F-DE59AA5CE4D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31F2-4298-4B89-B0AB-9F751D9D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9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EE70-8F21-4ED1-B13F-DE59AA5CE4D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31F2-4298-4B89-B0AB-9F751D9D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9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EE70-8F21-4ED1-B13F-DE59AA5CE4D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31F2-4298-4B89-B0AB-9F751D9D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2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EE70-8F21-4ED1-B13F-DE59AA5CE4D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31F2-4298-4B89-B0AB-9F751D9D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EE70-8F21-4ED1-B13F-DE59AA5CE4D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31F2-4298-4B89-B0AB-9F751D9D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4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EE70-8F21-4ED1-B13F-DE59AA5CE4D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31F2-4298-4B89-B0AB-9F751D9D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2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CEE70-8F21-4ED1-B13F-DE59AA5CE4D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431F2-4298-4B89-B0AB-9F751D9D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4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pin-location-map-icon-navigation-308802/" TargetMode="External"/><Relationship Id="rId5" Type="http://schemas.openxmlformats.org/officeDocument/2006/relationships/image" Target="../media/image30.png"/><Relationship Id="rId4" Type="http://schemas.openxmlformats.org/officeDocument/2006/relationships/hyperlink" Target="https://openclipart.org/detail/191872/compass-arrow-by-haxxorsaurus-191872" TargetMode="External"/><Relationship Id="rId9" Type="http://schemas.openxmlformats.org/officeDocument/2006/relationships/hyperlink" Target="https://pixabay.com/pt/gps-cor-procura-mapa-on-line-2845363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Diagrams </a:t>
            </a:r>
          </a:p>
        </p:txBody>
      </p:sp>
    </p:spTree>
    <p:extLst>
      <p:ext uri="{BB962C8B-B14F-4D97-AF65-F5344CB8AC3E}">
        <p14:creationId xmlns:p14="http://schemas.microsoft.com/office/powerpoint/2010/main" val="33919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0F986AA-BB82-4C5E-83D7-25D511D21FAC}"/>
              </a:ext>
            </a:extLst>
          </p:cNvPr>
          <p:cNvGrpSpPr/>
          <p:nvPr/>
        </p:nvGrpSpPr>
        <p:grpSpPr>
          <a:xfrm>
            <a:off x="58479" y="309950"/>
            <a:ext cx="11946530" cy="6481325"/>
            <a:chOff x="58479" y="309950"/>
            <a:chExt cx="11946530" cy="6481325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E0006E9-E727-452D-9A7C-7C8A9E20ED94}"/>
                </a:ext>
              </a:extLst>
            </p:cNvPr>
            <p:cNvSpPr/>
            <p:nvPr/>
          </p:nvSpPr>
          <p:spPr>
            <a:xfrm>
              <a:off x="3828747" y="3179022"/>
              <a:ext cx="3990593" cy="1791527"/>
            </a:xfrm>
            <a:prstGeom prst="rect">
              <a:avLst/>
            </a:prstGeom>
            <a:solidFill>
              <a:srgbClr val="FFB6C1">
                <a:alpha val="16000"/>
              </a:srgbClr>
            </a:solidFill>
            <a:ln>
              <a:solidFill>
                <a:srgbClr val="FFB6C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DFEC8449-8FBC-4B1C-AB0C-19124D53D386}"/>
                </a:ext>
              </a:extLst>
            </p:cNvPr>
            <p:cNvSpPr/>
            <p:nvPr/>
          </p:nvSpPr>
          <p:spPr>
            <a:xfrm>
              <a:off x="3828746" y="5022522"/>
              <a:ext cx="3965775" cy="1768753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33CA299D-A523-458D-A3B9-47706C55D020}"/>
                </a:ext>
              </a:extLst>
            </p:cNvPr>
            <p:cNvSpPr/>
            <p:nvPr/>
          </p:nvSpPr>
          <p:spPr>
            <a:xfrm>
              <a:off x="58479" y="3540642"/>
              <a:ext cx="3485707" cy="16799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14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D0E9A0C-8368-4C9D-8EFE-9D8A0B87A49F}"/>
                </a:ext>
              </a:extLst>
            </p:cNvPr>
            <p:cNvSpPr/>
            <p:nvPr/>
          </p:nvSpPr>
          <p:spPr>
            <a:xfrm>
              <a:off x="141936" y="4274289"/>
              <a:ext cx="1447632" cy="673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Site selection</a:t>
              </a:r>
            </a:p>
            <a:p>
              <a:pPr algn="ctr"/>
              <a:endParaRPr lang="en-GB" sz="9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-Data loading 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- Least missing data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03578F35-7E5B-4B09-A792-C1B6EDB088CE}"/>
                </a:ext>
              </a:extLst>
            </p:cNvPr>
            <p:cNvSpPr/>
            <p:nvPr/>
          </p:nvSpPr>
          <p:spPr>
            <a:xfrm>
              <a:off x="1874130" y="4274289"/>
              <a:ext cx="1515884" cy="673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Data structure</a:t>
              </a:r>
            </a:p>
            <a:p>
              <a:pPr algn="ctr"/>
              <a:endParaRPr lang="en-GB" sz="9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-Time frame alignment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8DA45E-CBE1-4537-9C6F-03D516800157}"/>
                </a:ext>
              </a:extLst>
            </p:cNvPr>
            <p:cNvSpPr txBox="1"/>
            <p:nvPr/>
          </p:nvSpPr>
          <p:spPr>
            <a:xfrm>
              <a:off x="540486" y="3740989"/>
              <a:ext cx="252363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1</a:t>
              </a:r>
              <a:r>
                <a:rPr lang="en-GB" sz="1000" b="1" dirty="0"/>
                <a:t>. Data collection and pre-processing</a:t>
              </a:r>
              <a:endParaRPr lang="en-US" sz="1000" b="1" dirty="0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A9C0E526-E606-482C-8FE4-EF95B965777A}"/>
                </a:ext>
              </a:extLst>
            </p:cNvPr>
            <p:cNvSpPr txBox="1"/>
            <p:nvPr/>
          </p:nvSpPr>
          <p:spPr>
            <a:xfrm>
              <a:off x="4544672" y="4997162"/>
              <a:ext cx="213714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b="1" dirty="0"/>
                <a:t>2. Introducing missing data</a:t>
              </a:r>
              <a:endParaRPr lang="en-US" sz="1000" b="1" dirty="0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1EE09249-6F5A-4B42-A149-ED11CE9F8803}"/>
                </a:ext>
              </a:extLst>
            </p:cNvPr>
            <p:cNvSpPr/>
            <p:nvPr/>
          </p:nvSpPr>
          <p:spPr>
            <a:xfrm>
              <a:off x="3942161" y="5269996"/>
              <a:ext cx="1446028" cy="65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Missing data mechanisms</a:t>
              </a:r>
            </a:p>
            <a:p>
              <a:pPr algn="ctr"/>
              <a:endParaRPr lang="en-GB" sz="9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MAR and MCAR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1378B0F3-E1D7-4F46-8D66-74196F5B3D79}"/>
                </a:ext>
              </a:extLst>
            </p:cNvPr>
            <p:cNvSpPr/>
            <p:nvPr/>
          </p:nvSpPr>
          <p:spPr>
            <a:xfrm>
              <a:off x="5514752" y="6065032"/>
              <a:ext cx="1411614" cy="6500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Missing  rate</a:t>
              </a:r>
            </a:p>
            <a:p>
              <a:pPr algn="ctr"/>
              <a:endParaRPr lang="en-GB" sz="9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0.2,0.3, and 0.4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B51BA4E9-43CA-4591-AABB-E8FC9BE0A0F2}"/>
                </a:ext>
              </a:extLst>
            </p:cNvPr>
            <p:cNvSpPr/>
            <p:nvPr/>
          </p:nvSpPr>
          <p:spPr>
            <a:xfrm>
              <a:off x="5501603" y="5266954"/>
              <a:ext cx="1403496" cy="6500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Handling missing values</a:t>
              </a:r>
            </a:p>
            <a:p>
              <a:pPr algn="ctr"/>
              <a:endParaRPr lang="en-GB" sz="9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-Separate values  with missing values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237E9C-5E0E-48CD-B792-9FC6AED93243}"/>
                </a:ext>
              </a:extLst>
            </p:cNvPr>
            <p:cNvCxnSpPr>
              <a:cxnSpLocks/>
            </p:cNvCxnSpPr>
            <p:nvPr/>
          </p:nvCxnSpPr>
          <p:spPr>
            <a:xfrm>
              <a:off x="1589568" y="4589344"/>
              <a:ext cx="2845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9F72F3BE-5E33-43FF-A004-4A1FBD30F9C8}"/>
                </a:ext>
              </a:extLst>
            </p:cNvPr>
            <p:cNvSpPr txBox="1"/>
            <p:nvPr/>
          </p:nvSpPr>
          <p:spPr>
            <a:xfrm>
              <a:off x="4652130" y="3165770"/>
              <a:ext cx="239587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/>
                <a:t>3. Data preparation and categorization</a:t>
              </a:r>
              <a:endParaRPr lang="en-US" sz="1000" b="1" dirty="0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6ED1A15B-A7C4-4ED3-856D-3CF5E6513DDA}"/>
                </a:ext>
              </a:extLst>
            </p:cNvPr>
            <p:cNvSpPr/>
            <p:nvPr/>
          </p:nvSpPr>
          <p:spPr>
            <a:xfrm>
              <a:off x="4019716" y="4072611"/>
              <a:ext cx="1410254" cy="649040"/>
            </a:xfrm>
            <a:prstGeom prst="rect">
              <a:avLst/>
            </a:prstGeom>
            <a:solidFill>
              <a:srgbClr val="FFB6C1">
                <a:alpha val="5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Data categorization 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00EE3F03-60EC-4784-9226-A3F6BD464338}"/>
                </a:ext>
              </a:extLst>
            </p:cNvPr>
            <p:cNvSpPr/>
            <p:nvPr/>
          </p:nvSpPr>
          <p:spPr>
            <a:xfrm>
              <a:off x="6246970" y="4200600"/>
              <a:ext cx="1466378" cy="647949"/>
            </a:xfrm>
            <a:prstGeom prst="rect">
              <a:avLst/>
            </a:prstGeom>
            <a:solidFill>
              <a:srgbClr val="FFB6C1">
                <a:alpha val="5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Categorical feature encoding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4B5095A8-2BE4-44CE-92B4-A0F057D10A61}"/>
                </a:ext>
              </a:extLst>
            </p:cNvPr>
            <p:cNvSpPr/>
            <p:nvPr/>
          </p:nvSpPr>
          <p:spPr>
            <a:xfrm>
              <a:off x="6246970" y="3407669"/>
              <a:ext cx="1466378" cy="647949"/>
            </a:xfrm>
            <a:prstGeom prst="rect">
              <a:avLst/>
            </a:prstGeom>
            <a:solidFill>
              <a:srgbClr val="FFB6C1">
                <a:alpha val="5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Data normalization standard scalar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47ED596A-9D55-410C-83F2-FCAEF45F7697}"/>
                </a:ext>
              </a:extLst>
            </p:cNvPr>
            <p:cNvCxnSpPr>
              <a:cxnSpLocks/>
              <a:stCxn id="313" idx="3"/>
              <a:endCxn id="315" idx="1"/>
            </p:cNvCxnSpPr>
            <p:nvPr/>
          </p:nvCxnSpPr>
          <p:spPr>
            <a:xfrm>
              <a:off x="3544186" y="4380614"/>
              <a:ext cx="284560" cy="15262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675D518C-9B11-4D9C-A97F-A992D010A447}"/>
                </a:ext>
              </a:extLst>
            </p:cNvPr>
            <p:cNvCxnSpPr>
              <a:cxnSpLocks/>
              <a:stCxn id="304" idx="2"/>
              <a:endCxn id="305" idx="1"/>
            </p:cNvCxnSpPr>
            <p:nvPr/>
          </p:nvCxnSpPr>
          <p:spPr>
            <a:xfrm rot="16200000" flipH="1">
              <a:off x="4854959" y="5730266"/>
              <a:ext cx="470008" cy="84957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6BF2B3FE-E4F3-4934-85D5-33F4694454BD}"/>
                </a:ext>
              </a:extLst>
            </p:cNvPr>
            <p:cNvCxnSpPr>
              <a:cxnSpLocks/>
              <a:stCxn id="305" idx="0"/>
            </p:cNvCxnSpPr>
            <p:nvPr/>
          </p:nvCxnSpPr>
          <p:spPr>
            <a:xfrm flipV="1">
              <a:off x="6220559" y="5906898"/>
              <a:ext cx="0" cy="1581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Connector: Elbow 282">
              <a:extLst>
                <a:ext uri="{FF2B5EF4-FFF2-40B4-BE49-F238E27FC236}">
                  <a16:creationId xmlns:a16="http://schemas.microsoft.com/office/drawing/2014/main" id="{B2AC9B72-596D-4B11-BA7F-B83FD9026072}"/>
                </a:ext>
              </a:extLst>
            </p:cNvPr>
            <p:cNvCxnSpPr>
              <a:cxnSpLocks/>
              <a:stCxn id="306" idx="0"/>
              <a:endCxn id="310" idx="2"/>
            </p:cNvCxnSpPr>
            <p:nvPr/>
          </p:nvCxnSpPr>
          <p:spPr>
            <a:xfrm rot="16200000" flipV="1">
              <a:off x="5191446" y="4255049"/>
              <a:ext cx="545303" cy="1478508"/>
            </a:xfrm>
            <a:prstGeom prst="bentConnector3">
              <a:avLst>
                <a:gd name="adj1" fmla="val 7647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or: Elbow 285">
              <a:extLst>
                <a:ext uri="{FF2B5EF4-FFF2-40B4-BE49-F238E27FC236}">
                  <a16:creationId xmlns:a16="http://schemas.microsoft.com/office/drawing/2014/main" id="{5603289B-EDCB-4845-AA71-BBB95CFA8BE2}"/>
                </a:ext>
              </a:extLst>
            </p:cNvPr>
            <p:cNvCxnSpPr>
              <a:cxnSpLocks/>
              <a:endCxn id="311" idx="1"/>
            </p:cNvCxnSpPr>
            <p:nvPr/>
          </p:nvCxnSpPr>
          <p:spPr>
            <a:xfrm>
              <a:off x="5429970" y="4409079"/>
              <a:ext cx="817000" cy="11549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9F56D4D8-74C1-46C4-89BC-B07B57097335}"/>
                </a:ext>
              </a:extLst>
            </p:cNvPr>
            <p:cNvCxnSpPr>
              <a:cxnSpLocks/>
              <a:endCxn id="312" idx="2"/>
            </p:cNvCxnSpPr>
            <p:nvPr/>
          </p:nvCxnSpPr>
          <p:spPr>
            <a:xfrm flipH="1" flipV="1">
              <a:off x="6980159" y="4055618"/>
              <a:ext cx="2" cy="144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nector: Elbow 316">
              <a:extLst>
                <a:ext uri="{FF2B5EF4-FFF2-40B4-BE49-F238E27FC236}">
                  <a16:creationId xmlns:a16="http://schemas.microsoft.com/office/drawing/2014/main" id="{1FF682A7-3B9C-4B97-9681-C224A9793724}"/>
                </a:ext>
              </a:extLst>
            </p:cNvPr>
            <p:cNvCxnSpPr>
              <a:cxnSpLocks/>
              <a:stCxn id="312" idx="0"/>
              <a:endCxn id="342" idx="2"/>
            </p:cNvCxnSpPr>
            <p:nvPr/>
          </p:nvCxnSpPr>
          <p:spPr>
            <a:xfrm rot="16200000" flipV="1">
              <a:off x="4754619" y="1182129"/>
              <a:ext cx="830781" cy="3620300"/>
            </a:xfrm>
            <a:prstGeom prst="bentConnector3">
              <a:avLst>
                <a:gd name="adj1" fmla="val 3957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71F9E4C2-CBE1-40D8-8FDC-335ADCF3CA84}"/>
                </a:ext>
              </a:extLst>
            </p:cNvPr>
            <p:cNvSpPr/>
            <p:nvPr/>
          </p:nvSpPr>
          <p:spPr>
            <a:xfrm>
              <a:off x="1759688" y="327308"/>
              <a:ext cx="6034833" cy="2716462"/>
            </a:xfrm>
            <a:prstGeom prst="rect">
              <a:avLst/>
            </a:prstGeom>
            <a:solidFill>
              <a:srgbClr val="E6E6FA">
                <a:alpha val="26000"/>
              </a:srgbClr>
            </a:solidFill>
            <a:ln>
              <a:solidFill>
                <a:srgbClr val="E6E6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5F18D53E-ECD0-488A-BB5E-4ACA1C19B92E}"/>
                </a:ext>
              </a:extLst>
            </p:cNvPr>
            <p:cNvSpPr txBox="1"/>
            <p:nvPr/>
          </p:nvSpPr>
          <p:spPr>
            <a:xfrm>
              <a:off x="3310461" y="309950"/>
              <a:ext cx="366557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000" b="1" dirty="0"/>
                <a:t>4. Benchmarking of imputation models and model setup </a:t>
              </a:r>
              <a:endParaRPr lang="en-US" sz="1000" b="1" dirty="0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652AFF6B-4EB2-4A5E-BB65-ECC11FC55DCC}"/>
                </a:ext>
              </a:extLst>
            </p:cNvPr>
            <p:cNvSpPr/>
            <p:nvPr/>
          </p:nvSpPr>
          <p:spPr>
            <a:xfrm>
              <a:off x="1874129" y="1466284"/>
              <a:ext cx="2971460" cy="1110604"/>
            </a:xfrm>
            <a:prstGeom prst="rect">
              <a:avLst/>
            </a:prstGeom>
            <a:solidFill>
              <a:srgbClr val="E6E6FA">
                <a:alpha val="7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Benchmarking of imputation models for algorithm selection</a:t>
              </a:r>
              <a:r>
                <a:rPr lang="en-GB" sz="9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endParaRPr lang="en-GB" sz="900" dirty="0">
                <a:solidFill>
                  <a:schemeClr val="tx1"/>
                </a:solidFill>
              </a:endParaRPr>
            </a:p>
            <a:p>
              <a:pPr marL="171450" indent="-171450" algn="ctr">
                <a:buFontTx/>
                <a:buChar char="-"/>
              </a:pPr>
              <a:r>
                <a:rPr lang="en-US" sz="900" dirty="0">
                  <a:solidFill>
                    <a:schemeClr val="tx1"/>
                  </a:solidFill>
                </a:rPr>
                <a:t>Basic ML: SoftImpute, KNN</a:t>
              </a:r>
            </a:p>
            <a:p>
              <a:pPr marL="171450" indent="-171450" algn="ctr">
                <a:buFontTx/>
                <a:buChar char="-"/>
              </a:pPr>
              <a:r>
                <a:rPr lang="en-US" sz="900" dirty="0">
                  <a:solidFill>
                    <a:schemeClr val="tx1"/>
                  </a:solidFill>
                </a:rPr>
                <a:t>Traditional ML: RF, SVM, MLP</a:t>
              </a:r>
            </a:p>
            <a:p>
              <a:pPr marL="171450" indent="-171450" algn="ctr">
                <a:buFontTx/>
                <a:buChar char="-"/>
              </a:pPr>
              <a:r>
                <a:rPr lang="en-US" sz="900" dirty="0">
                  <a:solidFill>
                    <a:schemeClr val="tx1"/>
                  </a:solidFill>
                </a:rPr>
                <a:t>Advanced ML : Transformer, LSTM</a:t>
              </a:r>
            </a:p>
            <a:p>
              <a:pPr marL="171450" indent="-171450" algn="ctr">
                <a:buFontTx/>
                <a:buChar char="-"/>
              </a:pPr>
              <a:r>
                <a:rPr lang="en-US" sz="900" dirty="0">
                  <a:solidFill>
                    <a:schemeClr val="tx1"/>
                  </a:solidFill>
                </a:rPr>
                <a:t>SOA: LNN 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DA4F28DE-ED9E-4CEB-999F-5BEA9E1989F3}"/>
                </a:ext>
              </a:extLst>
            </p:cNvPr>
            <p:cNvSpPr/>
            <p:nvPr/>
          </p:nvSpPr>
          <p:spPr>
            <a:xfrm>
              <a:off x="4963609" y="547384"/>
              <a:ext cx="2395872" cy="698180"/>
            </a:xfrm>
            <a:prstGeom prst="rect">
              <a:avLst/>
            </a:prstGeom>
            <a:solidFill>
              <a:srgbClr val="E6E6FA">
                <a:alpha val="7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Model setup: Hyperparameter optimization</a:t>
              </a:r>
            </a:p>
            <a:p>
              <a:pPr algn="ctr"/>
              <a:endParaRPr lang="en-GB" sz="9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Grid search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- Optimized deep learning models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18349161-A70D-422B-BA36-F36F81E84949}"/>
                </a:ext>
              </a:extLst>
            </p:cNvPr>
            <p:cNvSpPr/>
            <p:nvPr/>
          </p:nvSpPr>
          <p:spPr>
            <a:xfrm>
              <a:off x="4963608" y="1327895"/>
              <a:ext cx="2439173" cy="698178"/>
            </a:xfrm>
            <a:prstGeom prst="rect">
              <a:avLst/>
            </a:prstGeom>
            <a:solidFill>
              <a:srgbClr val="E6E6FA">
                <a:alpha val="7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Selection criteria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- Top 2 models based on high performance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AD174B76-513A-4002-90F3-2A12AEF1A5BF}"/>
                </a:ext>
              </a:extLst>
            </p:cNvPr>
            <p:cNvSpPr/>
            <p:nvPr/>
          </p:nvSpPr>
          <p:spPr>
            <a:xfrm>
              <a:off x="4996994" y="2193045"/>
              <a:ext cx="2439173" cy="698178"/>
            </a:xfrm>
            <a:prstGeom prst="rect">
              <a:avLst/>
            </a:prstGeom>
            <a:solidFill>
              <a:srgbClr val="E6E6FA">
                <a:alpha val="7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Performance metrics with actual data</a:t>
              </a:r>
            </a:p>
            <a:p>
              <a:pPr algn="ctr"/>
              <a:endParaRPr lang="en-GB" sz="9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- RMSE Score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- Correlation 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29" name="Connector: Elbow 328">
              <a:extLst>
                <a:ext uri="{FF2B5EF4-FFF2-40B4-BE49-F238E27FC236}">
                  <a16:creationId xmlns:a16="http://schemas.microsoft.com/office/drawing/2014/main" id="{DE7B13A5-831E-453D-B224-58F794724682}"/>
                </a:ext>
              </a:extLst>
            </p:cNvPr>
            <p:cNvCxnSpPr>
              <a:cxnSpLocks/>
              <a:stCxn id="342" idx="0"/>
              <a:endCxn id="344" idx="1"/>
            </p:cNvCxnSpPr>
            <p:nvPr/>
          </p:nvCxnSpPr>
          <p:spPr>
            <a:xfrm rot="5400000" flipH="1" flipV="1">
              <a:off x="3876829" y="379504"/>
              <a:ext cx="569810" cy="160375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ctor: Elbow 330">
              <a:extLst>
                <a:ext uri="{FF2B5EF4-FFF2-40B4-BE49-F238E27FC236}">
                  <a16:creationId xmlns:a16="http://schemas.microsoft.com/office/drawing/2014/main" id="{7FFE6E82-6E47-4749-85D3-71F437C71DAF}"/>
                </a:ext>
              </a:extLst>
            </p:cNvPr>
            <p:cNvCxnSpPr>
              <a:cxnSpLocks/>
              <a:stCxn id="344" idx="3"/>
              <a:endCxn id="347" idx="3"/>
            </p:cNvCxnSpPr>
            <p:nvPr/>
          </p:nvCxnSpPr>
          <p:spPr>
            <a:xfrm>
              <a:off x="7359481" y="896474"/>
              <a:ext cx="76686" cy="1645660"/>
            </a:xfrm>
            <a:prstGeom prst="bentConnector3">
              <a:avLst>
                <a:gd name="adj1" fmla="val 39809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1A8D2326-E5BD-4828-99DC-CF1A744659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6970" y="2030162"/>
              <a:ext cx="1" cy="1777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nector: Elbow 353">
              <a:extLst>
                <a:ext uri="{FF2B5EF4-FFF2-40B4-BE49-F238E27FC236}">
                  <a16:creationId xmlns:a16="http://schemas.microsoft.com/office/drawing/2014/main" id="{987F2569-6082-4C5E-B008-8BD67B791E8D}"/>
                </a:ext>
              </a:extLst>
            </p:cNvPr>
            <p:cNvCxnSpPr>
              <a:cxnSpLocks/>
              <a:stCxn id="346" idx="3"/>
              <a:endCxn id="107" idx="1"/>
            </p:cNvCxnSpPr>
            <p:nvPr/>
          </p:nvCxnSpPr>
          <p:spPr>
            <a:xfrm>
              <a:off x="7402781" y="1676984"/>
              <a:ext cx="602264" cy="2641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Cylinder 398">
              <a:extLst>
                <a:ext uri="{FF2B5EF4-FFF2-40B4-BE49-F238E27FC236}">
                  <a16:creationId xmlns:a16="http://schemas.microsoft.com/office/drawing/2014/main" id="{E037B6CF-EC84-4B2E-8B4A-CE78085DD854}"/>
                </a:ext>
              </a:extLst>
            </p:cNvPr>
            <p:cNvSpPr/>
            <p:nvPr/>
          </p:nvSpPr>
          <p:spPr>
            <a:xfrm>
              <a:off x="1079205" y="5488072"/>
              <a:ext cx="680483" cy="542260"/>
            </a:xfrm>
            <a:prstGeom prst="can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FAE232F4-9212-4FAE-9989-1A15F70C520E}"/>
                </a:ext>
              </a:extLst>
            </p:cNvPr>
            <p:cNvSpPr txBox="1"/>
            <p:nvPr/>
          </p:nvSpPr>
          <p:spPr>
            <a:xfrm>
              <a:off x="619780" y="6030332"/>
              <a:ext cx="222797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Input Data (Energy Consumption Data)</a:t>
              </a:r>
              <a:endParaRPr lang="en-US" sz="1000" dirty="0"/>
            </a:p>
          </p:txBody>
        </p:sp>
        <p:cxnSp>
          <p:nvCxnSpPr>
            <p:cNvPr id="402" name="Connector: Elbow 401">
              <a:extLst>
                <a:ext uri="{FF2B5EF4-FFF2-40B4-BE49-F238E27FC236}">
                  <a16:creationId xmlns:a16="http://schemas.microsoft.com/office/drawing/2014/main" id="{8E1C2D67-406B-4A72-A4F2-FDED9C407C50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rot="16200000" flipV="1">
              <a:off x="836595" y="4976932"/>
              <a:ext cx="624414" cy="56610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D4B823B-685A-4E00-B914-CCD1E25AEC68}"/>
                </a:ext>
              </a:extLst>
            </p:cNvPr>
            <p:cNvSpPr/>
            <p:nvPr/>
          </p:nvSpPr>
          <p:spPr>
            <a:xfrm>
              <a:off x="7909565" y="978113"/>
              <a:ext cx="4095442" cy="3546461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4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11F7EBA-76FE-42A6-850B-E6348D19A4DE}"/>
                </a:ext>
              </a:extLst>
            </p:cNvPr>
            <p:cNvSpPr txBox="1"/>
            <p:nvPr/>
          </p:nvSpPr>
          <p:spPr>
            <a:xfrm>
              <a:off x="9059385" y="999343"/>
              <a:ext cx="226630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000" b="1" dirty="0"/>
                <a:t>5. ILLWM model  Implementation</a:t>
              </a:r>
              <a:endParaRPr lang="en-US" sz="1000" b="1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33667CC-3EA8-4E85-8A85-24FF52FAF118}"/>
                </a:ext>
              </a:extLst>
            </p:cNvPr>
            <p:cNvSpPr/>
            <p:nvPr/>
          </p:nvSpPr>
          <p:spPr>
            <a:xfrm>
              <a:off x="8005045" y="1612232"/>
              <a:ext cx="1891284" cy="65782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Model combination</a:t>
              </a:r>
            </a:p>
            <a:p>
              <a:pPr algn="ctr"/>
              <a:endParaRPr lang="en-GB" sz="9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Long Short Term Memory (LSTM)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Liquid Neural Network (LNN)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6DAA3EB-B27F-4498-85F3-6263FB061EE3}"/>
                </a:ext>
              </a:extLst>
            </p:cNvPr>
            <p:cNvSpPr/>
            <p:nvPr/>
          </p:nvSpPr>
          <p:spPr>
            <a:xfrm>
              <a:off x="10123044" y="1606122"/>
              <a:ext cx="1881963" cy="6639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Determining weights </a:t>
              </a:r>
            </a:p>
            <a:p>
              <a:pPr algn="ctr"/>
              <a:endParaRPr lang="en-GB" sz="9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- Inverse RMSE calculation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08EC8BF-2358-497D-BF20-0CDFE4996F19}"/>
                </a:ext>
              </a:extLst>
            </p:cNvPr>
            <p:cNvSpPr/>
            <p:nvPr/>
          </p:nvSpPr>
          <p:spPr>
            <a:xfrm>
              <a:off x="8005045" y="2477980"/>
              <a:ext cx="1881963" cy="6877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Aggregate imputed values</a:t>
              </a:r>
            </a:p>
            <a:p>
              <a:pPr algn="ctr"/>
              <a:endParaRPr lang="en-GB" sz="9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-Weighted sum of LNN and LSTM results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184F2473-88B4-4E73-AB47-6F1114FE2CDD}"/>
                </a:ext>
              </a:extLst>
            </p:cNvPr>
            <p:cNvCxnSpPr>
              <a:cxnSpLocks/>
              <a:stCxn id="108" idx="2"/>
              <a:endCxn id="109" idx="0"/>
            </p:cNvCxnSpPr>
            <p:nvPr/>
          </p:nvCxnSpPr>
          <p:spPr>
            <a:xfrm rot="5400000">
              <a:off x="9901064" y="1315017"/>
              <a:ext cx="207927" cy="21179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554869B6-648F-423E-A967-D25EA460B97E}"/>
                </a:ext>
              </a:extLst>
            </p:cNvPr>
            <p:cNvCxnSpPr>
              <a:cxnSpLocks/>
            </p:cNvCxnSpPr>
            <p:nvPr/>
          </p:nvCxnSpPr>
          <p:spPr>
            <a:xfrm>
              <a:off x="9896329" y="1973841"/>
              <a:ext cx="226715" cy="28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F8543D53-FF3B-4676-934F-5C2E61FD76D6}"/>
                </a:ext>
              </a:extLst>
            </p:cNvPr>
            <p:cNvCxnSpPr>
              <a:cxnSpLocks/>
              <a:stCxn id="113" idx="2"/>
              <a:endCxn id="115" idx="0"/>
            </p:cNvCxnSpPr>
            <p:nvPr/>
          </p:nvCxnSpPr>
          <p:spPr>
            <a:xfrm rot="5400000">
              <a:off x="10298204" y="2848734"/>
              <a:ext cx="472647" cy="10590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5BB1E8D-E747-4064-B644-C92EE881872A}"/>
                </a:ext>
              </a:extLst>
            </p:cNvPr>
            <p:cNvSpPr/>
            <p:nvPr/>
          </p:nvSpPr>
          <p:spPr>
            <a:xfrm>
              <a:off x="10123045" y="2477980"/>
              <a:ext cx="1881964" cy="6639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Denormalization of imputed data</a:t>
              </a:r>
            </a:p>
            <a:p>
              <a:pPr algn="ctr"/>
              <a:endParaRPr lang="en-GB" sz="9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-Scale back imputed values 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- Update the dataset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0CB611A-4B08-42EB-9374-D113C9EF670E}"/>
                </a:ext>
              </a:extLst>
            </p:cNvPr>
            <p:cNvCxnSpPr>
              <a:cxnSpLocks/>
            </p:cNvCxnSpPr>
            <p:nvPr/>
          </p:nvCxnSpPr>
          <p:spPr>
            <a:xfrm>
              <a:off x="9884589" y="2801831"/>
              <a:ext cx="245904" cy="76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84BBBF6-D74D-42DD-AAD2-20A4906C3062}"/>
                </a:ext>
              </a:extLst>
            </p:cNvPr>
            <p:cNvSpPr/>
            <p:nvPr/>
          </p:nvSpPr>
          <p:spPr>
            <a:xfrm>
              <a:off x="9059385" y="3614558"/>
              <a:ext cx="1891283" cy="6877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Evaluation of ILLWM accuracy</a:t>
              </a:r>
            </a:p>
            <a:p>
              <a:pPr algn="ctr"/>
              <a:endParaRPr lang="en-GB" sz="9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-RMSE Calculation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- Pearson correlation coefficient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71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E762027-5409-4699-ADAD-10B46043E7BE}"/>
              </a:ext>
            </a:extLst>
          </p:cNvPr>
          <p:cNvSpPr/>
          <p:nvPr/>
        </p:nvSpPr>
        <p:spPr>
          <a:xfrm>
            <a:off x="7419300" y="4897258"/>
            <a:ext cx="2765609" cy="1802568"/>
          </a:xfrm>
          <a:prstGeom prst="roundRect">
            <a:avLst>
              <a:gd name="adj" fmla="val 7875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F9A5B51-2B35-4411-9A44-04AC7E09637D}"/>
              </a:ext>
            </a:extLst>
          </p:cNvPr>
          <p:cNvSpPr/>
          <p:nvPr/>
        </p:nvSpPr>
        <p:spPr>
          <a:xfrm>
            <a:off x="4236123" y="2725020"/>
            <a:ext cx="2898709" cy="3977439"/>
          </a:xfrm>
          <a:prstGeom prst="roundRect">
            <a:avLst>
              <a:gd name="adj" fmla="val 14099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9A8D600E-F0B4-4017-9B8E-A91018018793}"/>
              </a:ext>
            </a:extLst>
          </p:cNvPr>
          <p:cNvSpPr/>
          <p:nvPr/>
        </p:nvSpPr>
        <p:spPr>
          <a:xfrm>
            <a:off x="1211799" y="4882116"/>
            <a:ext cx="2739856" cy="1806422"/>
          </a:xfrm>
          <a:prstGeom prst="roundRect">
            <a:avLst>
              <a:gd name="adj" fmla="val 1137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7E0D4A-533D-4A23-AEE0-5D61983AB4EF}"/>
              </a:ext>
            </a:extLst>
          </p:cNvPr>
          <p:cNvSpPr txBox="1"/>
          <p:nvPr/>
        </p:nvSpPr>
        <p:spPr>
          <a:xfrm>
            <a:off x="1653948" y="4647975"/>
            <a:ext cx="2250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2. Introducing missing data</a:t>
            </a:r>
            <a:endParaRPr lang="en-US" sz="1200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B71EA7-33BD-4DDE-A185-617FA0082D54}"/>
              </a:ext>
            </a:extLst>
          </p:cNvPr>
          <p:cNvSpPr/>
          <p:nvPr/>
        </p:nvSpPr>
        <p:spPr>
          <a:xfrm>
            <a:off x="1350913" y="5037452"/>
            <a:ext cx="2490331" cy="15167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1953C8-7B29-4159-BA32-DEB9323A0582}"/>
              </a:ext>
            </a:extLst>
          </p:cNvPr>
          <p:cNvSpPr txBox="1"/>
          <p:nvPr/>
        </p:nvSpPr>
        <p:spPr>
          <a:xfrm>
            <a:off x="1328667" y="5217714"/>
            <a:ext cx="253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/>
              <a:t>Introducing missing data via MCAR mechanism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D56B67-F7FF-4B72-BC15-FE0C5B6A2702}"/>
              </a:ext>
            </a:extLst>
          </p:cNvPr>
          <p:cNvSpPr txBox="1"/>
          <p:nvPr/>
        </p:nvSpPr>
        <p:spPr>
          <a:xfrm>
            <a:off x="1328667" y="5845049"/>
            <a:ext cx="253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/>
              <a:t>Test MCAR at three levels:  20%, 30% and 40%</a:t>
            </a:r>
            <a:endParaRPr lang="en-US" sz="1200" dirty="0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DB0A364-A768-4940-9065-C285F06004A3}"/>
              </a:ext>
            </a:extLst>
          </p:cNvPr>
          <p:cNvSpPr/>
          <p:nvPr/>
        </p:nvSpPr>
        <p:spPr>
          <a:xfrm>
            <a:off x="2406633" y="4509435"/>
            <a:ext cx="135046" cy="17909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FC1F16-381A-43B2-BF25-00D4747E6A4B}"/>
              </a:ext>
            </a:extLst>
          </p:cNvPr>
          <p:cNvSpPr txBox="1"/>
          <p:nvPr/>
        </p:nvSpPr>
        <p:spPr>
          <a:xfrm>
            <a:off x="4847505" y="10308"/>
            <a:ext cx="275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3. Benchmark models</a:t>
            </a:r>
            <a:endParaRPr lang="en-US" sz="1200" b="1" dirty="0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A1348D4-FA83-4317-BB21-AECAD94A3F84}"/>
              </a:ext>
            </a:extLst>
          </p:cNvPr>
          <p:cNvSpPr/>
          <p:nvPr/>
        </p:nvSpPr>
        <p:spPr>
          <a:xfrm>
            <a:off x="4348026" y="298693"/>
            <a:ext cx="2759210" cy="1990402"/>
          </a:xfrm>
          <a:prstGeom prst="roundRect">
            <a:avLst>
              <a:gd name="adj" fmla="val 1292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4A58C1-835B-45E5-B6C5-3F58821B8C45}"/>
              </a:ext>
            </a:extLst>
          </p:cNvPr>
          <p:cNvSpPr txBox="1"/>
          <p:nvPr/>
        </p:nvSpPr>
        <p:spPr>
          <a:xfrm>
            <a:off x="4668695" y="336644"/>
            <a:ext cx="21584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Models used for benchmarking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FE6631-DF8B-4994-AB34-4CDAD8B43021}"/>
              </a:ext>
            </a:extLst>
          </p:cNvPr>
          <p:cNvGrpSpPr/>
          <p:nvPr/>
        </p:nvGrpSpPr>
        <p:grpSpPr>
          <a:xfrm>
            <a:off x="4470915" y="634414"/>
            <a:ext cx="2501881" cy="1516759"/>
            <a:chOff x="3350196" y="748644"/>
            <a:chExt cx="2501881" cy="151675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C534ABD-F200-43AA-892A-37656AB5B5A8}"/>
                </a:ext>
              </a:extLst>
            </p:cNvPr>
            <p:cNvSpPr/>
            <p:nvPr/>
          </p:nvSpPr>
          <p:spPr>
            <a:xfrm>
              <a:off x="3361746" y="748644"/>
              <a:ext cx="2490331" cy="151675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A403965-F0A6-4E96-B828-97A643F5EF4B}"/>
                </a:ext>
              </a:extLst>
            </p:cNvPr>
            <p:cNvSpPr txBox="1"/>
            <p:nvPr/>
          </p:nvSpPr>
          <p:spPr>
            <a:xfrm>
              <a:off x="3374474" y="841828"/>
              <a:ext cx="23946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dist">
                <a:buFont typeface="Arial" panose="020B0604020202020204" pitchFamily="34" charset="0"/>
                <a:buChar char="•"/>
              </a:pPr>
              <a:r>
                <a:rPr lang="en-GB" sz="1200" dirty="0"/>
                <a:t>Basic ML: SoftImpute, KNN</a:t>
              </a:r>
              <a:endParaRPr lang="en-US" sz="12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FAB9D17-1DA0-47B3-9580-44D9A73AECE5}"/>
                </a:ext>
              </a:extLst>
            </p:cNvPr>
            <p:cNvSpPr txBox="1"/>
            <p:nvPr/>
          </p:nvSpPr>
          <p:spPr>
            <a:xfrm>
              <a:off x="3385541" y="1207808"/>
              <a:ext cx="23946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dist">
                <a:buFont typeface="Arial" panose="020B0604020202020204" pitchFamily="34" charset="0"/>
                <a:buChar char="•"/>
              </a:pPr>
              <a:r>
                <a:rPr lang="en-GB" sz="1200" dirty="0"/>
                <a:t>Traditional ML: RF, SVM, MLP</a:t>
              </a:r>
              <a:endParaRPr lang="en-US" sz="12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3CF87C3-C0C8-4710-A383-4C645D7FB9FD}"/>
                </a:ext>
              </a:extLst>
            </p:cNvPr>
            <p:cNvSpPr txBox="1"/>
            <p:nvPr/>
          </p:nvSpPr>
          <p:spPr>
            <a:xfrm>
              <a:off x="3374474" y="1504316"/>
              <a:ext cx="23946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GB" sz="1200" dirty="0"/>
                <a:t>Advanced ML: Transformer, LSTM</a:t>
              </a:r>
              <a:endParaRPr lang="en-US" sz="12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0EF2952-80F5-4CEF-9FE3-F064F074A4FF}"/>
                </a:ext>
              </a:extLst>
            </p:cNvPr>
            <p:cNvSpPr txBox="1"/>
            <p:nvPr/>
          </p:nvSpPr>
          <p:spPr>
            <a:xfrm>
              <a:off x="3350196" y="1950306"/>
              <a:ext cx="23946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dist">
                <a:buFont typeface="Arial" panose="020B0604020202020204" pitchFamily="34" charset="0"/>
                <a:buChar char="•"/>
              </a:pPr>
              <a:r>
                <a:rPr lang="en-GB" sz="1200" dirty="0"/>
                <a:t>State of the art: LNN</a:t>
              </a:r>
              <a:endParaRPr lang="en-US" sz="1200" dirty="0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33635F8-7BD2-458A-9410-D0374EE9D121}"/>
              </a:ext>
            </a:extLst>
          </p:cNvPr>
          <p:cNvSpPr txBox="1"/>
          <p:nvPr/>
        </p:nvSpPr>
        <p:spPr>
          <a:xfrm>
            <a:off x="5090284" y="2487660"/>
            <a:ext cx="1834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4. Model setup</a:t>
            </a:r>
            <a:endParaRPr lang="en-US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AB149A7-7EE8-41D7-8AC0-A665FC47C365}"/>
              </a:ext>
            </a:extLst>
          </p:cNvPr>
          <p:cNvSpPr txBox="1"/>
          <p:nvPr/>
        </p:nvSpPr>
        <p:spPr>
          <a:xfrm>
            <a:off x="4611881" y="2758991"/>
            <a:ext cx="2324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Model training and validation</a:t>
            </a:r>
            <a:endParaRPr lang="en-US" sz="12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80F6185-BEE3-4733-B6E0-BB738B4CCE0E}"/>
              </a:ext>
            </a:extLst>
          </p:cNvPr>
          <p:cNvSpPr/>
          <p:nvPr/>
        </p:nvSpPr>
        <p:spPr>
          <a:xfrm>
            <a:off x="4414220" y="3044486"/>
            <a:ext cx="2490331" cy="15167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A7EAF1-04ED-4F42-B388-EF1CE13ED4F5}"/>
              </a:ext>
            </a:extLst>
          </p:cNvPr>
          <p:cNvSpPr txBox="1"/>
          <p:nvPr/>
        </p:nvSpPr>
        <p:spPr>
          <a:xfrm>
            <a:off x="4462066" y="3121121"/>
            <a:ext cx="2394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/>
              <a:t>Samples with missed y: Separate for  imputation 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F2CEDC-B042-4BA4-84AE-49EA3052FBC4}"/>
              </a:ext>
            </a:extLst>
          </p:cNvPr>
          <p:cNvSpPr txBox="1"/>
          <p:nvPr/>
        </p:nvSpPr>
        <p:spPr>
          <a:xfrm>
            <a:off x="4462066" y="3746412"/>
            <a:ext cx="2394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dist">
              <a:buFont typeface="Arial" panose="020B0604020202020204" pitchFamily="34" charset="0"/>
              <a:buChar char="•"/>
            </a:pPr>
            <a:r>
              <a:rPr lang="en-GB" sz="1200" dirty="0"/>
              <a:t>Samples with known y: Separate for  training and validation </a:t>
            </a:r>
            <a:endParaRPr 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5D47FE-C77F-4B6E-820F-13137FAF66A2}"/>
              </a:ext>
            </a:extLst>
          </p:cNvPr>
          <p:cNvSpPr txBox="1"/>
          <p:nvPr/>
        </p:nvSpPr>
        <p:spPr>
          <a:xfrm>
            <a:off x="4585720" y="4794166"/>
            <a:ext cx="224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Hyperparameter optimization</a:t>
            </a:r>
            <a:endParaRPr lang="en-US" sz="1200" b="1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840F07-5BBD-4D1F-894C-3D72E3BD8BAA}"/>
              </a:ext>
            </a:extLst>
          </p:cNvPr>
          <p:cNvSpPr/>
          <p:nvPr/>
        </p:nvSpPr>
        <p:spPr>
          <a:xfrm>
            <a:off x="4420230" y="5045357"/>
            <a:ext cx="2490331" cy="15167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F289646-4A12-4580-BCD3-C502068D78C0}"/>
              </a:ext>
            </a:extLst>
          </p:cNvPr>
          <p:cNvSpPr txBox="1"/>
          <p:nvPr/>
        </p:nvSpPr>
        <p:spPr>
          <a:xfrm>
            <a:off x="4395458" y="5150537"/>
            <a:ext cx="240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dist">
              <a:buFont typeface="Arial" panose="020B0604020202020204" pitchFamily="34" charset="0"/>
              <a:buChar char="•"/>
            </a:pPr>
            <a:r>
              <a:rPr lang="en-GB" sz="1200" dirty="0"/>
              <a:t>Grid search : learning rates, batch sizes, dropout rates, and architectural configurations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B020821-F252-4B2E-B6BC-42B803A09328}"/>
                  </a:ext>
                </a:extLst>
              </p:cNvPr>
              <p:cNvSpPr txBox="1"/>
              <p:nvPr/>
            </p:nvSpPr>
            <p:spPr>
              <a:xfrm>
                <a:off x="4462066" y="5902048"/>
                <a:ext cx="23587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Adam optimizer: learning rates </a:t>
                </a:r>
                <a14:m>
                  <m:oMath xmlns:m="http://schemas.openxmlformats.org/officeDocument/2006/math">
                    <m:r>
                      <a:rPr lang="en-US" sz="12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200" smtClean="0">
                        <a:latin typeface="Cambria Math" panose="02040503050406030204" pitchFamily="18" charset="0"/>
                      </a:rPr>
                      <m:t>001</m:t>
                    </m:r>
                    <m:r>
                      <a:rPr lang="en-US" sz="120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20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200" i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200" dirty="0"/>
              </a:p>
              <a:p>
                <a:pPr algn="just"/>
                <a:r>
                  <a:rPr lang="en-GB" sz="1200" dirty="0"/>
                  <a:t> </a:t>
                </a:r>
                <a:endParaRPr lang="en-US" sz="12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B020821-F252-4B2E-B6BC-42B803A09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066" y="5902048"/>
                <a:ext cx="23587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49B6DA58-8166-4E22-8B2B-29320D1C19B1}"/>
              </a:ext>
            </a:extLst>
          </p:cNvPr>
          <p:cNvSpPr/>
          <p:nvPr/>
        </p:nvSpPr>
        <p:spPr>
          <a:xfrm>
            <a:off x="7329057" y="306283"/>
            <a:ext cx="2898708" cy="4197209"/>
          </a:xfrm>
          <a:prstGeom prst="roundRect">
            <a:avLst>
              <a:gd name="adj" fmla="val 1079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72785AD-91A2-4BD7-A71F-14A86DCE3F8C}"/>
              </a:ext>
            </a:extLst>
          </p:cNvPr>
          <p:cNvSpPr txBox="1"/>
          <p:nvPr/>
        </p:nvSpPr>
        <p:spPr>
          <a:xfrm>
            <a:off x="7883765" y="16310"/>
            <a:ext cx="264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5. Implementing ILLWM</a:t>
            </a:r>
            <a:endParaRPr lang="en-US" sz="1200" b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753777D-F93A-4726-9850-AFCB32362A67}"/>
              </a:ext>
            </a:extLst>
          </p:cNvPr>
          <p:cNvSpPr/>
          <p:nvPr/>
        </p:nvSpPr>
        <p:spPr>
          <a:xfrm>
            <a:off x="7581093" y="550452"/>
            <a:ext cx="2490331" cy="15167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5501A0A-4FAD-411A-B0A8-50E60685B7CF}"/>
              </a:ext>
            </a:extLst>
          </p:cNvPr>
          <p:cNvSpPr txBox="1"/>
          <p:nvPr/>
        </p:nvSpPr>
        <p:spPr>
          <a:xfrm>
            <a:off x="7808856" y="310651"/>
            <a:ext cx="21584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Calculation of the weights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D2AA16D-C111-4C0A-B736-8DCC78D3B4C2}"/>
              </a:ext>
            </a:extLst>
          </p:cNvPr>
          <p:cNvSpPr txBox="1"/>
          <p:nvPr/>
        </p:nvSpPr>
        <p:spPr>
          <a:xfrm>
            <a:off x="7546176" y="548149"/>
            <a:ext cx="2483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dist">
              <a:buFont typeface="Arial" panose="020B0604020202020204" pitchFamily="34" charset="0"/>
              <a:buChar char="•"/>
            </a:pPr>
            <a:r>
              <a:rPr lang="en-GB" sz="1200" dirty="0"/>
              <a:t>Process input data independently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1072B97-F53F-4BAC-A148-5A22A3FDB23E}"/>
                  </a:ext>
                </a:extLst>
              </p:cNvPr>
              <p:cNvSpPr txBox="1"/>
              <p:nvPr/>
            </p:nvSpPr>
            <p:spPr>
              <a:xfrm>
                <a:off x="7561314" y="1215347"/>
                <a:ext cx="23946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Calculation of the weight for LNN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𝑙𝑛𝑛</m:t>
                        </m:r>
                      </m:sub>
                    </m:sSub>
                    <m:r>
                      <a:rPr lang="en-GB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1072B97-F53F-4BAC-A148-5A22A3FDB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14" y="1215347"/>
                <a:ext cx="2394638" cy="461665"/>
              </a:xfrm>
              <a:prstGeom prst="rect">
                <a:avLst/>
              </a:prstGeom>
              <a:blipFill>
                <a:blip r:embed="rId3"/>
                <a:stretch>
                  <a:fillRect r="-254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419D17D-BAA8-42E1-A816-0C15D28BD43E}"/>
                  </a:ext>
                </a:extLst>
              </p:cNvPr>
              <p:cNvSpPr txBox="1"/>
              <p:nvPr/>
            </p:nvSpPr>
            <p:spPr>
              <a:xfrm>
                <a:off x="7581092" y="1609113"/>
                <a:ext cx="23946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Calculation of the weight for LSTM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𝑙𝑠𝑡𝑚</m:t>
                        </m:r>
                      </m:sub>
                    </m:sSub>
                    <m:r>
                      <a:rPr lang="en-GB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419D17D-BAA8-42E1-A816-0C15D28BD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092" y="1609113"/>
                <a:ext cx="2394638" cy="461665"/>
              </a:xfrm>
              <a:prstGeom prst="rect">
                <a:avLst/>
              </a:prstGeom>
              <a:blipFill>
                <a:blip r:embed="rId4"/>
                <a:stretch>
                  <a:fillRect t="-1316" r="-25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FB7C738F-61D2-4E1A-9682-BE0C224A9D11}"/>
              </a:ext>
            </a:extLst>
          </p:cNvPr>
          <p:cNvSpPr txBox="1"/>
          <p:nvPr/>
        </p:nvSpPr>
        <p:spPr>
          <a:xfrm>
            <a:off x="7673305" y="2365119"/>
            <a:ext cx="2490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Integration </a:t>
            </a:r>
            <a:r>
              <a:rPr lang="en-US" sz="1200" b="1" dirty="0"/>
              <a:t>of standalone models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FDF851E-3F45-4E55-A918-47155D9070B2}"/>
              </a:ext>
            </a:extLst>
          </p:cNvPr>
          <p:cNvSpPr/>
          <p:nvPr/>
        </p:nvSpPr>
        <p:spPr>
          <a:xfrm>
            <a:off x="7606715" y="2710976"/>
            <a:ext cx="2490331" cy="15167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43787E-A3FE-474E-A01D-792EFDC1016C}"/>
              </a:ext>
            </a:extLst>
          </p:cNvPr>
          <p:cNvSpPr txBox="1"/>
          <p:nvPr/>
        </p:nvSpPr>
        <p:spPr>
          <a:xfrm>
            <a:off x="7603232" y="3206179"/>
            <a:ext cx="248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dist">
              <a:buFont typeface="Arial" panose="020B0604020202020204" pitchFamily="34" charset="0"/>
              <a:buChar char="•"/>
            </a:pPr>
            <a:r>
              <a:rPr lang="en-GB" sz="1200" dirty="0"/>
              <a:t>Final imputed value: weighted sum of individual outputs</a:t>
            </a:r>
            <a:endParaRPr 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7814008-CF63-4DE0-8057-8A260462F14F}"/>
              </a:ext>
            </a:extLst>
          </p:cNvPr>
          <p:cNvSpPr txBox="1"/>
          <p:nvPr/>
        </p:nvSpPr>
        <p:spPr>
          <a:xfrm>
            <a:off x="7581092" y="2713300"/>
            <a:ext cx="2468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dist">
              <a:buFont typeface="Arial" panose="020B0604020202020204" pitchFamily="34" charset="0"/>
              <a:buChar char="•"/>
            </a:pPr>
            <a:r>
              <a:rPr lang="en-US" sz="1200" dirty="0"/>
              <a:t>Model with lower RMSE: higher weight in imputation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2C64508-62EF-43CB-8DB5-C2CF36F81063}"/>
              </a:ext>
            </a:extLst>
          </p:cNvPr>
          <p:cNvSpPr/>
          <p:nvPr/>
        </p:nvSpPr>
        <p:spPr>
          <a:xfrm>
            <a:off x="1240715" y="330587"/>
            <a:ext cx="2659392" cy="41594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352419-CFA1-425D-B2DE-D353D582E329}"/>
              </a:ext>
            </a:extLst>
          </p:cNvPr>
          <p:cNvSpPr/>
          <p:nvPr/>
        </p:nvSpPr>
        <p:spPr>
          <a:xfrm>
            <a:off x="1316645" y="632791"/>
            <a:ext cx="2490331" cy="15167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5680E-B5B6-4136-BFE0-70702F2BEA8B}"/>
              </a:ext>
            </a:extLst>
          </p:cNvPr>
          <p:cNvSpPr txBox="1"/>
          <p:nvPr/>
        </p:nvSpPr>
        <p:spPr>
          <a:xfrm>
            <a:off x="1249786" y="0"/>
            <a:ext cx="4154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1. Data collection and pre-processing</a:t>
            </a:r>
            <a:endParaRPr lang="en-US" sz="1200" b="1" dirty="0"/>
          </a:p>
        </p:txBody>
      </p:sp>
      <p:pic>
        <p:nvPicPr>
          <p:cNvPr id="17" name="Graphic 16" descr="City with solid fill">
            <a:extLst>
              <a:ext uri="{FF2B5EF4-FFF2-40B4-BE49-F238E27FC236}">
                <a16:creationId xmlns:a16="http://schemas.microsoft.com/office/drawing/2014/main" id="{94831834-FEAF-438C-AF34-78061EA7E7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1707" y="639727"/>
            <a:ext cx="598778" cy="598778"/>
          </a:xfrm>
          <a:prstGeom prst="rect">
            <a:avLst/>
          </a:prstGeom>
        </p:spPr>
      </p:pic>
      <p:pic>
        <p:nvPicPr>
          <p:cNvPr id="19" name="Graphic 18" descr="House with solid fill">
            <a:extLst>
              <a:ext uri="{FF2B5EF4-FFF2-40B4-BE49-F238E27FC236}">
                <a16:creationId xmlns:a16="http://schemas.microsoft.com/office/drawing/2014/main" id="{B688A32D-9059-4748-988B-1D98CAD2A2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75887" y="639727"/>
            <a:ext cx="503199" cy="50319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67C6B4A-510B-4EAB-8F1C-006CB1513E6D}"/>
              </a:ext>
            </a:extLst>
          </p:cNvPr>
          <p:cNvSpPr txBox="1"/>
          <p:nvPr/>
        </p:nvSpPr>
        <p:spPr>
          <a:xfrm>
            <a:off x="1271596" y="1108790"/>
            <a:ext cx="96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Commercial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1B021B-C065-4B3F-84D2-1122A17D7C2D}"/>
              </a:ext>
            </a:extLst>
          </p:cNvPr>
          <p:cNvSpPr txBox="1"/>
          <p:nvPr/>
        </p:nvSpPr>
        <p:spPr>
          <a:xfrm>
            <a:off x="2080229" y="1100005"/>
            <a:ext cx="96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Residential</a:t>
            </a:r>
            <a:endParaRPr lang="en-US" sz="1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7750A5-A046-4904-938E-587442298BC6}"/>
              </a:ext>
            </a:extLst>
          </p:cNvPr>
          <p:cNvGrpSpPr/>
          <p:nvPr/>
        </p:nvGrpSpPr>
        <p:grpSpPr>
          <a:xfrm>
            <a:off x="2993642" y="591937"/>
            <a:ext cx="598778" cy="598778"/>
            <a:chOff x="3340780" y="3381210"/>
            <a:chExt cx="598778" cy="598778"/>
          </a:xfrm>
        </p:grpSpPr>
        <p:pic>
          <p:nvPicPr>
            <p:cNvPr id="21" name="Graphic 20" descr="Schoolhouse with solid fill">
              <a:extLst>
                <a:ext uri="{FF2B5EF4-FFF2-40B4-BE49-F238E27FC236}">
                  <a16:creationId xmlns:a16="http://schemas.microsoft.com/office/drawing/2014/main" id="{BEFD236C-ABB0-4AC9-A028-C98F2FBC7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40780" y="3381210"/>
              <a:ext cx="598778" cy="598778"/>
            </a:xfrm>
            <a:prstGeom prst="rect">
              <a:avLst/>
            </a:prstGeom>
          </p:spPr>
        </p:pic>
        <p:pic>
          <p:nvPicPr>
            <p:cNvPr id="24" name="Graphic 23" descr="Medical with solid fill">
              <a:extLst>
                <a:ext uri="{FF2B5EF4-FFF2-40B4-BE49-F238E27FC236}">
                  <a16:creationId xmlns:a16="http://schemas.microsoft.com/office/drawing/2014/main" id="{3AE82814-2475-4EAD-9F04-D49928E30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72097" y="3489932"/>
              <a:ext cx="167461" cy="167461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08A09A1-FF4D-43F9-B8E3-505EF7A196F2}"/>
              </a:ext>
            </a:extLst>
          </p:cNvPr>
          <p:cNvSpPr txBox="1"/>
          <p:nvPr/>
        </p:nvSpPr>
        <p:spPr>
          <a:xfrm>
            <a:off x="2953052" y="1108790"/>
            <a:ext cx="96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Hospital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F62BF-552B-4006-A0D5-F103F64BD52B}"/>
              </a:ext>
            </a:extLst>
          </p:cNvPr>
          <p:cNvSpPr txBox="1"/>
          <p:nvPr/>
        </p:nvSpPr>
        <p:spPr>
          <a:xfrm>
            <a:off x="1944952" y="369664"/>
            <a:ext cx="1668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Data collection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7D56FE5-E75B-4DE1-80A9-D562F7EFA212}"/>
              </a:ext>
            </a:extLst>
          </p:cNvPr>
          <p:cNvSpPr/>
          <p:nvPr/>
        </p:nvSpPr>
        <p:spPr>
          <a:xfrm>
            <a:off x="1303643" y="2625549"/>
            <a:ext cx="2490331" cy="15167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0780B3-D3BC-45D2-9D35-E59B07AEA9C0}"/>
              </a:ext>
            </a:extLst>
          </p:cNvPr>
          <p:cNvSpPr txBox="1"/>
          <p:nvPr/>
        </p:nvSpPr>
        <p:spPr>
          <a:xfrm>
            <a:off x="2000485" y="2398741"/>
            <a:ext cx="1668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P</a:t>
            </a:r>
            <a:r>
              <a:rPr lang="en-US" sz="1200" b="1" dirty="0"/>
              <a:t>re-processing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008E204-4E28-409E-B111-2D989207E422}"/>
              </a:ext>
            </a:extLst>
          </p:cNvPr>
          <p:cNvSpPr/>
          <p:nvPr/>
        </p:nvSpPr>
        <p:spPr>
          <a:xfrm>
            <a:off x="2406633" y="2171025"/>
            <a:ext cx="154197" cy="31663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5AC496-36F9-43AB-96F4-9D76F6C3470F}"/>
              </a:ext>
            </a:extLst>
          </p:cNvPr>
          <p:cNvSpPr txBox="1"/>
          <p:nvPr/>
        </p:nvSpPr>
        <p:spPr>
          <a:xfrm>
            <a:off x="1307400" y="2675740"/>
            <a:ext cx="244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/>
              <a:t>Data structure  and timeframe alignment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8BFE8C-6011-4806-809C-5C14E7DE4D72}"/>
              </a:ext>
            </a:extLst>
          </p:cNvPr>
          <p:cNvSpPr txBox="1"/>
          <p:nvPr/>
        </p:nvSpPr>
        <p:spPr>
          <a:xfrm>
            <a:off x="7541008" y="794020"/>
            <a:ext cx="2394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/>
              <a:t>Generate  benchmark models respective estimates</a:t>
            </a:r>
            <a:endParaRPr lang="en-US" sz="1200" dirty="0"/>
          </a:p>
        </p:txBody>
      </p:sp>
      <p:pic>
        <p:nvPicPr>
          <p:cNvPr id="35" name="Graphic 34" descr="Lightbulb with solid fill">
            <a:extLst>
              <a:ext uri="{FF2B5EF4-FFF2-40B4-BE49-F238E27FC236}">
                <a16:creationId xmlns:a16="http://schemas.microsoft.com/office/drawing/2014/main" id="{A2972A33-8C37-4CD6-B150-D7AAAC034C5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02500" y="653791"/>
            <a:ext cx="198413" cy="198413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47A5AEF2-BE8A-4A09-A0FF-930EB2FA1993}"/>
              </a:ext>
            </a:extLst>
          </p:cNvPr>
          <p:cNvSpPr txBox="1"/>
          <p:nvPr/>
        </p:nvSpPr>
        <p:spPr>
          <a:xfrm>
            <a:off x="8060307" y="4644078"/>
            <a:ext cx="1655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6. Model evaluation</a:t>
            </a:r>
            <a:endParaRPr lang="en-US" sz="1200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474C6FF-3DE6-4583-B2F8-7E93DD6B445F}"/>
              </a:ext>
            </a:extLst>
          </p:cNvPr>
          <p:cNvSpPr/>
          <p:nvPr/>
        </p:nvSpPr>
        <p:spPr>
          <a:xfrm>
            <a:off x="7561314" y="5045357"/>
            <a:ext cx="2490331" cy="15167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26F1DD4-5DF7-4365-AA7A-F270C840057A}"/>
              </a:ext>
            </a:extLst>
          </p:cNvPr>
          <p:cNvSpPr txBox="1"/>
          <p:nvPr/>
        </p:nvSpPr>
        <p:spPr>
          <a:xfrm>
            <a:off x="7568050" y="3757110"/>
            <a:ext cx="2468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dist">
              <a:buFont typeface="Arial" panose="020B0604020202020204" pitchFamily="34" charset="0"/>
              <a:buChar char="•"/>
            </a:pPr>
            <a:r>
              <a:rPr lang="en-GB" sz="1200" dirty="0"/>
              <a:t>Scale back  standard scalar values and update the dataset</a:t>
            </a:r>
            <a:endParaRPr lang="en-US" sz="1200" dirty="0"/>
          </a:p>
        </p:txBody>
      </p:sp>
      <p:sp>
        <p:nvSpPr>
          <p:cNvPr id="134" name="Arrow: Down 133">
            <a:extLst>
              <a:ext uri="{FF2B5EF4-FFF2-40B4-BE49-F238E27FC236}">
                <a16:creationId xmlns:a16="http://schemas.microsoft.com/office/drawing/2014/main" id="{48FEF4B8-5E34-4C89-8329-12323CB4A131}"/>
              </a:ext>
            </a:extLst>
          </p:cNvPr>
          <p:cNvSpPr/>
          <p:nvPr/>
        </p:nvSpPr>
        <p:spPr>
          <a:xfrm>
            <a:off x="8681534" y="2100823"/>
            <a:ext cx="154197" cy="31663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3EC1F57B-9A08-4BAD-BEAC-78D91B2C2B86}"/>
              </a:ext>
            </a:extLst>
          </p:cNvPr>
          <p:cNvSpPr/>
          <p:nvPr/>
        </p:nvSpPr>
        <p:spPr>
          <a:xfrm>
            <a:off x="5530717" y="4584880"/>
            <a:ext cx="149067" cy="2770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8D8B63F8-DD31-4EC0-AB0D-1C3EDB5C1814}"/>
              </a:ext>
            </a:extLst>
          </p:cNvPr>
          <p:cNvSpPr/>
          <p:nvPr/>
        </p:nvSpPr>
        <p:spPr>
          <a:xfrm>
            <a:off x="5612261" y="2323066"/>
            <a:ext cx="135046" cy="17909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Arrow: Down 138">
            <a:extLst>
              <a:ext uri="{FF2B5EF4-FFF2-40B4-BE49-F238E27FC236}">
                <a16:creationId xmlns:a16="http://schemas.microsoft.com/office/drawing/2014/main" id="{3C2F5630-C704-42C2-9242-EC6404026288}"/>
              </a:ext>
            </a:extLst>
          </p:cNvPr>
          <p:cNvSpPr/>
          <p:nvPr/>
        </p:nvSpPr>
        <p:spPr>
          <a:xfrm>
            <a:off x="8700685" y="4522548"/>
            <a:ext cx="135046" cy="17909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2129134B-8546-4F53-A872-7855CB22F67E}"/>
              </a:ext>
            </a:extLst>
          </p:cNvPr>
          <p:cNvCxnSpPr>
            <a:stCxn id="112" idx="3"/>
            <a:endCxn id="114" idx="1"/>
          </p:cNvCxnSpPr>
          <p:nvPr/>
        </p:nvCxnSpPr>
        <p:spPr>
          <a:xfrm flipV="1">
            <a:off x="3951655" y="1293894"/>
            <a:ext cx="396371" cy="4491433"/>
          </a:xfrm>
          <a:prstGeom prst="bentConnector3">
            <a:avLst>
              <a:gd name="adj1" fmla="val 2854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291C54D4-9489-4E59-841F-675A9C851CE0}"/>
              </a:ext>
            </a:extLst>
          </p:cNvPr>
          <p:cNvCxnSpPr>
            <a:stCxn id="122" idx="3"/>
            <a:endCxn id="127" idx="1"/>
          </p:cNvCxnSpPr>
          <p:nvPr/>
        </p:nvCxnSpPr>
        <p:spPr>
          <a:xfrm flipV="1">
            <a:off x="7134832" y="2404888"/>
            <a:ext cx="194225" cy="2308852"/>
          </a:xfrm>
          <a:prstGeom prst="bentConnector3">
            <a:avLst>
              <a:gd name="adj1" fmla="val 390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BE3B79C7-6D68-41AA-844C-0BED58374C30}"/>
              </a:ext>
            </a:extLst>
          </p:cNvPr>
          <p:cNvSpPr txBox="1"/>
          <p:nvPr/>
        </p:nvSpPr>
        <p:spPr>
          <a:xfrm>
            <a:off x="1279412" y="1355911"/>
            <a:ext cx="2527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/>
              <a:t>Collect KEPCO AMI energy consumption data: commercial, residential, hospital buildings (one year period)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D19D1D-5690-49E5-9B95-EF3EB859BC94}"/>
              </a:ext>
            </a:extLst>
          </p:cNvPr>
          <p:cNvSpPr txBox="1"/>
          <p:nvPr/>
        </p:nvSpPr>
        <p:spPr>
          <a:xfrm>
            <a:off x="1252031" y="3510680"/>
            <a:ext cx="249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Data categorization: feature encoding, normalization (standard scaler)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F558A86-E3F9-4C06-8D02-0CADDBB2B5F7}"/>
              </a:ext>
            </a:extLst>
          </p:cNvPr>
          <p:cNvSpPr txBox="1"/>
          <p:nvPr/>
        </p:nvSpPr>
        <p:spPr>
          <a:xfrm>
            <a:off x="7554527" y="5045357"/>
            <a:ext cx="23675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Accuracy of ILLWM : RMSE and Pearson correlation coefficient calculation 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9872F30-7673-4AA5-9E97-13F976E8FAF3}"/>
              </a:ext>
            </a:extLst>
          </p:cNvPr>
          <p:cNvSpPr txBox="1"/>
          <p:nvPr/>
        </p:nvSpPr>
        <p:spPr>
          <a:xfrm>
            <a:off x="7554527" y="5937259"/>
            <a:ext cx="23675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/>
              <a:t>Pearson correlation coefficient : High value represent stronger correlation </a:t>
            </a:r>
            <a:endParaRPr lang="en-US" sz="12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2478F84-4327-46D9-898B-7DA0F21D5DCD}"/>
              </a:ext>
            </a:extLst>
          </p:cNvPr>
          <p:cNvSpPr txBox="1"/>
          <p:nvPr/>
        </p:nvSpPr>
        <p:spPr>
          <a:xfrm>
            <a:off x="7539604" y="5676038"/>
            <a:ext cx="23974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dist">
              <a:buFont typeface="Arial" panose="020B0604020202020204" pitchFamily="34" charset="0"/>
              <a:buChar char="•"/>
            </a:pPr>
            <a:r>
              <a:rPr lang="en-GB" sz="1200" dirty="0"/>
              <a:t>Low RMSE: High accuracy</a:t>
            </a:r>
            <a:endParaRPr lang="en-US" sz="12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9F00DC6-CC1A-484E-9734-60732CB5749A}"/>
              </a:ext>
            </a:extLst>
          </p:cNvPr>
          <p:cNvSpPr txBox="1"/>
          <p:nvPr/>
        </p:nvSpPr>
        <p:spPr>
          <a:xfrm>
            <a:off x="1279412" y="3094751"/>
            <a:ext cx="244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Site selection: threshold, 33,000 observations</a:t>
            </a:r>
          </a:p>
        </p:txBody>
      </p:sp>
    </p:spTree>
    <p:extLst>
      <p:ext uri="{BB962C8B-B14F-4D97-AF65-F5344CB8AC3E}">
        <p14:creationId xmlns:p14="http://schemas.microsoft.com/office/powerpoint/2010/main" val="25918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FC44D46-6186-4811-8813-9AD2F4DF53E4}"/>
              </a:ext>
            </a:extLst>
          </p:cNvPr>
          <p:cNvGrpSpPr/>
          <p:nvPr/>
        </p:nvGrpSpPr>
        <p:grpSpPr>
          <a:xfrm>
            <a:off x="202374" y="308346"/>
            <a:ext cx="2264379" cy="2828260"/>
            <a:chOff x="170119" y="244550"/>
            <a:chExt cx="4238077" cy="53162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65FEBC-CCDC-424D-AD2A-9609818B02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6" t="4686" r="65100" b="1092"/>
            <a:stretch/>
          </p:blipFill>
          <p:spPr>
            <a:xfrm>
              <a:off x="170119" y="244550"/>
              <a:ext cx="4238077" cy="531628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37BC48-19D3-4383-84EF-A0A6B0800A20}"/>
                </a:ext>
              </a:extLst>
            </p:cNvPr>
            <p:cNvSpPr/>
            <p:nvPr/>
          </p:nvSpPr>
          <p:spPr>
            <a:xfrm>
              <a:off x="1360967" y="1297173"/>
              <a:ext cx="520996" cy="47846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CED0CE-74B0-4F07-ABA4-F6828F8ED244}"/>
                </a:ext>
              </a:extLst>
            </p:cNvPr>
            <p:cNvSpPr/>
            <p:nvPr/>
          </p:nvSpPr>
          <p:spPr>
            <a:xfrm>
              <a:off x="188645" y="255180"/>
              <a:ext cx="4208918" cy="528438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CE4150-544E-4C5F-B808-8EF47FA594CF}"/>
              </a:ext>
            </a:extLst>
          </p:cNvPr>
          <p:cNvGrpSpPr/>
          <p:nvPr/>
        </p:nvGrpSpPr>
        <p:grpSpPr>
          <a:xfrm>
            <a:off x="4093535" y="116957"/>
            <a:ext cx="3615073" cy="3551275"/>
            <a:chOff x="6581553" y="425298"/>
            <a:chExt cx="5263119" cy="531628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9C46D4F-0A82-4A62-8032-A3343C366A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331" t="5400" r="17587"/>
            <a:stretch/>
          </p:blipFill>
          <p:spPr>
            <a:xfrm>
              <a:off x="6592186" y="425299"/>
              <a:ext cx="5252486" cy="531628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A5BAC0B-8742-45DD-81E5-B42DBD9C6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6959586" y="4752752"/>
              <a:ext cx="486720" cy="49361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03E60B-E8ED-4171-A384-FF46790D176C}"/>
                </a:ext>
              </a:extLst>
            </p:cNvPr>
            <p:cNvSpPr/>
            <p:nvPr/>
          </p:nvSpPr>
          <p:spPr>
            <a:xfrm>
              <a:off x="6581553" y="425298"/>
              <a:ext cx="5252486" cy="52312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4ECF5E-CE5D-4FA8-B02B-6C884BCE7381}"/>
              </a:ext>
            </a:extLst>
          </p:cNvPr>
          <p:cNvCxnSpPr>
            <a:cxnSpLocks/>
          </p:cNvCxnSpPr>
          <p:nvPr/>
        </p:nvCxnSpPr>
        <p:spPr>
          <a:xfrm flipV="1">
            <a:off x="1117002" y="116957"/>
            <a:ext cx="2976533" cy="751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BEA849-C2CA-4669-9C0E-15901EAE4C18}"/>
              </a:ext>
            </a:extLst>
          </p:cNvPr>
          <p:cNvCxnSpPr>
            <a:cxnSpLocks/>
          </p:cNvCxnSpPr>
          <p:nvPr/>
        </p:nvCxnSpPr>
        <p:spPr>
          <a:xfrm>
            <a:off x="1117002" y="1122884"/>
            <a:ext cx="2969230" cy="2488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FFBAE65-19DA-4777-9818-277FA4C72D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12736" y="1688917"/>
            <a:ext cx="222736" cy="1752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D9DB5D4-198C-4A0E-B11B-FF755EE63F4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H="1">
            <a:off x="5416339" y="1892595"/>
            <a:ext cx="213727" cy="16817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8682A87-D750-44CE-B3B6-0E8C2DFBC6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747136" y="1959056"/>
            <a:ext cx="222736" cy="17526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BE73C8E-D1A5-476D-AEED-75D496B0F53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693943" y="764020"/>
            <a:ext cx="222737" cy="2227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2FBCB77-C01E-4278-ABC5-FD0AE796553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528209" y="1138801"/>
            <a:ext cx="222737" cy="2227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D8599B2-3261-43E4-86AA-249458DDEFC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178657" y="1641448"/>
            <a:ext cx="222737" cy="22273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912BFB3-5B22-41A3-BCFD-18A2B18B4B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981770" y="1882026"/>
            <a:ext cx="222737" cy="2227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2890E7F-E1FA-413E-BC0C-504E91B53CD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858503" y="2538763"/>
            <a:ext cx="222737" cy="2227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D997CE9-F886-458E-B717-7B0AEDDF78E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557167" y="2427394"/>
            <a:ext cx="222737" cy="22273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D118309-46A6-4B02-93EE-8CC3AED7809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096195" y="2799283"/>
            <a:ext cx="222737" cy="22273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D427AE4-3FBA-4AAE-BEAB-BF74FF74EE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178656" y="1335815"/>
            <a:ext cx="222737" cy="2227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E27242F-87CA-4C28-B90C-A6E152FEBE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163953" y="615018"/>
            <a:ext cx="222737" cy="22273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426FE39-73A5-4B2E-A7C8-044BDB5D33F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464770" y="1558552"/>
            <a:ext cx="222737" cy="2227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6D6CD83-A384-464C-A70D-97AEFFFD89A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664589" y="1736319"/>
            <a:ext cx="222737" cy="2227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AEB49D2-E586-41A2-AC73-733F884FEA0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001367" y="2403693"/>
            <a:ext cx="222737" cy="22273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241EE80-C800-4312-AE9D-BED4384F332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133605" y="2243763"/>
            <a:ext cx="222737" cy="22273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F2D6157-8FDD-44C0-9DE8-68CD0B3D768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530595" y="1976684"/>
            <a:ext cx="222737" cy="22273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20AF3B9-2068-43C2-A74B-3B6C315C327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044017" y="1148957"/>
            <a:ext cx="222737" cy="2227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830149F-681A-49FF-9A8D-08EAD5931C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163952" y="2971673"/>
            <a:ext cx="222737" cy="22273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A70BCF5-8710-4D04-9491-9B3C0190629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051439" y="1379753"/>
            <a:ext cx="222737" cy="22273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0CA1270-BB10-4FD5-B8F6-C462F2DFE81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47330" y="2505779"/>
            <a:ext cx="222737" cy="22273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B63C354-8557-4679-87D5-40CFE1F5B8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495780" y="2435555"/>
            <a:ext cx="222737" cy="22273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92A1A0F-C331-4421-AD95-2E84A5C6D09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504883" y="2980899"/>
            <a:ext cx="222737" cy="22273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084451D-5D6F-4DC9-B010-F16CBBC5CA7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044332" y="1023509"/>
            <a:ext cx="222737" cy="22273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81985FD-0E92-4E4F-8F98-D8B580EBCA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451345" y="1148293"/>
            <a:ext cx="222737" cy="22273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4516245-3668-4D86-8BDD-8CD69DC74F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516758" y="1454058"/>
            <a:ext cx="222737" cy="22273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081A0E0-BC4A-41DC-A386-F3AECD8A74D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41963" y="1460169"/>
            <a:ext cx="222737" cy="22273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C8FF338-95C9-412A-A818-D831A714E18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901644" y="1621790"/>
            <a:ext cx="222737" cy="22273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CC708B8-B937-4A6D-8368-0E112B549DC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162807" y="2019081"/>
            <a:ext cx="222737" cy="22273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D7241FF-8ABC-493D-BFFE-920AA3163D0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289280" y="2255779"/>
            <a:ext cx="222737" cy="22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0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883761-DC5D-4470-A6C6-F1470E07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37" y="406474"/>
            <a:ext cx="121920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7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64" y="3291840"/>
            <a:ext cx="9144000" cy="3566160"/>
          </a:xfrm>
        </p:spPr>
        <p:txBody>
          <a:bodyPr>
            <a:normAutofit fontScale="90000"/>
          </a:bodyPr>
          <a:lstStyle/>
          <a:p>
            <a:pPr algn="l"/>
            <a:r>
              <a:rPr lang="en-GB" sz="2800" dirty="0"/>
              <a:t>Contents: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1. LNN-LSTM Weighted Architecture (Suggested model 1)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2. LNN-LSTM Suggested model 2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3. Stand alone LNN model (Example 1)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4. Stand alone LNN Model (Example 2)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5. LSTM Model Architecture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6. Flow of Methodology</a:t>
            </a:r>
            <a:br>
              <a:rPr lang="en-GB" sz="2800" dirty="0"/>
            </a:br>
            <a:br>
              <a:rPr lang="en-GB" sz="2800" dirty="0"/>
            </a:b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5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roup 355">
            <a:extLst>
              <a:ext uri="{FF2B5EF4-FFF2-40B4-BE49-F238E27FC236}">
                <a16:creationId xmlns:a16="http://schemas.microsoft.com/office/drawing/2014/main" id="{D1BB643C-5311-4355-BC30-C7EF8AE55C04}"/>
              </a:ext>
            </a:extLst>
          </p:cNvPr>
          <p:cNvGrpSpPr/>
          <p:nvPr/>
        </p:nvGrpSpPr>
        <p:grpSpPr>
          <a:xfrm>
            <a:off x="50873" y="370715"/>
            <a:ext cx="12241061" cy="7028560"/>
            <a:chOff x="50873" y="370715"/>
            <a:chExt cx="12241061" cy="7028560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55D5AE12-14F7-4FB9-B353-3AF8E99B5E06}"/>
                </a:ext>
              </a:extLst>
            </p:cNvPr>
            <p:cNvSpPr/>
            <p:nvPr/>
          </p:nvSpPr>
          <p:spPr>
            <a:xfrm>
              <a:off x="194862" y="1355623"/>
              <a:ext cx="305528" cy="326639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4BAFA43C-850C-498B-A291-151EAD1FF4FC}"/>
                </a:ext>
              </a:extLst>
            </p:cNvPr>
            <p:cNvSpPr/>
            <p:nvPr/>
          </p:nvSpPr>
          <p:spPr>
            <a:xfrm>
              <a:off x="512369" y="1486067"/>
              <a:ext cx="353454" cy="8272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81508C-B31E-4363-B794-CF8AD7F683D7}"/>
                </a:ext>
              </a:extLst>
            </p:cNvPr>
            <p:cNvSpPr/>
            <p:nvPr/>
          </p:nvSpPr>
          <p:spPr>
            <a:xfrm>
              <a:off x="877803" y="999289"/>
              <a:ext cx="317511" cy="1137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FBA1E21-9078-4104-B85C-EF4AAE0A8396}"/>
                </a:ext>
              </a:extLst>
            </p:cNvPr>
            <p:cNvSpPr/>
            <p:nvPr/>
          </p:nvSpPr>
          <p:spPr>
            <a:xfrm>
              <a:off x="955686" y="1071405"/>
              <a:ext cx="173730" cy="1187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F7A1A92-F480-4F63-A57B-FBE248DD5033}"/>
                </a:ext>
              </a:extLst>
            </p:cNvPr>
            <p:cNvSpPr/>
            <p:nvPr/>
          </p:nvSpPr>
          <p:spPr>
            <a:xfrm>
              <a:off x="955686" y="1279263"/>
              <a:ext cx="173730" cy="1187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2B7510B-4B5A-49CA-BAE5-5059C11B559D}"/>
                </a:ext>
              </a:extLst>
            </p:cNvPr>
            <p:cNvSpPr/>
            <p:nvPr/>
          </p:nvSpPr>
          <p:spPr>
            <a:xfrm>
              <a:off x="955686" y="1487122"/>
              <a:ext cx="173730" cy="1187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E5465D-CFC8-43A2-BD8E-02A7BFE0D423}"/>
                </a:ext>
              </a:extLst>
            </p:cNvPr>
            <p:cNvSpPr/>
            <p:nvPr/>
          </p:nvSpPr>
          <p:spPr>
            <a:xfrm>
              <a:off x="949693" y="1682262"/>
              <a:ext cx="173730" cy="1187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07E3133-07A3-4ABF-97F3-B271BD56EF8C}"/>
                </a:ext>
              </a:extLst>
            </p:cNvPr>
            <p:cNvSpPr/>
            <p:nvPr/>
          </p:nvSpPr>
          <p:spPr>
            <a:xfrm>
              <a:off x="949693" y="1986627"/>
              <a:ext cx="173730" cy="1187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624A3A-922F-4AA4-AA47-DDE60A3B6F02}"/>
                </a:ext>
              </a:extLst>
            </p:cNvPr>
            <p:cNvSpPr/>
            <p:nvPr/>
          </p:nvSpPr>
          <p:spPr>
            <a:xfrm>
              <a:off x="1011283" y="1814297"/>
              <a:ext cx="32350" cy="229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DB92F31-E63A-428A-8370-7D25AC6ED38D}"/>
                </a:ext>
              </a:extLst>
            </p:cNvPr>
            <p:cNvSpPr/>
            <p:nvPr/>
          </p:nvSpPr>
          <p:spPr>
            <a:xfrm>
              <a:off x="1011283" y="1862284"/>
              <a:ext cx="32350" cy="229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5A8989-4F39-44BA-BE80-69DE50F7B63A}"/>
                </a:ext>
              </a:extLst>
            </p:cNvPr>
            <p:cNvSpPr/>
            <p:nvPr/>
          </p:nvSpPr>
          <p:spPr>
            <a:xfrm>
              <a:off x="1011281" y="1910273"/>
              <a:ext cx="32350" cy="229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C2068F0-6FA0-4FFC-992B-4B8DCCFD8B79}"/>
                </a:ext>
              </a:extLst>
            </p:cNvPr>
            <p:cNvSpPr/>
            <p:nvPr/>
          </p:nvSpPr>
          <p:spPr>
            <a:xfrm>
              <a:off x="1011281" y="1958261"/>
              <a:ext cx="32350" cy="229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8F70E7-EBA9-4C84-9BB5-7C0F7C86E65B}"/>
                </a:ext>
              </a:extLst>
            </p:cNvPr>
            <p:cNvSpPr/>
            <p:nvPr/>
          </p:nvSpPr>
          <p:spPr>
            <a:xfrm>
              <a:off x="1572729" y="999291"/>
              <a:ext cx="1218594" cy="1137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813D4DC-54CD-40D7-A748-FA4C774CAE1B}"/>
                </a:ext>
              </a:extLst>
            </p:cNvPr>
            <p:cNvGrpSpPr/>
            <p:nvPr/>
          </p:nvGrpSpPr>
          <p:grpSpPr>
            <a:xfrm>
              <a:off x="1698536" y="1012541"/>
              <a:ext cx="747190" cy="295885"/>
              <a:chOff x="5037665" y="2488403"/>
              <a:chExt cx="1055998" cy="590553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CF5FE0C-317F-42AC-9556-6E8D6FF7AA57}"/>
                  </a:ext>
                </a:extLst>
              </p:cNvPr>
              <p:cNvSpPr/>
              <p:nvPr/>
            </p:nvSpPr>
            <p:spPr>
              <a:xfrm>
                <a:off x="5037665" y="2513411"/>
                <a:ext cx="45719" cy="565545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AAB03D84-E58E-4F43-92C9-808BF6499825}"/>
                  </a:ext>
                </a:extLst>
              </p:cNvPr>
              <p:cNvSpPr/>
              <p:nvPr/>
            </p:nvSpPr>
            <p:spPr>
              <a:xfrm>
                <a:off x="5071479" y="2566988"/>
                <a:ext cx="45719" cy="51196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840FD4A5-C0E7-430B-99F9-D59800052B09}"/>
                  </a:ext>
                </a:extLst>
              </p:cNvPr>
              <p:cNvSpPr/>
              <p:nvPr/>
            </p:nvSpPr>
            <p:spPr>
              <a:xfrm>
                <a:off x="5107674" y="2607468"/>
                <a:ext cx="45719" cy="47148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4F731D0A-12AD-45C7-814F-B1366AA29B28}"/>
                  </a:ext>
                </a:extLst>
              </p:cNvPr>
              <p:cNvSpPr/>
              <p:nvPr/>
            </p:nvSpPr>
            <p:spPr>
              <a:xfrm>
                <a:off x="5148631" y="2513412"/>
                <a:ext cx="45719" cy="565544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CFBEA044-AA94-41F4-B147-CE0630E4E64A}"/>
                  </a:ext>
                </a:extLst>
              </p:cNvPr>
              <p:cNvSpPr/>
              <p:nvPr/>
            </p:nvSpPr>
            <p:spPr>
              <a:xfrm>
                <a:off x="5191969" y="2800351"/>
                <a:ext cx="45719" cy="2786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EDE53C7F-0B6B-4E24-98A1-9C8158146BFD}"/>
                  </a:ext>
                </a:extLst>
              </p:cNvPr>
              <p:cNvSpPr/>
              <p:nvPr/>
            </p:nvSpPr>
            <p:spPr>
              <a:xfrm>
                <a:off x="5228160" y="2540002"/>
                <a:ext cx="45719" cy="538952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90928630-1D83-4BDB-B5C2-83236962EEB5}"/>
                  </a:ext>
                </a:extLst>
              </p:cNvPr>
              <p:cNvSpPr/>
              <p:nvPr/>
            </p:nvSpPr>
            <p:spPr>
              <a:xfrm>
                <a:off x="5269117" y="3007518"/>
                <a:ext cx="45719" cy="71435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C8AFABDD-FDA4-47AA-AEA2-B6907B7C200F}"/>
                  </a:ext>
                </a:extLst>
              </p:cNvPr>
              <p:cNvSpPr/>
              <p:nvPr/>
            </p:nvSpPr>
            <p:spPr>
              <a:xfrm>
                <a:off x="5309000" y="2719388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0D18AFE7-66A8-4669-93DF-9BE914DE5F69}"/>
                  </a:ext>
                </a:extLst>
              </p:cNvPr>
              <p:cNvSpPr/>
              <p:nvPr/>
            </p:nvSpPr>
            <p:spPr>
              <a:xfrm>
                <a:off x="5341749" y="2750344"/>
                <a:ext cx="45719" cy="328610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2FAF75D-C18B-4C5A-AB5B-8C1ABB48B44D}"/>
                  </a:ext>
                </a:extLst>
              </p:cNvPr>
              <p:cNvSpPr/>
              <p:nvPr/>
            </p:nvSpPr>
            <p:spPr>
              <a:xfrm>
                <a:off x="5379256" y="2719388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AEC8C07-F631-4C21-813C-5320E51FD2DA}"/>
                  </a:ext>
                </a:extLst>
              </p:cNvPr>
              <p:cNvSpPr/>
              <p:nvPr/>
            </p:nvSpPr>
            <p:spPr>
              <a:xfrm>
                <a:off x="5414382" y="2566988"/>
                <a:ext cx="45719" cy="5119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8FAB550E-651F-4A74-9335-4A84BB8F50F1}"/>
                  </a:ext>
                </a:extLst>
              </p:cNvPr>
              <p:cNvSpPr/>
              <p:nvPr/>
            </p:nvSpPr>
            <p:spPr>
              <a:xfrm>
                <a:off x="5451889" y="2488406"/>
                <a:ext cx="45719" cy="59054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9FEF5455-8A58-4F04-8D0B-15D0F1439DE2}"/>
                  </a:ext>
                </a:extLst>
              </p:cNvPr>
              <p:cNvSpPr/>
              <p:nvPr/>
            </p:nvSpPr>
            <p:spPr>
              <a:xfrm>
                <a:off x="5490465" y="2719388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2D6F4795-8BB0-4B0E-95BE-53A60298F46C}"/>
                  </a:ext>
                </a:extLst>
              </p:cNvPr>
              <p:cNvSpPr/>
              <p:nvPr/>
            </p:nvSpPr>
            <p:spPr>
              <a:xfrm>
                <a:off x="5526660" y="2800350"/>
                <a:ext cx="45719" cy="2786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5081963-BC8F-4CA8-ACDA-E60EE34D8CD2}"/>
                  </a:ext>
                </a:extLst>
              </p:cNvPr>
              <p:cNvSpPr/>
              <p:nvPr/>
            </p:nvSpPr>
            <p:spPr>
              <a:xfrm>
                <a:off x="5558949" y="2513408"/>
                <a:ext cx="45719" cy="565545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CC4CBE98-62FA-44A1-9DD3-50B210FEF693}"/>
                  </a:ext>
                </a:extLst>
              </p:cNvPr>
              <p:cNvSpPr/>
              <p:nvPr/>
            </p:nvSpPr>
            <p:spPr>
              <a:xfrm>
                <a:off x="5592763" y="2566985"/>
                <a:ext cx="45719" cy="51196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BED3EEB3-9FBE-4092-B84E-4AF1E614265B}"/>
                  </a:ext>
                </a:extLst>
              </p:cNvPr>
              <p:cNvSpPr/>
              <p:nvPr/>
            </p:nvSpPr>
            <p:spPr>
              <a:xfrm>
                <a:off x="5628958" y="2719385"/>
                <a:ext cx="45719" cy="35956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5B81E83B-D391-4122-B798-B544D208F86F}"/>
                  </a:ext>
                </a:extLst>
              </p:cNvPr>
              <p:cNvSpPr/>
              <p:nvPr/>
            </p:nvSpPr>
            <p:spPr>
              <a:xfrm>
                <a:off x="5669915" y="2513409"/>
                <a:ext cx="45719" cy="565544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C9DD4110-C348-4A35-9D98-AB242B2DDDA7}"/>
                  </a:ext>
                </a:extLst>
              </p:cNvPr>
              <p:cNvSpPr/>
              <p:nvPr/>
            </p:nvSpPr>
            <p:spPr>
              <a:xfrm>
                <a:off x="5713253" y="2800348"/>
                <a:ext cx="45719" cy="2786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E9A279F3-1FBC-47F0-9679-4E45F2DB7E9F}"/>
                  </a:ext>
                </a:extLst>
              </p:cNvPr>
              <p:cNvSpPr/>
              <p:nvPr/>
            </p:nvSpPr>
            <p:spPr>
              <a:xfrm>
                <a:off x="5749444" y="2539999"/>
                <a:ext cx="45719" cy="538952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AC4420EC-8459-4AFD-A515-F6BA12CB567E}"/>
                  </a:ext>
                </a:extLst>
              </p:cNvPr>
              <p:cNvSpPr/>
              <p:nvPr/>
            </p:nvSpPr>
            <p:spPr>
              <a:xfrm>
                <a:off x="5790401" y="2659853"/>
                <a:ext cx="45719" cy="41909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011F6560-9D14-43BF-A706-7D0032120856}"/>
                  </a:ext>
                </a:extLst>
              </p:cNvPr>
              <p:cNvSpPr/>
              <p:nvPr/>
            </p:nvSpPr>
            <p:spPr>
              <a:xfrm>
                <a:off x="5830284" y="2719385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77794354-1671-40A0-ABAB-0609E0291372}"/>
                  </a:ext>
                </a:extLst>
              </p:cNvPr>
              <p:cNvSpPr/>
              <p:nvPr/>
            </p:nvSpPr>
            <p:spPr>
              <a:xfrm>
                <a:off x="5863033" y="2750341"/>
                <a:ext cx="45719" cy="328610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6874377D-E121-4F66-B200-B7B22967C86A}"/>
                  </a:ext>
                </a:extLst>
              </p:cNvPr>
              <p:cNvSpPr/>
              <p:nvPr/>
            </p:nvSpPr>
            <p:spPr>
              <a:xfrm>
                <a:off x="5900540" y="2900363"/>
                <a:ext cx="67875" cy="17858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2ED5AD20-67A4-40A6-94CD-3786C5908015}"/>
                  </a:ext>
                </a:extLst>
              </p:cNvPr>
              <p:cNvSpPr/>
              <p:nvPr/>
            </p:nvSpPr>
            <p:spPr>
              <a:xfrm>
                <a:off x="5935666" y="2566985"/>
                <a:ext cx="45719" cy="5119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BB0C07E8-3472-4FB3-A512-5734C962CD1C}"/>
                  </a:ext>
                </a:extLst>
              </p:cNvPr>
              <p:cNvSpPr/>
              <p:nvPr/>
            </p:nvSpPr>
            <p:spPr>
              <a:xfrm>
                <a:off x="5973173" y="2488403"/>
                <a:ext cx="45719" cy="59054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980E4386-44BE-4CA6-BECB-00B26B5AF23B}"/>
                  </a:ext>
                </a:extLst>
              </p:cNvPr>
              <p:cNvSpPr/>
              <p:nvPr/>
            </p:nvSpPr>
            <p:spPr>
              <a:xfrm>
                <a:off x="6011749" y="2719385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5D3E0D44-4C46-4281-993F-7D38383B9D7F}"/>
                  </a:ext>
                </a:extLst>
              </p:cNvPr>
              <p:cNvSpPr/>
              <p:nvPr/>
            </p:nvSpPr>
            <p:spPr>
              <a:xfrm>
                <a:off x="6047944" y="2900363"/>
                <a:ext cx="45719" cy="17858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97EA5E8-AC9C-4CBD-B3D4-E6E22C7A0EA7}"/>
                </a:ext>
              </a:extLst>
            </p:cNvPr>
            <p:cNvGrpSpPr/>
            <p:nvPr/>
          </p:nvGrpSpPr>
          <p:grpSpPr>
            <a:xfrm>
              <a:off x="1695906" y="1350185"/>
              <a:ext cx="719152" cy="296674"/>
              <a:chOff x="6434875" y="2951947"/>
              <a:chExt cx="1016372" cy="592126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59C323D3-0FCD-438A-8A33-4BE51D1BBC2F}"/>
                  </a:ext>
                </a:extLst>
              </p:cNvPr>
              <p:cNvSpPr/>
              <p:nvPr/>
            </p:nvSpPr>
            <p:spPr>
              <a:xfrm>
                <a:off x="6729940" y="2976952"/>
                <a:ext cx="45719" cy="565545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6C4F6A94-D2C5-4FCE-92F0-6AAB13AF1509}"/>
                  </a:ext>
                </a:extLst>
              </p:cNvPr>
              <p:cNvSpPr/>
              <p:nvPr/>
            </p:nvSpPr>
            <p:spPr>
              <a:xfrm>
                <a:off x="6763754" y="3030529"/>
                <a:ext cx="45719" cy="51196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4D54FC33-1238-47B4-8076-42C5134466F0}"/>
                  </a:ext>
                </a:extLst>
              </p:cNvPr>
              <p:cNvSpPr/>
              <p:nvPr/>
            </p:nvSpPr>
            <p:spPr>
              <a:xfrm>
                <a:off x="6799949" y="3071009"/>
                <a:ext cx="45719" cy="47148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93049D45-908D-4948-B413-DBBD3EA81C2E}"/>
                  </a:ext>
                </a:extLst>
              </p:cNvPr>
              <p:cNvSpPr/>
              <p:nvPr/>
            </p:nvSpPr>
            <p:spPr>
              <a:xfrm>
                <a:off x="6840906" y="2976953"/>
                <a:ext cx="45719" cy="565544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9C2C9509-2ECB-42C3-86CD-593C886AE98B}"/>
                  </a:ext>
                </a:extLst>
              </p:cNvPr>
              <p:cNvSpPr/>
              <p:nvPr/>
            </p:nvSpPr>
            <p:spPr>
              <a:xfrm>
                <a:off x="6884244" y="3263892"/>
                <a:ext cx="45719" cy="2786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369CDF7-F6B8-4319-A045-1F53B8742C0D}"/>
                  </a:ext>
                </a:extLst>
              </p:cNvPr>
              <p:cNvSpPr/>
              <p:nvPr/>
            </p:nvSpPr>
            <p:spPr>
              <a:xfrm>
                <a:off x="6920435" y="3003543"/>
                <a:ext cx="45719" cy="538952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FDAA754C-3125-4A65-8C4F-499023306525}"/>
                  </a:ext>
                </a:extLst>
              </p:cNvPr>
              <p:cNvSpPr/>
              <p:nvPr/>
            </p:nvSpPr>
            <p:spPr>
              <a:xfrm>
                <a:off x="6961392" y="3471059"/>
                <a:ext cx="45719" cy="71435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6F27FE2E-A39E-4CB7-9AE3-7AB8009EBEEE}"/>
                  </a:ext>
                </a:extLst>
              </p:cNvPr>
              <p:cNvSpPr/>
              <p:nvPr/>
            </p:nvSpPr>
            <p:spPr>
              <a:xfrm>
                <a:off x="7001275" y="3182929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8B045AAE-0973-4A7E-A73C-7A55A76E83F7}"/>
                  </a:ext>
                </a:extLst>
              </p:cNvPr>
              <p:cNvSpPr/>
              <p:nvPr/>
            </p:nvSpPr>
            <p:spPr>
              <a:xfrm>
                <a:off x="7034024" y="3213885"/>
                <a:ext cx="45719" cy="328610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EDFE5413-5763-4EE9-A75C-82A5A1F7F40D}"/>
                  </a:ext>
                </a:extLst>
              </p:cNvPr>
              <p:cNvSpPr/>
              <p:nvPr/>
            </p:nvSpPr>
            <p:spPr>
              <a:xfrm>
                <a:off x="7071531" y="3182929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C4834941-7D0A-4178-B272-40B79B3BC76E}"/>
                  </a:ext>
                </a:extLst>
              </p:cNvPr>
              <p:cNvSpPr/>
              <p:nvPr/>
            </p:nvSpPr>
            <p:spPr>
              <a:xfrm>
                <a:off x="7106657" y="3030529"/>
                <a:ext cx="45719" cy="5119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507B9248-D33F-415E-9ECC-3FDBA47A3D8C}"/>
                  </a:ext>
                </a:extLst>
              </p:cNvPr>
              <p:cNvSpPr/>
              <p:nvPr/>
            </p:nvSpPr>
            <p:spPr>
              <a:xfrm>
                <a:off x="7144164" y="2951947"/>
                <a:ext cx="45719" cy="59054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955858E-BA1B-4A5A-97A2-D9302463A7DD}"/>
                  </a:ext>
                </a:extLst>
              </p:cNvPr>
              <p:cNvSpPr/>
              <p:nvPr/>
            </p:nvSpPr>
            <p:spPr>
              <a:xfrm>
                <a:off x="7182740" y="3182929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3752E63-061C-4219-9EAE-755CD328BA2A}"/>
                  </a:ext>
                </a:extLst>
              </p:cNvPr>
              <p:cNvSpPr/>
              <p:nvPr/>
            </p:nvSpPr>
            <p:spPr>
              <a:xfrm>
                <a:off x="7218935" y="3263891"/>
                <a:ext cx="45719" cy="2786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076FD540-8FFB-48B7-A8FA-71513408E50F}"/>
                  </a:ext>
                </a:extLst>
              </p:cNvPr>
              <p:cNvSpPr/>
              <p:nvPr/>
            </p:nvSpPr>
            <p:spPr>
              <a:xfrm>
                <a:off x="7251224" y="2976949"/>
                <a:ext cx="45719" cy="565545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58607BAF-4748-464B-93A3-68413E5E46A8}"/>
                  </a:ext>
                </a:extLst>
              </p:cNvPr>
              <p:cNvSpPr/>
              <p:nvPr/>
            </p:nvSpPr>
            <p:spPr>
              <a:xfrm>
                <a:off x="7285038" y="3030526"/>
                <a:ext cx="45719" cy="51196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0152C8B4-046B-4A5D-A5B3-1269F18FE8ED}"/>
                  </a:ext>
                </a:extLst>
              </p:cNvPr>
              <p:cNvSpPr/>
              <p:nvPr/>
            </p:nvSpPr>
            <p:spPr>
              <a:xfrm>
                <a:off x="7321233" y="3182926"/>
                <a:ext cx="45719" cy="35956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2C075831-5F08-4102-991F-D4D3F4D4F74E}"/>
                  </a:ext>
                </a:extLst>
              </p:cNvPr>
              <p:cNvSpPr/>
              <p:nvPr/>
            </p:nvSpPr>
            <p:spPr>
              <a:xfrm>
                <a:off x="7362190" y="2976950"/>
                <a:ext cx="45719" cy="565544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B8BCDEE0-2ED9-4E13-A654-83B87547973F}"/>
                  </a:ext>
                </a:extLst>
              </p:cNvPr>
              <p:cNvSpPr/>
              <p:nvPr/>
            </p:nvSpPr>
            <p:spPr>
              <a:xfrm>
                <a:off x="7405528" y="3263889"/>
                <a:ext cx="45719" cy="2786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2CC17D17-F348-4230-BDE9-9C7B9206B4CE}"/>
                  </a:ext>
                </a:extLst>
              </p:cNvPr>
              <p:cNvSpPr/>
              <p:nvPr/>
            </p:nvSpPr>
            <p:spPr>
              <a:xfrm>
                <a:off x="6434875" y="3005121"/>
                <a:ext cx="45719" cy="538952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746A0CCD-5C69-4364-A4AC-1E2EB42373A4}"/>
                  </a:ext>
                </a:extLst>
              </p:cNvPr>
              <p:cNvSpPr/>
              <p:nvPr/>
            </p:nvSpPr>
            <p:spPr>
              <a:xfrm>
                <a:off x="6475832" y="3124975"/>
                <a:ext cx="45719" cy="41909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85C87484-D970-4CDB-A407-7979EC156620}"/>
                  </a:ext>
                </a:extLst>
              </p:cNvPr>
              <p:cNvSpPr/>
              <p:nvPr/>
            </p:nvSpPr>
            <p:spPr>
              <a:xfrm>
                <a:off x="6515715" y="3184507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26AD951B-339D-4792-8B95-04ED42421645}"/>
                  </a:ext>
                </a:extLst>
              </p:cNvPr>
              <p:cNvSpPr/>
              <p:nvPr/>
            </p:nvSpPr>
            <p:spPr>
              <a:xfrm>
                <a:off x="6548464" y="3215463"/>
                <a:ext cx="45719" cy="328610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9E90554F-71F3-4690-ACD4-92BDE6ACDD88}"/>
                  </a:ext>
                </a:extLst>
              </p:cNvPr>
              <p:cNvSpPr/>
              <p:nvPr/>
            </p:nvSpPr>
            <p:spPr>
              <a:xfrm>
                <a:off x="6585971" y="3365485"/>
                <a:ext cx="67875" cy="17858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3A81823-CA63-4A95-AB00-C94EF14F577E}"/>
                  </a:ext>
                </a:extLst>
              </p:cNvPr>
              <p:cNvSpPr/>
              <p:nvPr/>
            </p:nvSpPr>
            <p:spPr>
              <a:xfrm>
                <a:off x="6621097" y="3032107"/>
                <a:ext cx="45719" cy="5119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7BFD6335-F3E1-4D5C-AE86-8508AE2D3235}"/>
                  </a:ext>
                </a:extLst>
              </p:cNvPr>
              <p:cNvSpPr/>
              <p:nvPr/>
            </p:nvSpPr>
            <p:spPr>
              <a:xfrm>
                <a:off x="6658604" y="2953525"/>
                <a:ext cx="45719" cy="59054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6BF564DD-1F34-4668-81DA-BF808372B5B5}"/>
                  </a:ext>
                </a:extLst>
              </p:cNvPr>
              <p:cNvSpPr/>
              <p:nvPr/>
            </p:nvSpPr>
            <p:spPr>
              <a:xfrm>
                <a:off x="6697180" y="3184507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707C244-D552-4D24-8D79-AF4D73F674EA}"/>
                  </a:ext>
                </a:extLst>
              </p:cNvPr>
              <p:cNvSpPr/>
              <p:nvPr/>
            </p:nvSpPr>
            <p:spPr>
              <a:xfrm>
                <a:off x="6733375" y="3365485"/>
                <a:ext cx="45719" cy="17858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F3E1B5-204F-4C2A-A3E3-DBCE36A6171F}"/>
                </a:ext>
              </a:extLst>
            </p:cNvPr>
            <p:cNvGrpSpPr/>
            <p:nvPr/>
          </p:nvGrpSpPr>
          <p:grpSpPr>
            <a:xfrm>
              <a:off x="1701064" y="1786688"/>
              <a:ext cx="719152" cy="295882"/>
              <a:chOff x="6987372" y="3294852"/>
              <a:chExt cx="1016372" cy="590548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7400759-2BFE-4BE6-8EA3-8907E7CF9C0B}"/>
                  </a:ext>
                </a:extLst>
              </p:cNvPr>
              <p:cNvSpPr/>
              <p:nvPr/>
            </p:nvSpPr>
            <p:spPr>
              <a:xfrm>
                <a:off x="7282437" y="3318279"/>
                <a:ext cx="45719" cy="565545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C738097-D922-4575-BB5A-0D650D30EA39}"/>
                  </a:ext>
                </a:extLst>
              </p:cNvPr>
              <p:cNvSpPr/>
              <p:nvPr/>
            </p:nvSpPr>
            <p:spPr>
              <a:xfrm>
                <a:off x="7316251" y="3371856"/>
                <a:ext cx="45719" cy="51196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7F8BDCC0-8A43-4A39-8081-C0D6C45ACBBE}"/>
                  </a:ext>
                </a:extLst>
              </p:cNvPr>
              <p:cNvSpPr/>
              <p:nvPr/>
            </p:nvSpPr>
            <p:spPr>
              <a:xfrm>
                <a:off x="7352446" y="3412336"/>
                <a:ext cx="45719" cy="47148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F435F3-D094-49BE-B2C7-6497B017686C}"/>
                  </a:ext>
                </a:extLst>
              </p:cNvPr>
              <p:cNvSpPr/>
              <p:nvPr/>
            </p:nvSpPr>
            <p:spPr>
              <a:xfrm>
                <a:off x="7393403" y="3318280"/>
                <a:ext cx="45719" cy="565544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35B8BADC-69CC-4C8A-90D3-EF1037CB52A6}"/>
                  </a:ext>
                </a:extLst>
              </p:cNvPr>
              <p:cNvSpPr/>
              <p:nvPr/>
            </p:nvSpPr>
            <p:spPr>
              <a:xfrm>
                <a:off x="7436741" y="3605219"/>
                <a:ext cx="45719" cy="2786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CD8E9C5-1082-4EBE-8E6A-C10198450CDB}"/>
                  </a:ext>
                </a:extLst>
              </p:cNvPr>
              <p:cNvSpPr/>
              <p:nvPr/>
            </p:nvSpPr>
            <p:spPr>
              <a:xfrm>
                <a:off x="7472932" y="3466302"/>
                <a:ext cx="48104" cy="417520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5EACC9CD-4257-485D-B94C-A72D026C20D8}"/>
                  </a:ext>
                </a:extLst>
              </p:cNvPr>
              <p:cNvSpPr/>
              <p:nvPr/>
            </p:nvSpPr>
            <p:spPr>
              <a:xfrm>
                <a:off x="7513889" y="3812386"/>
                <a:ext cx="45719" cy="71435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7488D2F-6FCC-4DAB-94D1-407958ABF916}"/>
                  </a:ext>
                </a:extLst>
              </p:cNvPr>
              <p:cNvSpPr/>
              <p:nvPr/>
            </p:nvSpPr>
            <p:spPr>
              <a:xfrm>
                <a:off x="7553772" y="3524256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A8984C9-3D08-4665-8902-DAD206D2FB94}"/>
                  </a:ext>
                </a:extLst>
              </p:cNvPr>
              <p:cNvSpPr/>
              <p:nvPr/>
            </p:nvSpPr>
            <p:spPr>
              <a:xfrm>
                <a:off x="7586521" y="3555212"/>
                <a:ext cx="45719" cy="328610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99FA35F-1267-436E-82FE-3467EA3E84BE}"/>
                  </a:ext>
                </a:extLst>
              </p:cNvPr>
              <p:cNvSpPr/>
              <p:nvPr/>
            </p:nvSpPr>
            <p:spPr>
              <a:xfrm>
                <a:off x="7624028" y="3524256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05928D2-253E-4266-9E62-829D4444CC42}"/>
                  </a:ext>
                </a:extLst>
              </p:cNvPr>
              <p:cNvSpPr/>
              <p:nvPr/>
            </p:nvSpPr>
            <p:spPr>
              <a:xfrm>
                <a:off x="7659154" y="3371856"/>
                <a:ext cx="45719" cy="5119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8564E40-2256-44D1-8220-89FF1E7B51AC}"/>
                  </a:ext>
                </a:extLst>
              </p:cNvPr>
              <p:cNvSpPr/>
              <p:nvPr/>
            </p:nvSpPr>
            <p:spPr>
              <a:xfrm>
                <a:off x="7696661" y="3723214"/>
                <a:ext cx="49169" cy="16060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0F411F6-4803-4403-A72F-49FE7A3E582E}"/>
                  </a:ext>
                </a:extLst>
              </p:cNvPr>
              <p:cNvSpPr/>
              <p:nvPr/>
            </p:nvSpPr>
            <p:spPr>
              <a:xfrm>
                <a:off x="7735237" y="3524256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B64A799-1162-4E7E-8FE8-28E3364FF4B3}"/>
                  </a:ext>
                </a:extLst>
              </p:cNvPr>
              <p:cNvSpPr/>
              <p:nvPr/>
            </p:nvSpPr>
            <p:spPr>
              <a:xfrm>
                <a:off x="7771432" y="3605218"/>
                <a:ext cx="45719" cy="2786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C337EAC-DC80-42D8-A955-826D7E85885E}"/>
                  </a:ext>
                </a:extLst>
              </p:cNvPr>
              <p:cNvSpPr/>
              <p:nvPr/>
            </p:nvSpPr>
            <p:spPr>
              <a:xfrm>
                <a:off x="7803721" y="3531657"/>
                <a:ext cx="45719" cy="352164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2D6B4A01-8DC5-4663-BA47-5CD82834299F}"/>
                  </a:ext>
                </a:extLst>
              </p:cNvPr>
              <p:cNvSpPr/>
              <p:nvPr/>
            </p:nvSpPr>
            <p:spPr>
              <a:xfrm>
                <a:off x="7837535" y="3647017"/>
                <a:ext cx="45719" cy="2368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FD19936C-BDD7-4858-B05D-3F1A7C98FB95}"/>
                  </a:ext>
                </a:extLst>
              </p:cNvPr>
              <p:cNvSpPr/>
              <p:nvPr/>
            </p:nvSpPr>
            <p:spPr>
              <a:xfrm>
                <a:off x="7873730" y="3524253"/>
                <a:ext cx="45719" cy="35956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F5014021-E174-434A-93F2-C46456E1BB85}"/>
                  </a:ext>
                </a:extLst>
              </p:cNvPr>
              <p:cNvSpPr/>
              <p:nvPr/>
            </p:nvSpPr>
            <p:spPr>
              <a:xfrm>
                <a:off x="7914687" y="3531657"/>
                <a:ext cx="45719" cy="352164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3450B909-9827-4568-A002-E3FA8C046144}"/>
                  </a:ext>
                </a:extLst>
              </p:cNvPr>
              <p:cNvSpPr/>
              <p:nvPr/>
            </p:nvSpPr>
            <p:spPr>
              <a:xfrm>
                <a:off x="7958025" y="3605216"/>
                <a:ext cx="45719" cy="2786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50E9459-A53F-4F52-9E51-115884286668}"/>
                  </a:ext>
                </a:extLst>
              </p:cNvPr>
              <p:cNvSpPr/>
              <p:nvPr/>
            </p:nvSpPr>
            <p:spPr>
              <a:xfrm>
                <a:off x="6987372" y="3346448"/>
                <a:ext cx="45719" cy="538952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0CB1BBDF-58DC-4C28-A42C-FA315C6881F6}"/>
                  </a:ext>
                </a:extLst>
              </p:cNvPr>
              <p:cNvSpPr/>
              <p:nvPr/>
            </p:nvSpPr>
            <p:spPr>
              <a:xfrm>
                <a:off x="7028329" y="3466302"/>
                <a:ext cx="45719" cy="41909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8F296BB3-FB83-4474-BDF8-5CFC1FF72AEC}"/>
                  </a:ext>
                </a:extLst>
              </p:cNvPr>
              <p:cNvSpPr/>
              <p:nvPr/>
            </p:nvSpPr>
            <p:spPr>
              <a:xfrm>
                <a:off x="7068212" y="3525834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D8CC6C23-4452-47B0-B228-F512FC6BF524}"/>
                  </a:ext>
                </a:extLst>
              </p:cNvPr>
              <p:cNvSpPr/>
              <p:nvPr/>
            </p:nvSpPr>
            <p:spPr>
              <a:xfrm>
                <a:off x="7100961" y="3556790"/>
                <a:ext cx="45719" cy="328610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3B7981C5-9378-4BAE-B2E7-30E5C0509C0F}"/>
                  </a:ext>
                </a:extLst>
              </p:cNvPr>
              <p:cNvSpPr/>
              <p:nvPr/>
            </p:nvSpPr>
            <p:spPr>
              <a:xfrm>
                <a:off x="7138468" y="3706812"/>
                <a:ext cx="67875" cy="17858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CAD0F285-681D-478E-9F5F-6A2B753E125D}"/>
                  </a:ext>
                </a:extLst>
              </p:cNvPr>
              <p:cNvSpPr/>
              <p:nvPr/>
            </p:nvSpPr>
            <p:spPr>
              <a:xfrm>
                <a:off x="7173594" y="3373434"/>
                <a:ext cx="45719" cy="5119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09971A9A-E8E3-467F-8AF8-49ACBF49C8FA}"/>
                  </a:ext>
                </a:extLst>
              </p:cNvPr>
              <p:cNvSpPr/>
              <p:nvPr/>
            </p:nvSpPr>
            <p:spPr>
              <a:xfrm>
                <a:off x="7211101" y="3294852"/>
                <a:ext cx="45719" cy="59054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25985484-2939-4C42-9BDA-803E13F74D98}"/>
                  </a:ext>
                </a:extLst>
              </p:cNvPr>
              <p:cNvSpPr/>
              <p:nvPr/>
            </p:nvSpPr>
            <p:spPr>
              <a:xfrm>
                <a:off x="7249677" y="3525834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9C626F63-30A7-42E7-A695-E1D21ECF2E8F}"/>
                  </a:ext>
                </a:extLst>
              </p:cNvPr>
              <p:cNvSpPr/>
              <p:nvPr/>
            </p:nvSpPr>
            <p:spPr>
              <a:xfrm>
                <a:off x="7285872" y="3706812"/>
                <a:ext cx="45719" cy="17858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ight Arrow 115">
              <a:extLst>
                <a:ext uri="{FF2B5EF4-FFF2-40B4-BE49-F238E27FC236}">
                  <a16:creationId xmlns:a16="http://schemas.microsoft.com/office/drawing/2014/main" id="{4A3DC8AA-4FE4-4B96-9BA8-22D150E372B7}"/>
                </a:ext>
              </a:extLst>
            </p:cNvPr>
            <p:cNvSpPr/>
            <p:nvPr/>
          </p:nvSpPr>
          <p:spPr>
            <a:xfrm>
              <a:off x="1698602" y="1316189"/>
              <a:ext cx="963883" cy="2623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116">
              <a:extLst>
                <a:ext uri="{FF2B5EF4-FFF2-40B4-BE49-F238E27FC236}">
                  <a16:creationId xmlns:a16="http://schemas.microsoft.com/office/drawing/2014/main" id="{5759DE5B-0B92-41E2-85C4-1F4836FA0196}"/>
                </a:ext>
              </a:extLst>
            </p:cNvPr>
            <p:cNvSpPr/>
            <p:nvPr/>
          </p:nvSpPr>
          <p:spPr>
            <a:xfrm>
              <a:off x="1694619" y="1656643"/>
              <a:ext cx="963883" cy="2623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ight Arrow 117">
              <a:extLst>
                <a:ext uri="{FF2B5EF4-FFF2-40B4-BE49-F238E27FC236}">
                  <a16:creationId xmlns:a16="http://schemas.microsoft.com/office/drawing/2014/main" id="{2D93E9FF-A1C0-422B-8477-AB9C93D27E45}"/>
                </a:ext>
              </a:extLst>
            </p:cNvPr>
            <p:cNvSpPr/>
            <p:nvPr/>
          </p:nvSpPr>
          <p:spPr>
            <a:xfrm>
              <a:off x="1697694" y="2092540"/>
              <a:ext cx="963883" cy="2623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9C6D3A1-3267-4B68-ACB6-5D3F0F047FB0}"/>
                </a:ext>
              </a:extLst>
            </p:cNvPr>
            <p:cNvCxnSpPr>
              <a:endCxn id="17" idx="1"/>
            </p:cNvCxnSpPr>
            <p:nvPr/>
          </p:nvCxnSpPr>
          <p:spPr>
            <a:xfrm>
              <a:off x="1124025" y="1560231"/>
              <a:ext cx="448705" cy="80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1EB6682-AC2E-4011-8520-C7B36EEBEC35}"/>
                </a:ext>
              </a:extLst>
            </p:cNvPr>
            <p:cNvCxnSpPr/>
            <p:nvPr/>
          </p:nvCxnSpPr>
          <p:spPr>
            <a:xfrm>
              <a:off x="1122930" y="1334170"/>
              <a:ext cx="449799" cy="459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818C427-1F37-4C3C-9F24-246E9568C61B}"/>
                </a:ext>
              </a:extLst>
            </p:cNvPr>
            <p:cNvCxnSpPr/>
            <p:nvPr/>
          </p:nvCxnSpPr>
          <p:spPr>
            <a:xfrm>
              <a:off x="1123326" y="1140961"/>
              <a:ext cx="449404" cy="769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138D645-F15A-4BF6-A46B-1F33EFB75677}"/>
                </a:ext>
              </a:extLst>
            </p:cNvPr>
            <p:cNvCxnSpPr/>
            <p:nvPr/>
          </p:nvCxnSpPr>
          <p:spPr>
            <a:xfrm flipV="1">
              <a:off x="1129417" y="1682189"/>
              <a:ext cx="443312" cy="690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2635706-154A-46DC-9744-F1D926450E9A}"/>
                </a:ext>
              </a:extLst>
            </p:cNvPr>
            <p:cNvCxnSpPr>
              <a:stCxn id="12" idx="6"/>
            </p:cNvCxnSpPr>
            <p:nvPr/>
          </p:nvCxnSpPr>
          <p:spPr>
            <a:xfrm flipV="1">
              <a:off x="1123424" y="1833385"/>
              <a:ext cx="449306" cy="2126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F98822-0B5C-4CE4-AA69-7DE0F8BFE0EE}"/>
                </a:ext>
              </a:extLst>
            </p:cNvPr>
            <p:cNvSpPr/>
            <p:nvPr/>
          </p:nvSpPr>
          <p:spPr>
            <a:xfrm>
              <a:off x="3454686" y="609761"/>
              <a:ext cx="2167284" cy="19534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3AFD481-3A08-48A4-A831-B985AE1A30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7047" y="1405017"/>
              <a:ext cx="696682" cy="93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391E325-09F0-4F8B-AA06-A97578F8DD7F}"/>
                </a:ext>
              </a:extLst>
            </p:cNvPr>
            <p:cNvCxnSpPr/>
            <p:nvPr/>
          </p:nvCxnSpPr>
          <p:spPr>
            <a:xfrm flipV="1">
              <a:off x="2794844" y="1800773"/>
              <a:ext cx="681667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395A2F1-C060-4780-AAB8-B73A7B859D78}"/>
                </a:ext>
              </a:extLst>
            </p:cNvPr>
            <p:cNvSpPr/>
            <p:nvPr/>
          </p:nvSpPr>
          <p:spPr>
            <a:xfrm flipV="1">
              <a:off x="2095299" y="1681024"/>
              <a:ext cx="33286" cy="262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4DABEBD-8688-4C62-B93B-A6E2BA00D438}"/>
                </a:ext>
              </a:extLst>
            </p:cNvPr>
            <p:cNvSpPr/>
            <p:nvPr/>
          </p:nvSpPr>
          <p:spPr>
            <a:xfrm flipV="1">
              <a:off x="2095299" y="1729012"/>
              <a:ext cx="33286" cy="262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EA5BE1F-62B1-424D-9BBA-E9FF5D2A1015}"/>
                </a:ext>
              </a:extLst>
            </p:cNvPr>
            <p:cNvSpPr/>
            <p:nvPr/>
          </p:nvSpPr>
          <p:spPr>
            <a:xfrm flipV="1">
              <a:off x="2095299" y="1777000"/>
              <a:ext cx="33286" cy="262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ECFD411-9790-436E-857A-FC5E6767011F}"/>
                </a:ext>
              </a:extLst>
            </p:cNvPr>
            <p:cNvSpPr/>
            <p:nvPr/>
          </p:nvSpPr>
          <p:spPr>
            <a:xfrm>
              <a:off x="4226280" y="887728"/>
              <a:ext cx="173730" cy="11877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9CB606D-A5D1-4995-90D3-A7AB49EA0A9B}"/>
                </a:ext>
              </a:extLst>
            </p:cNvPr>
            <p:cNvSpPr/>
            <p:nvPr/>
          </p:nvSpPr>
          <p:spPr>
            <a:xfrm>
              <a:off x="4763341" y="1142521"/>
              <a:ext cx="173730" cy="118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3696CDD-23B1-4839-B626-AD5B2AB0F773}"/>
                </a:ext>
              </a:extLst>
            </p:cNvPr>
            <p:cNvSpPr/>
            <p:nvPr/>
          </p:nvSpPr>
          <p:spPr>
            <a:xfrm>
              <a:off x="5200977" y="1193656"/>
              <a:ext cx="173730" cy="118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1DA4E87-6000-4E9E-AA0E-28CD1C7E1DD8}"/>
                </a:ext>
              </a:extLst>
            </p:cNvPr>
            <p:cNvSpPr/>
            <p:nvPr/>
          </p:nvSpPr>
          <p:spPr>
            <a:xfrm>
              <a:off x="5114112" y="1501480"/>
              <a:ext cx="173730" cy="118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59AEE32-D1C7-47A2-83C7-E9D3A939A070}"/>
                </a:ext>
              </a:extLst>
            </p:cNvPr>
            <p:cNvSpPr/>
            <p:nvPr/>
          </p:nvSpPr>
          <p:spPr>
            <a:xfrm>
              <a:off x="4639591" y="1763160"/>
              <a:ext cx="173730" cy="118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798E295-5AB3-4A56-9382-E9732343B2BF}"/>
                </a:ext>
              </a:extLst>
            </p:cNvPr>
            <p:cNvSpPr/>
            <p:nvPr/>
          </p:nvSpPr>
          <p:spPr>
            <a:xfrm>
              <a:off x="4398290" y="1586783"/>
              <a:ext cx="173730" cy="11877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6BF7E85-1D8D-4E76-8CC1-A2A6CD480356}"/>
                </a:ext>
              </a:extLst>
            </p:cNvPr>
            <p:cNvSpPr/>
            <p:nvPr/>
          </p:nvSpPr>
          <p:spPr>
            <a:xfrm>
              <a:off x="3812753" y="1325398"/>
              <a:ext cx="173730" cy="118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D54E347-3794-41BE-90B4-6F1900AEDA83}"/>
                </a:ext>
              </a:extLst>
            </p:cNvPr>
            <p:cNvSpPr/>
            <p:nvPr/>
          </p:nvSpPr>
          <p:spPr>
            <a:xfrm>
              <a:off x="4285505" y="1318608"/>
              <a:ext cx="173730" cy="11877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E9F927C-58CC-4D58-A98E-1DF1C95215C5}"/>
                </a:ext>
              </a:extLst>
            </p:cNvPr>
            <p:cNvSpPr/>
            <p:nvPr/>
          </p:nvSpPr>
          <p:spPr>
            <a:xfrm>
              <a:off x="4744785" y="1376368"/>
              <a:ext cx="173730" cy="11877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60B4A4-D941-4D00-9089-D3A7783BC008}"/>
                </a:ext>
              </a:extLst>
            </p:cNvPr>
            <p:cNvSpPr/>
            <p:nvPr/>
          </p:nvSpPr>
          <p:spPr>
            <a:xfrm>
              <a:off x="4291012" y="1850231"/>
              <a:ext cx="173730" cy="118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6D58D06-9CE1-4350-9521-1377548D0B10}"/>
                </a:ext>
              </a:extLst>
            </p:cNvPr>
            <p:cNvSpPr/>
            <p:nvPr/>
          </p:nvSpPr>
          <p:spPr>
            <a:xfrm>
              <a:off x="4918515" y="940108"/>
              <a:ext cx="173730" cy="118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43C9FE2-9FF0-497B-ADD7-04EDF9557155}"/>
                </a:ext>
              </a:extLst>
            </p:cNvPr>
            <p:cNvSpPr/>
            <p:nvPr/>
          </p:nvSpPr>
          <p:spPr>
            <a:xfrm>
              <a:off x="3883160" y="1006507"/>
              <a:ext cx="173730" cy="118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F488702-9A8C-4CF9-BC92-2CF40F27511A}"/>
                </a:ext>
              </a:extLst>
            </p:cNvPr>
            <p:cNvSpPr/>
            <p:nvPr/>
          </p:nvSpPr>
          <p:spPr>
            <a:xfrm>
              <a:off x="4404173" y="1116285"/>
              <a:ext cx="173730" cy="118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2DED9B3-EFD4-49A9-915F-6D1A0394A877}"/>
                </a:ext>
              </a:extLst>
            </p:cNvPr>
            <p:cNvSpPr/>
            <p:nvPr/>
          </p:nvSpPr>
          <p:spPr>
            <a:xfrm>
              <a:off x="3861709" y="1636485"/>
              <a:ext cx="173730" cy="118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8707E1B-D8C9-4DDD-8C7B-45EBA427593E}"/>
                </a:ext>
              </a:extLst>
            </p:cNvPr>
            <p:cNvSpPr/>
            <p:nvPr/>
          </p:nvSpPr>
          <p:spPr>
            <a:xfrm>
              <a:off x="4610802" y="792620"/>
              <a:ext cx="173730" cy="118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2C80271-E130-4ECC-851F-56A12EE459A8}"/>
                </a:ext>
              </a:extLst>
            </p:cNvPr>
            <p:cNvSpPr/>
            <p:nvPr/>
          </p:nvSpPr>
          <p:spPr>
            <a:xfrm>
              <a:off x="5028279" y="1782250"/>
              <a:ext cx="173730" cy="118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Curved Connector 179">
              <a:extLst>
                <a:ext uri="{FF2B5EF4-FFF2-40B4-BE49-F238E27FC236}">
                  <a16:creationId xmlns:a16="http://schemas.microsoft.com/office/drawing/2014/main" id="{E119F19A-8B3A-4F27-ACA1-07E6B6368168}"/>
                </a:ext>
              </a:extLst>
            </p:cNvPr>
            <p:cNvCxnSpPr>
              <a:stCxn id="49" idx="2"/>
              <a:endCxn id="35" idx="6"/>
            </p:cNvCxnSpPr>
            <p:nvPr/>
          </p:nvCxnSpPr>
          <p:spPr>
            <a:xfrm rot="10800000" flipV="1">
              <a:off x="4400012" y="852008"/>
              <a:ext cx="210789" cy="9511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180">
              <a:extLst>
                <a:ext uri="{FF2B5EF4-FFF2-40B4-BE49-F238E27FC236}">
                  <a16:creationId xmlns:a16="http://schemas.microsoft.com/office/drawing/2014/main" id="{71B46A23-E84D-47A6-99C3-5E04515455DC}"/>
                </a:ext>
              </a:extLst>
            </p:cNvPr>
            <p:cNvCxnSpPr/>
            <p:nvPr/>
          </p:nvCxnSpPr>
          <p:spPr>
            <a:xfrm rot="10800000" flipV="1">
              <a:off x="4037054" y="972412"/>
              <a:ext cx="210789" cy="9511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182">
              <a:extLst>
                <a:ext uri="{FF2B5EF4-FFF2-40B4-BE49-F238E27FC236}">
                  <a16:creationId xmlns:a16="http://schemas.microsoft.com/office/drawing/2014/main" id="{706EB270-978B-4588-BA73-9F821B40AE97}"/>
                </a:ext>
              </a:extLst>
            </p:cNvPr>
            <p:cNvCxnSpPr>
              <a:endCxn id="41" idx="0"/>
            </p:cNvCxnSpPr>
            <p:nvPr/>
          </p:nvCxnSpPr>
          <p:spPr>
            <a:xfrm rot="5400000">
              <a:off x="3846504" y="1183347"/>
              <a:ext cx="195166" cy="88937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F839362-6FFD-4262-9BE9-02335C84DD4E}"/>
                </a:ext>
              </a:extLst>
            </p:cNvPr>
            <p:cNvCxnSpPr>
              <a:endCxn id="47" idx="7"/>
            </p:cNvCxnSpPr>
            <p:nvPr/>
          </p:nvCxnSpPr>
          <p:spPr>
            <a:xfrm flipH="1">
              <a:off x="4552463" y="908912"/>
              <a:ext cx="112876" cy="224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F5B3139-2998-44FE-8A85-D7A7ACC91FE9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5064173" y="1041492"/>
              <a:ext cx="223670" cy="152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188">
              <a:extLst>
                <a:ext uri="{FF2B5EF4-FFF2-40B4-BE49-F238E27FC236}">
                  <a16:creationId xmlns:a16="http://schemas.microsoft.com/office/drawing/2014/main" id="{D259C8D0-42E9-46A4-B20B-07069D0AEA49}"/>
                </a:ext>
              </a:extLst>
            </p:cNvPr>
            <p:cNvCxnSpPr>
              <a:endCxn id="43" idx="6"/>
            </p:cNvCxnSpPr>
            <p:nvPr/>
          </p:nvCxnSpPr>
          <p:spPr>
            <a:xfrm rot="10800000" flipV="1">
              <a:off x="4918515" y="1310298"/>
              <a:ext cx="382271" cy="12545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B116485-C67E-46C4-B491-0ED613D4F432}"/>
                </a:ext>
              </a:extLst>
            </p:cNvPr>
            <p:cNvCxnSpPr>
              <a:endCxn id="49" idx="1"/>
            </p:cNvCxnSpPr>
            <p:nvPr/>
          </p:nvCxnSpPr>
          <p:spPr>
            <a:xfrm flipV="1">
              <a:off x="4348904" y="810014"/>
              <a:ext cx="287339" cy="839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193">
              <a:extLst>
                <a:ext uri="{FF2B5EF4-FFF2-40B4-BE49-F238E27FC236}">
                  <a16:creationId xmlns:a16="http://schemas.microsoft.com/office/drawing/2014/main" id="{9741255F-834F-44ED-825E-EA1C8AF1710A}"/>
                </a:ext>
              </a:extLst>
            </p:cNvPr>
            <p:cNvCxnSpPr>
              <a:stCxn id="45" idx="1"/>
              <a:endCxn id="49" idx="5"/>
            </p:cNvCxnSpPr>
            <p:nvPr/>
          </p:nvCxnSpPr>
          <p:spPr>
            <a:xfrm rot="16200000" flipV="1">
              <a:off x="4819774" y="833320"/>
              <a:ext cx="63501" cy="18486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196">
              <a:extLst>
                <a:ext uri="{FF2B5EF4-FFF2-40B4-BE49-F238E27FC236}">
                  <a16:creationId xmlns:a16="http://schemas.microsoft.com/office/drawing/2014/main" id="{A118D261-DEF3-4EFA-A8E6-5273F8F8FB78}"/>
                </a:ext>
              </a:extLst>
            </p:cNvPr>
            <p:cNvCxnSpPr>
              <a:stCxn id="37" idx="5"/>
              <a:endCxn id="38" idx="6"/>
            </p:cNvCxnSpPr>
            <p:nvPr/>
          </p:nvCxnSpPr>
          <p:spPr>
            <a:xfrm rot="5400000">
              <a:off x="5185640" y="1397242"/>
              <a:ext cx="265830" cy="614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200">
              <a:extLst>
                <a:ext uri="{FF2B5EF4-FFF2-40B4-BE49-F238E27FC236}">
                  <a16:creationId xmlns:a16="http://schemas.microsoft.com/office/drawing/2014/main" id="{3653C8EC-B370-4326-9532-B38E9EA2932B}"/>
                </a:ext>
              </a:extLst>
            </p:cNvPr>
            <p:cNvCxnSpPr>
              <a:endCxn id="39" idx="6"/>
            </p:cNvCxnSpPr>
            <p:nvPr/>
          </p:nvCxnSpPr>
          <p:spPr>
            <a:xfrm rot="10800000" flipV="1">
              <a:off x="4813323" y="1611997"/>
              <a:ext cx="397561" cy="21055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202">
              <a:extLst>
                <a:ext uri="{FF2B5EF4-FFF2-40B4-BE49-F238E27FC236}">
                  <a16:creationId xmlns:a16="http://schemas.microsoft.com/office/drawing/2014/main" id="{F3A7DF15-9DBD-481C-87BB-E642407BB711}"/>
                </a:ext>
              </a:extLst>
            </p:cNvPr>
            <p:cNvCxnSpPr>
              <a:endCxn id="48" idx="6"/>
            </p:cNvCxnSpPr>
            <p:nvPr/>
          </p:nvCxnSpPr>
          <p:spPr>
            <a:xfrm rot="5400000">
              <a:off x="4039168" y="1425339"/>
              <a:ext cx="266808" cy="27426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204">
              <a:extLst>
                <a:ext uri="{FF2B5EF4-FFF2-40B4-BE49-F238E27FC236}">
                  <a16:creationId xmlns:a16="http://schemas.microsoft.com/office/drawing/2014/main" id="{3C9FCA87-38CC-4CC9-94F6-E83C720D12C6}"/>
                </a:ext>
              </a:extLst>
            </p:cNvPr>
            <p:cNvCxnSpPr>
              <a:stCxn id="41" idx="4"/>
              <a:endCxn id="48" idx="0"/>
            </p:cNvCxnSpPr>
            <p:nvPr/>
          </p:nvCxnSpPr>
          <p:spPr>
            <a:xfrm rot="16200000" flipH="1">
              <a:off x="3827941" y="1515853"/>
              <a:ext cx="192309" cy="4895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207">
              <a:extLst>
                <a:ext uri="{FF2B5EF4-FFF2-40B4-BE49-F238E27FC236}">
                  <a16:creationId xmlns:a16="http://schemas.microsoft.com/office/drawing/2014/main" id="{4F967E4A-F793-44FC-BDE0-C8373F02AF53}"/>
                </a:ext>
              </a:extLst>
            </p:cNvPr>
            <p:cNvCxnSpPr>
              <a:endCxn id="40" idx="0"/>
            </p:cNvCxnSpPr>
            <p:nvPr/>
          </p:nvCxnSpPr>
          <p:spPr>
            <a:xfrm rot="5400000">
              <a:off x="4324656" y="1388568"/>
              <a:ext cx="358715" cy="3771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210">
              <a:extLst>
                <a:ext uri="{FF2B5EF4-FFF2-40B4-BE49-F238E27FC236}">
                  <a16:creationId xmlns:a16="http://schemas.microsoft.com/office/drawing/2014/main" id="{FF0B864F-41A4-482F-9224-D8EE7F997624}"/>
                </a:ext>
              </a:extLst>
            </p:cNvPr>
            <p:cNvCxnSpPr>
              <a:stCxn id="36" idx="3"/>
              <a:endCxn id="43" idx="0"/>
            </p:cNvCxnSpPr>
            <p:nvPr/>
          </p:nvCxnSpPr>
          <p:spPr>
            <a:xfrm rot="16200000" flipH="1">
              <a:off x="4743985" y="1288704"/>
              <a:ext cx="132463" cy="4286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213">
              <a:extLst>
                <a:ext uri="{FF2B5EF4-FFF2-40B4-BE49-F238E27FC236}">
                  <a16:creationId xmlns:a16="http://schemas.microsoft.com/office/drawing/2014/main" id="{0ED61F8E-2E55-4F46-B712-E73E4108DA5E}"/>
                </a:ext>
              </a:extLst>
            </p:cNvPr>
            <p:cNvCxnSpPr>
              <a:stCxn id="45" idx="3"/>
              <a:endCxn id="36" idx="0"/>
            </p:cNvCxnSpPr>
            <p:nvPr/>
          </p:nvCxnSpPr>
          <p:spPr>
            <a:xfrm rot="5400000">
              <a:off x="4846568" y="1045131"/>
              <a:ext cx="101029" cy="9375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216">
              <a:extLst>
                <a:ext uri="{FF2B5EF4-FFF2-40B4-BE49-F238E27FC236}">
                  <a16:creationId xmlns:a16="http://schemas.microsoft.com/office/drawing/2014/main" id="{1E53F9E4-57C3-4F73-B047-FA51BD32359A}"/>
                </a:ext>
              </a:extLst>
            </p:cNvPr>
            <p:cNvCxnSpPr>
              <a:cxnSpLocks/>
              <a:stCxn id="50" idx="4"/>
            </p:cNvCxnSpPr>
            <p:nvPr/>
          </p:nvCxnSpPr>
          <p:spPr>
            <a:xfrm rot="5400000">
              <a:off x="4777185" y="1588587"/>
              <a:ext cx="25520" cy="65040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219">
              <a:extLst>
                <a:ext uri="{FF2B5EF4-FFF2-40B4-BE49-F238E27FC236}">
                  <a16:creationId xmlns:a16="http://schemas.microsoft.com/office/drawing/2014/main" id="{1E29E5E5-3C2C-470D-99D3-F553CB41C996}"/>
                </a:ext>
              </a:extLst>
            </p:cNvPr>
            <p:cNvCxnSpPr>
              <a:cxnSpLocks/>
              <a:stCxn id="48" idx="4"/>
            </p:cNvCxnSpPr>
            <p:nvPr/>
          </p:nvCxnSpPr>
          <p:spPr>
            <a:xfrm rot="16200000" flipH="1">
              <a:off x="4034151" y="1669687"/>
              <a:ext cx="171285" cy="34243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5E48B9-34DA-45E4-89EA-EB0A82774252}"/>
                </a:ext>
              </a:extLst>
            </p:cNvPr>
            <p:cNvSpPr/>
            <p:nvPr/>
          </p:nvSpPr>
          <p:spPr>
            <a:xfrm>
              <a:off x="4095372" y="1116285"/>
              <a:ext cx="173730" cy="118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Curved Connector 223">
              <a:extLst>
                <a:ext uri="{FF2B5EF4-FFF2-40B4-BE49-F238E27FC236}">
                  <a16:creationId xmlns:a16="http://schemas.microsoft.com/office/drawing/2014/main" id="{30E64A39-6968-4633-B36A-4BF3C11103F4}"/>
                </a:ext>
              </a:extLst>
            </p:cNvPr>
            <p:cNvCxnSpPr>
              <a:stCxn id="68" idx="3"/>
              <a:endCxn id="42" idx="2"/>
            </p:cNvCxnSpPr>
            <p:nvPr/>
          </p:nvCxnSpPr>
          <p:spPr>
            <a:xfrm rot="16200000" flipH="1">
              <a:off x="4122997" y="1215489"/>
              <a:ext cx="160328" cy="16468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14C54B6-747A-4505-BB6A-4342B1D96860}"/>
                </a:ext>
              </a:extLst>
            </p:cNvPr>
            <p:cNvSpPr/>
            <p:nvPr/>
          </p:nvSpPr>
          <p:spPr>
            <a:xfrm>
              <a:off x="4009132" y="2001029"/>
              <a:ext cx="94437" cy="6750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A4C1C62-A2F8-4C16-9DEC-FDC7F5B19667}"/>
                </a:ext>
              </a:extLst>
            </p:cNvPr>
            <p:cNvSpPr/>
            <p:nvPr/>
          </p:nvSpPr>
          <p:spPr>
            <a:xfrm>
              <a:off x="4009885" y="2242374"/>
              <a:ext cx="95838" cy="706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6CC53BB-B267-4A87-ACFB-8463F5905251}"/>
                </a:ext>
              </a:extLst>
            </p:cNvPr>
            <p:cNvSpPr txBox="1"/>
            <p:nvPr/>
          </p:nvSpPr>
          <p:spPr>
            <a:xfrm>
              <a:off x="4066314" y="1903009"/>
              <a:ext cx="13615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Excitatory neurons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1EFED6-E138-4B66-810F-48201172EABB}"/>
                </a:ext>
              </a:extLst>
            </p:cNvPr>
            <p:cNvSpPr txBox="1"/>
            <p:nvPr/>
          </p:nvSpPr>
          <p:spPr>
            <a:xfrm>
              <a:off x="4038645" y="2140574"/>
              <a:ext cx="138923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Inhibitory neurons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26F1CC-F8EB-4D98-B355-867A963408E2}"/>
                </a:ext>
              </a:extLst>
            </p:cNvPr>
            <p:cNvSpPr/>
            <p:nvPr/>
          </p:nvSpPr>
          <p:spPr>
            <a:xfrm>
              <a:off x="3100023" y="1661441"/>
              <a:ext cx="32350" cy="229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854DD71-AC79-4399-9038-2042E8C2EA99}"/>
                </a:ext>
              </a:extLst>
            </p:cNvPr>
            <p:cNvSpPr/>
            <p:nvPr/>
          </p:nvSpPr>
          <p:spPr>
            <a:xfrm>
              <a:off x="3100023" y="1709429"/>
              <a:ext cx="32350" cy="229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3E37525-5C8B-4BBB-910A-419082E67777}"/>
                </a:ext>
              </a:extLst>
            </p:cNvPr>
            <p:cNvSpPr/>
            <p:nvPr/>
          </p:nvSpPr>
          <p:spPr>
            <a:xfrm>
              <a:off x="3100022" y="1757418"/>
              <a:ext cx="32350" cy="229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D3ECD84-9796-403E-9057-4F6927D197E9}"/>
                </a:ext>
              </a:extLst>
            </p:cNvPr>
            <p:cNvCxnSpPr>
              <a:cxnSpLocks/>
            </p:cNvCxnSpPr>
            <p:nvPr/>
          </p:nvCxnSpPr>
          <p:spPr>
            <a:xfrm>
              <a:off x="2795672" y="1586486"/>
              <a:ext cx="666327" cy="77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AEECE3B-5905-41B3-929F-8CC23C604B1A}"/>
                </a:ext>
              </a:extLst>
            </p:cNvPr>
            <p:cNvCxnSpPr>
              <a:cxnSpLocks/>
            </p:cNvCxnSpPr>
            <p:nvPr/>
          </p:nvCxnSpPr>
          <p:spPr>
            <a:xfrm>
              <a:off x="5573712" y="1342424"/>
              <a:ext cx="8483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DE3F482-570B-4C7A-BA4F-9ED08221F1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5384" y="1748876"/>
              <a:ext cx="816696" cy="6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1984C99-6840-4579-B121-9F9AC4520BFC}"/>
                </a:ext>
              </a:extLst>
            </p:cNvPr>
            <p:cNvCxnSpPr>
              <a:cxnSpLocks/>
              <a:stCxn id="29" idx="6"/>
              <a:endCxn id="119" idx="1"/>
            </p:cNvCxnSpPr>
            <p:nvPr/>
          </p:nvCxnSpPr>
          <p:spPr>
            <a:xfrm flipV="1">
              <a:off x="5621970" y="1568256"/>
              <a:ext cx="782759" cy="182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E23ABE1-D57B-4EBE-9EF5-80EDC82B62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3941" y="1999457"/>
              <a:ext cx="890784" cy="115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628EFC3-7C00-49A4-8501-8EABF64764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7780" y="1144268"/>
              <a:ext cx="896945" cy="112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E5C4565-9025-4AD5-BEAA-ACD099079418}"/>
                </a:ext>
              </a:extLst>
            </p:cNvPr>
            <p:cNvGrpSpPr/>
            <p:nvPr/>
          </p:nvGrpSpPr>
          <p:grpSpPr>
            <a:xfrm>
              <a:off x="6404729" y="999289"/>
              <a:ext cx="317511" cy="1137933"/>
              <a:chOff x="8983788" y="2082801"/>
              <a:chExt cx="448736" cy="2271184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44890E8-0284-4E59-9098-F8211A8E9CF1}"/>
                  </a:ext>
                </a:extLst>
              </p:cNvPr>
              <p:cNvSpPr/>
              <p:nvPr/>
            </p:nvSpPr>
            <p:spPr>
              <a:xfrm>
                <a:off x="8983788" y="2082801"/>
                <a:ext cx="448736" cy="22711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0171EB30-C6CD-4C22-8428-6BAFE8865A23}"/>
                  </a:ext>
                </a:extLst>
              </p:cNvPr>
              <p:cNvSpPr/>
              <p:nvPr/>
            </p:nvSpPr>
            <p:spPr>
              <a:xfrm>
                <a:off x="9093857" y="2226732"/>
                <a:ext cx="245533" cy="23706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3EE0FC5-9609-46D9-8868-9AC7B6622B28}"/>
                  </a:ext>
                </a:extLst>
              </p:cNvPr>
              <p:cNvSpPr/>
              <p:nvPr/>
            </p:nvSpPr>
            <p:spPr>
              <a:xfrm>
                <a:off x="9093857" y="2641595"/>
                <a:ext cx="245533" cy="23706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EB730803-0CF1-43D8-981E-85E29DBE786C}"/>
                  </a:ext>
                </a:extLst>
              </p:cNvPr>
              <p:cNvSpPr/>
              <p:nvPr/>
            </p:nvSpPr>
            <p:spPr>
              <a:xfrm>
                <a:off x="9093857" y="3056458"/>
                <a:ext cx="245533" cy="23706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769D4E49-65B8-4132-8CF2-C15241768CEF}"/>
                  </a:ext>
                </a:extLst>
              </p:cNvPr>
              <p:cNvSpPr/>
              <p:nvPr/>
            </p:nvSpPr>
            <p:spPr>
              <a:xfrm>
                <a:off x="9085389" y="3445935"/>
                <a:ext cx="245533" cy="23706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AE4AEE1-E9F9-47EA-9353-22BF48E2C94F}"/>
                  </a:ext>
                </a:extLst>
              </p:cNvPr>
              <p:cNvSpPr/>
              <p:nvPr/>
            </p:nvSpPr>
            <p:spPr>
              <a:xfrm>
                <a:off x="9085388" y="4053413"/>
                <a:ext cx="245533" cy="23706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B5567B0D-B7F5-42B5-AAD9-AB4D59DBC396}"/>
                  </a:ext>
                </a:extLst>
              </p:cNvPr>
              <p:cNvSpPr/>
              <p:nvPr/>
            </p:nvSpPr>
            <p:spPr>
              <a:xfrm>
                <a:off x="9172433" y="370946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228B27BD-BF46-442F-8FB2-7F7F265F60A4}"/>
                  </a:ext>
                </a:extLst>
              </p:cNvPr>
              <p:cNvSpPr/>
              <p:nvPr/>
            </p:nvSpPr>
            <p:spPr>
              <a:xfrm>
                <a:off x="9172432" y="38052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BF433D9-49A6-4479-BBF3-3734451B37AD}"/>
                  </a:ext>
                </a:extLst>
              </p:cNvPr>
              <p:cNvSpPr/>
              <p:nvPr/>
            </p:nvSpPr>
            <p:spPr>
              <a:xfrm>
                <a:off x="9172431" y="39010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B46EF559-7C1B-4830-BC0C-478FB1FCF9FE}"/>
                  </a:ext>
                </a:extLst>
              </p:cNvPr>
              <p:cNvSpPr/>
              <p:nvPr/>
            </p:nvSpPr>
            <p:spPr>
              <a:xfrm>
                <a:off x="9172430" y="399679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3E8B822-249C-42CC-A745-0AF585A285F2}"/>
                </a:ext>
              </a:extLst>
            </p:cNvPr>
            <p:cNvGrpSpPr/>
            <p:nvPr/>
          </p:nvGrpSpPr>
          <p:grpSpPr>
            <a:xfrm>
              <a:off x="7569464" y="1006266"/>
              <a:ext cx="317511" cy="1137933"/>
              <a:chOff x="10629897" y="2096725"/>
              <a:chExt cx="448736" cy="2271184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A930663-CF6F-47A0-B8AA-90029DD6B864}"/>
                  </a:ext>
                </a:extLst>
              </p:cNvPr>
              <p:cNvSpPr/>
              <p:nvPr/>
            </p:nvSpPr>
            <p:spPr>
              <a:xfrm>
                <a:off x="10629897" y="2096725"/>
                <a:ext cx="448736" cy="22711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BBA23B6-7698-4652-BD91-48FD1273AB82}"/>
                  </a:ext>
                </a:extLst>
              </p:cNvPr>
              <p:cNvSpPr/>
              <p:nvPr/>
            </p:nvSpPr>
            <p:spPr>
              <a:xfrm>
                <a:off x="10739966" y="2240656"/>
                <a:ext cx="245533" cy="237068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61D856E3-2D5C-4C1E-96DC-6EECDF1C7AEF}"/>
                  </a:ext>
                </a:extLst>
              </p:cNvPr>
              <p:cNvSpPr/>
              <p:nvPr/>
            </p:nvSpPr>
            <p:spPr>
              <a:xfrm>
                <a:off x="10739966" y="2655519"/>
                <a:ext cx="245533" cy="237068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BD9DD26-FDC6-47F4-83ED-8888E7C2CCF8}"/>
                  </a:ext>
                </a:extLst>
              </p:cNvPr>
              <p:cNvSpPr/>
              <p:nvPr/>
            </p:nvSpPr>
            <p:spPr>
              <a:xfrm>
                <a:off x="10739966" y="3070382"/>
                <a:ext cx="245533" cy="237068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155AF9C8-8C4D-4B32-AE24-9720A8257C3C}"/>
                  </a:ext>
                </a:extLst>
              </p:cNvPr>
              <p:cNvSpPr/>
              <p:nvPr/>
            </p:nvSpPr>
            <p:spPr>
              <a:xfrm>
                <a:off x="10731497" y="4105757"/>
                <a:ext cx="245533" cy="23706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051931CC-6642-44C4-972D-8B3C1A09DE42}"/>
                  </a:ext>
                </a:extLst>
              </p:cNvPr>
              <p:cNvSpPr/>
              <p:nvPr/>
            </p:nvSpPr>
            <p:spPr>
              <a:xfrm>
                <a:off x="10818542" y="372338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5F30E30A-A619-414D-8F94-BB97CC389C76}"/>
                  </a:ext>
                </a:extLst>
              </p:cNvPr>
              <p:cNvSpPr/>
              <p:nvPr/>
            </p:nvSpPr>
            <p:spPr>
              <a:xfrm>
                <a:off x="10818541" y="38191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6C453585-098D-4C5A-A5FD-CBAE90C9229D}"/>
                  </a:ext>
                </a:extLst>
              </p:cNvPr>
              <p:cNvSpPr/>
              <p:nvPr/>
            </p:nvSpPr>
            <p:spPr>
              <a:xfrm>
                <a:off x="10818540" y="39149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4108CD57-C7C3-456F-A0C5-3E6581D6C640}"/>
                  </a:ext>
                </a:extLst>
              </p:cNvPr>
              <p:cNvSpPr/>
              <p:nvPr/>
            </p:nvSpPr>
            <p:spPr>
              <a:xfrm>
                <a:off x="10818539" y="401072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FAAD6DE-3ECD-4574-826E-238F7EB19183}"/>
                </a:ext>
              </a:extLst>
            </p:cNvPr>
            <p:cNvCxnSpPr>
              <a:endCxn id="112" idx="2"/>
            </p:cNvCxnSpPr>
            <p:nvPr/>
          </p:nvCxnSpPr>
          <p:spPr>
            <a:xfrm>
              <a:off x="6648602" y="1131885"/>
              <a:ext cx="998744" cy="2137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227645D-ED0A-4425-8F77-1BE27E0E1430}"/>
                </a:ext>
              </a:extLst>
            </p:cNvPr>
            <p:cNvCxnSpPr>
              <a:stCxn id="121" idx="6"/>
              <a:endCxn id="111" idx="2"/>
            </p:cNvCxnSpPr>
            <p:nvPr/>
          </p:nvCxnSpPr>
          <p:spPr>
            <a:xfrm flipV="1">
              <a:off x="6656341" y="1137770"/>
              <a:ext cx="991004" cy="2008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6A33996-BB88-4BAB-B929-66BA39BBBD7D}"/>
                </a:ext>
              </a:extLst>
            </p:cNvPr>
            <p:cNvCxnSpPr>
              <a:stCxn id="121" idx="6"/>
              <a:endCxn id="114" idx="1"/>
            </p:cNvCxnSpPr>
            <p:nvPr/>
          </p:nvCxnSpPr>
          <p:spPr>
            <a:xfrm>
              <a:off x="6656341" y="1338651"/>
              <a:ext cx="1010454" cy="6915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A2F8812-7BF9-44EE-9ABC-32DCF0C1D2E0}"/>
                </a:ext>
              </a:extLst>
            </p:cNvPr>
            <p:cNvCxnSpPr>
              <a:stCxn id="122" idx="6"/>
              <a:endCxn id="113" idx="2"/>
            </p:cNvCxnSpPr>
            <p:nvPr/>
          </p:nvCxnSpPr>
          <p:spPr>
            <a:xfrm>
              <a:off x="6656342" y="1546511"/>
              <a:ext cx="991004" cy="69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330DD75-27BB-4DB3-88FE-53AB615C085C}"/>
                </a:ext>
              </a:extLst>
            </p:cNvPr>
            <p:cNvCxnSpPr>
              <a:stCxn id="123" idx="6"/>
              <a:endCxn id="112" idx="2"/>
            </p:cNvCxnSpPr>
            <p:nvPr/>
          </p:nvCxnSpPr>
          <p:spPr>
            <a:xfrm flipV="1">
              <a:off x="6650348" y="1345628"/>
              <a:ext cx="996994" cy="3960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344E629-056A-4369-9BCA-19503D9B0E87}"/>
                </a:ext>
              </a:extLst>
            </p:cNvPr>
            <p:cNvCxnSpPr>
              <a:endCxn id="111" idx="2"/>
            </p:cNvCxnSpPr>
            <p:nvPr/>
          </p:nvCxnSpPr>
          <p:spPr>
            <a:xfrm flipV="1">
              <a:off x="6644357" y="1137770"/>
              <a:ext cx="1002987" cy="8891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B4F7B5-C673-441B-A8FA-EA09BF02B1AE}"/>
                </a:ext>
              </a:extLst>
            </p:cNvPr>
            <p:cNvSpPr txBox="1"/>
            <p:nvPr/>
          </p:nvSpPr>
          <p:spPr>
            <a:xfrm>
              <a:off x="55988" y="1715653"/>
              <a:ext cx="6887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Dataset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E5DB994-0E73-4754-A2CD-77EAB66B93F5}"/>
                </a:ext>
              </a:extLst>
            </p:cNvPr>
            <p:cNvSpPr txBox="1"/>
            <p:nvPr/>
          </p:nvSpPr>
          <p:spPr>
            <a:xfrm>
              <a:off x="413525" y="769136"/>
              <a:ext cx="10203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Encoding Layer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D248F93-4019-44FD-ADA0-8A0488C0D0A6}"/>
                </a:ext>
              </a:extLst>
            </p:cNvPr>
            <p:cNvSpPr txBox="1"/>
            <p:nvPr/>
          </p:nvSpPr>
          <p:spPr>
            <a:xfrm>
              <a:off x="1666208" y="769130"/>
              <a:ext cx="10203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Spiking Layer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1A6AD94-6142-4DA5-9500-F3FCEF1CE780}"/>
                </a:ext>
              </a:extLst>
            </p:cNvPr>
            <p:cNvSpPr txBox="1"/>
            <p:nvPr/>
          </p:nvSpPr>
          <p:spPr>
            <a:xfrm>
              <a:off x="6122944" y="718128"/>
              <a:ext cx="10203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Readout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05A2C9B-46C2-426A-87A0-BC6EB9E970A9}"/>
                </a:ext>
              </a:extLst>
            </p:cNvPr>
            <p:cNvSpPr txBox="1"/>
            <p:nvPr/>
          </p:nvSpPr>
          <p:spPr>
            <a:xfrm>
              <a:off x="7468282" y="718127"/>
              <a:ext cx="10203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Classifier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78BDCA-A2FF-4051-AB77-98A9A931B17F}"/>
                </a:ext>
              </a:extLst>
            </p:cNvPr>
            <p:cNvSpPr txBox="1"/>
            <p:nvPr/>
          </p:nvSpPr>
          <p:spPr>
            <a:xfrm>
              <a:off x="8271297" y="1225425"/>
              <a:ext cx="6744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r>
                <a:rPr lang="en-GB" sz="1050" dirty="0"/>
                <a:t>Output</a:t>
              </a:r>
              <a:r>
                <a:rPr lang="en-GB" dirty="0"/>
                <a:t> </a:t>
              </a:r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E8A5CB6-4922-4D42-B721-6C784CB8D851}"/>
                </a:ext>
              </a:extLst>
            </p:cNvPr>
            <p:cNvSpPr/>
            <p:nvPr/>
          </p:nvSpPr>
          <p:spPr>
            <a:xfrm>
              <a:off x="8553056" y="1455060"/>
              <a:ext cx="207747" cy="16104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7BCC5E4-7DD4-46AA-9FB7-897EBE56C4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2983" y="1553445"/>
              <a:ext cx="647699" cy="6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ABD5DFE-DBF1-45CE-B235-50BC6BABC450}"/>
                </a:ext>
              </a:extLst>
            </p:cNvPr>
            <p:cNvCxnSpPr/>
            <p:nvPr/>
          </p:nvCxnSpPr>
          <p:spPr>
            <a:xfrm rot="5400000" flipH="1" flipV="1">
              <a:off x="8999478" y="1301433"/>
              <a:ext cx="1" cy="477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5277C46-CC41-497B-803B-3D6A6F5B3479}"/>
                </a:ext>
              </a:extLst>
            </p:cNvPr>
            <p:cNvSpPr/>
            <p:nvPr/>
          </p:nvSpPr>
          <p:spPr>
            <a:xfrm rot="5400000">
              <a:off x="9080335" y="1423848"/>
              <a:ext cx="659547" cy="33397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RMSE</a:t>
              </a:r>
              <a:endPara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5B2BA7E9-CBE2-40C4-9802-ADA16D17EC07}"/>
                    </a:ext>
                  </a:extLst>
                </p:cNvPr>
                <p:cNvSpPr/>
                <p:nvPr/>
              </p:nvSpPr>
              <p:spPr>
                <a:xfrm rot="5400000">
                  <a:off x="9812526" y="1431190"/>
                  <a:ext cx="659547" cy="33397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𝑅𝑀𝑆</m:t>
                        </m:r>
                        <m:sSup>
                          <m:sSupPr>
                            <m:ctrlPr>
                              <a:rPr lang="en-US" sz="1200" i="1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1200" i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5B2BA7E9-CBE2-40C4-9802-ADA16D17EC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812526" y="1431190"/>
                  <a:ext cx="659547" cy="333970"/>
                </a:xfrm>
                <a:prstGeom prst="rect">
                  <a:avLst/>
                </a:prstGeom>
                <a:blipFill>
                  <a:blip r:embed="rId2"/>
                  <a:stretch>
                    <a:fillRect t="-363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0F366192-4FB4-473E-9C6C-5CB7B02613E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774217" y="1367571"/>
              <a:ext cx="0" cy="394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4951F1F-3769-477F-B22B-D27E9251FD8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466733" y="1427456"/>
              <a:ext cx="3189" cy="3024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3E24B71-7EC7-4EF3-99BA-CB774A114C6F}"/>
                </a:ext>
              </a:extLst>
            </p:cNvPr>
            <p:cNvSpPr/>
            <p:nvPr/>
          </p:nvSpPr>
          <p:spPr>
            <a:xfrm rot="5400000">
              <a:off x="10642757" y="1473096"/>
              <a:ext cx="197983" cy="218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8BB10B9F-031B-4916-A50D-4C9F3304694F}"/>
                </a:ext>
              </a:extLst>
            </p:cNvPr>
            <p:cNvCxnSpPr>
              <a:cxnSpLocks/>
              <a:stCxn id="106" idx="0"/>
              <a:endCxn id="294" idx="1"/>
            </p:cNvCxnSpPr>
            <p:nvPr/>
          </p:nvCxnSpPr>
          <p:spPr>
            <a:xfrm>
              <a:off x="10851162" y="1582510"/>
              <a:ext cx="286814" cy="8222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1DB6708-66D1-4FE7-8280-5F3C3EE9722B}"/>
                </a:ext>
              </a:extLst>
            </p:cNvPr>
            <p:cNvSpPr txBox="1"/>
            <p:nvPr/>
          </p:nvSpPr>
          <p:spPr>
            <a:xfrm>
              <a:off x="9514194" y="888654"/>
              <a:ext cx="117300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r>
                <a:rPr lang="en-GB" sz="1050" dirty="0"/>
                <a:t>Weight Calculation LNN</a:t>
              </a:r>
              <a:endParaRPr lang="en-US" sz="105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2E3091B-D59D-4CEB-A9B0-3E4DD3054A19}"/>
                </a:ext>
              </a:extLst>
            </p:cNvPr>
            <p:cNvSpPr txBox="1"/>
            <p:nvPr/>
          </p:nvSpPr>
          <p:spPr>
            <a:xfrm>
              <a:off x="10458749" y="1117862"/>
              <a:ext cx="126348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r>
                <a:rPr lang="en-GB" sz="1050" dirty="0"/>
                <a:t>Weighted Output for LNN</a:t>
              </a:r>
              <a:endParaRPr lang="en-US" sz="1050" dirty="0"/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ACCC9E3E-8A9A-43EC-BE6B-FEBAFE9105A6}"/>
                </a:ext>
              </a:extLst>
            </p:cNvPr>
            <p:cNvSpPr/>
            <p:nvPr/>
          </p:nvSpPr>
          <p:spPr>
            <a:xfrm>
              <a:off x="4721150" y="3431636"/>
              <a:ext cx="1804537" cy="19659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06AA2362-82DE-4007-AB10-A17B14B529A9}"/>
                </a:ext>
              </a:extLst>
            </p:cNvPr>
            <p:cNvSpPr/>
            <p:nvPr/>
          </p:nvSpPr>
          <p:spPr>
            <a:xfrm>
              <a:off x="2837776" y="3452579"/>
              <a:ext cx="1826049" cy="14893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EAEB9BC5-B2EB-4233-AD25-D483934EF539}"/>
                </a:ext>
              </a:extLst>
            </p:cNvPr>
            <p:cNvSpPr/>
            <p:nvPr/>
          </p:nvSpPr>
          <p:spPr>
            <a:xfrm>
              <a:off x="1115989" y="3485671"/>
              <a:ext cx="1542355" cy="14562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391F6B7-664B-4956-AE26-64FA82F96DB3}"/>
                </a:ext>
              </a:extLst>
            </p:cNvPr>
            <p:cNvSpPr/>
            <p:nvPr/>
          </p:nvSpPr>
          <p:spPr>
            <a:xfrm>
              <a:off x="2289502" y="3054053"/>
              <a:ext cx="353656" cy="2830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X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A536B1C-FAB5-4FDE-BFAC-A0057E4DF676}"/>
                </a:ext>
              </a:extLst>
            </p:cNvPr>
            <p:cNvSpPr/>
            <p:nvPr/>
          </p:nvSpPr>
          <p:spPr>
            <a:xfrm>
              <a:off x="3759884" y="3059950"/>
              <a:ext cx="353656" cy="28308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+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BE527AF6-3FDF-401C-A53A-42C8357A1CB7}"/>
                </a:ext>
              </a:extLst>
            </p:cNvPr>
            <p:cNvSpPr/>
            <p:nvPr/>
          </p:nvSpPr>
          <p:spPr>
            <a:xfrm>
              <a:off x="3759884" y="3463352"/>
              <a:ext cx="353656" cy="2830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X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E0C49BA1-E753-41C9-ACE9-E1430F25DB3C}"/>
                    </a:ext>
                  </a:extLst>
                </p:cNvPr>
                <p:cNvSpPr/>
                <p:nvPr/>
              </p:nvSpPr>
              <p:spPr>
                <a:xfrm>
                  <a:off x="4808110" y="5024481"/>
                  <a:ext cx="353656" cy="2830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E0C49BA1-E753-41C9-ACE9-E1430F25DB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110" y="5024481"/>
                  <a:ext cx="353656" cy="2830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5DF693B-5FD4-43F4-BFB8-D4EB72342845}"/>
                </a:ext>
              </a:extLst>
            </p:cNvPr>
            <p:cNvSpPr/>
            <p:nvPr/>
          </p:nvSpPr>
          <p:spPr>
            <a:xfrm>
              <a:off x="5822876" y="5020340"/>
              <a:ext cx="353656" cy="2830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X</a:t>
              </a:r>
              <a:endParaRPr lang="en-US" sz="16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448BE6AB-EFE4-4F2A-ABF2-BD9637B5365A}"/>
                </a:ext>
              </a:extLst>
            </p:cNvPr>
            <p:cNvSpPr/>
            <p:nvPr/>
          </p:nvSpPr>
          <p:spPr>
            <a:xfrm>
              <a:off x="2251561" y="4576886"/>
              <a:ext cx="353656" cy="22647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+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0DCC37FE-BDE8-440B-A827-73E1EF7EB6A4}"/>
                </a:ext>
              </a:extLst>
            </p:cNvPr>
            <p:cNvSpPr/>
            <p:nvPr/>
          </p:nvSpPr>
          <p:spPr>
            <a:xfrm>
              <a:off x="2921945" y="4569604"/>
              <a:ext cx="353656" cy="22647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+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13373719-A878-432B-BADC-4B6615D17E71}"/>
                </a:ext>
              </a:extLst>
            </p:cNvPr>
            <p:cNvSpPr/>
            <p:nvPr/>
          </p:nvSpPr>
          <p:spPr>
            <a:xfrm>
              <a:off x="3848360" y="4565115"/>
              <a:ext cx="353656" cy="22647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+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C4C8360D-C177-4C59-B6E5-3BBFA939BE93}"/>
                </a:ext>
              </a:extLst>
            </p:cNvPr>
            <p:cNvSpPr/>
            <p:nvPr/>
          </p:nvSpPr>
          <p:spPr>
            <a:xfrm>
              <a:off x="317814" y="3069118"/>
              <a:ext cx="476806" cy="33407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50" dirty="0">
                <a:solidFill>
                  <a:schemeClr val="tx1"/>
                </a:solidFill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BCDE38FC-D187-4958-91C2-CB64B66AA4DB}"/>
                </a:ext>
              </a:extLst>
            </p:cNvPr>
            <p:cNvSpPr/>
            <p:nvPr/>
          </p:nvSpPr>
          <p:spPr>
            <a:xfrm>
              <a:off x="310275" y="4957234"/>
              <a:ext cx="476805" cy="4093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28" name="Arrow: Right 227">
              <a:extLst>
                <a:ext uri="{FF2B5EF4-FFF2-40B4-BE49-F238E27FC236}">
                  <a16:creationId xmlns:a16="http://schemas.microsoft.com/office/drawing/2014/main" id="{5089C93D-D042-4E55-B711-8268E0CF9E1D}"/>
                </a:ext>
              </a:extLst>
            </p:cNvPr>
            <p:cNvSpPr/>
            <p:nvPr/>
          </p:nvSpPr>
          <p:spPr>
            <a:xfrm>
              <a:off x="797305" y="3178776"/>
              <a:ext cx="1492199" cy="100108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Arrow: Bent-Up 228">
              <a:extLst>
                <a:ext uri="{FF2B5EF4-FFF2-40B4-BE49-F238E27FC236}">
                  <a16:creationId xmlns:a16="http://schemas.microsoft.com/office/drawing/2014/main" id="{E1B9998A-6159-4BE3-86D0-B82743C8D733}"/>
                </a:ext>
              </a:extLst>
            </p:cNvPr>
            <p:cNvSpPr/>
            <p:nvPr/>
          </p:nvSpPr>
          <p:spPr>
            <a:xfrm rot="5400000">
              <a:off x="1024181" y="3580365"/>
              <a:ext cx="1511216" cy="847379"/>
            </a:xfrm>
            <a:prstGeom prst="bentUpArrow">
              <a:avLst>
                <a:gd name="adj1" fmla="val 5996"/>
                <a:gd name="adj2" fmla="val 9356"/>
                <a:gd name="adj3" fmla="val 988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Arrow: Right 229">
              <a:extLst>
                <a:ext uri="{FF2B5EF4-FFF2-40B4-BE49-F238E27FC236}">
                  <a16:creationId xmlns:a16="http://schemas.microsoft.com/office/drawing/2014/main" id="{B62A248D-1348-4BB1-82C8-B902DFA0FB64}"/>
                </a:ext>
              </a:extLst>
            </p:cNvPr>
            <p:cNvSpPr/>
            <p:nvPr/>
          </p:nvSpPr>
          <p:spPr>
            <a:xfrm>
              <a:off x="797305" y="5126807"/>
              <a:ext cx="4010806" cy="78441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Arrow: Right 230">
              <a:extLst>
                <a:ext uri="{FF2B5EF4-FFF2-40B4-BE49-F238E27FC236}">
                  <a16:creationId xmlns:a16="http://schemas.microsoft.com/office/drawing/2014/main" id="{782F112D-0354-48E8-94A4-83EEE1CBEF31}"/>
                </a:ext>
              </a:extLst>
            </p:cNvPr>
            <p:cNvSpPr/>
            <p:nvPr/>
          </p:nvSpPr>
          <p:spPr>
            <a:xfrm>
              <a:off x="5161766" y="5126807"/>
              <a:ext cx="661108" cy="78441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Arrow: Up 231">
              <a:extLst>
                <a:ext uri="{FF2B5EF4-FFF2-40B4-BE49-F238E27FC236}">
                  <a16:creationId xmlns:a16="http://schemas.microsoft.com/office/drawing/2014/main" id="{3A5C6A1F-3918-4224-803B-B470B39845D2}"/>
                </a:ext>
              </a:extLst>
            </p:cNvPr>
            <p:cNvSpPr/>
            <p:nvPr/>
          </p:nvSpPr>
          <p:spPr>
            <a:xfrm>
              <a:off x="3051112" y="4814280"/>
              <a:ext cx="108188" cy="323450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Arrow: Up 232">
              <a:extLst>
                <a:ext uri="{FF2B5EF4-FFF2-40B4-BE49-F238E27FC236}">
                  <a16:creationId xmlns:a16="http://schemas.microsoft.com/office/drawing/2014/main" id="{3663D6C2-F9DE-4D34-B7BC-A5E6D0BBA84D}"/>
                </a:ext>
              </a:extLst>
            </p:cNvPr>
            <p:cNvSpPr/>
            <p:nvPr/>
          </p:nvSpPr>
          <p:spPr>
            <a:xfrm>
              <a:off x="3975708" y="4817841"/>
              <a:ext cx="108188" cy="323450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Arrow: Right 233">
              <a:extLst>
                <a:ext uri="{FF2B5EF4-FFF2-40B4-BE49-F238E27FC236}">
                  <a16:creationId xmlns:a16="http://schemas.microsoft.com/office/drawing/2014/main" id="{B96D65B3-098D-447A-8A6B-1A495412F18A}"/>
                </a:ext>
              </a:extLst>
            </p:cNvPr>
            <p:cNvSpPr/>
            <p:nvPr/>
          </p:nvSpPr>
          <p:spPr>
            <a:xfrm>
              <a:off x="2643158" y="3178776"/>
              <a:ext cx="1116726" cy="100108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Arrow: Right 234">
              <a:extLst>
                <a:ext uri="{FF2B5EF4-FFF2-40B4-BE49-F238E27FC236}">
                  <a16:creationId xmlns:a16="http://schemas.microsoft.com/office/drawing/2014/main" id="{2F8269A8-172D-4255-91F3-C47C5AF9EA23}"/>
                </a:ext>
              </a:extLst>
            </p:cNvPr>
            <p:cNvSpPr/>
            <p:nvPr/>
          </p:nvSpPr>
          <p:spPr>
            <a:xfrm>
              <a:off x="4113541" y="3178776"/>
              <a:ext cx="3200783" cy="54348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645C514E-CE6A-401B-8D70-852B19DE92CD}"/>
                    </a:ext>
                  </a:extLst>
                </p:cNvPr>
                <p:cNvSpPr/>
                <p:nvPr/>
              </p:nvSpPr>
              <p:spPr>
                <a:xfrm>
                  <a:off x="5467240" y="3671388"/>
                  <a:ext cx="1014765" cy="2830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tanh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645C514E-CE6A-401B-8D70-852B19DE92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240" y="3671388"/>
                  <a:ext cx="1014765" cy="2830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Arrow: Down 236">
              <a:extLst>
                <a:ext uri="{FF2B5EF4-FFF2-40B4-BE49-F238E27FC236}">
                  <a16:creationId xmlns:a16="http://schemas.microsoft.com/office/drawing/2014/main" id="{6B6B917F-D2A4-486C-BFAA-93C11A5E140D}"/>
                </a:ext>
              </a:extLst>
            </p:cNvPr>
            <p:cNvSpPr/>
            <p:nvPr/>
          </p:nvSpPr>
          <p:spPr>
            <a:xfrm>
              <a:off x="5900140" y="3970762"/>
              <a:ext cx="118922" cy="1035013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Arrow: Down 237">
              <a:extLst>
                <a:ext uri="{FF2B5EF4-FFF2-40B4-BE49-F238E27FC236}">
                  <a16:creationId xmlns:a16="http://schemas.microsoft.com/office/drawing/2014/main" id="{D2D21EAB-D2C2-4C5E-9270-0D5B4D945E84}"/>
                </a:ext>
              </a:extLst>
            </p:cNvPr>
            <p:cNvSpPr/>
            <p:nvPr/>
          </p:nvSpPr>
          <p:spPr>
            <a:xfrm>
              <a:off x="5900139" y="3234207"/>
              <a:ext cx="119721" cy="42294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Arrow: Right 238">
              <a:extLst>
                <a:ext uri="{FF2B5EF4-FFF2-40B4-BE49-F238E27FC236}">
                  <a16:creationId xmlns:a16="http://schemas.microsoft.com/office/drawing/2014/main" id="{071DB11F-E27F-4338-8196-3D1944D78B0E}"/>
                </a:ext>
              </a:extLst>
            </p:cNvPr>
            <p:cNvSpPr/>
            <p:nvPr/>
          </p:nvSpPr>
          <p:spPr>
            <a:xfrm>
              <a:off x="6176532" y="5126807"/>
              <a:ext cx="1137792" cy="78441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Arrow: Up 241">
              <a:extLst>
                <a:ext uri="{FF2B5EF4-FFF2-40B4-BE49-F238E27FC236}">
                  <a16:creationId xmlns:a16="http://schemas.microsoft.com/office/drawing/2014/main" id="{61475F8D-85DE-4AE5-BAD0-AFC8E9F7C5FA}"/>
                </a:ext>
              </a:extLst>
            </p:cNvPr>
            <p:cNvSpPr/>
            <p:nvPr/>
          </p:nvSpPr>
          <p:spPr>
            <a:xfrm>
              <a:off x="3903536" y="3352032"/>
              <a:ext cx="66357" cy="102326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Arrow: Up 242">
              <a:extLst>
                <a:ext uri="{FF2B5EF4-FFF2-40B4-BE49-F238E27FC236}">
                  <a16:creationId xmlns:a16="http://schemas.microsoft.com/office/drawing/2014/main" id="{EED221AE-F560-40F7-8ACC-CEF8E55421EE}"/>
                </a:ext>
              </a:extLst>
            </p:cNvPr>
            <p:cNvSpPr/>
            <p:nvPr/>
          </p:nvSpPr>
          <p:spPr>
            <a:xfrm>
              <a:off x="2373963" y="4817841"/>
              <a:ext cx="133997" cy="808419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4D4E929-105C-47CC-AABF-94A052CC8417}"/>
                </a:ext>
              </a:extLst>
            </p:cNvPr>
            <p:cNvSpPr/>
            <p:nvPr/>
          </p:nvSpPr>
          <p:spPr>
            <a:xfrm>
              <a:off x="2187717" y="5634290"/>
              <a:ext cx="481345" cy="34965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5" name="Arrow: Up 244">
              <a:extLst>
                <a:ext uri="{FF2B5EF4-FFF2-40B4-BE49-F238E27FC236}">
                  <a16:creationId xmlns:a16="http://schemas.microsoft.com/office/drawing/2014/main" id="{BA68BFDC-42AE-49E5-AE02-10B2B2266388}"/>
                </a:ext>
              </a:extLst>
            </p:cNvPr>
            <p:cNvSpPr/>
            <p:nvPr/>
          </p:nvSpPr>
          <p:spPr>
            <a:xfrm>
              <a:off x="2373963" y="3352791"/>
              <a:ext cx="129928" cy="1215348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06A8FE12-A172-4DC3-A2E4-F239A2B270BC}"/>
                    </a:ext>
                  </a:extLst>
                </p:cNvPr>
                <p:cNvSpPr/>
                <p:nvPr/>
              </p:nvSpPr>
              <p:spPr>
                <a:xfrm>
                  <a:off x="2262097" y="4053198"/>
                  <a:ext cx="353656" cy="28308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06A8FE12-A172-4DC3-A2E4-F239A2B270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2097" y="4053198"/>
                  <a:ext cx="353656" cy="2830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Arrow: Bent-Up 246">
              <a:extLst>
                <a:ext uri="{FF2B5EF4-FFF2-40B4-BE49-F238E27FC236}">
                  <a16:creationId xmlns:a16="http://schemas.microsoft.com/office/drawing/2014/main" id="{F900D116-09E9-430B-8105-CB57668EFB40}"/>
                </a:ext>
              </a:extLst>
            </p:cNvPr>
            <p:cNvSpPr/>
            <p:nvPr/>
          </p:nvSpPr>
          <p:spPr>
            <a:xfrm rot="5400000" flipH="1">
              <a:off x="2916313" y="3752730"/>
              <a:ext cx="963551" cy="649628"/>
            </a:xfrm>
            <a:prstGeom prst="bentUpArrow">
              <a:avLst>
                <a:gd name="adj1" fmla="val 5732"/>
                <a:gd name="adj2" fmla="val 6522"/>
                <a:gd name="adj3" fmla="val 12958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Arrow: Up 247">
              <a:extLst>
                <a:ext uri="{FF2B5EF4-FFF2-40B4-BE49-F238E27FC236}">
                  <a16:creationId xmlns:a16="http://schemas.microsoft.com/office/drawing/2014/main" id="{1AA272F4-F8B8-4543-8DD7-F960FB38F1B7}"/>
                </a:ext>
              </a:extLst>
            </p:cNvPr>
            <p:cNvSpPr/>
            <p:nvPr/>
          </p:nvSpPr>
          <p:spPr>
            <a:xfrm>
              <a:off x="3947813" y="3794165"/>
              <a:ext cx="118922" cy="766988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34B26147-A0B2-402D-8620-3298E4EDE708}"/>
                    </a:ext>
                  </a:extLst>
                </p:cNvPr>
                <p:cNvSpPr/>
                <p:nvPr/>
              </p:nvSpPr>
              <p:spPr>
                <a:xfrm>
                  <a:off x="3534021" y="4051798"/>
                  <a:ext cx="1014765" cy="28308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tanh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34B26147-A0B2-402D-8620-3298E4EDE7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4021" y="4051798"/>
                  <a:ext cx="1014765" cy="2830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90B5DC8C-838A-4426-A9A4-FBC63B3D626D}"/>
                    </a:ext>
                  </a:extLst>
                </p:cNvPr>
                <p:cNvSpPr/>
                <p:nvPr/>
              </p:nvSpPr>
              <p:spPr>
                <a:xfrm>
                  <a:off x="2928379" y="4046083"/>
                  <a:ext cx="353656" cy="28308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90B5DC8C-838A-4426-A9A4-FBC63B3D62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379" y="4046083"/>
                  <a:ext cx="353656" cy="28308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7C501671-EE86-497F-9404-E8D72C2CFB9F}"/>
                </a:ext>
              </a:extLst>
            </p:cNvPr>
            <p:cNvSpPr txBox="1"/>
            <p:nvPr/>
          </p:nvSpPr>
          <p:spPr>
            <a:xfrm>
              <a:off x="278552" y="2851097"/>
              <a:ext cx="11924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r>
                <a:rPr lang="en-GB" sz="1050" dirty="0"/>
                <a:t>LTMt-1 (Memory)</a:t>
              </a:r>
              <a:endParaRPr lang="en-US" sz="1050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479DDD6-51DC-499D-9796-998E04912CB8}"/>
                </a:ext>
              </a:extLst>
            </p:cNvPr>
            <p:cNvSpPr txBox="1"/>
            <p:nvPr/>
          </p:nvSpPr>
          <p:spPr>
            <a:xfrm>
              <a:off x="50873" y="4558686"/>
              <a:ext cx="141121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STMt-1 </a:t>
              </a:r>
            </a:p>
            <a:p>
              <a:r>
                <a:rPr lang="en-GB" sz="1050" dirty="0"/>
                <a:t>(Hidden state</a:t>
              </a:r>
              <a:r>
                <a:rPr lang="en-GB" sz="800" dirty="0"/>
                <a:t>)</a:t>
              </a:r>
              <a:endParaRPr lang="en-US" sz="800" dirty="0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14965556-F23E-49C0-B4FF-C92ED2DFBDD8}"/>
                </a:ext>
              </a:extLst>
            </p:cNvPr>
            <p:cNvSpPr txBox="1"/>
            <p:nvPr/>
          </p:nvSpPr>
          <p:spPr>
            <a:xfrm>
              <a:off x="2639278" y="5777287"/>
              <a:ext cx="11924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r>
                <a:rPr lang="en-GB" sz="1050" dirty="0"/>
                <a:t>Xt (Input)</a:t>
              </a:r>
              <a:endParaRPr lang="en-US" sz="1050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CF1DAB0E-F973-44E9-90A9-A1F4DE3A6DD7}"/>
                </a:ext>
              </a:extLst>
            </p:cNvPr>
            <p:cNvSpPr txBox="1"/>
            <p:nvPr/>
          </p:nvSpPr>
          <p:spPr>
            <a:xfrm>
              <a:off x="7308731" y="2752477"/>
              <a:ext cx="4768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r>
                <a:rPr lang="en-GB" sz="1050" dirty="0"/>
                <a:t>LTMt</a:t>
              </a:r>
              <a:r>
                <a:rPr lang="en-GB" dirty="0"/>
                <a:t> </a:t>
              </a:r>
              <a:endParaRPr lang="en-US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0BB7D109-5EC1-45B1-90E0-17BC2EC77BEC}"/>
                </a:ext>
              </a:extLst>
            </p:cNvPr>
            <p:cNvSpPr txBox="1"/>
            <p:nvPr/>
          </p:nvSpPr>
          <p:spPr>
            <a:xfrm>
              <a:off x="6986947" y="4817841"/>
              <a:ext cx="64655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r>
                <a:rPr lang="en-GB" sz="1050" dirty="0"/>
                <a:t>STMt</a:t>
              </a:r>
              <a:r>
                <a:rPr lang="en-GB" dirty="0"/>
                <a:t> </a:t>
              </a:r>
              <a:endParaRPr lang="en-US" dirty="0"/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62D410FF-F2F7-4EF8-AF0D-952895DC59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4755" y="4072618"/>
              <a:ext cx="241233" cy="49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970A7375-820B-444A-BA45-C0AEA04D6E4E}"/>
                </a:ext>
              </a:extLst>
            </p:cNvPr>
            <p:cNvSpPr txBox="1"/>
            <p:nvPr/>
          </p:nvSpPr>
          <p:spPr>
            <a:xfrm>
              <a:off x="77376" y="3966775"/>
              <a:ext cx="95679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Forget gate</a:t>
              </a:r>
            </a:p>
            <a:p>
              <a:r>
                <a:rPr lang="en-GB" sz="1050" dirty="0"/>
                <a:t>       ft</a:t>
              </a:r>
              <a:endParaRPr lang="en-US" sz="1050" dirty="0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6C5F93E-7972-41EC-83CB-49F458DB8FEE}"/>
                </a:ext>
              </a:extLst>
            </p:cNvPr>
            <p:cNvSpPr txBox="1"/>
            <p:nvPr/>
          </p:nvSpPr>
          <p:spPr>
            <a:xfrm>
              <a:off x="3097584" y="3680432"/>
              <a:ext cx="92850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Input gate</a:t>
              </a:r>
            </a:p>
            <a:p>
              <a:r>
                <a:rPr lang="en-GB" sz="1050" dirty="0"/>
                <a:t>       It</a:t>
              </a:r>
              <a:endParaRPr lang="en-US" sz="1050" dirty="0"/>
            </a:p>
          </p:txBody>
        </p: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F43F5E7E-88C8-4821-8A88-775CA62B28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7952" y="4194743"/>
              <a:ext cx="23676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E5C45E8E-A4CA-45C3-9EED-D8731F69AEC9}"/>
                </a:ext>
              </a:extLst>
            </p:cNvPr>
            <p:cNvSpPr txBox="1"/>
            <p:nvPr/>
          </p:nvSpPr>
          <p:spPr>
            <a:xfrm>
              <a:off x="6452480" y="4208162"/>
              <a:ext cx="621537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Output</a:t>
              </a:r>
            </a:p>
            <a:p>
              <a:r>
                <a:rPr lang="en-GB" sz="1050" dirty="0"/>
                <a:t> gate</a:t>
              </a:r>
            </a:p>
            <a:p>
              <a:r>
                <a:rPr lang="en-GB" sz="800" dirty="0"/>
                <a:t>      </a:t>
              </a:r>
              <a:endParaRPr lang="en-US" sz="800" dirty="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53E08DA-EED6-413E-BFEB-6D7745ED1221}"/>
                </a:ext>
              </a:extLst>
            </p:cNvPr>
            <p:cNvSpPr txBox="1"/>
            <p:nvPr/>
          </p:nvSpPr>
          <p:spPr>
            <a:xfrm>
              <a:off x="5148428" y="4925985"/>
              <a:ext cx="779222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Ot</a:t>
              </a:r>
            </a:p>
            <a:p>
              <a:r>
                <a:rPr lang="en-GB" sz="800" dirty="0"/>
                <a:t>      </a:t>
              </a:r>
              <a:endParaRPr lang="en-US" sz="800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7497381-C3A8-43D7-A236-7157AB701DA7}"/>
                </a:ext>
              </a:extLst>
            </p:cNvPr>
            <p:cNvSpPr txBox="1"/>
            <p:nvPr/>
          </p:nvSpPr>
          <p:spPr>
            <a:xfrm>
              <a:off x="4095544" y="3558193"/>
              <a:ext cx="779222" cy="143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C̃</a:t>
              </a:r>
              <a:r>
                <a:rPr lang="en-GB" sz="700" dirty="0"/>
                <a:t>t</a:t>
              </a:r>
              <a:endParaRPr lang="en-US" sz="1100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4856F681-8931-45B1-B414-3C3E9EE988F2}"/>
                </a:ext>
              </a:extLst>
            </p:cNvPr>
            <p:cNvSpPr txBox="1"/>
            <p:nvPr/>
          </p:nvSpPr>
          <p:spPr>
            <a:xfrm>
              <a:off x="4011112" y="3691065"/>
              <a:ext cx="78276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Candidate</a:t>
              </a:r>
            </a:p>
            <a:p>
              <a:r>
                <a:rPr lang="en-GB" sz="1050" dirty="0"/>
                <a:t>Memory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2454B408-0630-40C8-ABB3-AD900FE2F1D0}"/>
                </a:ext>
              </a:extLst>
            </p:cNvPr>
            <p:cNvSpPr/>
            <p:nvPr/>
          </p:nvSpPr>
          <p:spPr>
            <a:xfrm>
              <a:off x="7927101" y="3612874"/>
              <a:ext cx="154806" cy="11882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A7513EBC-2334-4D19-95E4-FF2BBD00D65F}"/>
                </a:ext>
              </a:extLst>
            </p:cNvPr>
            <p:cNvSpPr/>
            <p:nvPr/>
          </p:nvSpPr>
          <p:spPr>
            <a:xfrm>
              <a:off x="7918419" y="3799508"/>
              <a:ext cx="154806" cy="11882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30FBD0D7-844F-4772-A65E-B8D3593D5AD5}"/>
                </a:ext>
              </a:extLst>
            </p:cNvPr>
            <p:cNvSpPr/>
            <p:nvPr/>
          </p:nvSpPr>
          <p:spPr>
            <a:xfrm>
              <a:off x="7920971" y="3957625"/>
              <a:ext cx="154806" cy="11882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B8B55BC-1C9B-4BDC-80DA-206BD2493B5B}"/>
                </a:ext>
              </a:extLst>
            </p:cNvPr>
            <p:cNvSpPr/>
            <p:nvPr/>
          </p:nvSpPr>
          <p:spPr>
            <a:xfrm>
              <a:off x="7921755" y="4141028"/>
              <a:ext cx="154806" cy="11882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4D5ACD63-B254-4D5F-BAA1-DFE25C4D5B74}"/>
                </a:ext>
              </a:extLst>
            </p:cNvPr>
            <p:cNvSpPr/>
            <p:nvPr/>
          </p:nvSpPr>
          <p:spPr>
            <a:xfrm>
              <a:off x="7930622" y="4334070"/>
              <a:ext cx="154806" cy="11882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E5505F3D-D5EF-42D8-B65D-E9C9319E157E}"/>
                </a:ext>
              </a:extLst>
            </p:cNvPr>
            <p:cNvSpPr/>
            <p:nvPr/>
          </p:nvSpPr>
          <p:spPr>
            <a:xfrm>
              <a:off x="7930622" y="4517473"/>
              <a:ext cx="154806" cy="11882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3FA0AAFA-3797-4FEB-8E03-31D523775C8F}"/>
                </a:ext>
              </a:extLst>
            </p:cNvPr>
            <p:cNvSpPr/>
            <p:nvPr/>
          </p:nvSpPr>
          <p:spPr>
            <a:xfrm>
              <a:off x="8552835" y="3918334"/>
              <a:ext cx="207747" cy="16104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679C8948-8E51-4A7B-A732-62B23D653DFD}"/>
                </a:ext>
              </a:extLst>
            </p:cNvPr>
            <p:cNvCxnSpPr>
              <a:cxnSpLocks/>
              <a:stCxn id="264" idx="7"/>
            </p:cNvCxnSpPr>
            <p:nvPr/>
          </p:nvCxnSpPr>
          <p:spPr>
            <a:xfrm>
              <a:off x="8059237" y="3630275"/>
              <a:ext cx="311751" cy="3758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102D7B8-561C-4CD6-B42E-482538F94256}"/>
                </a:ext>
              </a:extLst>
            </p:cNvPr>
            <p:cNvCxnSpPr>
              <a:cxnSpLocks/>
              <a:stCxn id="265" idx="6"/>
            </p:cNvCxnSpPr>
            <p:nvPr/>
          </p:nvCxnSpPr>
          <p:spPr>
            <a:xfrm>
              <a:off x="8073225" y="3858921"/>
              <a:ext cx="297763" cy="147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88063710-23CB-466D-A06B-5680C00029BC}"/>
                </a:ext>
              </a:extLst>
            </p:cNvPr>
            <p:cNvCxnSpPr>
              <a:cxnSpLocks/>
              <a:stCxn id="266" idx="5"/>
            </p:cNvCxnSpPr>
            <p:nvPr/>
          </p:nvCxnSpPr>
          <p:spPr>
            <a:xfrm flipV="1">
              <a:off x="8053108" y="4006167"/>
              <a:ext cx="317882" cy="5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EBB89BA-70A5-4074-8E57-FD559085E6A5}"/>
                </a:ext>
              </a:extLst>
            </p:cNvPr>
            <p:cNvCxnSpPr>
              <a:cxnSpLocks/>
              <a:stCxn id="267" idx="5"/>
            </p:cNvCxnSpPr>
            <p:nvPr/>
          </p:nvCxnSpPr>
          <p:spPr>
            <a:xfrm flipV="1">
              <a:off x="8053892" y="4006167"/>
              <a:ext cx="317098" cy="236282"/>
            </a:xfrm>
            <a:prstGeom prst="lin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89AA657E-C7BD-4548-9204-410B5CE962B3}"/>
                </a:ext>
              </a:extLst>
            </p:cNvPr>
            <p:cNvCxnSpPr>
              <a:cxnSpLocks/>
              <a:stCxn id="268" idx="6"/>
            </p:cNvCxnSpPr>
            <p:nvPr/>
          </p:nvCxnSpPr>
          <p:spPr>
            <a:xfrm flipV="1">
              <a:off x="8085429" y="4006168"/>
              <a:ext cx="285558" cy="387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AE34C653-FCD9-404A-B95E-72D4CD63CF66}"/>
                </a:ext>
              </a:extLst>
            </p:cNvPr>
            <p:cNvCxnSpPr>
              <a:cxnSpLocks/>
              <a:stCxn id="269" idx="6"/>
            </p:cNvCxnSpPr>
            <p:nvPr/>
          </p:nvCxnSpPr>
          <p:spPr>
            <a:xfrm flipV="1">
              <a:off x="8085430" y="4006167"/>
              <a:ext cx="285558" cy="570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B99055B6-D97E-4DE1-A9C7-9CFF8248D693}"/>
                </a:ext>
              </a:extLst>
            </p:cNvPr>
            <p:cNvCxnSpPr>
              <a:cxnSpLocks/>
            </p:cNvCxnSpPr>
            <p:nvPr/>
          </p:nvCxnSpPr>
          <p:spPr>
            <a:xfrm>
              <a:off x="8370990" y="4006167"/>
              <a:ext cx="1718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8" name="Arrow: Right 277">
              <a:extLst>
                <a:ext uri="{FF2B5EF4-FFF2-40B4-BE49-F238E27FC236}">
                  <a16:creationId xmlns:a16="http://schemas.microsoft.com/office/drawing/2014/main" id="{CDCB21F5-05B4-4516-905B-4404DD4BC4CE}"/>
                </a:ext>
              </a:extLst>
            </p:cNvPr>
            <p:cNvSpPr/>
            <p:nvPr/>
          </p:nvSpPr>
          <p:spPr>
            <a:xfrm>
              <a:off x="6891191" y="4171380"/>
              <a:ext cx="324432" cy="40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49311ED-4827-4709-A787-90E4D615BB8F}"/>
                </a:ext>
              </a:extLst>
            </p:cNvPr>
            <p:cNvSpPr txBox="1"/>
            <p:nvPr/>
          </p:nvSpPr>
          <p:spPr>
            <a:xfrm>
              <a:off x="6712682" y="3905352"/>
              <a:ext cx="64190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N, Cells</a:t>
              </a:r>
            </a:p>
            <a:p>
              <a:r>
                <a:rPr lang="en-GB" sz="800" dirty="0"/>
                <a:t>      </a:t>
              </a:r>
              <a:endParaRPr lang="en-US" sz="800" dirty="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E146C882-B72B-4C8B-8873-AEDFB7F5C0AB}"/>
                </a:ext>
              </a:extLst>
            </p:cNvPr>
            <p:cNvSpPr/>
            <p:nvPr/>
          </p:nvSpPr>
          <p:spPr>
            <a:xfrm>
              <a:off x="7314324" y="2993386"/>
              <a:ext cx="476805" cy="4093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chemeClr val="tx1"/>
                  </a:solidFill>
                </a:rPr>
                <a:t>C t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E0753ADD-C73E-4B06-A5DB-23963DB6130F}"/>
                </a:ext>
              </a:extLst>
            </p:cNvPr>
            <p:cNvSpPr/>
            <p:nvPr/>
          </p:nvSpPr>
          <p:spPr>
            <a:xfrm>
              <a:off x="7314324" y="4988260"/>
              <a:ext cx="476805" cy="4093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chemeClr val="tx1"/>
                  </a:solidFill>
                </a:rPr>
                <a:t>h t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1741FC3C-0335-4B20-A635-43C64303B27B}"/>
                </a:ext>
              </a:extLst>
            </p:cNvPr>
            <p:cNvCxnSpPr>
              <a:cxnSpLocks/>
              <a:stCxn id="241" idx="0"/>
              <a:endCxn id="240" idx="4"/>
            </p:cNvCxnSpPr>
            <p:nvPr/>
          </p:nvCxnSpPr>
          <p:spPr>
            <a:xfrm flipV="1">
              <a:off x="7552727" y="3402686"/>
              <a:ext cx="0" cy="1585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8FE4B900-D48E-43D4-B409-AFF64AE457E8}"/>
                </a:ext>
              </a:extLst>
            </p:cNvPr>
            <p:cNvSpPr txBox="1"/>
            <p:nvPr/>
          </p:nvSpPr>
          <p:spPr>
            <a:xfrm>
              <a:off x="7225211" y="3977196"/>
              <a:ext cx="664458" cy="3770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050" dirty="0"/>
                <a:t>n-layer</a:t>
              </a:r>
            </a:p>
            <a:p>
              <a:r>
                <a:rPr lang="en-GB" sz="800" dirty="0"/>
                <a:t>      </a:t>
              </a:r>
              <a:endParaRPr lang="en-US" sz="8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BAA4C0C5-EC86-49E8-82C9-5F87AEB940E4}"/>
                </a:ext>
              </a:extLst>
            </p:cNvPr>
            <p:cNvSpPr txBox="1"/>
            <p:nvPr/>
          </p:nvSpPr>
          <p:spPr>
            <a:xfrm>
              <a:off x="8268603" y="3595768"/>
              <a:ext cx="777817" cy="2616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r>
                <a:rPr lang="en-GB" sz="1100" dirty="0"/>
                <a:t>Output</a:t>
              </a:r>
              <a:r>
                <a:rPr lang="en-GB" dirty="0"/>
                <a:t> </a:t>
              </a:r>
              <a:endParaRPr lang="en-US" dirty="0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7B5A38E2-3BED-4E9A-8996-7CABAE4EC846}"/>
                </a:ext>
              </a:extLst>
            </p:cNvPr>
            <p:cNvSpPr/>
            <p:nvPr/>
          </p:nvSpPr>
          <p:spPr>
            <a:xfrm rot="5400000">
              <a:off x="9079675" y="3864676"/>
              <a:ext cx="659547" cy="33397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RMSE</a:t>
              </a:r>
              <a:endPara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9A1642ED-F765-4866-A595-B96E6AFEFEA0}"/>
                    </a:ext>
                  </a:extLst>
                </p:cNvPr>
                <p:cNvSpPr/>
                <p:nvPr/>
              </p:nvSpPr>
              <p:spPr>
                <a:xfrm rot="5400000">
                  <a:off x="9812526" y="3853854"/>
                  <a:ext cx="659547" cy="33397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𝑅𝑀𝑆</m:t>
                        </m:r>
                        <m:sSup>
                          <m:sSupPr>
                            <m:ctrlPr>
                              <a:rPr lang="en-US" sz="1200" i="1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1200" i="1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1200" i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9A1642ED-F765-4866-A595-B96E6AFEFE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812526" y="3853854"/>
                  <a:ext cx="659547" cy="333970"/>
                </a:xfrm>
                <a:prstGeom prst="rect">
                  <a:avLst/>
                </a:prstGeom>
                <a:blipFill>
                  <a:blip r:embed="rId8"/>
                  <a:stretch>
                    <a:fillRect t="-36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B53C70E0-89B6-4856-B047-5BA9B211277D}"/>
                </a:ext>
              </a:extLst>
            </p:cNvPr>
            <p:cNvSpPr/>
            <p:nvPr/>
          </p:nvSpPr>
          <p:spPr>
            <a:xfrm rot="5400000">
              <a:off x="10627496" y="3906029"/>
              <a:ext cx="197983" cy="21882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19663C00-D114-4C02-B3FF-C7A3E03E1261}"/>
                </a:ext>
              </a:extLst>
            </p:cNvPr>
            <p:cNvCxnSpPr>
              <a:cxnSpLocks/>
            </p:cNvCxnSpPr>
            <p:nvPr/>
          </p:nvCxnSpPr>
          <p:spPr>
            <a:xfrm>
              <a:off x="9410987" y="7391399"/>
              <a:ext cx="184835" cy="78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35CF478-65CA-4062-81BA-7508861FAFC5}"/>
                </a:ext>
              </a:extLst>
            </p:cNvPr>
            <p:cNvSpPr/>
            <p:nvPr/>
          </p:nvSpPr>
          <p:spPr>
            <a:xfrm rot="5400000">
              <a:off x="11738622" y="2491334"/>
              <a:ext cx="349652" cy="4111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93" name="Connector: Elbow 292">
              <a:extLst>
                <a:ext uri="{FF2B5EF4-FFF2-40B4-BE49-F238E27FC236}">
                  <a16:creationId xmlns:a16="http://schemas.microsoft.com/office/drawing/2014/main" id="{C2A0C858-D515-49E3-9EB5-3A56524F26C5}"/>
                </a:ext>
              </a:extLst>
            </p:cNvPr>
            <p:cNvCxnSpPr>
              <a:cxnSpLocks/>
              <a:stCxn id="288" idx="0"/>
              <a:endCxn id="294" idx="3"/>
            </p:cNvCxnSpPr>
            <p:nvPr/>
          </p:nvCxnSpPr>
          <p:spPr>
            <a:xfrm flipV="1">
              <a:off x="10835901" y="3038067"/>
              <a:ext cx="302075" cy="97737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AC0EBE20-B643-43BD-9DB2-A04A7BF56070}"/>
                </a:ext>
              </a:extLst>
            </p:cNvPr>
            <p:cNvSpPr/>
            <p:nvPr/>
          </p:nvSpPr>
          <p:spPr>
            <a:xfrm rot="5400000">
              <a:off x="10821323" y="2483011"/>
              <a:ext cx="633306" cy="47680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+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02142AC4-7186-49D8-AEE1-86BDB829EBA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1537273" y="2557985"/>
              <a:ext cx="2535" cy="3243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F6ADE390-063B-4387-BEAA-61666C48149E}"/>
                </a:ext>
              </a:extLst>
            </p:cNvPr>
            <p:cNvSpPr txBox="1"/>
            <p:nvPr/>
          </p:nvSpPr>
          <p:spPr>
            <a:xfrm>
              <a:off x="11328784" y="2267532"/>
              <a:ext cx="9631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Final Output</a:t>
              </a:r>
              <a:endParaRPr lang="en-US" sz="1100" dirty="0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D5EE19C-E438-484E-A3C1-6B663CBEAEA5}"/>
                </a:ext>
              </a:extLst>
            </p:cNvPr>
            <p:cNvSpPr txBox="1"/>
            <p:nvPr/>
          </p:nvSpPr>
          <p:spPr>
            <a:xfrm rot="16200000">
              <a:off x="10426959" y="2659323"/>
              <a:ext cx="6724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Addition</a:t>
              </a:r>
              <a:endParaRPr lang="en-US" sz="1100" dirty="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35795ECD-827C-48BB-AD1A-3467D78B667F}"/>
                </a:ext>
              </a:extLst>
            </p:cNvPr>
            <p:cNvSpPr txBox="1"/>
            <p:nvPr/>
          </p:nvSpPr>
          <p:spPr>
            <a:xfrm>
              <a:off x="10320743" y="4112290"/>
              <a:ext cx="119241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r>
                <a:rPr lang="en-GB" sz="1050" dirty="0"/>
                <a:t>Weighted Output for LSTM</a:t>
              </a:r>
              <a:endParaRPr lang="en-US" sz="1050" dirty="0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3D808DEF-E258-4659-9EFE-F60F75D2EBD1}"/>
                </a:ext>
              </a:extLst>
            </p:cNvPr>
            <p:cNvSpPr txBox="1"/>
            <p:nvPr/>
          </p:nvSpPr>
          <p:spPr>
            <a:xfrm>
              <a:off x="9525716" y="3286389"/>
              <a:ext cx="119241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r>
                <a:rPr lang="en-GB" sz="1050" dirty="0"/>
                <a:t>Weight Calculation LSTM </a:t>
              </a:r>
              <a:endParaRPr lang="en-US" sz="1050" dirty="0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DE874E6D-B9EC-4EC2-A5EE-FEECF319EDA7}"/>
                </a:ext>
              </a:extLst>
            </p:cNvPr>
            <p:cNvSpPr txBox="1"/>
            <p:nvPr/>
          </p:nvSpPr>
          <p:spPr>
            <a:xfrm>
              <a:off x="4062809" y="370715"/>
              <a:ext cx="10203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Liquid Layer</a:t>
              </a:r>
            </a:p>
          </p:txBody>
        </p:sp>
        <p:sp>
          <p:nvSpPr>
            <p:cNvPr id="302" name="Flowchart: Magnetic Disk 301">
              <a:extLst>
                <a:ext uri="{FF2B5EF4-FFF2-40B4-BE49-F238E27FC236}">
                  <a16:creationId xmlns:a16="http://schemas.microsoft.com/office/drawing/2014/main" id="{E949AEF3-DC0F-4989-9F1E-58BDD086E2B1}"/>
                </a:ext>
              </a:extLst>
            </p:cNvPr>
            <p:cNvSpPr/>
            <p:nvPr/>
          </p:nvSpPr>
          <p:spPr>
            <a:xfrm>
              <a:off x="1393870" y="5595996"/>
              <a:ext cx="305528" cy="326639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F509515A-B670-42D2-8FBD-124B2BCB41A2}"/>
                </a:ext>
              </a:extLst>
            </p:cNvPr>
            <p:cNvSpPr txBox="1"/>
            <p:nvPr/>
          </p:nvSpPr>
          <p:spPr>
            <a:xfrm>
              <a:off x="1254996" y="5956026"/>
              <a:ext cx="6887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Dataset</a:t>
              </a:r>
            </a:p>
          </p:txBody>
        </p:sp>
        <p:sp>
          <p:nvSpPr>
            <p:cNvPr id="304" name="Arrow: Up 303">
              <a:extLst>
                <a:ext uri="{FF2B5EF4-FFF2-40B4-BE49-F238E27FC236}">
                  <a16:creationId xmlns:a16="http://schemas.microsoft.com/office/drawing/2014/main" id="{6FF38AE0-5C8F-45D5-982E-8DDF31AC7C09}"/>
                </a:ext>
              </a:extLst>
            </p:cNvPr>
            <p:cNvSpPr/>
            <p:nvPr/>
          </p:nvSpPr>
          <p:spPr>
            <a:xfrm rot="5400000">
              <a:off x="1886105" y="5612579"/>
              <a:ext cx="127430" cy="393075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D4B6C27A-F16B-47BA-88B3-4CE7B2B0908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773557" y="3785901"/>
              <a:ext cx="0" cy="394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Arrow Connector 339">
              <a:extLst>
                <a:ext uri="{FF2B5EF4-FFF2-40B4-BE49-F238E27FC236}">
                  <a16:creationId xmlns:a16="http://schemas.microsoft.com/office/drawing/2014/main" id="{806B2F91-4B47-40BD-8A28-91945438F498}"/>
                </a:ext>
              </a:extLst>
            </p:cNvPr>
            <p:cNvCxnSpPr/>
            <p:nvPr/>
          </p:nvCxnSpPr>
          <p:spPr>
            <a:xfrm rot="5400000" flipH="1" flipV="1">
              <a:off x="9008763" y="3759961"/>
              <a:ext cx="1" cy="477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Arrow Connector 340">
              <a:extLst>
                <a:ext uri="{FF2B5EF4-FFF2-40B4-BE49-F238E27FC236}">
                  <a16:creationId xmlns:a16="http://schemas.microsoft.com/office/drawing/2014/main" id="{900C4CCB-EFC7-43FE-894D-25A3969A9F5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458926" y="3865802"/>
              <a:ext cx="3189" cy="3024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683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70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301">
            <a:extLst>
              <a:ext uri="{FF2B5EF4-FFF2-40B4-BE49-F238E27FC236}">
                <a16:creationId xmlns:a16="http://schemas.microsoft.com/office/drawing/2014/main" id="{0C8AFD42-AA35-47F7-8EEC-36A1FEC0E4C4}"/>
              </a:ext>
            </a:extLst>
          </p:cNvPr>
          <p:cNvGrpSpPr/>
          <p:nvPr/>
        </p:nvGrpSpPr>
        <p:grpSpPr>
          <a:xfrm>
            <a:off x="409625" y="105164"/>
            <a:ext cx="11924952" cy="6752836"/>
            <a:chOff x="72315" y="104279"/>
            <a:chExt cx="11924952" cy="675283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C14BA8C-A255-4896-A2C4-3D97ECEB810E}"/>
                </a:ext>
              </a:extLst>
            </p:cNvPr>
            <p:cNvSpPr/>
            <p:nvPr/>
          </p:nvSpPr>
          <p:spPr>
            <a:xfrm>
              <a:off x="4742592" y="1524164"/>
              <a:ext cx="1900472" cy="19717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C7C248A-9E67-4D9D-B217-DF6E73253C65}"/>
                </a:ext>
              </a:extLst>
            </p:cNvPr>
            <p:cNvSpPr/>
            <p:nvPr/>
          </p:nvSpPr>
          <p:spPr>
            <a:xfrm>
              <a:off x="2859218" y="1545107"/>
              <a:ext cx="1826049" cy="14893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A80E4DC-B0D2-42DA-9719-EC1D75122C77}"/>
                </a:ext>
              </a:extLst>
            </p:cNvPr>
            <p:cNvSpPr/>
            <p:nvPr/>
          </p:nvSpPr>
          <p:spPr>
            <a:xfrm>
              <a:off x="1137431" y="1578199"/>
              <a:ext cx="1542355" cy="14562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B42C43-A7B6-4EC5-89AD-7D6D8BE6CB5F}"/>
                </a:ext>
              </a:extLst>
            </p:cNvPr>
            <p:cNvSpPr/>
            <p:nvPr/>
          </p:nvSpPr>
          <p:spPr>
            <a:xfrm>
              <a:off x="2310944" y="1146581"/>
              <a:ext cx="353656" cy="2830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X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0C7D51F-1D37-4429-9A72-F6B3579DF209}"/>
                </a:ext>
              </a:extLst>
            </p:cNvPr>
            <p:cNvSpPr/>
            <p:nvPr/>
          </p:nvSpPr>
          <p:spPr>
            <a:xfrm>
              <a:off x="3781326" y="1152478"/>
              <a:ext cx="353656" cy="28308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+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196F117-DE73-4968-B738-672930CB167C}"/>
                </a:ext>
              </a:extLst>
            </p:cNvPr>
            <p:cNvSpPr/>
            <p:nvPr/>
          </p:nvSpPr>
          <p:spPr>
            <a:xfrm>
              <a:off x="3781326" y="1555880"/>
              <a:ext cx="353656" cy="2830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X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2D014B6-6CF5-4A01-ACCB-8FAAA9C42752}"/>
                    </a:ext>
                  </a:extLst>
                </p:cNvPr>
                <p:cNvSpPr/>
                <p:nvPr/>
              </p:nvSpPr>
              <p:spPr>
                <a:xfrm>
                  <a:off x="4829552" y="3117009"/>
                  <a:ext cx="353656" cy="2830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2D014B6-6CF5-4A01-ACCB-8FAAA9C427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9552" y="3117009"/>
                  <a:ext cx="353656" cy="2830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7F3C6A8-8F90-4B94-A834-59CE5A2790F1}"/>
                </a:ext>
              </a:extLst>
            </p:cNvPr>
            <p:cNvSpPr/>
            <p:nvPr/>
          </p:nvSpPr>
          <p:spPr>
            <a:xfrm>
              <a:off x="5844318" y="3112868"/>
              <a:ext cx="353656" cy="2830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X</a:t>
              </a:r>
              <a:endParaRPr lang="en-US" sz="16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AE4C4416-D334-484A-ADD5-94FF557770C8}"/>
                </a:ext>
              </a:extLst>
            </p:cNvPr>
            <p:cNvSpPr/>
            <p:nvPr/>
          </p:nvSpPr>
          <p:spPr>
            <a:xfrm>
              <a:off x="2273003" y="2669414"/>
              <a:ext cx="353656" cy="22647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+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33D551A-8705-4D7E-9C9E-14BDFBC664E1}"/>
                </a:ext>
              </a:extLst>
            </p:cNvPr>
            <p:cNvSpPr/>
            <p:nvPr/>
          </p:nvSpPr>
          <p:spPr>
            <a:xfrm>
              <a:off x="2943387" y="2662132"/>
              <a:ext cx="353656" cy="22647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+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4793747-7902-4F1B-B8B3-2594BBD4C6D5}"/>
                </a:ext>
              </a:extLst>
            </p:cNvPr>
            <p:cNvSpPr/>
            <p:nvPr/>
          </p:nvSpPr>
          <p:spPr>
            <a:xfrm>
              <a:off x="3869802" y="2657643"/>
              <a:ext cx="353656" cy="22647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+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7DBD926-47A4-481F-9013-1F2724A8E4F0}"/>
                </a:ext>
              </a:extLst>
            </p:cNvPr>
            <p:cNvSpPr/>
            <p:nvPr/>
          </p:nvSpPr>
          <p:spPr>
            <a:xfrm>
              <a:off x="339256" y="1161646"/>
              <a:ext cx="476806" cy="33407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50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E6B67C9-310E-450D-B96C-96B8F7487955}"/>
                </a:ext>
              </a:extLst>
            </p:cNvPr>
            <p:cNvSpPr/>
            <p:nvPr/>
          </p:nvSpPr>
          <p:spPr>
            <a:xfrm>
              <a:off x="331717" y="3049762"/>
              <a:ext cx="476805" cy="4093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16D16DC3-13BA-4B3E-A57E-EE58F8353FA6}"/>
                </a:ext>
              </a:extLst>
            </p:cNvPr>
            <p:cNvSpPr/>
            <p:nvPr/>
          </p:nvSpPr>
          <p:spPr>
            <a:xfrm>
              <a:off x="818747" y="1271304"/>
              <a:ext cx="1492199" cy="100108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Bent-Up 49">
              <a:extLst>
                <a:ext uri="{FF2B5EF4-FFF2-40B4-BE49-F238E27FC236}">
                  <a16:creationId xmlns:a16="http://schemas.microsoft.com/office/drawing/2014/main" id="{85CB69E8-8F55-4DF2-B2D3-A1A15113BEC4}"/>
                </a:ext>
              </a:extLst>
            </p:cNvPr>
            <p:cNvSpPr/>
            <p:nvPr/>
          </p:nvSpPr>
          <p:spPr>
            <a:xfrm rot="5400000">
              <a:off x="1045623" y="1672893"/>
              <a:ext cx="1511216" cy="847379"/>
            </a:xfrm>
            <a:prstGeom prst="bentUpArrow">
              <a:avLst>
                <a:gd name="adj1" fmla="val 5996"/>
                <a:gd name="adj2" fmla="val 9356"/>
                <a:gd name="adj3" fmla="val 988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2FDAB851-5811-495A-8F35-1DFF5FA10178}"/>
                </a:ext>
              </a:extLst>
            </p:cNvPr>
            <p:cNvSpPr/>
            <p:nvPr/>
          </p:nvSpPr>
          <p:spPr>
            <a:xfrm>
              <a:off x="818747" y="3219335"/>
              <a:ext cx="4010806" cy="78441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BA33E7E8-0DBE-4DDB-88FE-3CEF9B3E28F4}"/>
                </a:ext>
              </a:extLst>
            </p:cNvPr>
            <p:cNvSpPr/>
            <p:nvPr/>
          </p:nvSpPr>
          <p:spPr>
            <a:xfrm>
              <a:off x="5183208" y="3219335"/>
              <a:ext cx="661108" cy="78441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Up 52">
              <a:extLst>
                <a:ext uri="{FF2B5EF4-FFF2-40B4-BE49-F238E27FC236}">
                  <a16:creationId xmlns:a16="http://schemas.microsoft.com/office/drawing/2014/main" id="{1ABAB2A3-85BC-4091-8FD7-4FCFF48F4CC7}"/>
                </a:ext>
              </a:extLst>
            </p:cNvPr>
            <p:cNvSpPr/>
            <p:nvPr/>
          </p:nvSpPr>
          <p:spPr>
            <a:xfrm>
              <a:off x="3072554" y="2906808"/>
              <a:ext cx="108188" cy="323450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: Up 53">
              <a:extLst>
                <a:ext uri="{FF2B5EF4-FFF2-40B4-BE49-F238E27FC236}">
                  <a16:creationId xmlns:a16="http://schemas.microsoft.com/office/drawing/2014/main" id="{2810DE57-9693-4060-AA5A-06232688A136}"/>
                </a:ext>
              </a:extLst>
            </p:cNvPr>
            <p:cNvSpPr/>
            <p:nvPr/>
          </p:nvSpPr>
          <p:spPr>
            <a:xfrm>
              <a:off x="3997150" y="2910369"/>
              <a:ext cx="108188" cy="323450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0C657056-4EB5-489F-B113-C3E2D3FA53EC}"/>
                </a:ext>
              </a:extLst>
            </p:cNvPr>
            <p:cNvSpPr/>
            <p:nvPr/>
          </p:nvSpPr>
          <p:spPr>
            <a:xfrm>
              <a:off x="2664600" y="1271304"/>
              <a:ext cx="1116726" cy="100108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193B5DA3-39FB-4C98-819F-0F9B4DAE319F}"/>
                </a:ext>
              </a:extLst>
            </p:cNvPr>
            <p:cNvSpPr/>
            <p:nvPr/>
          </p:nvSpPr>
          <p:spPr>
            <a:xfrm>
              <a:off x="4134983" y="1271304"/>
              <a:ext cx="3573198" cy="6967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FE2BEAA-38CC-432B-ABFA-C988336A1039}"/>
                    </a:ext>
                  </a:extLst>
                </p:cNvPr>
                <p:cNvSpPr/>
                <p:nvPr/>
              </p:nvSpPr>
              <p:spPr>
                <a:xfrm>
                  <a:off x="5488682" y="1763916"/>
                  <a:ext cx="1014765" cy="2830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tanh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FE2BEAA-38CC-432B-ABFA-C988336A10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8682" y="1763916"/>
                  <a:ext cx="1014765" cy="2830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Arrow: Down 57">
              <a:extLst>
                <a:ext uri="{FF2B5EF4-FFF2-40B4-BE49-F238E27FC236}">
                  <a16:creationId xmlns:a16="http://schemas.microsoft.com/office/drawing/2014/main" id="{5783E6D8-BFF6-48D9-AE8D-D510303EDE0D}"/>
                </a:ext>
              </a:extLst>
            </p:cNvPr>
            <p:cNvSpPr/>
            <p:nvPr/>
          </p:nvSpPr>
          <p:spPr>
            <a:xfrm>
              <a:off x="5921582" y="2063290"/>
              <a:ext cx="118922" cy="1035013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row: Down 58">
              <a:extLst>
                <a:ext uri="{FF2B5EF4-FFF2-40B4-BE49-F238E27FC236}">
                  <a16:creationId xmlns:a16="http://schemas.microsoft.com/office/drawing/2014/main" id="{85FE6E97-625B-4F75-9688-95E26A28A777}"/>
                </a:ext>
              </a:extLst>
            </p:cNvPr>
            <p:cNvSpPr/>
            <p:nvPr/>
          </p:nvSpPr>
          <p:spPr>
            <a:xfrm>
              <a:off x="5921581" y="1326735"/>
              <a:ext cx="119721" cy="42294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7D814D0F-6F95-42D2-900D-6CB314C057EF}"/>
                </a:ext>
              </a:extLst>
            </p:cNvPr>
            <p:cNvSpPr/>
            <p:nvPr/>
          </p:nvSpPr>
          <p:spPr>
            <a:xfrm>
              <a:off x="6197974" y="3219335"/>
              <a:ext cx="1510206" cy="78441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CF9D872-6683-48CB-9E82-3C86E332F303}"/>
                </a:ext>
              </a:extLst>
            </p:cNvPr>
            <p:cNvSpPr/>
            <p:nvPr/>
          </p:nvSpPr>
          <p:spPr>
            <a:xfrm>
              <a:off x="7723119" y="1101490"/>
              <a:ext cx="476805" cy="4093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chemeClr val="tx1"/>
                  </a:solidFill>
                </a:rPr>
                <a:t>C t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49720A9-3CD0-49BA-8DB6-09C0A50908A9}"/>
                </a:ext>
              </a:extLst>
            </p:cNvPr>
            <p:cNvSpPr/>
            <p:nvPr/>
          </p:nvSpPr>
          <p:spPr>
            <a:xfrm>
              <a:off x="7708180" y="3053905"/>
              <a:ext cx="476805" cy="4093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chemeClr val="tx1"/>
                  </a:solidFill>
                </a:rPr>
                <a:t>h t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5B65F77D-4EF4-4407-96DD-FB89855203A2}"/>
                </a:ext>
              </a:extLst>
            </p:cNvPr>
            <p:cNvSpPr/>
            <p:nvPr/>
          </p:nvSpPr>
          <p:spPr>
            <a:xfrm>
              <a:off x="3924978" y="1444560"/>
              <a:ext cx="66357" cy="102326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row: Up 63">
              <a:extLst>
                <a:ext uri="{FF2B5EF4-FFF2-40B4-BE49-F238E27FC236}">
                  <a16:creationId xmlns:a16="http://schemas.microsoft.com/office/drawing/2014/main" id="{B0F402AB-08DB-47C3-A9AF-D1661FC32525}"/>
                </a:ext>
              </a:extLst>
            </p:cNvPr>
            <p:cNvSpPr/>
            <p:nvPr/>
          </p:nvSpPr>
          <p:spPr>
            <a:xfrm>
              <a:off x="2395405" y="2910369"/>
              <a:ext cx="133997" cy="808419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CAC1A80-1D6B-4C63-AED0-72E114DF4424}"/>
                </a:ext>
              </a:extLst>
            </p:cNvPr>
            <p:cNvSpPr/>
            <p:nvPr/>
          </p:nvSpPr>
          <p:spPr>
            <a:xfrm>
              <a:off x="2209159" y="3726818"/>
              <a:ext cx="481345" cy="34965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Arrow: Up 65">
              <a:extLst>
                <a:ext uri="{FF2B5EF4-FFF2-40B4-BE49-F238E27FC236}">
                  <a16:creationId xmlns:a16="http://schemas.microsoft.com/office/drawing/2014/main" id="{0A5B64D3-713F-4006-8EE0-643A82C8950B}"/>
                </a:ext>
              </a:extLst>
            </p:cNvPr>
            <p:cNvSpPr/>
            <p:nvPr/>
          </p:nvSpPr>
          <p:spPr>
            <a:xfrm>
              <a:off x="2395405" y="1445319"/>
              <a:ext cx="129928" cy="1215348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A19E6A87-B620-4E3F-8C86-5E9A8531962F}"/>
                    </a:ext>
                  </a:extLst>
                </p:cNvPr>
                <p:cNvSpPr/>
                <p:nvPr/>
              </p:nvSpPr>
              <p:spPr>
                <a:xfrm>
                  <a:off x="2283539" y="2145726"/>
                  <a:ext cx="353656" cy="28308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A19E6A87-B620-4E3F-8C86-5E9A853196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3539" y="2145726"/>
                  <a:ext cx="353656" cy="2830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Arrow: Bent-Up 67">
              <a:extLst>
                <a:ext uri="{FF2B5EF4-FFF2-40B4-BE49-F238E27FC236}">
                  <a16:creationId xmlns:a16="http://schemas.microsoft.com/office/drawing/2014/main" id="{C9995F6C-47E2-41B8-8CEC-4B6FB5DB1C94}"/>
                </a:ext>
              </a:extLst>
            </p:cNvPr>
            <p:cNvSpPr/>
            <p:nvPr/>
          </p:nvSpPr>
          <p:spPr>
            <a:xfrm rot="5400000" flipH="1">
              <a:off x="2937755" y="1845258"/>
              <a:ext cx="963551" cy="649628"/>
            </a:xfrm>
            <a:prstGeom prst="bentUpArrow">
              <a:avLst>
                <a:gd name="adj1" fmla="val 5732"/>
                <a:gd name="adj2" fmla="val 6522"/>
                <a:gd name="adj3" fmla="val 12958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row: Up 68">
              <a:extLst>
                <a:ext uri="{FF2B5EF4-FFF2-40B4-BE49-F238E27FC236}">
                  <a16:creationId xmlns:a16="http://schemas.microsoft.com/office/drawing/2014/main" id="{65C2585A-410F-48B1-ACA2-5C362D695571}"/>
                </a:ext>
              </a:extLst>
            </p:cNvPr>
            <p:cNvSpPr/>
            <p:nvPr/>
          </p:nvSpPr>
          <p:spPr>
            <a:xfrm>
              <a:off x="3969255" y="1886693"/>
              <a:ext cx="118922" cy="766988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28375F0-422A-485E-99D1-5798EF5C9804}"/>
                    </a:ext>
                  </a:extLst>
                </p:cNvPr>
                <p:cNvSpPr/>
                <p:nvPr/>
              </p:nvSpPr>
              <p:spPr>
                <a:xfrm>
                  <a:off x="3555463" y="2144326"/>
                  <a:ext cx="1014765" cy="28308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tanh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28375F0-422A-485E-99D1-5798EF5C9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463" y="2144326"/>
                  <a:ext cx="1014765" cy="2830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A0D135D-FE94-45CC-B285-E610BC0D8D89}"/>
                    </a:ext>
                  </a:extLst>
                </p:cNvPr>
                <p:cNvSpPr/>
                <p:nvPr/>
              </p:nvSpPr>
              <p:spPr>
                <a:xfrm>
                  <a:off x="2949821" y="2138611"/>
                  <a:ext cx="353656" cy="28308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A0D135D-FE94-45CC-B285-E610BC0D8D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821" y="2138611"/>
                  <a:ext cx="353656" cy="2830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44B78F9-CC41-494A-BDFD-8D98BFF33BE8}"/>
                </a:ext>
              </a:extLst>
            </p:cNvPr>
            <p:cNvSpPr txBox="1"/>
            <p:nvPr/>
          </p:nvSpPr>
          <p:spPr>
            <a:xfrm>
              <a:off x="299994" y="943625"/>
              <a:ext cx="11924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r>
                <a:rPr lang="en-GB" sz="1050" dirty="0"/>
                <a:t>LTMt-1 (Memory)</a:t>
              </a:r>
              <a:endParaRPr lang="en-US" sz="105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F4AC375-8EBB-45E2-91BD-3434520FDFD1}"/>
                </a:ext>
              </a:extLst>
            </p:cNvPr>
            <p:cNvSpPr txBox="1"/>
            <p:nvPr/>
          </p:nvSpPr>
          <p:spPr>
            <a:xfrm>
              <a:off x="72315" y="2651214"/>
              <a:ext cx="141121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STMt-1 </a:t>
              </a:r>
            </a:p>
            <a:p>
              <a:r>
                <a:rPr lang="en-GB" sz="1050" dirty="0"/>
                <a:t>(Hidden state</a:t>
              </a:r>
              <a:r>
                <a:rPr lang="en-GB" sz="800" dirty="0"/>
                <a:t>)</a:t>
              </a:r>
              <a:endParaRPr lang="en-US" sz="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A1E68DC-BB9C-4C3E-A5F6-32966E8113F5}"/>
                </a:ext>
              </a:extLst>
            </p:cNvPr>
            <p:cNvSpPr txBox="1"/>
            <p:nvPr/>
          </p:nvSpPr>
          <p:spPr>
            <a:xfrm>
              <a:off x="2660720" y="3869815"/>
              <a:ext cx="11924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r>
                <a:rPr lang="en-GB" sz="1050" dirty="0"/>
                <a:t>Xt (Input)</a:t>
              </a:r>
              <a:endParaRPr lang="en-US" sz="105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76FCA8-EE93-436E-839D-74F7FC5D853F}"/>
                </a:ext>
              </a:extLst>
            </p:cNvPr>
            <p:cNvSpPr txBox="1"/>
            <p:nvPr/>
          </p:nvSpPr>
          <p:spPr>
            <a:xfrm>
              <a:off x="7723119" y="897085"/>
              <a:ext cx="11924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r>
                <a:rPr lang="en-GB" sz="1050" dirty="0"/>
                <a:t>LTMt</a:t>
              </a:r>
              <a:r>
                <a:rPr lang="en-GB" dirty="0"/>
                <a:t> 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B7C9B2-7B02-4A8A-AEA0-6F52037D70D0}"/>
                </a:ext>
              </a:extLst>
            </p:cNvPr>
            <p:cNvSpPr txBox="1"/>
            <p:nvPr/>
          </p:nvSpPr>
          <p:spPr>
            <a:xfrm>
              <a:off x="7533817" y="2862994"/>
              <a:ext cx="11924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r>
                <a:rPr lang="en-GB" sz="1050" dirty="0"/>
                <a:t>STMt</a:t>
              </a:r>
              <a:r>
                <a:rPr lang="en-GB" dirty="0"/>
                <a:t> </a:t>
              </a:r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15FCA2F-F6D2-494B-88E1-AF23DC51E6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6197" y="2165146"/>
              <a:ext cx="241233" cy="49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F45B88-FE85-41B1-ACCC-25D386AA1548}"/>
                </a:ext>
              </a:extLst>
            </p:cNvPr>
            <p:cNvSpPr txBox="1"/>
            <p:nvPr/>
          </p:nvSpPr>
          <p:spPr>
            <a:xfrm>
              <a:off x="98818" y="2059303"/>
              <a:ext cx="95679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Forget gate</a:t>
              </a:r>
            </a:p>
            <a:p>
              <a:r>
                <a:rPr lang="en-GB" sz="1050" dirty="0"/>
                <a:t>       ft</a:t>
              </a:r>
              <a:endParaRPr lang="en-US" sz="105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616210-ADCB-4B36-92F2-D183571AB4BD}"/>
                </a:ext>
              </a:extLst>
            </p:cNvPr>
            <p:cNvSpPr txBox="1"/>
            <p:nvPr/>
          </p:nvSpPr>
          <p:spPr>
            <a:xfrm>
              <a:off x="3119026" y="1772960"/>
              <a:ext cx="92850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Input gate</a:t>
              </a:r>
            </a:p>
            <a:p>
              <a:r>
                <a:rPr lang="en-GB" sz="1050" dirty="0"/>
                <a:t>       It</a:t>
              </a:r>
              <a:endParaRPr lang="en-US" sz="105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7BE046-660F-4F5F-8EDB-FAEB0FDDCC84}"/>
                </a:ext>
              </a:extLst>
            </p:cNvPr>
            <p:cNvCxnSpPr>
              <a:cxnSpLocks/>
            </p:cNvCxnSpPr>
            <p:nvPr/>
          </p:nvCxnSpPr>
          <p:spPr>
            <a:xfrm>
              <a:off x="6643065" y="2270880"/>
              <a:ext cx="3465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359E37-0B2F-4921-A4F8-3DFD867D23A9}"/>
                </a:ext>
              </a:extLst>
            </p:cNvPr>
            <p:cNvSpPr txBox="1"/>
            <p:nvPr/>
          </p:nvSpPr>
          <p:spPr>
            <a:xfrm>
              <a:off x="6886565" y="1929994"/>
              <a:ext cx="92121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Output</a:t>
              </a:r>
            </a:p>
            <a:p>
              <a:r>
                <a:rPr lang="en-GB" sz="1050" dirty="0"/>
                <a:t> gate</a:t>
              </a:r>
            </a:p>
            <a:p>
              <a:r>
                <a:rPr lang="en-GB" sz="800" dirty="0"/>
                <a:t>      </a:t>
              </a:r>
              <a:endParaRPr lang="en-US" sz="8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9E9BA6-3F45-49EA-9313-A870327128BC}"/>
                </a:ext>
              </a:extLst>
            </p:cNvPr>
            <p:cNvSpPr txBox="1"/>
            <p:nvPr/>
          </p:nvSpPr>
          <p:spPr>
            <a:xfrm>
              <a:off x="5169870" y="3018513"/>
              <a:ext cx="779222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Ot</a:t>
              </a:r>
            </a:p>
            <a:p>
              <a:r>
                <a:rPr lang="en-GB" sz="800" dirty="0"/>
                <a:t>      </a:t>
              </a:r>
              <a:endParaRPr lang="en-US" sz="8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C07FC9-0884-471D-B21A-61AB699E7B35}"/>
                </a:ext>
              </a:extLst>
            </p:cNvPr>
            <p:cNvSpPr txBox="1"/>
            <p:nvPr/>
          </p:nvSpPr>
          <p:spPr>
            <a:xfrm>
              <a:off x="4104650" y="1682369"/>
              <a:ext cx="779222" cy="143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C̃</a:t>
              </a:r>
              <a:r>
                <a:rPr lang="en-GB" sz="700" dirty="0"/>
                <a:t>t</a:t>
              </a:r>
              <a:endParaRPr lang="en-US" sz="11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0B4927-473E-4700-9E02-7617DE549032}"/>
                </a:ext>
              </a:extLst>
            </p:cNvPr>
            <p:cNvSpPr txBox="1"/>
            <p:nvPr/>
          </p:nvSpPr>
          <p:spPr>
            <a:xfrm>
              <a:off x="3981353" y="1763205"/>
              <a:ext cx="78276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Candidate</a:t>
              </a:r>
            </a:p>
            <a:p>
              <a:r>
                <a:rPr lang="en-GB" sz="1050" dirty="0"/>
                <a:t>Memory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BB654A3-058C-43D0-BDE9-77E633B3C7E7}"/>
                </a:ext>
              </a:extLst>
            </p:cNvPr>
            <p:cNvSpPr/>
            <p:nvPr/>
          </p:nvSpPr>
          <p:spPr>
            <a:xfrm>
              <a:off x="8566741" y="1653710"/>
              <a:ext cx="154806" cy="11882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CA58ED-80F3-4279-A7A1-BA082AE74F40}"/>
                </a:ext>
              </a:extLst>
            </p:cNvPr>
            <p:cNvSpPr/>
            <p:nvPr/>
          </p:nvSpPr>
          <p:spPr>
            <a:xfrm>
              <a:off x="8558059" y="1840344"/>
              <a:ext cx="154806" cy="11882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4B1DF3-D919-46D9-A88D-3A2A4E0E27A0}"/>
                </a:ext>
              </a:extLst>
            </p:cNvPr>
            <p:cNvSpPr/>
            <p:nvPr/>
          </p:nvSpPr>
          <p:spPr>
            <a:xfrm>
              <a:off x="8560611" y="1998461"/>
              <a:ext cx="154806" cy="11882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85BC749-B030-41DA-ADEE-AE6535DD4370}"/>
                </a:ext>
              </a:extLst>
            </p:cNvPr>
            <p:cNvSpPr/>
            <p:nvPr/>
          </p:nvSpPr>
          <p:spPr>
            <a:xfrm>
              <a:off x="8561395" y="2181864"/>
              <a:ext cx="154806" cy="11882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9E194B8-6901-4533-95C4-7B17107D3334}"/>
                </a:ext>
              </a:extLst>
            </p:cNvPr>
            <p:cNvSpPr/>
            <p:nvPr/>
          </p:nvSpPr>
          <p:spPr>
            <a:xfrm>
              <a:off x="8570262" y="2374906"/>
              <a:ext cx="154806" cy="11882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599B5C2-165A-4BCA-99C3-89CFEDA0A40B}"/>
                </a:ext>
              </a:extLst>
            </p:cNvPr>
            <p:cNvSpPr/>
            <p:nvPr/>
          </p:nvSpPr>
          <p:spPr>
            <a:xfrm>
              <a:off x="8570262" y="2558309"/>
              <a:ext cx="154806" cy="11882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54E0C0D-5941-4205-A688-AAD55928BB7B}"/>
                </a:ext>
              </a:extLst>
            </p:cNvPr>
            <p:cNvSpPr/>
            <p:nvPr/>
          </p:nvSpPr>
          <p:spPr>
            <a:xfrm>
              <a:off x="9144943" y="1966479"/>
              <a:ext cx="207747" cy="16104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1B2D5F3-857B-4580-824B-BF0186B337DA}"/>
                </a:ext>
              </a:extLst>
            </p:cNvPr>
            <p:cNvCxnSpPr>
              <a:cxnSpLocks/>
              <a:stCxn id="21" idx="7"/>
            </p:cNvCxnSpPr>
            <p:nvPr/>
          </p:nvCxnSpPr>
          <p:spPr>
            <a:xfrm>
              <a:off x="8698877" y="1671111"/>
              <a:ext cx="311751" cy="3758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F29A899-3C7E-4DD3-B9F4-6C30A8C56201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>
              <a:off x="8712865" y="1899757"/>
              <a:ext cx="297763" cy="147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D3C7E60-D779-4B0F-BD58-64E4778AF2BD}"/>
                </a:ext>
              </a:extLst>
            </p:cNvPr>
            <p:cNvCxnSpPr>
              <a:cxnSpLocks/>
              <a:stCxn id="23" idx="5"/>
            </p:cNvCxnSpPr>
            <p:nvPr/>
          </p:nvCxnSpPr>
          <p:spPr>
            <a:xfrm flipV="1">
              <a:off x="8692748" y="2047003"/>
              <a:ext cx="317882" cy="5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600835-5888-4E34-B2C0-4404E56C785E}"/>
                </a:ext>
              </a:extLst>
            </p:cNvPr>
            <p:cNvCxnSpPr>
              <a:cxnSpLocks/>
              <a:stCxn id="24" idx="5"/>
            </p:cNvCxnSpPr>
            <p:nvPr/>
          </p:nvCxnSpPr>
          <p:spPr>
            <a:xfrm flipV="1">
              <a:off x="8693532" y="2047003"/>
              <a:ext cx="317098" cy="236282"/>
            </a:xfrm>
            <a:prstGeom prst="lin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4DFF22-7F1D-40A3-9E80-C22BA89C0A28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8725069" y="2047004"/>
              <a:ext cx="285558" cy="387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3A6B498-611F-49C1-BB99-E15C02013142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 flipV="1">
              <a:off x="8725070" y="2047003"/>
              <a:ext cx="285558" cy="570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DE08D88-7E90-40DA-B8D6-29575DFA991F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9010630" y="2047003"/>
              <a:ext cx="1343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B998741E-1367-4A22-B1C4-AB948F2E03A0}"/>
                </a:ext>
              </a:extLst>
            </p:cNvPr>
            <p:cNvSpPr/>
            <p:nvPr/>
          </p:nvSpPr>
          <p:spPr>
            <a:xfrm>
              <a:off x="7433899" y="2240663"/>
              <a:ext cx="324432" cy="40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DE7FECE-8154-4275-B9D6-063E3CBFABF6}"/>
                </a:ext>
              </a:extLst>
            </p:cNvPr>
            <p:cNvSpPr txBox="1"/>
            <p:nvPr/>
          </p:nvSpPr>
          <p:spPr>
            <a:xfrm>
              <a:off x="7267902" y="2060088"/>
              <a:ext cx="81219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N, Cells</a:t>
              </a:r>
            </a:p>
            <a:p>
              <a:r>
                <a:rPr lang="en-GB" sz="800" dirty="0"/>
                <a:t>      </a:t>
              </a:r>
              <a:endParaRPr lang="en-US" sz="8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FC28555-540D-4DA0-A41D-C3D37C9421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8750" y="1578201"/>
              <a:ext cx="0" cy="1435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D3A61D9-6520-4766-8E30-4A9244C26B32}"/>
                </a:ext>
              </a:extLst>
            </p:cNvPr>
            <p:cNvSpPr txBox="1"/>
            <p:nvPr/>
          </p:nvSpPr>
          <p:spPr>
            <a:xfrm>
              <a:off x="7789870" y="2127499"/>
              <a:ext cx="680306" cy="3770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050" dirty="0"/>
                <a:t>n-layer</a:t>
              </a:r>
            </a:p>
            <a:p>
              <a:r>
                <a:rPr lang="en-GB" sz="800" dirty="0"/>
                <a:t>      </a:t>
              </a:r>
              <a:endParaRPr lang="en-US" sz="8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7D000C-8534-4B9E-B716-F1BB10079D49}"/>
                </a:ext>
              </a:extLst>
            </p:cNvPr>
            <p:cNvSpPr txBox="1"/>
            <p:nvPr/>
          </p:nvSpPr>
          <p:spPr>
            <a:xfrm>
              <a:off x="9020777" y="2172447"/>
              <a:ext cx="1192411" cy="2616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r>
                <a:rPr lang="en-GB" sz="1100" dirty="0"/>
                <a:t>Output</a:t>
              </a:r>
              <a:r>
                <a:rPr lang="en-GB" dirty="0"/>
                <a:t> </a:t>
              </a:r>
              <a:endParaRPr lang="en-US" dirty="0"/>
            </a:p>
          </p:txBody>
        </p:sp>
        <p:sp>
          <p:nvSpPr>
            <p:cNvPr id="83" name="Flowchart: Magnetic Disk 82">
              <a:extLst>
                <a:ext uri="{FF2B5EF4-FFF2-40B4-BE49-F238E27FC236}">
                  <a16:creationId xmlns:a16="http://schemas.microsoft.com/office/drawing/2014/main" id="{7A390021-36B0-43C1-A897-BE4AA9782219}"/>
                </a:ext>
              </a:extLst>
            </p:cNvPr>
            <p:cNvSpPr/>
            <p:nvPr/>
          </p:nvSpPr>
          <p:spPr>
            <a:xfrm>
              <a:off x="357258" y="5407340"/>
              <a:ext cx="305528" cy="326639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ight Arrow 4">
              <a:extLst>
                <a:ext uri="{FF2B5EF4-FFF2-40B4-BE49-F238E27FC236}">
                  <a16:creationId xmlns:a16="http://schemas.microsoft.com/office/drawing/2014/main" id="{F2A6B6E5-D472-418F-B568-2A6837A3B90F}"/>
                </a:ext>
              </a:extLst>
            </p:cNvPr>
            <p:cNvSpPr/>
            <p:nvPr/>
          </p:nvSpPr>
          <p:spPr>
            <a:xfrm>
              <a:off x="674765" y="5537784"/>
              <a:ext cx="353454" cy="8272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A3A9BB0-C707-4205-B941-4B52AE9AD924}"/>
                </a:ext>
              </a:extLst>
            </p:cNvPr>
            <p:cNvSpPr/>
            <p:nvPr/>
          </p:nvSpPr>
          <p:spPr>
            <a:xfrm>
              <a:off x="1040199" y="5051006"/>
              <a:ext cx="317511" cy="1137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9BB1AA9-0B01-4B6C-A4BE-D798B9FAEB9B}"/>
                </a:ext>
              </a:extLst>
            </p:cNvPr>
            <p:cNvSpPr/>
            <p:nvPr/>
          </p:nvSpPr>
          <p:spPr>
            <a:xfrm>
              <a:off x="1118082" y="5123122"/>
              <a:ext cx="173730" cy="1187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10E3CD1-A9A2-41FF-9948-D4452D8DACE3}"/>
                </a:ext>
              </a:extLst>
            </p:cNvPr>
            <p:cNvSpPr/>
            <p:nvPr/>
          </p:nvSpPr>
          <p:spPr>
            <a:xfrm>
              <a:off x="1118082" y="5330980"/>
              <a:ext cx="173730" cy="1187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E9EECB0-F7A4-4178-9BED-E8227416F6E0}"/>
                </a:ext>
              </a:extLst>
            </p:cNvPr>
            <p:cNvSpPr/>
            <p:nvPr/>
          </p:nvSpPr>
          <p:spPr>
            <a:xfrm>
              <a:off x="1118082" y="5538839"/>
              <a:ext cx="173730" cy="1187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A3627A9-6D7D-4213-B256-C820CAE69EDB}"/>
                </a:ext>
              </a:extLst>
            </p:cNvPr>
            <p:cNvSpPr/>
            <p:nvPr/>
          </p:nvSpPr>
          <p:spPr>
            <a:xfrm>
              <a:off x="1112089" y="5733979"/>
              <a:ext cx="173730" cy="1187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335655E-AD7A-4135-A3CA-596623BBEF14}"/>
                </a:ext>
              </a:extLst>
            </p:cNvPr>
            <p:cNvSpPr/>
            <p:nvPr/>
          </p:nvSpPr>
          <p:spPr>
            <a:xfrm>
              <a:off x="1112089" y="6038344"/>
              <a:ext cx="173730" cy="1187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5A3DCCC-A74B-491A-837A-D9383F964314}"/>
                </a:ext>
              </a:extLst>
            </p:cNvPr>
            <p:cNvSpPr/>
            <p:nvPr/>
          </p:nvSpPr>
          <p:spPr>
            <a:xfrm>
              <a:off x="1173679" y="5866014"/>
              <a:ext cx="32350" cy="229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1EDB0DD-C1D6-4E5D-97AF-461DB431A755}"/>
                </a:ext>
              </a:extLst>
            </p:cNvPr>
            <p:cNvSpPr/>
            <p:nvPr/>
          </p:nvSpPr>
          <p:spPr>
            <a:xfrm>
              <a:off x="1173679" y="5914001"/>
              <a:ext cx="32350" cy="229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5E253C5-0E32-4EDF-861C-6CDA57790850}"/>
                </a:ext>
              </a:extLst>
            </p:cNvPr>
            <p:cNvSpPr/>
            <p:nvPr/>
          </p:nvSpPr>
          <p:spPr>
            <a:xfrm>
              <a:off x="1173677" y="5961990"/>
              <a:ext cx="32350" cy="229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7721757-2F73-4AB1-AFB3-A3ADC35D8CA3}"/>
                </a:ext>
              </a:extLst>
            </p:cNvPr>
            <p:cNvSpPr/>
            <p:nvPr/>
          </p:nvSpPr>
          <p:spPr>
            <a:xfrm>
              <a:off x="1173677" y="6009978"/>
              <a:ext cx="32350" cy="229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8E3F3A0-40B6-4D68-A5D8-A626B9350BDB}"/>
                </a:ext>
              </a:extLst>
            </p:cNvPr>
            <p:cNvSpPr/>
            <p:nvPr/>
          </p:nvSpPr>
          <p:spPr>
            <a:xfrm>
              <a:off x="1735125" y="5051008"/>
              <a:ext cx="1218594" cy="1137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27848A8-6765-47DB-98EB-9582FA696DAD}"/>
                </a:ext>
              </a:extLst>
            </p:cNvPr>
            <p:cNvGrpSpPr/>
            <p:nvPr/>
          </p:nvGrpSpPr>
          <p:grpSpPr>
            <a:xfrm>
              <a:off x="1860932" y="5064258"/>
              <a:ext cx="747190" cy="295885"/>
              <a:chOff x="5037665" y="2488403"/>
              <a:chExt cx="1055998" cy="590553"/>
            </a:xfrm>
          </p:grpSpPr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572DC7C7-EFB1-4A83-BFAC-A88855259378}"/>
                  </a:ext>
                </a:extLst>
              </p:cNvPr>
              <p:cNvSpPr/>
              <p:nvPr/>
            </p:nvSpPr>
            <p:spPr>
              <a:xfrm>
                <a:off x="5037665" y="2513411"/>
                <a:ext cx="45719" cy="565545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DB26B579-A738-4A80-B16C-45C61C768002}"/>
                  </a:ext>
                </a:extLst>
              </p:cNvPr>
              <p:cNvSpPr/>
              <p:nvPr/>
            </p:nvSpPr>
            <p:spPr>
              <a:xfrm>
                <a:off x="5071479" y="2566988"/>
                <a:ext cx="45719" cy="51196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3605EA94-5973-49B6-A3D0-5248A13B8F16}"/>
                  </a:ext>
                </a:extLst>
              </p:cNvPr>
              <p:cNvSpPr/>
              <p:nvPr/>
            </p:nvSpPr>
            <p:spPr>
              <a:xfrm>
                <a:off x="5107674" y="2607468"/>
                <a:ext cx="45719" cy="47148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07EC0C4D-C382-4066-A2DB-9519381D63C0}"/>
                  </a:ext>
                </a:extLst>
              </p:cNvPr>
              <p:cNvSpPr/>
              <p:nvPr/>
            </p:nvSpPr>
            <p:spPr>
              <a:xfrm>
                <a:off x="5148631" y="2513412"/>
                <a:ext cx="45719" cy="565544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913E85C4-A4D4-4BAC-8C6F-C66178CB74D9}"/>
                  </a:ext>
                </a:extLst>
              </p:cNvPr>
              <p:cNvSpPr/>
              <p:nvPr/>
            </p:nvSpPr>
            <p:spPr>
              <a:xfrm>
                <a:off x="5191969" y="2800351"/>
                <a:ext cx="45719" cy="2786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68B55369-1D8B-41A5-AA35-C2ECBBA5F5F1}"/>
                  </a:ext>
                </a:extLst>
              </p:cNvPr>
              <p:cNvSpPr/>
              <p:nvPr/>
            </p:nvSpPr>
            <p:spPr>
              <a:xfrm>
                <a:off x="5228160" y="2540002"/>
                <a:ext cx="45719" cy="538952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C08015BA-389D-4CF2-8952-7629B2F3408E}"/>
                  </a:ext>
                </a:extLst>
              </p:cNvPr>
              <p:cNvSpPr/>
              <p:nvPr/>
            </p:nvSpPr>
            <p:spPr>
              <a:xfrm>
                <a:off x="5269117" y="3007518"/>
                <a:ext cx="45719" cy="71435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C12EC2C6-7723-40D9-A04A-EC84715C825C}"/>
                  </a:ext>
                </a:extLst>
              </p:cNvPr>
              <p:cNvSpPr/>
              <p:nvPr/>
            </p:nvSpPr>
            <p:spPr>
              <a:xfrm>
                <a:off x="5309000" y="2719388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B34023BA-1B69-408C-988E-20E1E31DCF7D}"/>
                  </a:ext>
                </a:extLst>
              </p:cNvPr>
              <p:cNvSpPr/>
              <p:nvPr/>
            </p:nvSpPr>
            <p:spPr>
              <a:xfrm>
                <a:off x="5341749" y="2750344"/>
                <a:ext cx="45719" cy="328610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C254A684-21CA-43C4-A18F-FEEAD280509E}"/>
                  </a:ext>
                </a:extLst>
              </p:cNvPr>
              <p:cNvSpPr/>
              <p:nvPr/>
            </p:nvSpPr>
            <p:spPr>
              <a:xfrm>
                <a:off x="5379256" y="2719388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ACF03069-519C-4B26-AC5E-0D976228103C}"/>
                  </a:ext>
                </a:extLst>
              </p:cNvPr>
              <p:cNvSpPr/>
              <p:nvPr/>
            </p:nvSpPr>
            <p:spPr>
              <a:xfrm>
                <a:off x="5414382" y="2566988"/>
                <a:ext cx="45719" cy="5119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BBA66A4B-89FB-42CD-8CF8-63599D37B8C7}"/>
                  </a:ext>
                </a:extLst>
              </p:cNvPr>
              <p:cNvSpPr/>
              <p:nvPr/>
            </p:nvSpPr>
            <p:spPr>
              <a:xfrm>
                <a:off x="5451889" y="2488406"/>
                <a:ext cx="45719" cy="59054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64608DE6-45E1-4300-AC8E-038D7B4A2909}"/>
                  </a:ext>
                </a:extLst>
              </p:cNvPr>
              <p:cNvSpPr/>
              <p:nvPr/>
            </p:nvSpPr>
            <p:spPr>
              <a:xfrm>
                <a:off x="5490465" y="2719388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69082753-F606-4605-90A0-706AB7478E4B}"/>
                  </a:ext>
                </a:extLst>
              </p:cNvPr>
              <p:cNvSpPr/>
              <p:nvPr/>
            </p:nvSpPr>
            <p:spPr>
              <a:xfrm>
                <a:off x="5526660" y="2800350"/>
                <a:ext cx="45719" cy="2786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1103B33A-6D2F-402A-823A-13F142C03494}"/>
                  </a:ext>
                </a:extLst>
              </p:cNvPr>
              <p:cNvSpPr/>
              <p:nvPr/>
            </p:nvSpPr>
            <p:spPr>
              <a:xfrm>
                <a:off x="5558949" y="2513408"/>
                <a:ext cx="45719" cy="565545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C4074E88-4E3D-4F2B-A0FC-3EB0FDB307E9}"/>
                  </a:ext>
                </a:extLst>
              </p:cNvPr>
              <p:cNvSpPr/>
              <p:nvPr/>
            </p:nvSpPr>
            <p:spPr>
              <a:xfrm>
                <a:off x="5592763" y="2566985"/>
                <a:ext cx="45719" cy="51196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2A066EB0-0B9F-4861-BF54-4674F56A46F6}"/>
                  </a:ext>
                </a:extLst>
              </p:cNvPr>
              <p:cNvSpPr/>
              <p:nvPr/>
            </p:nvSpPr>
            <p:spPr>
              <a:xfrm>
                <a:off x="5628958" y="2719385"/>
                <a:ext cx="45719" cy="35956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619A961F-49D7-4E53-AC77-C8021C8C5A0E}"/>
                  </a:ext>
                </a:extLst>
              </p:cNvPr>
              <p:cNvSpPr/>
              <p:nvPr/>
            </p:nvSpPr>
            <p:spPr>
              <a:xfrm>
                <a:off x="5669915" y="2513409"/>
                <a:ext cx="45719" cy="565544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3CCB0A5C-5698-4BE0-90D6-EC7B9216FCF6}"/>
                  </a:ext>
                </a:extLst>
              </p:cNvPr>
              <p:cNvSpPr/>
              <p:nvPr/>
            </p:nvSpPr>
            <p:spPr>
              <a:xfrm>
                <a:off x="5713253" y="2800348"/>
                <a:ext cx="45719" cy="2786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DB341818-5E53-4CFC-9AE7-EFE2D83DA63B}"/>
                  </a:ext>
                </a:extLst>
              </p:cNvPr>
              <p:cNvSpPr/>
              <p:nvPr/>
            </p:nvSpPr>
            <p:spPr>
              <a:xfrm>
                <a:off x="5749444" y="2539999"/>
                <a:ext cx="45719" cy="538952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AEACA9E1-5A36-427B-9C70-9C01124656D0}"/>
                  </a:ext>
                </a:extLst>
              </p:cNvPr>
              <p:cNvSpPr/>
              <p:nvPr/>
            </p:nvSpPr>
            <p:spPr>
              <a:xfrm>
                <a:off x="5790401" y="2659853"/>
                <a:ext cx="45719" cy="41909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564AECA9-534E-441C-B16D-53820C39FCC9}"/>
                  </a:ext>
                </a:extLst>
              </p:cNvPr>
              <p:cNvSpPr/>
              <p:nvPr/>
            </p:nvSpPr>
            <p:spPr>
              <a:xfrm>
                <a:off x="5830284" y="2719385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DF95CAA2-467F-4BA8-87A6-1FB73A6E5A44}"/>
                  </a:ext>
                </a:extLst>
              </p:cNvPr>
              <p:cNvSpPr/>
              <p:nvPr/>
            </p:nvSpPr>
            <p:spPr>
              <a:xfrm>
                <a:off x="5863033" y="2750341"/>
                <a:ext cx="45719" cy="328610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06C19D48-BF50-42BB-856A-D840FCB66B5B}"/>
                  </a:ext>
                </a:extLst>
              </p:cNvPr>
              <p:cNvSpPr/>
              <p:nvPr/>
            </p:nvSpPr>
            <p:spPr>
              <a:xfrm>
                <a:off x="5900540" y="2900363"/>
                <a:ext cx="67875" cy="17858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AFB7B55-5FC9-4BD3-BA9B-E8F08DD90D73}"/>
                  </a:ext>
                </a:extLst>
              </p:cNvPr>
              <p:cNvSpPr/>
              <p:nvPr/>
            </p:nvSpPr>
            <p:spPr>
              <a:xfrm>
                <a:off x="5935666" y="2566985"/>
                <a:ext cx="45719" cy="5119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1DE3F816-D09E-4532-92C2-C8E91306DC2D}"/>
                  </a:ext>
                </a:extLst>
              </p:cNvPr>
              <p:cNvSpPr/>
              <p:nvPr/>
            </p:nvSpPr>
            <p:spPr>
              <a:xfrm>
                <a:off x="5973173" y="2488403"/>
                <a:ext cx="45719" cy="59054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3D1EA232-2CDE-42F8-8665-AC22235B3381}"/>
                  </a:ext>
                </a:extLst>
              </p:cNvPr>
              <p:cNvSpPr/>
              <p:nvPr/>
            </p:nvSpPr>
            <p:spPr>
              <a:xfrm>
                <a:off x="6011749" y="2719385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F0DACACB-4AD3-4ACB-A3AD-0749374DE45D}"/>
                  </a:ext>
                </a:extLst>
              </p:cNvPr>
              <p:cNvSpPr/>
              <p:nvPr/>
            </p:nvSpPr>
            <p:spPr>
              <a:xfrm>
                <a:off x="6047944" y="2900363"/>
                <a:ext cx="45719" cy="17858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F434D78-3BAD-4591-8D9D-204D293BE04A}"/>
                </a:ext>
              </a:extLst>
            </p:cNvPr>
            <p:cNvGrpSpPr/>
            <p:nvPr/>
          </p:nvGrpSpPr>
          <p:grpSpPr>
            <a:xfrm>
              <a:off x="1858302" y="5401902"/>
              <a:ext cx="719152" cy="296674"/>
              <a:chOff x="6434875" y="2951947"/>
              <a:chExt cx="1016372" cy="592126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FC7CBACD-ED38-46CF-B3D0-B71E1750EDCF}"/>
                  </a:ext>
                </a:extLst>
              </p:cNvPr>
              <p:cNvSpPr/>
              <p:nvPr/>
            </p:nvSpPr>
            <p:spPr>
              <a:xfrm>
                <a:off x="6729940" y="2976952"/>
                <a:ext cx="45719" cy="565545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9B76EA8E-8FF8-4D31-9490-447C42F46307}"/>
                  </a:ext>
                </a:extLst>
              </p:cNvPr>
              <p:cNvSpPr/>
              <p:nvPr/>
            </p:nvSpPr>
            <p:spPr>
              <a:xfrm>
                <a:off x="6763754" y="3030529"/>
                <a:ext cx="45719" cy="51196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26EED00E-DD91-4DA8-8EF9-E01A6211BBF1}"/>
                  </a:ext>
                </a:extLst>
              </p:cNvPr>
              <p:cNvSpPr/>
              <p:nvPr/>
            </p:nvSpPr>
            <p:spPr>
              <a:xfrm>
                <a:off x="6799949" y="3071009"/>
                <a:ext cx="45719" cy="47148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E6C9B423-9CBC-4A69-BDAD-AD586D67B854}"/>
                  </a:ext>
                </a:extLst>
              </p:cNvPr>
              <p:cNvSpPr/>
              <p:nvPr/>
            </p:nvSpPr>
            <p:spPr>
              <a:xfrm>
                <a:off x="6840906" y="2976953"/>
                <a:ext cx="45719" cy="565544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570F3FAA-B245-4571-8B6B-08EFC8F46219}"/>
                  </a:ext>
                </a:extLst>
              </p:cNvPr>
              <p:cNvSpPr/>
              <p:nvPr/>
            </p:nvSpPr>
            <p:spPr>
              <a:xfrm>
                <a:off x="6884244" y="3263892"/>
                <a:ext cx="45719" cy="2786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BF45E660-D1A8-4F52-9BEE-2103EC05162A}"/>
                  </a:ext>
                </a:extLst>
              </p:cNvPr>
              <p:cNvSpPr/>
              <p:nvPr/>
            </p:nvSpPr>
            <p:spPr>
              <a:xfrm>
                <a:off x="6920435" y="3003543"/>
                <a:ext cx="45719" cy="538952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E1BC8C46-287A-4797-882D-D55923824BDD}"/>
                  </a:ext>
                </a:extLst>
              </p:cNvPr>
              <p:cNvSpPr/>
              <p:nvPr/>
            </p:nvSpPr>
            <p:spPr>
              <a:xfrm>
                <a:off x="6961392" y="3471059"/>
                <a:ext cx="45719" cy="71435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289FBAD9-9E30-4DD8-B7D0-1E55BE847F0F}"/>
                  </a:ext>
                </a:extLst>
              </p:cNvPr>
              <p:cNvSpPr/>
              <p:nvPr/>
            </p:nvSpPr>
            <p:spPr>
              <a:xfrm>
                <a:off x="7001275" y="3182929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04E1428D-EFA9-4645-ABC0-11AD9AAA90CF}"/>
                  </a:ext>
                </a:extLst>
              </p:cNvPr>
              <p:cNvSpPr/>
              <p:nvPr/>
            </p:nvSpPr>
            <p:spPr>
              <a:xfrm>
                <a:off x="7034024" y="3213885"/>
                <a:ext cx="45719" cy="328610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912C855-886C-46FC-9521-4422638B5A0D}"/>
                  </a:ext>
                </a:extLst>
              </p:cNvPr>
              <p:cNvSpPr/>
              <p:nvPr/>
            </p:nvSpPr>
            <p:spPr>
              <a:xfrm>
                <a:off x="7071531" y="3182929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C144B752-D2EE-4030-8522-EFBCA8ECD23D}"/>
                  </a:ext>
                </a:extLst>
              </p:cNvPr>
              <p:cNvSpPr/>
              <p:nvPr/>
            </p:nvSpPr>
            <p:spPr>
              <a:xfrm>
                <a:off x="7106657" y="3030529"/>
                <a:ext cx="45719" cy="5119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6F1D81-C733-4BF8-B962-EE07A42B665F}"/>
                  </a:ext>
                </a:extLst>
              </p:cNvPr>
              <p:cNvSpPr/>
              <p:nvPr/>
            </p:nvSpPr>
            <p:spPr>
              <a:xfrm>
                <a:off x="7144164" y="2951947"/>
                <a:ext cx="45719" cy="59054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2745E0CB-9644-4E68-ACCA-1F990B56A1F5}"/>
                  </a:ext>
                </a:extLst>
              </p:cNvPr>
              <p:cNvSpPr/>
              <p:nvPr/>
            </p:nvSpPr>
            <p:spPr>
              <a:xfrm>
                <a:off x="7182740" y="3182929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049BA09F-0784-4817-924A-D226A436F541}"/>
                  </a:ext>
                </a:extLst>
              </p:cNvPr>
              <p:cNvSpPr/>
              <p:nvPr/>
            </p:nvSpPr>
            <p:spPr>
              <a:xfrm>
                <a:off x="7218935" y="3263891"/>
                <a:ext cx="45719" cy="2786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F6A5ECCE-6E81-40FF-9D73-EC3F3D00A4E3}"/>
                  </a:ext>
                </a:extLst>
              </p:cNvPr>
              <p:cNvSpPr/>
              <p:nvPr/>
            </p:nvSpPr>
            <p:spPr>
              <a:xfrm>
                <a:off x="7251224" y="2976949"/>
                <a:ext cx="45719" cy="565545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88A65994-7659-44C0-AD84-440625337B5C}"/>
                  </a:ext>
                </a:extLst>
              </p:cNvPr>
              <p:cNvSpPr/>
              <p:nvPr/>
            </p:nvSpPr>
            <p:spPr>
              <a:xfrm>
                <a:off x="7285038" y="3030526"/>
                <a:ext cx="45719" cy="51196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FDE0841F-889F-419A-8428-4036529528C4}"/>
                  </a:ext>
                </a:extLst>
              </p:cNvPr>
              <p:cNvSpPr/>
              <p:nvPr/>
            </p:nvSpPr>
            <p:spPr>
              <a:xfrm>
                <a:off x="7321233" y="3182926"/>
                <a:ext cx="45719" cy="35956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7D55ED0E-D379-4C96-84D4-EC3874F358C0}"/>
                  </a:ext>
                </a:extLst>
              </p:cNvPr>
              <p:cNvSpPr/>
              <p:nvPr/>
            </p:nvSpPr>
            <p:spPr>
              <a:xfrm>
                <a:off x="7362190" y="2976950"/>
                <a:ext cx="45719" cy="565544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B228C380-0799-4FAC-BA57-AD1F1AEDDFBA}"/>
                  </a:ext>
                </a:extLst>
              </p:cNvPr>
              <p:cNvSpPr/>
              <p:nvPr/>
            </p:nvSpPr>
            <p:spPr>
              <a:xfrm>
                <a:off x="7405528" y="3263889"/>
                <a:ext cx="45719" cy="2786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53FFB4B0-67DE-4F36-A6EB-1C3D6CC068A2}"/>
                  </a:ext>
                </a:extLst>
              </p:cNvPr>
              <p:cNvSpPr/>
              <p:nvPr/>
            </p:nvSpPr>
            <p:spPr>
              <a:xfrm>
                <a:off x="6434875" y="3005121"/>
                <a:ext cx="45719" cy="538952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524B32AA-1E30-413B-BB4C-296BB6D72C67}"/>
                  </a:ext>
                </a:extLst>
              </p:cNvPr>
              <p:cNvSpPr/>
              <p:nvPr/>
            </p:nvSpPr>
            <p:spPr>
              <a:xfrm>
                <a:off x="6475832" y="3124975"/>
                <a:ext cx="45719" cy="41909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27A55EA5-1E4C-4819-9200-4BA2DAE1720B}"/>
                  </a:ext>
                </a:extLst>
              </p:cNvPr>
              <p:cNvSpPr/>
              <p:nvPr/>
            </p:nvSpPr>
            <p:spPr>
              <a:xfrm>
                <a:off x="6515715" y="3184507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DE6C54D2-4DC2-4FE5-AB53-E35400467C8F}"/>
                  </a:ext>
                </a:extLst>
              </p:cNvPr>
              <p:cNvSpPr/>
              <p:nvPr/>
            </p:nvSpPr>
            <p:spPr>
              <a:xfrm>
                <a:off x="6548464" y="3215463"/>
                <a:ext cx="45719" cy="328610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58C4C9C-40B6-40C4-A8AB-F2DE2D89E916}"/>
                  </a:ext>
                </a:extLst>
              </p:cNvPr>
              <p:cNvSpPr/>
              <p:nvPr/>
            </p:nvSpPr>
            <p:spPr>
              <a:xfrm>
                <a:off x="6585971" y="3365485"/>
                <a:ext cx="67875" cy="17858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52B61967-0E55-40FE-B501-F3DF65A04832}"/>
                  </a:ext>
                </a:extLst>
              </p:cNvPr>
              <p:cNvSpPr/>
              <p:nvPr/>
            </p:nvSpPr>
            <p:spPr>
              <a:xfrm>
                <a:off x="6621097" y="3032107"/>
                <a:ext cx="45719" cy="5119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EB818859-6D22-4E80-965C-4539F3529AC4}"/>
                  </a:ext>
                </a:extLst>
              </p:cNvPr>
              <p:cNvSpPr/>
              <p:nvPr/>
            </p:nvSpPr>
            <p:spPr>
              <a:xfrm>
                <a:off x="6658604" y="2953525"/>
                <a:ext cx="45719" cy="59054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ACEFCA91-A53C-441E-9C53-3AE32CCF22F5}"/>
                  </a:ext>
                </a:extLst>
              </p:cNvPr>
              <p:cNvSpPr/>
              <p:nvPr/>
            </p:nvSpPr>
            <p:spPr>
              <a:xfrm>
                <a:off x="6697180" y="3184507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C62D54AC-5B33-4446-8ED3-653B422EDC16}"/>
                  </a:ext>
                </a:extLst>
              </p:cNvPr>
              <p:cNvSpPr/>
              <p:nvPr/>
            </p:nvSpPr>
            <p:spPr>
              <a:xfrm>
                <a:off x="6733375" y="3365485"/>
                <a:ext cx="45719" cy="17858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2708D23-7ACA-4028-A1FA-D1402CE16E66}"/>
                </a:ext>
              </a:extLst>
            </p:cNvPr>
            <p:cNvGrpSpPr/>
            <p:nvPr/>
          </p:nvGrpSpPr>
          <p:grpSpPr>
            <a:xfrm>
              <a:off x="1863460" y="5838405"/>
              <a:ext cx="719152" cy="295882"/>
              <a:chOff x="6987372" y="3294852"/>
              <a:chExt cx="1016372" cy="590548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58C89D76-359C-46B4-AB55-FC7C39E0EA64}"/>
                  </a:ext>
                </a:extLst>
              </p:cNvPr>
              <p:cNvSpPr/>
              <p:nvPr/>
            </p:nvSpPr>
            <p:spPr>
              <a:xfrm>
                <a:off x="7282437" y="3318279"/>
                <a:ext cx="45719" cy="565545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D77F7253-F495-442C-A73D-4A0067E1F811}"/>
                  </a:ext>
                </a:extLst>
              </p:cNvPr>
              <p:cNvSpPr/>
              <p:nvPr/>
            </p:nvSpPr>
            <p:spPr>
              <a:xfrm>
                <a:off x="7316251" y="3371856"/>
                <a:ext cx="45719" cy="51196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9FFD4D2A-26C6-43F7-8E3C-568D66E9D46E}"/>
                  </a:ext>
                </a:extLst>
              </p:cNvPr>
              <p:cNvSpPr/>
              <p:nvPr/>
            </p:nvSpPr>
            <p:spPr>
              <a:xfrm>
                <a:off x="7352446" y="3412336"/>
                <a:ext cx="45719" cy="47148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4FBED56-62C5-42B8-BA28-0F90584F675F}"/>
                  </a:ext>
                </a:extLst>
              </p:cNvPr>
              <p:cNvSpPr/>
              <p:nvPr/>
            </p:nvSpPr>
            <p:spPr>
              <a:xfrm>
                <a:off x="7393403" y="3318280"/>
                <a:ext cx="45719" cy="565544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BEEE47E7-9876-4FEA-A03A-11187ED63CD7}"/>
                  </a:ext>
                </a:extLst>
              </p:cNvPr>
              <p:cNvSpPr/>
              <p:nvPr/>
            </p:nvSpPr>
            <p:spPr>
              <a:xfrm>
                <a:off x="7436741" y="3605219"/>
                <a:ext cx="45719" cy="2786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82F6DFF2-152B-49C9-B5E4-916A49A83347}"/>
                  </a:ext>
                </a:extLst>
              </p:cNvPr>
              <p:cNvSpPr/>
              <p:nvPr/>
            </p:nvSpPr>
            <p:spPr>
              <a:xfrm>
                <a:off x="7472932" y="3466302"/>
                <a:ext cx="48104" cy="417520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6FBC591A-F1E5-498F-8CE2-BC42C18603C3}"/>
                  </a:ext>
                </a:extLst>
              </p:cNvPr>
              <p:cNvSpPr/>
              <p:nvPr/>
            </p:nvSpPr>
            <p:spPr>
              <a:xfrm>
                <a:off x="7513889" y="3812386"/>
                <a:ext cx="45719" cy="71435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7BB766EC-94D0-43B7-88F7-1AA622699653}"/>
                  </a:ext>
                </a:extLst>
              </p:cNvPr>
              <p:cNvSpPr/>
              <p:nvPr/>
            </p:nvSpPr>
            <p:spPr>
              <a:xfrm>
                <a:off x="7553772" y="3524256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DFF4C2CF-7EA8-4E2A-B620-05D886AAEE7F}"/>
                  </a:ext>
                </a:extLst>
              </p:cNvPr>
              <p:cNvSpPr/>
              <p:nvPr/>
            </p:nvSpPr>
            <p:spPr>
              <a:xfrm>
                <a:off x="7586521" y="3555212"/>
                <a:ext cx="45719" cy="328610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F60023C1-1544-44DB-8D04-C82C17851775}"/>
                  </a:ext>
                </a:extLst>
              </p:cNvPr>
              <p:cNvSpPr/>
              <p:nvPr/>
            </p:nvSpPr>
            <p:spPr>
              <a:xfrm>
                <a:off x="7624028" y="3524256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FF12ADC7-0990-44A7-851C-291E29D39A9A}"/>
                  </a:ext>
                </a:extLst>
              </p:cNvPr>
              <p:cNvSpPr/>
              <p:nvPr/>
            </p:nvSpPr>
            <p:spPr>
              <a:xfrm>
                <a:off x="7659154" y="3371856"/>
                <a:ext cx="45719" cy="5119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60BA24C-F6D3-4FE4-80F6-3B812C41C55B}"/>
                  </a:ext>
                </a:extLst>
              </p:cNvPr>
              <p:cNvSpPr/>
              <p:nvPr/>
            </p:nvSpPr>
            <p:spPr>
              <a:xfrm>
                <a:off x="7696661" y="3723214"/>
                <a:ext cx="49169" cy="16060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CA82A109-2F5D-4958-91DA-DF3685ABF57F}"/>
                  </a:ext>
                </a:extLst>
              </p:cNvPr>
              <p:cNvSpPr/>
              <p:nvPr/>
            </p:nvSpPr>
            <p:spPr>
              <a:xfrm>
                <a:off x="7735237" y="3524256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5B7B95E6-9ADC-4E3D-8D92-0C984A99157D}"/>
                  </a:ext>
                </a:extLst>
              </p:cNvPr>
              <p:cNvSpPr/>
              <p:nvPr/>
            </p:nvSpPr>
            <p:spPr>
              <a:xfrm>
                <a:off x="7771432" y="3605218"/>
                <a:ext cx="45719" cy="2786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F8A58BD7-6F05-4671-903E-61EFC8583D2E}"/>
                  </a:ext>
                </a:extLst>
              </p:cNvPr>
              <p:cNvSpPr/>
              <p:nvPr/>
            </p:nvSpPr>
            <p:spPr>
              <a:xfrm>
                <a:off x="7803721" y="3531657"/>
                <a:ext cx="45719" cy="352164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2583DF42-6C57-4A9C-90CF-6C5BDD7E6EF5}"/>
                  </a:ext>
                </a:extLst>
              </p:cNvPr>
              <p:cNvSpPr/>
              <p:nvPr/>
            </p:nvSpPr>
            <p:spPr>
              <a:xfrm>
                <a:off x="7837535" y="3647017"/>
                <a:ext cx="45719" cy="2368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40D154A-23B5-4BBC-B180-A3318A36D1B7}"/>
                  </a:ext>
                </a:extLst>
              </p:cNvPr>
              <p:cNvSpPr/>
              <p:nvPr/>
            </p:nvSpPr>
            <p:spPr>
              <a:xfrm>
                <a:off x="7873730" y="3524253"/>
                <a:ext cx="45719" cy="35956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77B7CB69-A297-4D50-89D2-0F32F953CAD4}"/>
                  </a:ext>
                </a:extLst>
              </p:cNvPr>
              <p:cNvSpPr/>
              <p:nvPr/>
            </p:nvSpPr>
            <p:spPr>
              <a:xfrm>
                <a:off x="7914687" y="3531657"/>
                <a:ext cx="45719" cy="352164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43E2B057-7EAD-48D1-BDB5-F3D59B900F10}"/>
                  </a:ext>
                </a:extLst>
              </p:cNvPr>
              <p:cNvSpPr/>
              <p:nvPr/>
            </p:nvSpPr>
            <p:spPr>
              <a:xfrm>
                <a:off x="7958025" y="3605216"/>
                <a:ext cx="45719" cy="2786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5ED73A4C-5908-45A0-8DE2-D755D85A7E76}"/>
                  </a:ext>
                </a:extLst>
              </p:cNvPr>
              <p:cNvSpPr/>
              <p:nvPr/>
            </p:nvSpPr>
            <p:spPr>
              <a:xfrm>
                <a:off x="6987372" y="3346448"/>
                <a:ext cx="45719" cy="538952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1714E509-CB88-49FC-B8DA-1F612A0069CE}"/>
                  </a:ext>
                </a:extLst>
              </p:cNvPr>
              <p:cNvSpPr/>
              <p:nvPr/>
            </p:nvSpPr>
            <p:spPr>
              <a:xfrm>
                <a:off x="7028329" y="3466302"/>
                <a:ext cx="45719" cy="41909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C5D76D6A-D93C-4F38-9231-883ADA986413}"/>
                  </a:ext>
                </a:extLst>
              </p:cNvPr>
              <p:cNvSpPr/>
              <p:nvPr/>
            </p:nvSpPr>
            <p:spPr>
              <a:xfrm>
                <a:off x="7068212" y="3525834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0A1DBAB-A294-4616-982C-E1CB8B18E2FB}"/>
                  </a:ext>
                </a:extLst>
              </p:cNvPr>
              <p:cNvSpPr/>
              <p:nvPr/>
            </p:nvSpPr>
            <p:spPr>
              <a:xfrm>
                <a:off x="7100961" y="3556790"/>
                <a:ext cx="45719" cy="328610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FCE0F8D-7E4F-4100-9F86-C4C762AB70ED}"/>
                  </a:ext>
                </a:extLst>
              </p:cNvPr>
              <p:cNvSpPr/>
              <p:nvPr/>
            </p:nvSpPr>
            <p:spPr>
              <a:xfrm>
                <a:off x="7138468" y="3706812"/>
                <a:ext cx="67875" cy="17858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CD0C79E5-5821-4D11-916E-20A812CE11F9}"/>
                  </a:ext>
                </a:extLst>
              </p:cNvPr>
              <p:cNvSpPr/>
              <p:nvPr/>
            </p:nvSpPr>
            <p:spPr>
              <a:xfrm>
                <a:off x="7173594" y="3373434"/>
                <a:ext cx="45719" cy="5119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154F5B05-06D1-42C5-8ADA-F2ECBF5FCEE2}"/>
                  </a:ext>
                </a:extLst>
              </p:cNvPr>
              <p:cNvSpPr/>
              <p:nvPr/>
            </p:nvSpPr>
            <p:spPr>
              <a:xfrm>
                <a:off x="7211101" y="3294852"/>
                <a:ext cx="45719" cy="59054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060AF46-3271-4EA4-B03B-820A5C7DBFB2}"/>
                  </a:ext>
                </a:extLst>
              </p:cNvPr>
              <p:cNvSpPr/>
              <p:nvPr/>
            </p:nvSpPr>
            <p:spPr>
              <a:xfrm>
                <a:off x="7249677" y="3525834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221B6176-0412-47EE-AC19-88E3DDC1A827}"/>
                  </a:ext>
                </a:extLst>
              </p:cNvPr>
              <p:cNvSpPr/>
              <p:nvPr/>
            </p:nvSpPr>
            <p:spPr>
              <a:xfrm>
                <a:off x="7285872" y="3706812"/>
                <a:ext cx="45719" cy="17858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Right Arrow 115">
              <a:extLst>
                <a:ext uri="{FF2B5EF4-FFF2-40B4-BE49-F238E27FC236}">
                  <a16:creationId xmlns:a16="http://schemas.microsoft.com/office/drawing/2014/main" id="{920742F8-2D68-4C0E-963E-FC7C5187B09F}"/>
                </a:ext>
              </a:extLst>
            </p:cNvPr>
            <p:cNvSpPr/>
            <p:nvPr/>
          </p:nvSpPr>
          <p:spPr>
            <a:xfrm>
              <a:off x="1860998" y="5367906"/>
              <a:ext cx="963883" cy="2623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ight Arrow 116">
              <a:extLst>
                <a:ext uri="{FF2B5EF4-FFF2-40B4-BE49-F238E27FC236}">
                  <a16:creationId xmlns:a16="http://schemas.microsoft.com/office/drawing/2014/main" id="{DCFC7867-3AEA-488C-880E-7CB4C555A13D}"/>
                </a:ext>
              </a:extLst>
            </p:cNvPr>
            <p:cNvSpPr/>
            <p:nvPr/>
          </p:nvSpPr>
          <p:spPr>
            <a:xfrm>
              <a:off x="1857015" y="5708360"/>
              <a:ext cx="963883" cy="2623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ight Arrow 117">
              <a:extLst>
                <a:ext uri="{FF2B5EF4-FFF2-40B4-BE49-F238E27FC236}">
                  <a16:creationId xmlns:a16="http://schemas.microsoft.com/office/drawing/2014/main" id="{7F476029-E707-4DCB-A767-4008C1B2D4D5}"/>
                </a:ext>
              </a:extLst>
            </p:cNvPr>
            <p:cNvSpPr/>
            <p:nvPr/>
          </p:nvSpPr>
          <p:spPr>
            <a:xfrm>
              <a:off x="1860090" y="6144257"/>
              <a:ext cx="963883" cy="2623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9CE6DEF-8659-4D44-AEC6-F07DD64914A9}"/>
                </a:ext>
              </a:extLst>
            </p:cNvPr>
            <p:cNvCxnSpPr>
              <a:endCxn id="95" idx="1"/>
            </p:cNvCxnSpPr>
            <p:nvPr/>
          </p:nvCxnSpPr>
          <p:spPr>
            <a:xfrm>
              <a:off x="1286421" y="5611948"/>
              <a:ext cx="448705" cy="80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18BFEE3-91CC-4588-B82B-968EFEFF530C}"/>
                </a:ext>
              </a:extLst>
            </p:cNvPr>
            <p:cNvCxnSpPr/>
            <p:nvPr/>
          </p:nvCxnSpPr>
          <p:spPr>
            <a:xfrm>
              <a:off x="1285326" y="5385887"/>
              <a:ext cx="449799" cy="459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48E6B18-3110-4BB5-8428-2E17D36F53E9}"/>
                </a:ext>
              </a:extLst>
            </p:cNvPr>
            <p:cNvCxnSpPr/>
            <p:nvPr/>
          </p:nvCxnSpPr>
          <p:spPr>
            <a:xfrm>
              <a:off x="1285722" y="5192678"/>
              <a:ext cx="449404" cy="769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84A7053-C8E3-4564-BBDC-864E92E8C4D9}"/>
                </a:ext>
              </a:extLst>
            </p:cNvPr>
            <p:cNvCxnSpPr/>
            <p:nvPr/>
          </p:nvCxnSpPr>
          <p:spPr>
            <a:xfrm flipV="1">
              <a:off x="1291813" y="5733906"/>
              <a:ext cx="443312" cy="690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BF6E66F-BDC2-4782-8A44-6A11B2D467E8}"/>
                </a:ext>
              </a:extLst>
            </p:cNvPr>
            <p:cNvCxnSpPr>
              <a:stCxn id="90" idx="6"/>
            </p:cNvCxnSpPr>
            <p:nvPr/>
          </p:nvCxnSpPr>
          <p:spPr>
            <a:xfrm flipV="1">
              <a:off x="1285820" y="5885102"/>
              <a:ext cx="449306" cy="2126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4026D5C-9E5A-4530-87BD-EF442D259E06}"/>
                </a:ext>
              </a:extLst>
            </p:cNvPr>
            <p:cNvSpPr/>
            <p:nvPr/>
          </p:nvSpPr>
          <p:spPr>
            <a:xfrm>
              <a:off x="3617082" y="4661478"/>
              <a:ext cx="2167284" cy="19534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393D51AA-1076-4BCC-A114-3263988E9E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9443" y="5456734"/>
              <a:ext cx="696682" cy="93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10E06F2-022C-4E12-A9AE-15533EFD0196}"/>
                </a:ext>
              </a:extLst>
            </p:cNvPr>
            <p:cNvCxnSpPr/>
            <p:nvPr/>
          </p:nvCxnSpPr>
          <p:spPr>
            <a:xfrm flipV="1">
              <a:off x="2957240" y="5841857"/>
              <a:ext cx="681667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3DB195A-1A8B-4393-BC97-ED982002BA36}"/>
                </a:ext>
              </a:extLst>
            </p:cNvPr>
            <p:cNvSpPr/>
            <p:nvPr/>
          </p:nvSpPr>
          <p:spPr>
            <a:xfrm flipV="1">
              <a:off x="2257695" y="5732741"/>
              <a:ext cx="33286" cy="262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F3B74CA-507E-474D-8A14-30E6DD5F25D8}"/>
                </a:ext>
              </a:extLst>
            </p:cNvPr>
            <p:cNvSpPr/>
            <p:nvPr/>
          </p:nvSpPr>
          <p:spPr>
            <a:xfrm flipV="1">
              <a:off x="2257695" y="5780729"/>
              <a:ext cx="33286" cy="262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535AB52-22AB-4805-9C4C-CEA3E632A5C1}"/>
                </a:ext>
              </a:extLst>
            </p:cNvPr>
            <p:cNvSpPr/>
            <p:nvPr/>
          </p:nvSpPr>
          <p:spPr>
            <a:xfrm flipV="1">
              <a:off x="2257695" y="5828717"/>
              <a:ext cx="33286" cy="262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DDAB4FB-8D96-41F2-AEB9-7513639FBCC2}"/>
                </a:ext>
              </a:extLst>
            </p:cNvPr>
            <p:cNvSpPr/>
            <p:nvPr/>
          </p:nvSpPr>
          <p:spPr>
            <a:xfrm>
              <a:off x="4388676" y="4939445"/>
              <a:ext cx="173730" cy="11877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4E532AE-B458-4BCE-A6E0-198734C869F9}"/>
                </a:ext>
              </a:extLst>
            </p:cNvPr>
            <p:cNvSpPr/>
            <p:nvPr/>
          </p:nvSpPr>
          <p:spPr>
            <a:xfrm>
              <a:off x="4925737" y="5194238"/>
              <a:ext cx="173730" cy="118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4C12140-C531-41FA-8382-550F17958659}"/>
                </a:ext>
              </a:extLst>
            </p:cNvPr>
            <p:cNvSpPr/>
            <p:nvPr/>
          </p:nvSpPr>
          <p:spPr>
            <a:xfrm>
              <a:off x="5363373" y="5245373"/>
              <a:ext cx="173730" cy="118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658F0D7-D7FB-4988-9F9B-B08F543DF556}"/>
                </a:ext>
              </a:extLst>
            </p:cNvPr>
            <p:cNvSpPr/>
            <p:nvPr/>
          </p:nvSpPr>
          <p:spPr>
            <a:xfrm>
              <a:off x="5276508" y="5553197"/>
              <a:ext cx="173730" cy="118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AC9A5D3-1F7B-4A7F-8C68-51AD819A771E}"/>
                </a:ext>
              </a:extLst>
            </p:cNvPr>
            <p:cNvSpPr/>
            <p:nvPr/>
          </p:nvSpPr>
          <p:spPr>
            <a:xfrm>
              <a:off x="4801987" y="5814877"/>
              <a:ext cx="173730" cy="118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AE1E443-8438-477D-896E-728EFC32173C}"/>
                </a:ext>
              </a:extLst>
            </p:cNvPr>
            <p:cNvSpPr/>
            <p:nvPr/>
          </p:nvSpPr>
          <p:spPr>
            <a:xfrm>
              <a:off x="4560686" y="5638500"/>
              <a:ext cx="173730" cy="11877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DC4BADA-DE61-4B43-87D8-E078A07CFF74}"/>
                </a:ext>
              </a:extLst>
            </p:cNvPr>
            <p:cNvSpPr/>
            <p:nvPr/>
          </p:nvSpPr>
          <p:spPr>
            <a:xfrm>
              <a:off x="3975149" y="5377115"/>
              <a:ext cx="173730" cy="118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EEB90DF-47DA-4575-90A0-0242DB0864E5}"/>
                </a:ext>
              </a:extLst>
            </p:cNvPr>
            <p:cNvSpPr/>
            <p:nvPr/>
          </p:nvSpPr>
          <p:spPr>
            <a:xfrm>
              <a:off x="4447901" y="5370325"/>
              <a:ext cx="173730" cy="11877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9F88F66-38E8-428E-926D-94C8585BB407}"/>
                </a:ext>
              </a:extLst>
            </p:cNvPr>
            <p:cNvSpPr/>
            <p:nvPr/>
          </p:nvSpPr>
          <p:spPr>
            <a:xfrm>
              <a:off x="4907181" y="5428085"/>
              <a:ext cx="173730" cy="11877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C763675-074B-4E86-8A9F-14F523668FE5}"/>
                </a:ext>
              </a:extLst>
            </p:cNvPr>
            <p:cNvSpPr/>
            <p:nvPr/>
          </p:nvSpPr>
          <p:spPr>
            <a:xfrm>
              <a:off x="4453408" y="5901948"/>
              <a:ext cx="173730" cy="118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007DEC6-A443-4597-B3AF-4A6A6A35E4FB}"/>
                </a:ext>
              </a:extLst>
            </p:cNvPr>
            <p:cNvSpPr/>
            <p:nvPr/>
          </p:nvSpPr>
          <p:spPr>
            <a:xfrm>
              <a:off x="5080911" y="4991825"/>
              <a:ext cx="173730" cy="118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A544116-4EB3-4F9B-9088-F99F3856C135}"/>
                </a:ext>
              </a:extLst>
            </p:cNvPr>
            <p:cNvSpPr/>
            <p:nvPr/>
          </p:nvSpPr>
          <p:spPr>
            <a:xfrm>
              <a:off x="4045556" y="5058224"/>
              <a:ext cx="173730" cy="118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871F7F1-C6BB-401F-BE71-8B6EF64774F0}"/>
                </a:ext>
              </a:extLst>
            </p:cNvPr>
            <p:cNvSpPr/>
            <p:nvPr/>
          </p:nvSpPr>
          <p:spPr>
            <a:xfrm>
              <a:off x="4566569" y="5168002"/>
              <a:ext cx="173730" cy="118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E54C3DE-9FD2-4AC0-BBB2-BEA75780EDF5}"/>
                </a:ext>
              </a:extLst>
            </p:cNvPr>
            <p:cNvSpPr/>
            <p:nvPr/>
          </p:nvSpPr>
          <p:spPr>
            <a:xfrm>
              <a:off x="4024105" y="5688202"/>
              <a:ext cx="173730" cy="118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89A1BCB-9A43-4E72-9015-93ADFDD94356}"/>
                </a:ext>
              </a:extLst>
            </p:cNvPr>
            <p:cNvSpPr/>
            <p:nvPr/>
          </p:nvSpPr>
          <p:spPr>
            <a:xfrm>
              <a:off x="4773198" y="4844337"/>
              <a:ext cx="173730" cy="118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DE361EEA-3658-4A0A-96E8-A755017749DA}"/>
                </a:ext>
              </a:extLst>
            </p:cNvPr>
            <p:cNvSpPr/>
            <p:nvPr/>
          </p:nvSpPr>
          <p:spPr>
            <a:xfrm>
              <a:off x="5190675" y="5833967"/>
              <a:ext cx="173730" cy="118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Curved Connector 179">
              <a:extLst>
                <a:ext uri="{FF2B5EF4-FFF2-40B4-BE49-F238E27FC236}">
                  <a16:creationId xmlns:a16="http://schemas.microsoft.com/office/drawing/2014/main" id="{D7FC56AF-C9F8-48B5-93F1-F5EB204CB96A}"/>
                </a:ext>
              </a:extLst>
            </p:cNvPr>
            <p:cNvCxnSpPr>
              <a:stCxn id="127" idx="2"/>
              <a:endCxn id="113" idx="6"/>
            </p:cNvCxnSpPr>
            <p:nvPr/>
          </p:nvCxnSpPr>
          <p:spPr>
            <a:xfrm rot="10800000" flipV="1">
              <a:off x="4562408" y="4903725"/>
              <a:ext cx="210789" cy="9511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urved Connector 180">
              <a:extLst>
                <a:ext uri="{FF2B5EF4-FFF2-40B4-BE49-F238E27FC236}">
                  <a16:creationId xmlns:a16="http://schemas.microsoft.com/office/drawing/2014/main" id="{19251FF0-F3CF-412A-86D5-7C6C24CC9A03}"/>
                </a:ext>
              </a:extLst>
            </p:cNvPr>
            <p:cNvCxnSpPr/>
            <p:nvPr/>
          </p:nvCxnSpPr>
          <p:spPr>
            <a:xfrm rot="10800000" flipV="1">
              <a:off x="4199450" y="5024129"/>
              <a:ext cx="210789" cy="9511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urved Connector 182">
              <a:extLst>
                <a:ext uri="{FF2B5EF4-FFF2-40B4-BE49-F238E27FC236}">
                  <a16:creationId xmlns:a16="http://schemas.microsoft.com/office/drawing/2014/main" id="{4CB77C5B-FAC4-4410-8A12-7765E357233D}"/>
                </a:ext>
              </a:extLst>
            </p:cNvPr>
            <p:cNvCxnSpPr>
              <a:endCxn id="119" idx="0"/>
            </p:cNvCxnSpPr>
            <p:nvPr/>
          </p:nvCxnSpPr>
          <p:spPr>
            <a:xfrm rot="5400000">
              <a:off x="4008900" y="5235064"/>
              <a:ext cx="195166" cy="88937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EE1C8546-ABC8-4F06-8194-35FA837995B3}"/>
                </a:ext>
              </a:extLst>
            </p:cNvPr>
            <p:cNvCxnSpPr>
              <a:endCxn id="125" idx="7"/>
            </p:cNvCxnSpPr>
            <p:nvPr/>
          </p:nvCxnSpPr>
          <p:spPr>
            <a:xfrm flipH="1">
              <a:off x="4714859" y="4960629"/>
              <a:ext cx="112876" cy="224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93196672-0717-415D-B20C-CB81251F910C}"/>
                </a:ext>
              </a:extLst>
            </p:cNvPr>
            <p:cNvCxnSpPr>
              <a:endCxn id="115" idx="0"/>
            </p:cNvCxnSpPr>
            <p:nvPr/>
          </p:nvCxnSpPr>
          <p:spPr>
            <a:xfrm>
              <a:off x="5226569" y="5093209"/>
              <a:ext cx="223670" cy="152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urved Connector 188">
              <a:extLst>
                <a:ext uri="{FF2B5EF4-FFF2-40B4-BE49-F238E27FC236}">
                  <a16:creationId xmlns:a16="http://schemas.microsoft.com/office/drawing/2014/main" id="{FD996F9A-0332-4332-844F-D3612AF84B26}"/>
                </a:ext>
              </a:extLst>
            </p:cNvPr>
            <p:cNvCxnSpPr>
              <a:endCxn id="121" idx="6"/>
            </p:cNvCxnSpPr>
            <p:nvPr/>
          </p:nvCxnSpPr>
          <p:spPr>
            <a:xfrm rot="10800000" flipV="1">
              <a:off x="5080911" y="5362015"/>
              <a:ext cx="382271" cy="12545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A898D176-ED29-43AA-88E6-76663DD7392D}"/>
                </a:ext>
              </a:extLst>
            </p:cNvPr>
            <p:cNvCxnSpPr>
              <a:endCxn id="127" idx="1"/>
            </p:cNvCxnSpPr>
            <p:nvPr/>
          </p:nvCxnSpPr>
          <p:spPr>
            <a:xfrm flipV="1">
              <a:off x="4511300" y="4861731"/>
              <a:ext cx="287339" cy="839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urved Connector 193">
              <a:extLst>
                <a:ext uri="{FF2B5EF4-FFF2-40B4-BE49-F238E27FC236}">
                  <a16:creationId xmlns:a16="http://schemas.microsoft.com/office/drawing/2014/main" id="{990402A7-8322-4E6F-A956-ED490D6F4458}"/>
                </a:ext>
              </a:extLst>
            </p:cNvPr>
            <p:cNvCxnSpPr>
              <a:stCxn id="123" idx="1"/>
              <a:endCxn id="127" idx="5"/>
            </p:cNvCxnSpPr>
            <p:nvPr/>
          </p:nvCxnSpPr>
          <p:spPr>
            <a:xfrm rot="16200000" flipV="1">
              <a:off x="4982170" y="4885037"/>
              <a:ext cx="63501" cy="18486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urved Connector 196">
              <a:extLst>
                <a:ext uri="{FF2B5EF4-FFF2-40B4-BE49-F238E27FC236}">
                  <a16:creationId xmlns:a16="http://schemas.microsoft.com/office/drawing/2014/main" id="{81CE107B-A4E9-4953-B57E-71B6D1E61B9D}"/>
                </a:ext>
              </a:extLst>
            </p:cNvPr>
            <p:cNvCxnSpPr>
              <a:stCxn id="115" idx="5"/>
              <a:endCxn id="116" idx="6"/>
            </p:cNvCxnSpPr>
            <p:nvPr/>
          </p:nvCxnSpPr>
          <p:spPr>
            <a:xfrm rot="5400000">
              <a:off x="5348036" y="5448959"/>
              <a:ext cx="265830" cy="614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200">
              <a:extLst>
                <a:ext uri="{FF2B5EF4-FFF2-40B4-BE49-F238E27FC236}">
                  <a16:creationId xmlns:a16="http://schemas.microsoft.com/office/drawing/2014/main" id="{283D6670-39C4-4885-ABAC-7D3B17E1DACC}"/>
                </a:ext>
              </a:extLst>
            </p:cNvPr>
            <p:cNvCxnSpPr>
              <a:endCxn id="117" idx="6"/>
            </p:cNvCxnSpPr>
            <p:nvPr/>
          </p:nvCxnSpPr>
          <p:spPr>
            <a:xfrm rot="10800000" flipV="1">
              <a:off x="4975719" y="5663714"/>
              <a:ext cx="397561" cy="21055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urved Connector 202">
              <a:extLst>
                <a:ext uri="{FF2B5EF4-FFF2-40B4-BE49-F238E27FC236}">
                  <a16:creationId xmlns:a16="http://schemas.microsoft.com/office/drawing/2014/main" id="{7331F7A4-3996-4714-B3BA-116F29ADC705}"/>
                </a:ext>
              </a:extLst>
            </p:cNvPr>
            <p:cNvCxnSpPr>
              <a:endCxn id="126" idx="6"/>
            </p:cNvCxnSpPr>
            <p:nvPr/>
          </p:nvCxnSpPr>
          <p:spPr>
            <a:xfrm rot="5400000">
              <a:off x="4201564" y="5477056"/>
              <a:ext cx="266808" cy="27426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urved Connector 204">
              <a:extLst>
                <a:ext uri="{FF2B5EF4-FFF2-40B4-BE49-F238E27FC236}">
                  <a16:creationId xmlns:a16="http://schemas.microsoft.com/office/drawing/2014/main" id="{5237838B-F767-43E9-AC04-45181BCAD95B}"/>
                </a:ext>
              </a:extLst>
            </p:cNvPr>
            <p:cNvCxnSpPr>
              <a:stCxn id="119" idx="4"/>
              <a:endCxn id="126" idx="0"/>
            </p:cNvCxnSpPr>
            <p:nvPr/>
          </p:nvCxnSpPr>
          <p:spPr>
            <a:xfrm rot="16200000" flipH="1">
              <a:off x="3990337" y="5567570"/>
              <a:ext cx="192309" cy="4895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urved Connector 207">
              <a:extLst>
                <a:ext uri="{FF2B5EF4-FFF2-40B4-BE49-F238E27FC236}">
                  <a16:creationId xmlns:a16="http://schemas.microsoft.com/office/drawing/2014/main" id="{62099853-8D7C-4466-BAEC-F6F05D925F48}"/>
                </a:ext>
              </a:extLst>
            </p:cNvPr>
            <p:cNvCxnSpPr>
              <a:endCxn id="118" idx="0"/>
            </p:cNvCxnSpPr>
            <p:nvPr/>
          </p:nvCxnSpPr>
          <p:spPr>
            <a:xfrm rot="5400000">
              <a:off x="4487052" y="5440285"/>
              <a:ext cx="358715" cy="3771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210">
              <a:extLst>
                <a:ext uri="{FF2B5EF4-FFF2-40B4-BE49-F238E27FC236}">
                  <a16:creationId xmlns:a16="http://schemas.microsoft.com/office/drawing/2014/main" id="{BB7EF910-9484-4635-8484-D334F6DA1C68}"/>
                </a:ext>
              </a:extLst>
            </p:cNvPr>
            <p:cNvCxnSpPr>
              <a:stCxn id="114" idx="3"/>
              <a:endCxn id="121" idx="0"/>
            </p:cNvCxnSpPr>
            <p:nvPr/>
          </p:nvCxnSpPr>
          <p:spPr>
            <a:xfrm rot="16200000" flipH="1">
              <a:off x="4906381" y="5340421"/>
              <a:ext cx="132463" cy="4286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urved Connector 213">
              <a:extLst>
                <a:ext uri="{FF2B5EF4-FFF2-40B4-BE49-F238E27FC236}">
                  <a16:creationId xmlns:a16="http://schemas.microsoft.com/office/drawing/2014/main" id="{A1A25E7E-C508-4A7F-828C-BBE1BD03D306}"/>
                </a:ext>
              </a:extLst>
            </p:cNvPr>
            <p:cNvCxnSpPr>
              <a:stCxn id="123" idx="3"/>
              <a:endCxn id="114" idx="0"/>
            </p:cNvCxnSpPr>
            <p:nvPr/>
          </p:nvCxnSpPr>
          <p:spPr>
            <a:xfrm rot="5400000">
              <a:off x="5008964" y="5096848"/>
              <a:ext cx="101029" cy="9375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urved Connector 216">
              <a:extLst>
                <a:ext uri="{FF2B5EF4-FFF2-40B4-BE49-F238E27FC236}">
                  <a16:creationId xmlns:a16="http://schemas.microsoft.com/office/drawing/2014/main" id="{078AC7B3-EAF8-4E20-BB8C-DD070980CD33}"/>
                </a:ext>
              </a:extLst>
            </p:cNvPr>
            <p:cNvCxnSpPr>
              <a:cxnSpLocks/>
              <a:stCxn id="128" idx="4"/>
            </p:cNvCxnSpPr>
            <p:nvPr/>
          </p:nvCxnSpPr>
          <p:spPr>
            <a:xfrm rot="5400000">
              <a:off x="4939581" y="5640304"/>
              <a:ext cx="25520" cy="65040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urved Connector 219">
              <a:extLst>
                <a:ext uri="{FF2B5EF4-FFF2-40B4-BE49-F238E27FC236}">
                  <a16:creationId xmlns:a16="http://schemas.microsoft.com/office/drawing/2014/main" id="{CB6C037E-042C-42F5-8740-D6596D82F04B}"/>
                </a:ext>
              </a:extLst>
            </p:cNvPr>
            <p:cNvCxnSpPr>
              <a:cxnSpLocks/>
              <a:stCxn id="126" idx="4"/>
            </p:cNvCxnSpPr>
            <p:nvPr/>
          </p:nvCxnSpPr>
          <p:spPr>
            <a:xfrm rot="16200000" flipH="1">
              <a:off x="4196547" y="5721404"/>
              <a:ext cx="171285" cy="34243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9684C9D-3B16-4668-8988-9E334D8BF0CB}"/>
                </a:ext>
              </a:extLst>
            </p:cNvPr>
            <p:cNvSpPr/>
            <p:nvPr/>
          </p:nvSpPr>
          <p:spPr>
            <a:xfrm>
              <a:off x="4257768" y="5168002"/>
              <a:ext cx="173730" cy="118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Curved Connector 223">
              <a:extLst>
                <a:ext uri="{FF2B5EF4-FFF2-40B4-BE49-F238E27FC236}">
                  <a16:creationId xmlns:a16="http://schemas.microsoft.com/office/drawing/2014/main" id="{68B0A20E-6DD8-4EF4-A7B0-047907369928}"/>
                </a:ext>
              </a:extLst>
            </p:cNvPr>
            <p:cNvCxnSpPr>
              <a:stCxn id="146" idx="3"/>
              <a:endCxn id="120" idx="2"/>
            </p:cNvCxnSpPr>
            <p:nvPr/>
          </p:nvCxnSpPr>
          <p:spPr>
            <a:xfrm rot="16200000" flipH="1">
              <a:off x="4285393" y="5267206"/>
              <a:ext cx="160328" cy="16468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1E2DFE6-4FE1-4AFF-B294-B7280A105035}"/>
                </a:ext>
              </a:extLst>
            </p:cNvPr>
            <p:cNvSpPr/>
            <p:nvPr/>
          </p:nvSpPr>
          <p:spPr>
            <a:xfrm>
              <a:off x="4171528" y="6052746"/>
              <a:ext cx="94437" cy="6750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6BC67E1-82BF-4F49-B850-F94B0C5860F8}"/>
                </a:ext>
              </a:extLst>
            </p:cNvPr>
            <p:cNvSpPr/>
            <p:nvPr/>
          </p:nvSpPr>
          <p:spPr>
            <a:xfrm>
              <a:off x="4172281" y="6294091"/>
              <a:ext cx="95838" cy="706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A05DCD1-B788-47E3-851B-AFBB84BC383A}"/>
                </a:ext>
              </a:extLst>
            </p:cNvPr>
            <p:cNvSpPr txBox="1"/>
            <p:nvPr/>
          </p:nvSpPr>
          <p:spPr>
            <a:xfrm>
              <a:off x="4228710" y="5954726"/>
              <a:ext cx="13615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Excitatory neurons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3B04DB9-8791-4102-A09A-93AA4E83E0C5}"/>
                </a:ext>
              </a:extLst>
            </p:cNvPr>
            <p:cNvSpPr txBox="1"/>
            <p:nvPr/>
          </p:nvSpPr>
          <p:spPr>
            <a:xfrm>
              <a:off x="4201041" y="6192291"/>
              <a:ext cx="138923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Inhibitory neurons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D6E5C53-F48C-4A4E-98F8-C5E30D0A3B3C}"/>
                </a:ext>
              </a:extLst>
            </p:cNvPr>
            <p:cNvSpPr/>
            <p:nvPr/>
          </p:nvSpPr>
          <p:spPr>
            <a:xfrm>
              <a:off x="3262419" y="5713158"/>
              <a:ext cx="32350" cy="229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1C6CD0E5-E8D6-4072-876B-B74BAB3D476B}"/>
                </a:ext>
              </a:extLst>
            </p:cNvPr>
            <p:cNvSpPr/>
            <p:nvPr/>
          </p:nvSpPr>
          <p:spPr>
            <a:xfrm>
              <a:off x="3262419" y="5761146"/>
              <a:ext cx="32350" cy="229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2E0A304-453B-4067-B167-6A97AE5569A0}"/>
                </a:ext>
              </a:extLst>
            </p:cNvPr>
            <p:cNvSpPr/>
            <p:nvPr/>
          </p:nvSpPr>
          <p:spPr>
            <a:xfrm>
              <a:off x="3262418" y="5809135"/>
              <a:ext cx="32350" cy="229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EB0CD7F-5CC9-40C9-BC8D-6DA3C7C3278E}"/>
                </a:ext>
              </a:extLst>
            </p:cNvPr>
            <p:cNvCxnSpPr>
              <a:cxnSpLocks/>
            </p:cNvCxnSpPr>
            <p:nvPr/>
          </p:nvCxnSpPr>
          <p:spPr>
            <a:xfrm>
              <a:off x="2958068" y="5638203"/>
              <a:ext cx="666327" cy="77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6D63A818-33F5-4D05-8E5B-F28F71559CE9}"/>
                </a:ext>
              </a:extLst>
            </p:cNvPr>
            <p:cNvCxnSpPr>
              <a:cxnSpLocks/>
            </p:cNvCxnSpPr>
            <p:nvPr/>
          </p:nvCxnSpPr>
          <p:spPr>
            <a:xfrm>
              <a:off x="5736108" y="5394141"/>
              <a:ext cx="8483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C194A2B-71AB-487E-B505-501234E3D9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7780" y="5800593"/>
              <a:ext cx="816696" cy="6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1225ABA1-5F69-498C-9A9B-EB03A5D031B0}"/>
                </a:ext>
              </a:extLst>
            </p:cNvPr>
            <p:cNvCxnSpPr>
              <a:cxnSpLocks/>
              <a:stCxn id="107" idx="6"/>
              <a:endCxn id="184" idx="1"/>
            </p:cNvCxnSpPr>
            <p:nvPr/>
          </p:nvCxnSpPr>
          <p:spPr>
            <a:xfrm flipV="1">
              <a:off x="5784366" y="5619973"/>
              <a:ext cx="782759" cy="182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7E4246AA-F71E-4DED-9D21-9C3B51DF3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6337" y="6051174"/>
              <a:ext cx="890784" cy="115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A30CD59A-2C49-4C4A-B308-DC73FA4921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0176" y="5195985"/>
              <a:ext cx="896945" cy="112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9D9EC4A-0906-4CAD-A43B-C437B31B863A}"/>
                </a:ext>
              </a:extLst>
            </p:cNvPr>
            <p:cNvGrpSpPr/>
            <p:nvPr/>
          </p:nvGrpSpPr>
          <p:grpSpPr>
            <a:xfrm>
              <a:off x="6567125" y="5051006"/>
              <a:ext cx="317511" cy="1137933"/>
              <a:chOff x="8983788" y="2082801"/>
              <a:chExt cx="448736" cy="2271184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634EE05-FB11-4506-B768-31A3F72E8030}"/>
                  </a:ext>
                </a:extLst>
              </p:cNvPr>
              <p:cNvSpPr/>
              <p:nvPr/>
            </p:nvSpPr>
            <p:spPr>
              <a:xfrm>
                <a:off x="8983788" y="2082801"/>
                <a:ext cx="448736" cy="22711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EEE90CB7-BEB0-4FA1-A110-46EB7F1C3992}"/>
                  </a:ext>
                </a:extLst>
              </p:cNvPr>
              <p:cNvSpPr/>
              <p:nvPr/>
            </p:nvSpPr>
            <p:spPr>
              <a:xfrm>
                <a:off x="9093857" y="2226732"/>
                <a:ext cx="245533" cy="23706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33FDACDB-9E0D-416F-B818-8777E5212122}"/>
                  </a:ext>
                </a:extLst>
              </p:cNvPr>
              <p:cNvSpPr/>
              <p:nvPr/>
            </p:nvSpPr>
            <p:spPr>
              <a:xfrm>
                <a:off x="9093857" y="2641595"/>
                <a:ext cx="245533" cy="23706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D2B061C7-D1F2-4D8E-88F5-9CADE50108AC}"/>
                  </a:ext>
                </a:extLst>
              </p:cNvPr>
              <p:cNvSpPr/>
              <p:nvPr/>
            </p:nvSpPr>
            <p:spPr>
              <a:xfrm>
                <a:off x="9093857" y="3056458"/>
                <a:ext cx="245533" cy="23706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A310CE26-F733-4965-A49D-58A7F279FD11}"/>
                  </a:ext>
                </a:extLst>
              </p:cNvPr>
              <p:cNvSpPr/>
              <p:nvPr/>
            </p:nvSpPr>
            <p:spPr>
              <a:xfrm>
                <a:off x="9085389" y="3445935"/>
                <a:ext cx="245533" cy="23706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2BB7C9E3-E757-44FA-B574-1CB502F416D7}"/>
                  </a:ext>
                </a:extLst>
              </p:cNvPr>
              <p:cNvSpPr/>
              <p:nvPr/>
            </p:nvSpPr>
            <p:spPr>
              <a:xfrm>
                <a:off x="9085388" y="4053413"/>
                <a:ext cx="245533" cy="23706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A0AC2057-2E7D-433C-8BAF-0FD6DF339687}"/>
                  </a:ext>
                </a:extLst>
              </p:cNvPr>
              <p:cNvSpPr/>
              <p:nvPr/>
            </p:nvSpPr>
            <p:spPr>
              <a:xfrm>
                <a:off x="9172433" y="370946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09C9ED03-8E38-45DB-BF6E-960FA9ECBB66}"/>
                  </a:ext>
                </a:extLst>
              </p:cNvPr>
              <p:cNvSpPr/>
              <p:nvPr/>
            </p:nvSpPr>
            <p:spPr>
              <a:xfrm>
                <a:off x="9172432" y="38052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AA1CDF50-8134-44A3-98A9-A0FF8191F04B}"/>
                  </a:ext>
                </a:extLst>
              </p:cNvPr>
              <p:cNvSpPr/>
              <p:nvPr/>
            </p:nvSpPr>
            <p:spPr>
              <a:xfrm>
                <a:off x="9172431" y="39010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DC495148-572F-4EA3-9B21-0E526B6711B7}"/>
                  </a:ext>
                </a:extLst>
              </p:cNvPr>
              <p:cNvSpPr/>
              <p:nvPr/>
            </p:nvSpPr>
            <p:spPr>
              <a:xfrm>
                <a:off x="9172430" y="399679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5C9CB92-3F0C-46E1-BDAF-E8DEC97F7CA5}"/>
                </a:ext>
              </a:extLst>
            </p:cNvPr>
            <p:cNvGrpSpPr/>
            <p:nvPr/>
          </p:nvGrpSpPr>
          <p:grpSpPr>
            <a:xfrm>
              <a:off x="7731860" y="5057983"/>
              <a:ext cx="317511" cy="1137933"/>
              <a:chOff x="10629897" y="2096725"/>
              <a:chExt cx="448736" cy="2271184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6A8B0A18-759F-49AA-B63A-D9C56A1BC3D1}"/>
                  </a:ext>
                </a:extLst>
              </p:cNvPr>
              <p:cNvSpPr/>
              <p:nvPr/>
            </p:nvSpPr>
            <p:spPr>
              <a:xfrm>
                <a:off x="10629897" y="2096725"/>
                <a:ext cx="448736" cy="22711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C500208-AECF-4D90-A4DC-2A38EBD764BE}"/>
                  </a:ext>
                </a:extLst>
              </p:cNvPr>
              <p:cNvSpPr/>
              <p:nvPr/>
            </p:nvSpPr>
            <p:spPr>
              <a:xfrm>
                <a:off x="10739966" y="2240656"/>
                <a:ext cx="245533" cy="237068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A3CE11AF-FF43-413F-9F1B-23B928E4FCD9}"/>
                  </a:ext>
                </a:extLst>
              </p:cNvPr>
              <p:cNvSpPr/>
              <p:nvPr/>
            </p:nvSpPr>
            <p:spPr>
              <a:xfrm>
                <a:off x="10739966" y="2655519"/>
                <a:ext cx="245533" cy="237068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69073329-6075-4227-9439-E0FDA8CA87CC}"/>
                  </a:ext>
                </a:extLst>
              </p:cNvPr>
              <p:cNvSpPr/>
              <p:nvPr/>
            </p:nvSpPr>
            <p:spPr>
              <a:xfrm>
                <a:off x="10739966" y="3070382"/>
                <a:ext cx="245533" cy="237068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401C888C-CDCD-4B94-8255-0ED90586E4A8}"/>
                  </a:ext>
                </a:extLst>
              </p:cNvPr>
              <p:cNvSpPr/>
              <p:nvPr/>
            </p:nvSpPr>
            <p:spPr>
              <a:xfrm>
                <a:off x="10731497" y="4067337"/>
                <a:ext cx="245533" cy="237068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67D2D0A7-6E36-4D6E-BEBB-AC9B2FC99B0C}"/>
                  </a:ext>
                </a:extLst>
              </p:cNvPr>
              <p:cNvSpPr/>
              <p:nvPr/>
            </p:nvSpPr>
            <p:spPr>
              <a:xfrm>
                <a:off x="10818542" y="372338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9EC49C5D-3242-43C9-ADF3-25BA78B2BF57}"/>
                  </a:ext>
                </a:extLst>
              </p:cNvPr>
              <p:cNvSpPr/>
              <p:nvPr/>
            </p:nvSpPr>
            <p:spPr>
              <a:xfrm>
                <a:off x="10818541" y="38191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08B6CBF8-34DE-4B7E-80A6-88F679008AB9}"/>
                  </a:ext>
                </a:extLst>
              </p:cNvPr>
              <p:cNvSpPr/>
              <p:nvPr/>
            </p:nvSpPr>
            <p:spPr>
              <a:xfrm>
                <a:off x="10818540" y="39149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54CA53F7-5A4E-4173-8521-27B60BAFB823}"/>
                  </a:ext>
                </a:extLst>
              </p:cNvPr>
              <p:cNvSpPr/>
              <p:nvPr/>
            </p:nvSpPr>
            <p:spPr>
              <a:xfrm>
                <a:off x="10818539" y="401072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C4CB3AAA-DC29-4553-8AD7-899914F7C409}"/>
                </a:ext>
              </a:extLst>
            </p:cNvPr>
            <p:cNvCxnSpPr>
              <a:endCxn id="177" idx="2"/>
            </p:cNvCxnSpPr>
            <p:nvPr/>
          </p:nvCxnSpPr>
          <p:spPr>
            <a:xfrm>
              <a:off x="6810998" y="5183602"/>
              <a:ext cx="998744" cy="2137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43B222D9-076B-418E-8595-E81E2F2E80D7}"/>
                </a:ext>
              </a:extLst>
            </p:cNvPr>
            <p:cNvCxnSpPr>
              <a:stCxn id="186" idx="6"/>
              <a:endCxn id="176" idx="2"/>
            </p:cNvCxnSpPr>
            <p:nvPr/>
          </p:nvCxnSpPr>
          <p:spPr>
            <a:xfrm flipV="1">
              <a:off x="6818737" y="5189487"/>
              <a:ext cx="991004" cy="2008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418EB330-E654-4531-8DC9-1583155306DC}"/>
                </a:ext>
              </a:extLst>
            </p:cNvPr>
            <p:cNvCxnSpPr>
              <a:stCxn id="186" idx="6"/>
              <a:endCxn id="179" idx="1"/>
            </p:cNvCxnSpPr>
            <p:nvPr/>
          </p:nvCxnSpPr>
          <p:spPr>
            <a:xfrm>
              <a:off x="6818739" y="5390369"/>
              <a:ext cx="1010452" cy="6723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70A4C68-FF2C-4891-8CB7-86C3668EC44E}"/>
                </a:ext>
              </a:extLst>
            </p:cNvPr>
            <p:cNvCxnSpPr>
              <a:stCxn id="187" idx="6"/>
              <a:endCxn id="178" idx="2"/>
            </p:cNvCxnSpPr>
            <p:nvPr/>
          </p:nvCxnSpPr>
          <p:spPr>
            <a:xfrm>
              <a:off x="6818738" y="5598228"/>
              <a:ext cx="991004" cy="69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879F9BA3-26F1-415C-8E1E-F151356BA0E9}"/>
                </a:ext>
              </a:extLst>
            </p:cNvPr>
            <p:cNvCxnSpPr>
              <a:stCxn id="188" idx="6"/>
              <a:endCxn id="177" idx="2"/>
            </p:cNvCxnSpPr>
            <p:nvPr/>
          </p:nvCxnSpPr>
          <p:spPr>
            <a:xfrm flipV="1">
              <a:off x="6812744" y="5397345"/>
              <a:ext cx="996994" cy="3960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362CA240-3C5D-45B2-90DC-EFACE066C738}"/>
                </a:ext>
              </a:extLst>
            </p:cNvPr>
            <p:cNvCxnSpPr>
              <a:endCxn id="176" idx="2"/>
            </p:cNvCxnSpPr>
            <p:nvPr/>
          </p:nvCxnSpPr>
          <p:spPr>
            <a:xfrm flipV="1">
              <a:off x="6806753" y="5189487"/>
              <a:ext cx="1002987" cy="8891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7023E8D-A1C5-41C8-A756-1935057FC542}"/>
                </a:ext>
              </a:extLst>
            </p:cNvPr>
            <p:cNvSpPr txBox="1"/>
            <p:nvPr/>
          </p:nvSpPr>
          <p:spPr>
            <a:xfrm>
              <a:off x="218384" y="5767370"/>
              <a:ext cx="6887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Datasets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77DE461-A1CB-45B3-9A2F-68CA5244D3F9}"/>
                </a:ext>
              </a:extLst>
            </p:cNvPr>
            <p:cNvSpPr txBox="1"/>
            <p:nvPr/>
          </p:nvSpPr>
          <p:spPr>
            <a:xfrm>
              <a:off x="575921" y="4820853"/>
              <a:ext cx="10203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Encoding Layer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132E632-7F8F-4D10-8AF0-70791394ECD1}"/>
                </a:ext>
              </a:extLst>
            </p:cNvPr>
            <p:cNvSpPr txBox="1"/>
            <p:nvPr/>
          </p:nvSpPr>
          <p:spPr>
            <a:xfrm>
              <a:off x="1828604" y="4820847"/>
              <a:ext cx="10203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Spiking Layer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089F53D-F28F-46C6-9D7E-677A56EA66FA}"/>
                </a:ext>
              </a:extLst>
            </p:cNvPr>
            <p:cNvSpPr txBox="1"/>
            <p:nvPr/>
          </p:nvSpPr>
          <p:spPr>
            <a:xfrm>
              <a:off x="6285340" y="4769845"/>
              <a:ext cx="10203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Readout layer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A3D338F-526A-4BD0-BD5D-13139C97CB7F}"/>
                </a:ext>
              </a:extLst>
            </p:cNvPr>
            <p:cNvSpPr txBox="1"/>
            <p:nvPr/>
          </p:nvSpPr>
          <p:spPr>
            <a:xfrm>
              <a:off x="4373646" y="3857036"/>
              <a:ext cx="10203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Liquid Layer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61E40B5-97FA-4D4D-9ACA-D7D2716F3C62}"/>
                </a:ext>
              </a:extLst>
            </p:cNvPr>
            <p:cNvSpPr txBox="1"/>
            <p:nvPr/>
          </p:nvSpPr>
          <p:spPr>
            <a:xfrm>
              <a:off x="7630678" y="4769844"/>
              <a:ext cx="10203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Classifier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331641E6-B7AE-4D17-902C-B7AD879B7DD5}"/>
                </a:ext>
              </a:extLst>
            </p:cNvPr>
            <p:cNvSpPr txBox="1"/>
            <p:nvPr/>
          </p:nvSpPr>
          <p:spPr>
            <a:xfrm>
              <a:off x="8466057" y="5290389"/>
              <a:ext cx="11924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r>
                <a:rPr lang="en-GB" sz="1050" dirty="0"/>
                <a:t>Output</a:t>
              </a:r>
              <a:r>
                <a:rPr lang="en-GB" dirty="0"/>
                <a:t> </a:t>
              </a:r>
              <a:endParaRPr lang="en-US" dirty="0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18458115-8EEB-472A-B59C-351D10B41C27}"/>
                </a:ext>
              </a:extLst>
            </p:cNvPr>
            <p:cNvSpPr/>
            <p:nvPr/>
          </p:nvSpPr>
          <p:spPr>
            <a:xfrm>
              <a:off x="8634380" y="5525488"/>
              <a:ext cx="207747" cy="16104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BA83BA4A-32FC-45E2-B143-07FCC9191DC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345996" y="5314272"/>
              <a:ext cx="73" cy="577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65765CD8-D216-455C-80F1-2EEA17CF290A}"/>
                </a:ext>
              </a:extLst>
            </p:cNvPr>
            <p:cNvCxnSpPr>
              <a:stCxn id="27" idx="6"/>
            </p:cNvCxnSpPr>
            <p:nvPr/>
          </p:nvCxnSpPr>
          <p:spPr>
            <a:xfrm rot="5400000" flipH="1" flipV="1">
              <a:off x="9591585" y="1808108"/>
              <a:ext cx="1" cy="477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AB934020-05C6-4BBF-BEBE-6C6576C570C7}"/>
                </a:ext>
              </a:extLst>
            </p:cNvPr>
            <p:cNvSpPr/>
            <p:nvPr/>
          </p:nvSpPr>
          <p:spPr>
            <a:xfrm rot="5400000">
              <a:off x="9660170" y="1906458"/>
              <a:ext cx="659547" cy="33397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RMSE</a:t>
              </a:r>
              <a:endPara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2BFD2AA0-9250-4192-8DD3-BC2326045B7E}"/>
                </a:ext>
              </a:extLst>
            </p:cNvPr>
            <p:cNvCxnSpPr/>
            <p:nvPr/>
          </p:nvCxnSpPr>
          <p:spPr>
            <a:xfrm rot="5400000" flipH="1" flipV="1">
              <a:off x="9062263" y="5375535"/>
              <a:ext cx="1" cy="477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72B34AA2-1A18-45F2-9332-ADFC11C5A882}"/>
                </a:ext>
              </a:extLst>
            </p:cNvPr>
            <p:cNvSpPr/>
            <p:nvPr/>
          </p:nvSpPr>
          <p:spPr>
            <a:xfrm rot="5400000">
              <a:off x="9124193" y="5475565"/>
              <a:ext cx="659547" cy="33397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RMSE</a:t>
              </a:r>
              <a:endPara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F52D04C7-AE3A-457C-8E3E-F7C863C1F519}"/>
                    </a:ext>
                  </a:extLst>
                </p:cNvPr>
                <p:cNvSpPr/>
                <p:nvPr/>
              </p:nvSpPr>
              <p:spPr>
                <a:xfrm rot="5400000">
                  <a:off x="9856384" y="5540657"/>
                  <a:ext cx="659547" cy="33397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𝑅𝑀𝑆</m:t>
                        </m:r>
                        <m:sSup>
                          <m:sSupPr>
                            <m:ctrlPr>
                              <a:rPr lang="en-US" sz="1200" i="1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1200" i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F52D04C7-AE3A-457C-8E3E-F7C863C1F5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856384" y="5540657"/>
                  <a:ext cx="659547" cy="333970"/>
                </a:xfrm>
                <a:prstGeom prst="rect">
                  <a:avLst/>
                </a:prstGeom>
                <a:blipFill>
                  <a:blip r:embed="rId7"/>
                  <a:stretch>
                    <a:fillRect t="-36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625CEAF4-F687-4F23-B4CA-0A76AA7815A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818075" y="5419288"/>
              <a:ext cx="0" cy="394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Connector: Elbow 299">
              <a:extLst>
                <a:ext uri="{FF2B5EF4-FFF2-40B4-BE49-F238E27FC236}">
                  <a16:creationId xmlns:a16="http://schemas.microsoft.com/office/drawing/2014/main" id="{81868F65-3AB7-4475-BF1A-C69293FFA15D}"/>
                </a:ext>
              </a:extLst>
            </p:cNvPr>
            <p:cNvCxnSpPr>
              <a:cxnSpLocks/>
              <a:stCxn id="280" idx="4"/>
              <a:endCxn id="294" idx="3"/>
            </p:cNvCxnSpPr>
            <p:nvPr/>
          </p:nvCxnSpPr>
          <p:spPr>
            <a:xfrm rot="5400000" flipV="1">
              <a:off x="9286768" y="5138025"/>
              <a:ext cx="350877" cy="1447904"/>
            </a:xfrm>
            <a:prstGeom prst="bentConnector3">
              <a:avLst>
                <a:gd name="adj1" fmla="val 17454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5E0158CB-6E95-4283-83D2-D3BC9CF61368}"/>
                </a:ext>
              </a:extLst>
            </p:cNvPr>
            <p:cNvSpPr/>
            <p:nvPr/>
          </p:nvSpPr>
          <p:spPr>
            <a:xfrm rot="5400000">
              <a:off x="9221601" y="6118409"/>
              <a:ext cx="528104" cy="50636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C575186A-AF9D-45F9-B3C3-46E61568D76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520216" y="5546548"/>
              <a:ext cx="3189" cy="3024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AF9E0008-BD17-40AD-ADC4-D0C8F87A2C63}"/>
                </a:ext>
              </a:extLst>
            </p:cNvPr>
            <p:cNvSpPr/>
            <p:nvPr/>
          </p:nvSpPr>
          <p:spPr>
            <a:xfrm rot="5400000">
              <a:off x="10705865" y="5592188"/>
              <a:ext cx="197983" cy="2188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072CEFEA-A944-4B6F-8EC6-32ACA8B7FD06}"/>
                </a:ext>
              </a:extLst>
            </p:cNvPr>
            <p:cNvCxnSpPr/>
            <p:nvPr/>
          </p:nvCxnSpPr>
          <p:spPr>
            <a:xfrm rot="5400000" flipV="1">
              <a:off x="10325228" y="1881868"/>
              <a:ext cx="4371" cy="3271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F7CE7EBB-089D-4800-85B0-5D8AC4FDD822}"/>
                    </a:ext>
                  </a:extLst>
                </p:cNvPr>
                <p:cNvSpPr/>
                <p:nvPr/>
              </p:nvSpPr>
              <p:spPr>
                <a:xfrm rot="5400000">
                  <a:off x="10316419" y="1937565"/>
                  <a:ext cx="659547" cy="33397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𝑅𝑀𝑆</m:t>
                        </m:r>
                        <m:sSup>
                          <m:sSupPr>
                            <m:ctrlPr>
                              <a:rPr lang="en-US" sz="1200" i="1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1200" i="1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1200" i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F7CE7EBB-089D-4800-85B0-5D8AC4FDD8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0316419" y="1937565"/>
                  <a:ext cx="659547" cy="333970"/>
                </a:xfrm>
                <a:prstGeom prst="rect">
                  <a:avLst/>
                </a:prstGeom>
                <a:blipFill>
                  <a:blip r:embed="rId8"/>
                  <a:stretch>
                    <a:fillRect t="-363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794A1012-89F2-471F-98D2-8EF619972A53}"/>
                </a:ext>
              </a:extLst>
            </p:cNvPr>
            <p:cNvSpPr/>
            <p:nvPr/>
          </p:nvSpPr>
          <p:spPr>
            <a:xfrm rot="5400000">
              <a:off x="11126562" y="1976854"/>
              <a:ext cx="197983" cy="21882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E73254BE-0A80-48A1-96A1-97FBE2ACEF4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974678" y="1943645"/>
              <a:ext cx="3189" cy="3024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Connector: Elbow 326">
              <a:extLst>
                <a:ext uri="{FF2B5EF4-FFF2-40B4-BE49-F238E27FC236}">
                  <a16:creationId xmlns:a16="http://schemas.microsoft.com/office/drawing/2014/main" id="{079BD2C2-A4DA-4BBD-B273-A2D400A459E4}"/>
                </a:ext>
              </a:extLst>
            </p:cNvPr>
            <p:cNvCxnSpPr>
              <a:cxnSpLocks/>
              <a:stCxn id="27" idx="0"/>
              <a:endCxn id="324" idx="1"/>
            </p:cNvCxnSpPr>
            <p:nvPr/>
          </p:nvCxnSpPr>
          <p:spPr>
            <a:xfrm rot="16200000">
              <a:off x="9851653" y="1171940"/>
              <a:ext cx="191704" cy="1397376"/>
            </a:xfrm>
            <a:prstGeom prst="bentConnector3">
              <a:avLst>
                <a:gd name="adj1" fmla="val 82898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85F79AFF-D36B-47B1-AC86-CD66323178E2}"/>
                </a:ext>
              </a:extLst>
            </p:cNvPr>
            <p:cNvSpPr/>
            <p:nvPr/>
          </p:nvSpPr>
          <p:spPr>
            <a:xfrm rot="5400000">
              <a:off x="9742279" y="115148"/>
              <a:ext cx="528104" cy="50636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3AB7FBF3-0723-4EA0-9CBA-D5ACA2A92A4A}"/>
                </a:ext>
              </a:extLst>
            </p:cNvPr>
            <p:cNvSpPr/>
            <p:nvPr/>
          </p:nvSpPr>
          <p:spPr>
            <a:xfrm rot="5400000">
              <a:off x="11146890" y="3940541"/>
              <a:ext cx="349652" cy="4111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39" name="Connector: Elbow 338">
              <a:extLst>
                <a:ext uri="{FF2B5EF4-FFF2-40B4-BE49-F238E27FC236}">
                  <a16:creationId xmlns:a16="http://schemas.microsoft.com/office/drawing/2014/main" id="{06225BF2-AB81-427B-8D57-B18BBC5C9157}"/>
                </a:ext>
              </a:extLst>
            </p:cNvPr>
            <p:cNvCxnSpPr>
              <a:cxnSpLocks/>
              <a:stCxn id="325" idx="7"/>
            </p:cNvCxnSpPr>
            <p:nvPr/>
          </p:nvCxnSpPr>
          <p:spPr>
            <a:xfrm flipH="1">
              <a:off x="10418861" y="2156265"/>
              <a:ext cx="884060" cy="1513540"/>
            </a:xfrm>
            <a:prstGeom prst="bentConnector4">
              <a:avLst>
                <a:gd name="adj1" fmla="val -43132"/>
                <a:gd name="adj2" fmla="val 5095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nector: Elbow 340">
              <a:extLst>
                <a:ext uri="{FF2B5EF4-FFF2-40B4-BE49-F238E27FC236}">
                  <a16:creationId xmlns:a16="http://schemas.microsoft.com/office/drawing/2014/main" id="{C9188AD4-F8DF-439E-B52A-20AAB78FECE2}"/>
                </a:ext>
              </a:extLst>
            </p:cNvPr>
            <p:cNvCxnSpPr>
              <a:cxnSpLocks/>
              <a:stCxn id="322" idx="0"/>
            </p:cNvCxnSpPr>
            <p:nvPr/>
          </p:nvCxnSpPr>
          <p:spPr>
            <a:xfrm flipH="1" flipV="1">
              <a:off x="10474236" y="4623684"/>
              <a:ext cx="440035" cy="1077918"/>
            </a:xfrm>
            <a:prstGeom prst="bentConnector4">
              <a:avLst>
                <a:gd name="adj1" fmla="val -86656"/>
                <a:gd name="adj2" fmla="val 5459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Rectangle: Rounded Corners 342">
              <a:extLst>
                <a:ext uri="{FF2B5EF4-FFF2-40B4-BE49-F238E27FC236}">
                  <a16:creationId xmlns:a16="http://schemas.microsoft.com/office/drawing/2014/main" id="{3F278F56-1100-4180-82EA-F001FA036BC6}"/>
                </a:ext>
              </a:extLst>
            </p:cNvPr>
            <p:cNvSpPr/>
            <p:nvPr/>
          </p:nvSpPr>
          <p:spPr>
            <a:xfrm rot="5400000">
              <a:off x="9959615" y="3799236"/>
              <a:ext cx="961634" cy="702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+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45" name="Straight Arrow Connector 344">
              <a:extLst>
                <a:ext uri="{FF2B5EF4-FFF2-40B4-BE49-F238E27FC236}">
                  <a16:creationId xmlns:a16="http://schemas.microsoft.com/office/drawing/2014/main" id="{ABBA35A6-3085-4745-AF68-63B509A71C10}"/>
                </a:ext>
              </a:extLst>
            </p:cNvPr>
            <p:cNvCxnSpPr>
              <a:stCxn id="343" idx="0"/>
            </p:cNvCxnSpPr>
            <p:nvPr/>
          </p:nvCxnSpPr>
          <p:spPr>
            <a:xfrm rot="5400000" flipV="1">
              <a:off x="10952710" y="3989728"/>
              <a:ext cx="2535" cy="3243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30C7F94E-5165-414E-925E-72F8C9898987}"/>
                </a:ext>
              </a:extLst>
            </p:cNvPr>
            <p:cNvSpPr txBox="1"/>
            <p:nvPr/>
          </p:nvSpPr>
          <p:spPr>
            <a:xfrm rot="5400000">
              <a:off x="10885251" y="4211200"/>
              <a:ext cx="1484243" cy="436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Final Output</a:t>
              </a:r>
              <a:endParaRPr lang="en-US" sz="1100" dirty="0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E7D49E00-C1C3-4862-8328-CBD0AEEB034F}"/>
                </a:ext>
              </a:extLst>
            </p:cNvPr>
            <p:cNvSpPr txBox="1"/>
            <p:nvPr/>
          </p:nvSpPr>
          <p:spPr>
            <a:xfrm>
              <a:off x="9562371" y="601864"/>
              <a:ext cx="1055089" cy="276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Multiplication</a:t>
              </a:r>
              <a:endParaRPr lang="en-US" sz="1100" dirty="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CB1EFACA-CA9E-45B9-BE98-699EBE53AA51}"/>
                </a:ext>
              </a:extLst>
            </p:cNvPr>
            <p:cNvSpPr txBox="1"/>
            <p:nvPr/>
          </p:nvSpPr>
          <p:spPr>
            <a:xfrm>
              <a:off x="9020777" y="6580391"/>
              <a:ext cx="1055089" cy="276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Multiplication</a:t>
              </a:r>
              <a:endParaRPr lang="en-US" sz="1100" dirty="0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791DAE80-D42A-4FF3-9947-2F10989BBBAD}"/>
                </a:ext>
              </a:extLst>
            </p:cNvPr>
            <p:cNvSpPr txBox="1"/>
            <p:nvPr/>
          </p:nvSpPr>
          <p:spPr>
            <a:xfrm rot="16200000">
              <a:off x="9554560" y="4036886"/>
              <a:ext cx="710801" cy="281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Addition</a:t>
              </a:r>
              <a:endParaRPr lang="en-US" sz="1100" dirty="0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E93C604-411A-4B5E-88E2-27C3AB106165}"/>
                </a:ext>
              </a:extLst>
            </p:cNvPr>
            <p:cNvSpPr txBox="1"/>
            <p:nvPr/>
          </p:nvSpPr>
          <p:spPr>
            <a:xfrm>
              <a:off x="10804856" y="1624783"/>
              <a:ext cx="119241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r>
                <a:rPr lang="en-GB" sz="1050" dirty="0"/>
                <a:t>Weighted Output for LSTM</a:t>
              </a:r>
              <a:endParaRPr lang="en-US" sz="1050" dirty="0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63106E96-28E7-4D4D-A2C8-9333F5FB25D7}"/>
                </a:ext>
              </a:extLst>
            </p:cNvPr>
            <p:cNvSpPr txBox="1"/>
            <p:nvPr/>
          </p:nvSpPr>
          <p:spPr>
            <a:xfrm>
              <a:off x="9557693" y="5084040"/>
              <a:ext cx="15059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r>
                <a:rPr lang="en-GB" sz="1050" dirty="0"/>
                <a:t>Weight Calculation LNN</a:t>
              </a:r>
              <a:endParaRPr lang="en-US" sz="1050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07497FF4-7BF4-4787-B160-44EF8003924E}"/>
                </a:ext>
              </a:extLst>
            </p:cNvPr>
            <p:cNvSpPr txBox="1"/>
            <p:nvPr/>
          </p:nvSpPr>
          <p:spPr>
            <a:xfrm>
              <a:off x="10195610" y="2527795"/>
              <a:ext cx="119241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r>
                <a:rPr lang="en-GB" sz="1050" dirty="0"/>
                <a:t>Weight Calculation LSTM </a:t>
              </a:r>
              <a:endParaRPr lang="en-US" sz="1050" dirty="0"/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4B93653F-9E67-47E0-A91A-0DE721EF846A}"/>
                </a:ext>
              </a:extLst>
            </p:cNvPr>
            <p:cNvSpPr txBox="1"/>
            <p:nvPr/>
          </p:nvSpPr>
          <p:spPr>
            <a:xfrm>
              <a:off x="10370574" y="5760277"/>
              <a:ext cx="126348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r>
                <a:rPr lang="en-GB" sz="1050" dirty="0"/>
                <a:t>Weighted Output for LNN</a:t>
              </a:r>
              <a:endParaRPr lang="en-US" sz="1050" dirty="0"/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D5FF46D9-2A48-45E2-8EA5-4896EF6358D6}"/>
              </a:ext>
            </a:extLst>
          </p:cNvPr>
          <p:cNvSpPr txBox="1"/>
          <p:nvPr/>
        </p:nvSpPr>
        <p:spPr>
          <a:xfrm>
            <a:off x="409625" y="199930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2. LNN-LSTM Suggested model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866757" y="607554"/>
            <a:ext cx="11751239" cy="5594884"/>
            <a:chOff x="438132" y="398004"/>
            <a:chExt cx="11751239" cy="5594884"/>
          </a:xfrm>
        </p:grpSpPr>
        <p:grpSp>
          <p:nvGrpSpPr>
            <p:cNvPr id="427" name="Group 426"/>
            <p:cNvGrpSpPr/>
            <p:nvPr/>
          </p:nvGrpSpPr>
          <p:grpSpPr>
            <a:xfrm>
              <a:off x="7620240" y="1877364"/>
              <a:ext cx="2778392" cy="3050425"/>
              <a:chOff x="7606539" y="1640989"/>
              <a:chExt cx="2778392" cy="3050425"/>
            </a:xfrm>
          </p:grpSpPr>
          <p:sp>
            <p:nvSpPr>
              <p:cNvPr id="428" name="Isosceles Triangle 427"/>
              <p:cNvSpPr/>
              <p:nvPr/>
            </p:nvSpPr>
            <p:spPr>
              <a:xfrm rot="8076526">
                <a:off x="7699596" y="1908164"/>
                <a:ext cx="1070832" cy="736684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Flowchart: Manual Operation 428"/>
              <p:cNvSpPr/>
              <p:nvPr/>
            </p:nvSpPr>
            <p:spPr>
              <a:xfrm rot="16200000">
                <a:off x="8221408" y="1777204"/>
                <a:ext cx="2299738" cy="2027308"/>
              </a:xfrm>
              <a:prstGeom prst="flowChartManualOperat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Flowchart: Manual Operation 429"/>
              <p:cNvSpPr/>
              <p:nvPr/>
            </p:nvSpPr>
            <p:spPr>
              <a:xfrm rot="16200000">
                <a:off x="7845866" y="2152349"/>
                <a:ext cx="2299738" cy="2778392"/>
              </a:xfrm>
              <a:prstGeom prst="flowChartManualOperat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757891" y="2123917"/>
              <a:ext cx="2214034" cy="24110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Magnetic Disk 3"/>
            <p:cNvSpPr/>
            <p:nvPr/>
          </p:nvSpPr>
          <p:spPr>
            <a:xfrm>
              <a:off x="655109" y="2955926"/>
              <a:ext cx="431800" cy="651934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103841" y="3216277"/>
              <a:ext cx="499533" cy="165099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458841" y="3674506"/>
              <a:ext cx="973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Datasets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620305" y="2244726"/>
              <a:ext cx="560919" cy="2271184"/>
              <a:chOff x="1620306" y="2244726"/>
              <a:chExt cx="448736" cy="2271184"/>
            </a:xfrm>
            <a:scene3d>
              <a:camera prst="isometricOffAxis2Right"/>
              <a:lightRig rig="threePt" dir="t"/>
            </a:scene3d>
          </p:grpSpPr>
          <p:sp>
            <p:nvSpPr>
              <p:cNvPr id="259" name="Rectangle 258"/>
              <p:cNvSpPr/>
              <p:nvPr/>
            </p:nvSpPr>
            <p:spPr>
              <a:xfrm>
                <a:off x="1620306" y="2244726"/>
                <a:ext cx="448736" cy="22711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1730375" y="2388657"/>
                <a:ext cx="245533" cy="23706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1730375" y="2803520"/>
                <a:ext cx="245533" cy="2370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1730375" y="3218383"/>
                <a:ext cx="245533" cy="23706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1721907" y="3607860"/>
                <a:ext cx="245533" cy="2370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1721906" y="4215338"/>
                <a:ext cx="245533" cy="23706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1808951" y="38713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1808950" y="396716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1808949" y="406294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1808948" y="41587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2508796" y="2244726"/>
              <a:ext cx="560919" cy="2271184"/>
              <a:chOff x="1620306" y="2244726"/>
              <a:chExt cx="448736" cy="2271184"/>
            </a:xfrm>
            <a:scene3d>
              <a:camera prst="isometricOffAxis2Right"/>
              <a:lightRig rig="threePt" dir="t"/>
            </a:scene3d>
          </p:grpSpPr>
          <p:sp>
            <p:nvSpPr>
              <p:cNvPr id="333" name="Rectangle 332"/>
              <p:cNvSpPr/>
              <p:nvPr/>
            </p:nvSpPr>
            <p:spPr>
              <a:xfrm>
                <a:off x="1620306" y="2244726"/>
                <a:ext cx="448736" cy="22711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1730375" y="2388657"/>
                <a:ext cx="245533" cy="2370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1730375" y="2803520"/>
                <a:ext cx="245533" cy="2370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1730375" y="3218383"/>
                <a:ext cx="245533" cy="23706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1721907" y="3607860"/>
                <a:ext cx="245533" cy="2370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1721906" y="4215338"/>
                <a:ext cx="245533" cy="23706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1808951" y="38713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1808950" y="396716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1808949" y="406294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1808948" y="41587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3" name="Group 342"/>
            <p:cNvGrpSpPr/>
            <p:nvPr/>
          </p:nvGrpSpPr>
          <p:grpSpPr>
            <a:xfrm>
              <a:off x="2880578" y="2218289"/>
              <a:ext cx="560919" cy="2271184"/>
              <a:chOff x="1620306" y="2244726"/>
              <a:chExt cx="448736" cy="2271184"/>
            </a:xfrm>
            <a:scene3d>
              <a:camera prst="isometricOffAxis2Right"/>
              <a:lightRig rig="threePt" dir="t"/>
            </a:scene3d>
          </p:grpSpPr>
          <p:sp>
            <p:nvSpPr>
              <p:cNvPr id="344" name="Rectangle 343"/>
              <p:cNvSpPr/>
              <p:nvPr/>
            </p:nvSpPr>
            <p:spPr>
              <a:xfrm>
                <a:off x="1620306" y="2244726"/>
                <a:ext cx="448736" cy="22711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1730375" y="2388657"/>
                <a:ext cx="245533" cy="23706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1730375" y="2803520"/>
                <a:ext cx="245533" cy="23706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1730375" y="3218383"/>
                <a:ext cx="245533" cy="2370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1721907" y="3607860"/>
                <a:ext cx="245533" cy="23706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1721906" y="4215338"/>
                <a:ext cx="245533" cy="2370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1808951" y="38713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1808950" y="396716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1808949" y="406294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1808948" y="41587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1901098" y="1877366"/>
              <a:ext cx="6470114" cy="4068680"/>
              <a:chOff x="1474484" y="1640991"/>
              <a:chExt cx="6470114" cy="4068680"/>
            </a:xfrm>
          </p:grpSpPr>
          <p:sp>
            <p:nvSpPr>
              <p:cNvPr id="19" name="Cube 18"/>
              <p:cNvSpPr/>
              <p:nvPr/>
            </p:nvSpPr>
            <p:spPr>
              <a:xfrm>
                <a:off x="4667998" y="1640991"/>
                <a:ext cx="3276600" cy="3049036"/>
              </a:xfrm>
              <a:prstGeom prst="cub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1474484" y="1779047"/>
                <a:ext cx="6342372" cy="3930624"/>
                <a:chOff x="2252425" y="1746875"/>
                <a:chExt cx="5085018" cy="3581331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252425" y="1746875"/>
                  <a:ext cx="5085018" cy="3581331"/>
                  <a:chOff x="2890726" y="2068823"/>
                  <a:chExt cx="5085018" cy="3581331"/>
                </a:xfrm>
              </p:grpSpPr>
              <p:sp>
                <p:nvSpPr>
                  <p:cNvPr id="365" name="Oval 364"/>
                  <p:cNvSpPr/>
                  <p:nvPr/>
                </p:nvSpPr>
                <p:spPr>
                  <a:xfrm>
                    <a:off x="6352680" y="2258650"/>
                    <a:ext cx="245533" cy="2370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6" name="Oval 365"/>
                  <p:cNvSpPr/>
                  <p:nvPr/>
                </p:nvSpPr>
                <p:spPr>
                  <a:xfrm>
                    <a:off x="7111703" y="2767188"/>
                    <a:ext cx="245533" cy="237068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7" name="Oval 366"/>
                  <p:cNvSpPr/>
                  <p:nvPr/>
                </p:nvSpPr>
                <p:spPr>
                  <a:xfrm>
                    <a:off x="7730211" y="2869246"/>
                    <a:ext cx="245533" cy="237068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8" name="Oval 367"/>
                  <p:cNvSpPr/>
                  <p:nvPr/>
                </p:nvSpPr>
                <p:spPr>
                  <a:xfrm>
                    <a:off x="7607444" y="3483628"/>
                    <a:ext cx="245533" cy="237068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9" name="Oval 368"/>
                  <p:cNvSpPr/>
                  <p:nvPr/>
                </p:nvSpPr>
                <p:spPr>
                  <a:xfrm>
                    <a:off x="6936809" y="4005914"/>
                    <a:ext cx="245533" cy="2370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Oval 369"/>
                  <p:cNvSpPr/>
                  <p:nvPr/>
                </p:nvSpPr>
                <p:spPr>
                  <a:xfrm>
                    <a:off x="6595779" y="3653882"/>
                    <a:ext cx="245533" cy="2370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1" name="Oval 370"/>
                  <p:cNvSpPr/>
                  <p:nvPr/>
                </p:nvSpPr>
                <p:spPr>
                  <a:xfrm>
                    <a:off x="5768245" y="3132188"/>
                    <a:ext cx="245533" cy="2370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2" name="Oval 371"/>
                  <p:cNvSpPr/>
                  <p:nvPr/>
                </p:nvSpPr>
                <p:spPr>
                  <a:xfrm>
                    <a:off x="6436381" y="3118635"/>
                    <a:ext cx="245533" cy="2370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3" name="Oval 372"/>
                  <p:cNvSpPr/>
                  <p:nvPr/>
                </p:nvSpPr>
                <p:spPr>
                  <a:xfrm>
                    <a:off x="7085477" y="3233918"/>
                    <a:ext cx="245533" cy="2370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4" name="Oval 373"/>
                  <p:cNvSpPr/>
                  <p:nvPr/>
                </p:nvSpPr>
                <p:spPr>
                  <a:xfrm>
                    <a:off x="7331010" y="2363195"/>
                    <a:ext cx="245533" cy="2370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5" name="Oval 374"/>
                  <p:cNvSpPr/>
                  <p:nvPr/>
                </p:nvSpPr>
                <p:spPr>
                  <a:xfrm>
                    <a:off x="5867751" y="2495718"/>
                    <a:ext cx="245533" cy="2370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6" name="Oval 375"/>
                  <p:cNvSpPr/>
                  <p:nvPr/>
                </p:nvSpPr>
                <p:spPr>
                  <a:xfrm>
                    <a:off x="6604095" y="2714824"/>
                    <a:ext cx="245533" cy="2370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7" name="Oval 376"/>
                  <p:cNvSpPr/>
                  <p:nvPr/>
                </p:nvSpPr>
                <p:spPr>
                  <a:xfrm>
                    <a:off x="5837433" y="3753083"/>
                    <a:ext cx="245533" cy="2370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8" name="Oval 377"/>
                  <p:cNvSpPr/>
                  <p:nvPr/>
                </p:nvSpPr>
                <p:spPr>
                  <a:xfrm>
                    <a:off x="6896120" y="2068823"/>
                    <a:ext cx="245533" cy="2370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9" name="Oval 378"/>
                  <p:cNvSpPr/>
                  <p:nvPr/>
                </p:nvSpPr>
                <p:spPr>
                  <a:xfrm>
                    <a:off x="7486140" y="4044013"/>
                    <a:ext cx="245533" cy="237068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0" name="Curved Connector 379"/>
                  <p:cNvCxnSpPr>
                    <a:stCxn id="378" idx="2"/>
                    <a:endCxn id="365" idx="6"/>
                  </p:cNvCxnSpPr>
                  <p:nvPr/>
                </p:nvCxnSpPr>
                <p:spPr>
                  <a:xfrm rot="10800000" flipV="1">
                    <a:off x="6598214" y="2187356"/>
                    <a:ext cx="297907" cy="189827"/>
                  </a:xfrm>
                  <a:prstGeom prst="curvedConnector3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Curved Connector 380"/>
                  <p:cNvCxnSpPr/>
                  <p:nvPr/>
                </p:nvCxnSpPr>
                <p:spPr>
                  <a:xfrm rot="10800000" flipV="1">
                    <a:off x="6085251" y="2427669"/>
                    <a:ext cx="297907" cy="189827"/>
                  </a:xfrm>
                  <a:prstGeom prst="curvedConnector3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Curved Connector 381"/>
                  <p:cNvCxnSpPr>
                    <a:endCxn id="371" idx="0"/>
                  </p:cNvCxnSpPr>
                  <p:nvPr/>
                </p:nvCxnSpPr>
                <p:spPr>
                  <a:xfrm rot="5400000">
                    <a:off x="5759095" y="2874577"/>
                    <a:ext cx="389529" cy="125693"/>
                  </a:xfrm>
                  <a:prstGeom prst="curvedConnector3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Straight Arrow Connector 382"/>
                  <p:cNvCxnSpPr>
                    <a:endCxn id="376" idx="7"/>
                  </p:cNvCxnSpPr>
                  <p:nvPr/>
                </p:nvCxnSpPr>
                <p:spPr>
                  <a:xfrm flipH="1">
                    <a:off x="6813671" y="2300929"/>
                    <a:ext cx="159527" cy="44861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Arrow Connector 383"/>
                  <p:cNvCxnSpPr>
                    <a:endCxn id="367" idx="0"/>
                  </p:cNvCxnSpPr>
                  <p:nvPr/>
                </p:nvCxnSpPr>
                <p:spPr>
                  <a:xfrm>
                    <a:off x="7536868" y="2565545"/>
                    <a:ext cx="316110" cy="30370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Curved Connector 384"/>
                  <p:cNvCxnSpPr>
                    <a:endCxn id="373" idx="6"/>
                  </p:cNvCxnSpPr>
                  <p:nvPr/>
                </p:nvCxnSpPr>
                <p:spPr>
                  <a:xfrm rot="10800000" flipV="1">
                    <a:off x="7331010" y="3102052"/>
                    <a:ext cx="540260" cy="250400"/>
                  </a:xfrm>
                  <a:prstGeom prst="curvedConnector3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Arrow Connector 385"/>
                  <p:cNvCxnSpPr>
                    <a:endCxn id="378" idx="1"/>
                  </p:cNvCxnSpPr>
                  <p:nvPr/>
                </p:nvCxnSpPr>
                <p:spPr>
                  <a:xfrm flipV="1">
                    <a:off x="6525982" y="2103541"/>
                    <a:ext cx="406095" cy="16763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Curved Connector 386"/>
                  <p:cNvCxnSpPr>
                    <a:stCxn id="374" idx="1"/>
                    <a:endCxn id="378" idx="5"/>
                  </p:cNvCxnSpPr>
                  <p:nvPr/>
                </p:nvCxnSpPr>
                <p:spPr>
                  <a:xfrm rot="16200000" flipV="1">
                    <a:off x="7172962" y="2203907"/>
                    <a:ext cx="126740" cy="261271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Curved Connector 387"/>
                  <p:cNvCxnSpPr>
                    <a:stCxn id="367" idx="5"/>
                    <a:endCxn id="368" idx="6"/>
                  </p:cNvCxnSpPr>
                  <p:nvPr/>
                </p:nvCxnSpPr>
                <p:spPr>
                  <a:xfrm rot="5400000">
                    <a:off x="7631099" y="3293474"/>
                    <a:ext cx="530566" cy="86810"/>
                  </a:xfrm>
                  <a:prstGeom prst="curvedConnector2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Curved Connector 388"/>
                  <p:cNvCxnSpPr>
                    <a:endCxn id="369" idx="6"/>
                  </p:cNvCxnSpPr>
                  <p:nvPr/>
                </p:nvCxnSpPr>
                <p:spPr>
                  <a:xfrm rot="10800000" flipV="1">
                    <a:off x="7182343" y="3704210"/>
                    <a:ext cx="561871" cy="420238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Curved Connector 389"/>
                  <p:cNvCxnSpPr>
                    <a:endCxn id="377" idx="6"/>
                  </p:cNvCxnSpPr>
                  <p:nvPr/>
                </p:nvCxnSpPr>
                <p:spPr>
                  <a:xfrm rot="5400000">
                    <a:off x="6010514" y="3411549"/>
                    <a:ext cx="532520" cy="387616"/>
                  </a:xfrm>
                  <a:prstGeom prst="curvedConnector2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Curved Connector 390"/>
                  <p:cNvCxnSpPr>
                    <a:stCxn id="371" idx="4"/>
                    <a:endCxn id="377" idx="0"/>
                  </p:cNvCxnSpPr>
                  <p:nvPr/>
                </p:nvCxnSpPr>
                <p:spPr>
                  <a:xfrm rot="16200000" flipH="1">
                    <a:off x="5733693" y="3526575"/>
                    <a:ext cx="383827" cy="69188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Curved Connector 391"/>
                  <p:cNvCxnSpPr>
                    <a:endCxn id="370" idx="0"/>
                  </p:cNvCxnSpPr>
                  <p:nvPr/>
                </p:nvCxnSpPr>
                <p:spPr>
                  <a:xfrm rot="5400000">
                    <a:off x="6387221" y="3269254"/>
                    <a:ext cx="715953" cy="53302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Curved Connector 392"/>
                  <p:cNvCxnSpPr>
                    <a:stCxn id="366" idx="3"/>
                    <a:endCxn id="373" idx="0"/>
                  </p:cNvCxnSpPr>
                  <p:nvPr/>
                </p:nvCxnSpPr>
                <p:spPr>
                  <a:xfrm rot="16200000" flipH="1">
                    <a:off x="7045762" y="3071436"/>
                    <a:ext cx="264380" cy="6058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Curved Connector 393"/>
                  <p:cNvCxnSpPr>
                    <a:stCxn id="374" idx="3"/>
                    <a:endCxn id="366" idx="0"/>
                  </p:cNvCxnSpPr>
                  <p:nvPr/>
                </p:nvCxnSpPr>
                <p:spPr>
                  <a:xfrm rot="5400000">
                    <a:off x="7199898" y="2600118"/>
                    <a:ext cx="201643" cy="132497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Curved Connector 394"/>
                  <p:cNvCxnSpPr>
                    <a:stCxn id="379" idx="4"/>
                  </p:cNvCxnSpPr>
                  <p:nvPr/>
                </p:nvCxnSpPr>
                <p:spPr>
                  <a:xfrm rot="5400000">
                    <a:off x="7123835" y="3846945"/>
                    <a:ext cx="50936" cy="919208"/>
                  </a:xfrm>
                  <a:prstGeom prst="curvedConnector2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Curved Connector 395"/>
                  <p:cNvCxnSpPr>
                    <a:stCxn id="377" idx="4"/>
                  </p:cNvCxnSpPr>
                  <p:nvPr/>
                </p:nvCxnSpPr>
                <p:spPr>
                  <a:xfrm rot="16200000" flipH="1">
                    <a:off x="6031250" y="3919101"/>
                    <a:ext cx="341866" cy="483966"/>
                  </a:xfrm>
                  <a:prstGeom prst="curvedConnector2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7" name="Oval 396"/>
                  <p:cNvSpPr/>
                  <p:nvPr/>
                </p:nvSpPr>
                <p:spPr>
                  <a:xfrm>
                    <a:off x="6167670" y="2714824"/>
                    <a:ext cx="245533" cy="237068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98" name="Curved Connector 397"/>
                  <p:cNvCxnSpPr>
                    <a:stCxn id="397" idx="3"/>
                    <a:endCxn id="372" idx="2"/>
                  </p:cNvCxnSpPr>
                  <p:nvPr/>
                </p:nvCxnSpPr>
                <p:spPr>
                  <a:xfrm rot="16200000" flipH="1">
                    <a:off x="6160007" y="2960794"/>
                    <a:ext cx="319995" cy="232754"/>
                  </a:xfrm>
                  <a:prstGeom prst="curvedConnector2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0" name="Oval 399"/>
                  <p:cNvSpPr/>
                  <p:nvPr/>
                </p:nvSpPr>
                <p:spPr>
                  <a:xfrm>
                    <a:off x="6260391" y="3895784"/>
                    <a:ext cx="245533" cy="2370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" name="Oval 400"/>
                  <p:cNvSpPr/>
                  <p:nvPr/>
                </p:nvSpPr>
                <p:spPr>
                  <a:xfrm>
                    <a:off x="7060644" y="3624048"/>
                    <a:ext cx="245533" cy="2370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2" name="Curved Connector 401"/>
                  <p:cNvCxnSpPr>
                    <a:endCxn id="401" idx="7"/>
                  </p:cNvCxnSpPr>
                  <p:nvPr/>
                </p:nvCxnSpPr>
                <p:spPr>
                  <a:xfrm rot="16200000" flipH="1">
                    <a:off x="7106524" y="3495070"/>
                    <a:ext cx="212113" cy="115278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Curved Connector 402"/>
                  <p:cNvCxnSpPr>
                    <a:endCxn id="400" idx="6"/>
                  </p:cNvCxnSpPr>
                  <p:nvPr/>
                </p:nvCxnSpPr>
                <p:spPr>
                  <a:xfrm rot="5400000">
                    <a:off x="6472018" y="3884739"/>
                    <a:ext cx="163486" cy="95672"/>
                  </a:xfrm>
                  <a:prstGeom prst="curvedConnector2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9" name="Oval 438"/>
                  <p:cNvSpPr/>
                  <p:nvPr/>
                </p:nvSpPr>
                <p:spPr>
                  <a:xfrm>
                    <a:off x="2899214" y="5007897"/>
                    <a:ext cx="245533" cy="2370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Oval 440"/>
                  <p:cNvSpPr/>
                  <p:nvPr/>
                </p:nvSpPr>
                <p:spPr>
                  <a:xfrm>
                    <a:off x="2890726" y="5413086"/>
                    <a:ext cx="245533" cy="237068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99" name="Oval 398"/>
                <p:cNvSpPr/>
                <p:nvPr/>
              </p:nvSpPr>
              <p:spPr>
                <a:xfrm>
                  <a:off x="5806228" y="3915511"/>
                  <a:ext cx="245533" cy="2370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10305293" y="2357393"/>
              <a:ext cx="302119" cy="2113208"/>
              <a:chOff x="10384931" y="2102130"/>
              <a:chExt cx="302119" cy="2113208"/>
            </a:xfrm>
            <a:scene3d>
              <a:camera prst="isometricOffAxis1Left"/>
              <a:lightRig rig="threePt" dir="t"/>
            </a:scene3d>
          </p:grpSpPr>
          <p:sp>
            <p:nvSpPr>
              <p:cNvPr id="115" name="Rectangle 114"/>
              <p:cNvSpPr/>
              <p:nvPr/>
            </p:nvSpPr>
            <p:spPr>
              <a:xfrm>
                <a:off x="10384931" y="2102130"/>
                <a:ext cx="302119" cy="2113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Isosceles Triangle 118"/>
              <p:cNvSpPr/>
              <p:nvPr/>
            </p:nvSpPr>
            <p:spPr>
              <a:xfrm>
                <a:off x="10452580" y="2224448"/>
                <a:ext cx="178664" cy="275543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Isosceles Triangle 406"/>
              <p:cNvSpPr/>
              <p:nvPr/>
            </p:nvSpPr>
            <p:spPr>
              <a:xfrm>
                <a:off x="10440210" y="2565676"/>
                <a:ext cx="178664" cy="275543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Isosceles Triangle 407"/>
              <p:cNvSpPr/>
              <p:nvPr/>
            </p:nvSpPr>
            <p:spPr>
              <a:xfrm>
                <a:off x="10427840" y="2906904"/>
                <a:ext cx="178664" cy="275543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Isosceles Triangle 408"/>
              <p:cNvSpPr/>
              <p:nvPr/>
            </p:nvSpPr>
            <p:spPr>
              <a:xfrm>
                <a:off x="10426418" y="3248132"/>
                <a:ext cx="178664" cy="275543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Isosceles Triangle 409"/>
              <p:cNvSpPr/>
              <p:nvPr/>
            </p:nvSpPr>
            <p:spPr>
              <a:xfrm>
                <a:off x="10433765" y="3569900"/>
                <a:ext cx="178664" cy="275543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Isosceles Triangle 410"/>
              <p:cNvSpPr/>
              <p:nvPr/>
            </p:nvSpPr>
            <p:spPr>
              <a:xfrm>
                <a:off x="10452580" y="3903585"/>
                <a:ext cx="178664" cy="275543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Flowchart: Manual Operation 121"/>
            <p:cNvSpPr/>
            <p:nvPr/>
          </p:nvSpPr>
          <p:spPr>
            <a:xfrm rot="5400000">
              <a:off x="3094471" y="2960004"/>
              <a:ext cx="2299172" cy="1687311"/>
            </a:xfrm>
            <a:prstGeom prst="flowChartManualOperat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Flowchart: Manual Operation 423"/>
            <p:cNvSpPr/>
            <p:nvPr/>
          </p:nvSpPr>
          <p:spPr>
            <a:xfrm rot="5400000">
              <a:off x="3697686" y="2084163"/>
              <a:ext cx="952495" cy="1537229"/>
            </a:xfrm>
            <a:prstGeom prst="flowChartManualOperat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4" name="Group 353"/>
            <p:cNvGrpSpPr/>
            <p:nvPr/>
          </p:nvGrpSpPr>
          <p:grpSpPr>
            <a:xfrm>
              <a:off x="3252360" y="2191852"/>
              <a:ext cx="560919" cy="2271184"/>
              <a:chOff x="1620306" y="2244726"/>
              <a:chExt cx="448736" cy="2271184"/>
            </a:xfrm>
            <a:scene3d>
              <a:camera prst="isometricOffAxis2Right"/>
              <a:lightRig rig="threePt" dir="t"/>
            </a:scene3d>
          </p:grpSpPr>
          <p:sp>
            <p:nvSpPr>
              <p:cNvPr id="355" name="Rectangle 354"/>
              <p:cNvSpPr/>
              <p:nvPr/>
            </p:nvSpPr>
            <p:spPr>
              <a:xfrm>
                <a:off x="1620306" y="2244726"/>
                <a:ext cx="448736" cy="22711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1730375" y="2388657"/>
                <a:ext cx="245533" cy="2370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1730375" y="2803520"/>
                <a:ext cx="245533" cy="23706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1730375" y="3218383"/>
                <a:ext cx="245533" cy="23706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1721907" y="3607860"/>
                <a:ext cx="245533" cy="2370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1721906" y="4215338"/>
                <a:ext cx="245533" cy="23706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1808951" y="38713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1808950" y="396716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1808949" y="406294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1808948" y="41587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Right Triangle 137"/>
            <p:cNvSpPr/>
            <p:nvPr/>
          </p:nvSpPr>
          <p:spPr>
            <a:xfrm rot="6786277">
              <a:off x="4384099" y="2168958"/>
              <a:ext cx="1676851" cy="668954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ight Triangle 424"/>
            <p:cNvSpPr/>
            <p:nvPr/>
          </p:nvSpPr>
          <p:spPr>
            <a:xfrm rot="19262730">
              <a:off x="3610693" y="1962021"/>
              <a:ext cx="1661507" cy="589256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ight Triangle 425"/>
            <p:cNvSpPr/>
            <p:nvPr/>
          </p:nvSpPr>
          <p:spPr>
            <a:xfrm rot="19262730">
              <a:off x="4192168" y="1759308"/>
              <a:ext cx="1661507" cy="589256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ight Triangle 140"/>
            <p:cNvSpPr/>
            <p:nvPr/>
          </p:nvSpPr>
          <p:spPr>
            <a:xfrm rot="20586823">
              <a:off x="4083400" y="398004"/>
              <a:ext cx="1880989" cy="16599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438132" y="2310434"/>
              <a:ext cx="1113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Input Data</a:t>
              </a: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1819309" y="1621129"/>
              <a:ext cx="2447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Spikes Encoding Layer</a:t>
              </a: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5887845" y="1229382"/>
              <a:ext cx="3113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Liquid Layer (Neuron Population)</a:t>
              </a:r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8762390" y="3211041"/>
              <a:ext cx="1370200" cy="507831"/>
              <a:chOff x="3771433" y="3265018"/>
              <a:chExt cx="1113997" cy="507831"/>
            </a:xfrm>
          </p:grpSpPr>
          <p:sp>
            <p:nvSpPr>
              <p:cNvPr id="434" name="TextBox 433"/>
              <p:cNvSpPr txBox="1"/>
              <p:nvPr/>
            </p:nvSpPr>
            <p:spPr>
              <a:xfrm>
                <a:off x="3771433" y="3265018"/>
                <a:ext cx="111399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</a:t>
                </a:r>
                <a:r>
                  <a:rPr lang="en-US" sz="1000" dirty="0"/>
                  <a:t>E</a:t>
                </a:r>
                <a:r>
                  <a:rPr lang="en-US" sz="1600" dirty="0"/>
                  <a:t>             </a:t>
                </a:r>
                <a:r>
                  <a:rPr lang="en-US" sz="1100" dirty="0"/>
                  <a:t>Out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>
                <a:off x="4027334" y="3449008"/>
                <a:ext cx="427335" cy="83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5" name="Group 434"/>
            <p:cNvGrpSpPr/>
            <p:nvPr/>
          </p:nvGrpSpPr>
          <p:grpSpPr>
            <a:xfrm>
              <a:off x="3923833" y="3417418"/>
              <a:ext cx="1113997" cy="338554"/>
              <a:chOff x="3771433" y="3265018"/>
              <a:chExt cx="1113997" cy="338554"/>
            </a:xfrm>
          </p:grpSpPr>
          <p:sp>
            <p:nvSpPr>
              <p:cNvPr id="436" name="TextBox 435"/>
              <p:cNvSpPr txBox="1"/>
              <p:nvPr/>
            </p:nvSpPr>
            <p:spPr>
              <a:xfrm>
                <a:off x="3771433" y="3265018"/>
                <a:ext cx="11139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</a:t>
                </a:r>
                <a:r>
                  <a:rPr lang="en-US" sz="1000" dirty="0"/>
                  <a:t>in</a:t>
                </a:r>
                <a:r>
                  <a:rPr lang="en-US" sz="1600" dirty="0"/>
                  <a:t>            </a:t>
                </a:r>
                <a:r>
                  <a:rPr lang="en-US" sz="1100" dirty="0"/>
                  <a:t>E</a:t>
                </a:r>
              </a:p>
            </p:txBody>
          </p:sp>
          <p:cxnSp>
            <p:nvCxnSpPr>
              <p:cNvPr id="437" name="Straight Arrow Connector 436"/>
              <p:cNvCxnSpPr/>
              <p:nvPr/>
            </p:nvCxnSpPr>
            <p:spPr>
              <a:xfrm>
                <a:off x="4173961" y="3438531"/>
                <a:ext cx="427335" cy="83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8" name="TextBox 437"/>
            <p:cNvSpPr txBox="1"/>
            <p:nvPr/>
          </p:nvSpPr>
          <p:spPr>
            <a:xfrm>
              <a:off x="9741542" y="1267859"/>
              <a:ext cx="2447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Readout Layer</a:t>
              </a: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2264247" y="5209626"/>
              <a:ext cx="2447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Excitatory Spiking Neuron</a:t>
              </a: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2253660" y="5654334"/>
              <a:ext cx="2447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Inhibitory Spiking Neuron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789CDA84-805F-49A3-9DE0-ACD82796A7BC}"/>
              </a:ext>
            </a:extLst>
          </p:cNvPr>
          <p:cNvSpPr txBox="1"/>
          <p:nvPr/>
        </p:nvSpPr>
        <p:spPr>
          <a:xfrm>
            <a:off x="390325" y="291375"/>
            <a:ext cx="630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3. Stand alone LNN model (Example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8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roup 330"/>
          <p:cNvGrpSpPr/>
          <p:nvPr/>
        </p:nvGrpSpPr>
        <p:grpSpPr>
          <a:xfrm>
            <a:off x="458841" y="1623297"/>
            <a:ext cx="11917814" cy="3491753"/>
            <a:chOff x="458841" y="1623297"/>
            <a:chExt cx="11917814" cy="3491753"/>
          </a:xfrm>
        </p:grpSpPr>
        <p:sp>
          <p:nvSpPr>
            <p:cNvPr id="4" name="Flowchart: Magnetic Disk 3"/>
            <p:cNvSpPr/>
            <p:nvPr/>
          </p:nvSpPr>
          <p:spPr>
            <a:xfrm>
              <a:off x="655109" y="2955926"/>
              <a:ext cx="431800" cy="651934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103841" y="3216277"/>
              <a:ext cx="499533" cy="165099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20306" y="2244726"/>
              <a:ext cx="448736" cy="2271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30375" y="2388657"/>
              <a:ext cx="245533" cy="23706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30375" y="2803520"/>
              <a:ext cx="245533" cy="23706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730375" y="3218383"/>
              <a:ext cx="245533" cy="23706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721907" y="3607860"/>
              <a:ext cx="245533" cy="23706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721906" y="4215338"/>
              <a:ext cx="245533" cy="23706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808951" y="387138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808950" y="396716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808949" y="406294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808948" y="415872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02438" y="2244726"/>
              <a:ext cx="1722227" cy="2271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780240" y="2271173"/>
              <a:ext cx="1055998" cy="590553"/>
              <a:chOff x="5037665" y="2488403"/>
              <a:chExt cx="1055998" cy="59055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037665" y="2513411"/>
                <a:ext cx="45719" cy="565545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071479" y="2566988"/>
                <a:ext cx="45719" cy="51196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107674" y="2607468"/>
                <a:ext cx="45719" cy="47148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148631" y="2513412"/>
                <a:ext cx="45719" cy="565544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191969" y="2800351"/>
                <a:ext cx="45719" cy="2786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228160" y="2540002"/>
                <a:ext cx="45719" cy="538952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269117" y="3007518"/>
                <a:ext cx="45719" cy="71435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309000" y="2719388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41749" y="2750344"/>
                <a:ext cx="45719" cy="328610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379256" y="2719388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414382" y="2566988"/>
                <a:ext cx="45719" cy="5119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451889" y="2488406"/>
                <a:ext cx="45719" cy="59054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490465" y="2719388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526660" y="2800350"/>
                <a:ext cx="45719" cy="2786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558949" y="2513408"/>
                <a:ext cx="45719" cy="565545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592763" y="2566985"/>
                <a:ext cx="45719" cy="51196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628958" y="2719385"/>
                <a:ext cx="45719" cy="35956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669915" y="2513409"/>
                <a:ext cx="45719" cy="565544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713253" y="2800348"/>
                <a:ext cx="45719" cy="2786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749444" y="2539999"/>
                <a:ext cx="45719" cy="538952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790401" y="2659853"/>
                <a:ext cx="45719" cy="41909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830284" y="2719385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863033" y="2750341"/>
                <a:ext cx="45719" cy="328610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900540" y="2900363"/>
                <a:ext cx="67875" cy="17858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935666" y="2566985"/>
                <a:ext cx="45719" cy="5119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973173" y="2488403"/>
                <a:ext cx="45719" cy="59054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011749" y="2719385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047944" y="2900363"/>
                <a:ext cx="45719" cy="17858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2776522" y="2945073"/>
              <a:ext cx="1016372" cy="592126"/>
              <a:chOff x="6434875" y="2951947"/>
              <a:chExt cx="1016372" cy="592126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729940" y="2976952"/>
                <a:ext cx="45719" cy="565545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763754" y="3030529"/>
                <a:ext cx="45719" cy="51196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799949" y="3071009"/>
                <a:ext cx="45719" cy="47148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840906" y="2976953"/>
                <a:ext cx="45719" cy="565544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884244" y="3263892"/>
                <a:ext cx="45719" cy="2786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920435" y="3003543"/>
                <a:ext cx="45719" cy="538952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961392" y="3471059"/>
                <a:ext cx="45719" cy="71435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001275" y="3182929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034024" y="3213885"/>
                <a:ext cx="45719" cy="328610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071531" y="3182929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106657" y="3030529"/>
                <a:ext cx="45719" cy="5119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144164" y="2951947"/>
                <a:ext cx="45719" cy="59054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182740" y="3182929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218935" y="3263891"/>
                <a:ext cx="45719" cy="2786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251224" y="2976949"/>
                <a:ext cx="45719" cy="565545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285038" y="3030526"/>
                <a:ext cx="45719" cy="51196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321233" y="3182926"/>
                <a:ext cx="45719" cy="35956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362190" y="2976950"/>
                <a:ext cx="45719" cy="565544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405528" y="3263889"/>
                <a:ext cx="45719" cy="2786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434875" y="3005121"/>
                <a:ext cx="45719" cy="538952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475832" y="3124975"/>
                <a:ext cx="45719" cy="41909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515715" y="3184507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548464" y="3215463"/>
                <a:ext cx="45719" cy="328610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585971" y="3365485"/>
                <a:ext cx="67875" cy="17858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621097" y="3032107"/>
                <a:ext cx="45719" cy="5119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658604" y="2953525"/>
                <a:ext cx="45719" cy="59054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697180" y="3184507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733375" y="3365485"/>
                <a:ext cx="45719" cy="17858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2783813" y="3816280"/>
              <a:ext cx="1016372" cy="590548"/>
              <a:chOff x="6987372" y="3294852"/>
              <a:chExt cx="1016372" cy="590548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7282437" y="3318279"/>
                <a:ext cx="45719" cy="565545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316251" y="3371856"/>
                <a:ext cx="45719" cy="51196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52446" y="3412336"/>
                <a:ext cx="45719" cy="47148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93403" y="3318280"/>
                <a:ext cx="45719" cy="565544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436741" y="3605219"/>
                <a:ext cx="45719" cy="2786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472932" y="3466302"/>
                <a:ext cx="48104" cy="417520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513889" y="3812386"/>
                <a:ext cx="45719" cy="71435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553772" y="3524256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586521" y="3555212"/>
                <a:ext cx="45719" cy="328610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24028" y="3524256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59154" y="3371856"/>
                <a:ext cx="45719" cy="5119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696661" y="3723214"/>
                <a:ext cx="49169" cy="16060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735237" y="3524256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771432" y="3605218"/>
                <a:ext cx="45719" cy="2786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803721" y="3531657"/>
                <a:ext cx="45719" cy="352164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837535" y="3647017"/>
                <a:ext cx="45719" cy="2368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873730" y="3524253"/>
                <a:ext cx="45719" cy="35956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914687" y="3531657"/>
                <a:ext cx="45719" cy="352164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958025" y="3605216"/>
                <a:ext cx="45719" cy="278603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987372" y="3346448"/>
                <a:ext cx="45719" cy="538952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028329" y="3466302"/>
                <a:ext cx="45719" cy="41909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068212" y="3525834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100961" y="3556790"/>
                <a:ext cx="45719" cy="328610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138468" y="3706812"/>
                <a:ext cx="67875" cy="17858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173594" y="3373434"/>
                <a:ext cx="45719" cy="5119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211101" y="3294852"/>
                <a:ext cx="45719" cy="590548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249677" y="3525834"/>
                <a:ext cx="45719" cy="359566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285872" y="3706812"/>
                <a:ext cx="45719" cy="178587"/>
              </a:xfrm>
              <a:prstGeom prst="rect">
                <a:avLst/>
              </a:prstGeom>
              <a:solidFill>
                <a:srgbClr val="00B0F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Right Arrow 115"/>
            <p:cNvSpPr/>
            <p:nvPr/>
          </p:nvSpPr>
          <p:spPr>
            <a:xfrm>
              <a:off x="2780333" y="2877222"/>
              <a:ext cx="1362248" cy="5236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ight Arrow 116"/>
            <p:cNvSpPr/>
            <p:nvPr/>
          </p:nvSpPr>
          <p:spPr>
            <a:xfrm>
              <a:off x="2774704" y="3556725"/>
              <a:ext cx="1362248" cy="5236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ight Arrow 117"/>
            <p:cNvSpPr/>
            <p:nvPr/>
          </p:nvSpPr>
          <p:spPr>
            <a:xfrm>
              <a:off x="2779050" y="4426728"/>
              <a:ext cx="1362248" cy="5236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7" name="Straight Arrow Connector 126"/>
            <p:cNvCxnSpPr>
              <a:endCxn id="21" idx="1"/>
            </p:cNvCxnSpPr>
            <p:nvPr/>
          </p:nvCxnSpPr>
          <p:spPr>
            <a:xfrm>
              <a:off x="1968287" y="3364301"/>
              <a:ext cx="634151" cy="160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1966740" y="2913110"/>
              <a:ext cx="635698" cy="917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1967299" y="2527485"/>
              <a:ext cx="635139" cy="15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1975908" y="3607716"/>
              <a:ext cx="626530" cy="1377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4" idx="6"/>
            </p:cNvCxnSpPr>
            <p:nvPr/>
          </p:nvCxnSpPr>
          <p:spPr>
            <a:xfrm flipV="1">
              <a:off x="1967439" y="3909483"/>
              <a:ext cx="634999" cy="4243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5264150" y="1971800"/>
              <a:ext cx="3219450" cy="31432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 flipV="1">
              <a:off x="4318626" y="3071596"/>
              <a:ext cx="1025272" cy="1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1">
              <a:off x="4329641" y="3823174"/>
              <a:ext cx="963395" cy="8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 flipV="1">
              <a:off x="3340983" y="3605389"/>
              <a:ext cx="47043" cy="524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 flipV="1">
              <a:off x="3340982" y="3701168"/>
              <a:ext cx="47043" cy="524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 flipV="1">
              <a:off x="3340981" y="3796947"/>
              <a:ext cx="47043" cy="524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6352680" y="2258650"/>
              <a:ext cx="245533" cy="23706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7111703" y="2767188"/>
              <a:ext cx="245533" cy="237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7730211" y="2869246"/>
              <a:ext cx="245533" cy="237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7607444" y="3483628"/>
              <a:ext cx="245533" cy="237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6936809" y="4005914"/>
              <a:ext cx="245533" cy="237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6595779" y="3653882"/>
              <a:ext cx="245533" cy="23706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5768245" y="3132188"/>
              <a:ext cx="245533" cy="237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436381" y="3118635"/>
              <a:ext cx="245533" cy="23706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7085477" y="3233918"/>
              <a:ext cx="245533" cy="23706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444166" y="4213483"/>
              <a:ext cx="245533" cy="237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7331010" y="2363195"/>
              <a:ext cx="245533" cy="237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5867751" y="2495718"/>
              <a:ext cx="245533" cy="237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604095" y="2714824"/>
              <a:ext cx="245533" cy="237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5837433" y="3753083"/>
              <a:ext cx="245533" cy="237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896120" y="2068823"/>
              <a:ext cx="245533" cy="237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7486140" y="4044013"/>
              <a:ext cx="245533" cy="237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Curved Connector 179"/>
            <p:cNvCxnSpPr>
              <a:stCxn id="176" idx="2"/>
              <a:endCxn id="162" idx="6"/>
            </p:cNvCxnSpPr>
            <p:nvPr/>
          </p:nvCxnSpPr>
          <p:spPr>
            <a:xfrm rot="10800000" flipV="1">
              <a:off x="6598214" y="2187356"/>
              <a:ext cx="297907" cy="189827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urved Connector 180"/>
            <p:cNvCxnSpPr/>
            <p:nvPr/>
          </p:nvCxnSpPr>
          <p:spPr>
            <a:xfrm rot="10800000" flipV="1">
              <a:off x="6085251" y="2427669"/>
              <a:ext cx="297907" cy="189827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urved Connector 182"/>
            <p:cNvCxnSpPr>
              <a:endCxn id="168" idx="0"/>
            </p:cNvCxnSpPr>
            <p:nvPr/>
          </p:nvCxnSpPr>
          <p:spPr>
            <a:xfrm rot="5400000">
              <a:off x="5759095" y="2874577"/>
              <a:ext cx="389529" cy="125693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endCxn id="174" idx="7"/>
            </p:cNvCxnSpPr>
            <p:nvPr/>
          </p:nvCxnSpPr>
          <p:spPr>
            <a:xfrm flipH="1">
              <a:off x="6813671" y="2300929"/>
              <a:ext cx="159527" cy="4486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endCxn id="164" idx="0"/>
            </p:cNvCxnSpPr>
            <p:nvPr/>
          </p:nvCxnSpPr>
          <p:spPr>
            <a:xfrm>
              <a:off x="7536868" y="2565545"/>
              <a:ext cx="316110" cy="303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urved Connector 188"/>
            <p:cNvCxnSpPr>
              <a:endCxn id="170" idx="6"/>
            </p:cNvCxnSpPr>
            <p:nvPr/>
          </p:nvCxnSpPr>
          <p:spPr>
            <a:xfrm rot="10800000" flipV="1">
              <a:off x="7331010" y="3102052"/>
              <a:ext cx="540260" cy="25040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endCxn id="176" idx="1"/>
            </p:cNvCxnSpPr>
            <p:nvPr/>
          </p:nvCxnSpPr>
          <p:spPr>
            <a:xfrm flipV="1">
              <a:off x="6525982" y="2103541"/>
              <a:ext cx="406095" cy="167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urved Connector 193"/>
            <p:cNvCxnSpPr>
              <a:stCxn id="172" idx="1"/>
              <a:endCxn id="176" idx="5"/>
            </p:cNvCxnSpPr>
            <p:nvPr/>
          </p:nvCxnSpPr>
          <p:spPr>
            <a:xfrm rot="16200000" flipV="1">
              <a:off x="7172962" y="2203907"/>
              <a:ext cx="126740" cy="26127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urved Connector 196"/>
            <p:cNvCxnSpPr>
              <a:stCxn id="164" idx="5"/>
              <a:endCxn id="165" idx="6"/>
            </p:cNvCxnSpPr>
            <p:nvPr/>
          </p:nvCxnSpPr>
          <p:spPr>
            <a:xfrm rot="5400000">
              <a:off x="7631099" y="3293474"/>
              <a:ext cx="530566" cy="8681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urved Connector 200"/>
            <p:cNvCxnSpPr>
              <a:endCxn id="166" idx="6"/>
            </p:cNvCxnSpPr>
            <p:nvPr/>
          </p:nvCxnSpPr>
          <p:spPr>
            <a:xfrm rot="10800000" flipV="1">
              <a:off x="7182343" y="3704210"/>
              <a:ext cx="561871" cy="42023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urved Connector 202"/>
            <p:cNvCxnSpPr>
              <a:endCxn id="175" idx="6"/>
            </p:cNvCxnSpPr>
            <p:nvPr/>
          </p:nvCxnSpPr>
          <p:spPr>
            <a:xfrm rot="5400000">
              <a:off x="6010514" y="3411549"/>
              <a:ext cx="532520" cy="38761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urved Connector 204"/>
            <p:cNvCxnSpPr>
              <a:stCxn id="168" idx="4"/>
              <a:endCxn id="175" idx="0"/>
            </p:cNvCxnSpPr>
            <p:nvPr/>
          </p:nvCxnSpPr>
          <p:spPr>
            <a:xfrm rot="16200000" flipH="1">
              <a:off x="5733693" y="3526575"/>
              <a:ext cx="383827" cy="6918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urved Connector 207"/>
            <p:cNvCxnSpPr>
              <a:endCxn id="167" idx="0"/>
            </p:cNvCxnSpPr>
            <p:nvPr/>
          </p:nvCxnSpPr>
          <p:spPr>
            <a:xfrm rot="5400000">
              <a:off x="6387221" y="3269254"/>
              <a:ext cx="715953" cy="533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urved Connector 210"/>
            <p:cNvCxnSpPr>
              <a:stCxn id="163" idx="3"/>
              <a:endCxn id="170" idx="0"/>
            </p:cNvCxnSpPr>
            <p:nvPr/>
          </p:nvCxnSpPr>
          <p:spPr>
            <a:xfrm rot="16200000" flipH="1">
              <a:off x="7045762" y="3071436"/>
              <a:ext cx="264380" cy="6058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urved Connector 213"/>
            <p:cNvCxnSpPr>
              <a:stCxn id="172" idx="3"/>
              <a:endCxn id="163" idx="0"/>
            </p:cNvCxnSpPr>
            <p:nvPr/>
          </p:nvCxnSpPr>
          <p:spPr>
            <a:xfrm rot="5400000">
              <a:off x="7199898" y="2600118"/>
              <a:ext cx="201643" cy="13249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urved Connector 216"/>
            <p:cNvCxnSpPr>
              <a:stCxn id="177" idx="4"/>
              <a:endCxn id="171" idx="6"/>
            </p:cNvCxnSpPr>
            <p:nvPr/>
          </p:nvCxnSpPr>
          <p:spPr>
            <a:xfrm rot="5400000">
              <a:off x="7123835" y="3846945"/>
              <a:ext cx="50936" cy="91920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urved Connector 219"/>
            <p:cNvCxnSpPr>
              <a:stCxn id="175" idx="4"/>
              <a:endCxn id="171" idx="2"/>
            </p:cNvCxnSpPr>
            <p:nvPr/>
          </p:nvCxnSpPr>
          <p:spPr>
            <a:xfrm rot="16200000" flipH="1">
              <a:off x="6031250" y="3919101"/>
              <a:ext cx="341866" cy="48396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6167670" y="2714824"/>
              <a:ext cx="245533" cy="237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4" name="Curved Connector 223"/>
            <p:cNvCxnSpPr>
              <a:stCxn id="223" idx="3"/>
              <a:endCxn id="169" idx="2"/>
            </p:cNvCxnSpPr>
            <p:nvPr/>
          </p:nvCxnSpPr>
          <p:spPr>
            <a:xfrm rot="16200000" flipH="1">
              <a:off x="6160007" y="2960794"/>
              <a:ext cx="319995" cy="23275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>
              <a:off x="6320224" y="4536480"/>
              <a:ext cx="133467" cy="134738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6320004" y="4792417"/>
              <a:ext cx="135445" cy="14108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6436381" y="4463977"/>
              <a:ext cx="12571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Excitatory neurons</a:t>
              </a: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6459550" y="4729397"/>
              <a:ext cx="12571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Inhibitory neurons</a:t>
              </a:r>
            </a:p>
          </p:txBody>
        </p:sp>
        <p:sp>
          <p:nvSpPr>
            <p:cNvPr id="242" name="Oval 241"/>
            <p:cNvSpPr/>
            <p:nvPr/>
          </p:nvSpPr>
          <p:spPr>
            <a:xfrm>
              <a:off x="4760951" y="356630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4760950" y="366208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4760949" y="375786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Straight Arrow Connector 279"/>
            <p:cNvCxnSpPr/>
            <p:nvPr/>
          </p:nvCxnSpPr>
          <p:spPr>
            <a:xfrm>
              <a:off x="4330814" y="3416702"/>
              <a:ext cx="941714" cy="154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/>
            <p:nvPr/>
          </p:nvCxnSpPr>
          <p:spPr>
            <a:xfrm flipV="1">
              <a:off x="8360674" y="2922054"/>
              <a:ext cx="1069844" cy="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/>
            <p:nvPr/>
          </p:nvCxnSpPr>
          <p:spPr>
            <a:xfrm flipV="1">
              <a:off x="8462424" y="3740814"/>
              <a:ext cx="982667" cy="174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/>
            <p:nvPr/>
          </p:nvCxnSpPr>
          <p:spPr>
            <a:xfrm>
              <a:off x="8474277" y="3343686"/>
              <a:ext cx="956241" cy="71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/>
            <p:nvPr/>
          </p:nvCxnSpPr>
          <p:spPr>
            <a:xfrm>
              <a:off x="8283402" y="4302482"/>
              <a:ext cx="1148058" cy="150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/>
            <p:nvPr/>
          </p:nvCxnSpPr>
          <p:spPr>
            <a:xfrm flipV="1">
              <a:off x="8129766" y="2546169"/>
              <a:ext cx="1300752" cy="72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78" name="Group 277"/>
            <p:cNvGrpSpPr/>
            <p:nvPr/>
          </p:nvGrpSpPr>
          <p:grpSpPr>
            <a:xfrm>
              <a:off x="9431463" y="2244726"/>
              <a:ext cx="448736" cy="2271184"/>
              <a:chOff x="8983788" y="2082801"/>
              <a:chExt cx="448736" cy="2271184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8983788" y="2082801"/>
                <a:ext cx="448736" cy="22711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9093857" y="2226732"/>
                <a:ext cx="245533" cy="23706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9093857" y="2641595"/>
                <a:ext cx="245533" cy="23706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9093857" y="3056458"/>
                <a:ext cx="245533" cy="23706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9085389" y="3445935"/>
                <a:ext cx="245533" cy="23706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9085388" y="4053413"/>
                <a:ext cx="245533" cy="23706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9172433" y="370946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9172432" y="38052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9172431" y="39010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9172430" y="399679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>
              <a:off x="11077572" y="2258650"/>
              <a:ext cx="448736" cy="2271184"/>
              <a:chOff x="10629897" y="2096725"/>
              <a:chExt cx="448736" cy="2271184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10629897" y="2096725"/>
                <a:ext cx="448736" cy="22711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10739966" y="2240656"/>
                <a:ext cx="245533" cy="237068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10739966" y="2655519"/>
                <a:ext cx="245533" cy="237068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10739966" y="3070382"/>
                <a:ext cx="245533" cy="237068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10731497" y="4067337"/>
                <a:ext cx="245533" cy="237068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/>
              <p:cNvSpPr/>
              <p:nvPr/>
            </p:nvSpPr>
            <p:spPr>
              <a:xfrm>
                <a:off x="10818542" y="372338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10818541" y="38191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10818540" y="39149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10818539" y="401072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4" name="Straight Arrow Connector 303"/>
            <p:cNvCxnSpPr>
              <a:endCxn id="267" idx="2"/>
            </p:cNvCxnSpPr>
            <p:nvPr/>
          </p:nvCxnSpPr>
          <p:spPr>
            <a:xfrm>
              <a:off x="9776126" y="2509369"/>
              <a:ext cx="1411515" cy="4266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>
              <a:stCxn id="247" idx="6"/>
              <a:endCxn id="266" idx="2"/>
            </p:cNvCxnSpPr>
            <p:nvPr/>
          </p:nvCxnSpPr>
          <p:spPr>
            <a:xfrm flipV="1">
              <a:off x="9787065" y="2521115"/>
              <a:ext cx="1400576" cy="4009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>
              <a:stCxn id="247" idx="6"/>
              <a:endCxn id="270" idx="1"/>
            </p:cNvCxnSpPr>
            <p:nvPr/>
          </p:nvCxnSpPr>
          <p:spPr>
            <a:xfrm>
              <a:off x="9787065" y="2922054"/>
              <a:ext cx="1428064" cy="13419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Straight Arrow Connector 312"/>
            <p:cNvCxnSpPr>
              <a:stCxn id="248" idx="6"/>
              <a:endCxn id="268" idx="2"/>
            </p:cNvCxnSpPr>
            <p:nvPr/>
          </p:nvCxnSpPr>
          <p:spPr>
            <a:xfrm>
              <a:off x="9787065" y="3336917"/>
              <a:ext cx="1400576" cy="139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Arrow Connector 315"/>
            <p:cNvCxnSpPr>
              <a:stCxn id="249" idx="6"/>
              <a:endCxn id="267" idx="2"/>
            </p:cNvCxnSpPr>
            <p:nvPr/>
          </p:nvCxnSpPr>
          <p:spPr>
            <a:xfrm flipV="1">
              <a:off x="9778597" y="2935978"/>
              <a:ext cx="1409044" cy="7904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Arrow Connector 320"/>
            <p:cNvCxnSpPr>
              <a:endCxn id="266" idx="2"/>
            </p:cNvCxnSpPr>
            <p:nvPr/>
          </p:nvCxnSpPr>
          <p:spPr>
            <a:xfrm flipV="1">
              <a:off x="9770128" y="2521115"/>
              <a:ext cx="1417513" cy="17746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/>
            <p:cNvSpPr txBox="1"/>
            <p:nvPr/>
          </p:nvSpPr>
          <p:spPr>
            <a:xfrm>
              <a:off x="458841" y="3674506"/>
              <a:ext cx="973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Datasets</a:t>
              </a: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964143" y="1785363"/>
              <a:ext cx="14420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Encoding Layer</a:t>
              </a: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2734552" y="1785354"/>
              <a:ext cx="14420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Spiking Layer</a:t>
              </a: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9033219" y="1683555"/>
              <a:ext cx="14420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Readout layer</a:t>
              </a: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6410826" y="1623297"/>
              <a:ext cx="14420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Liquid Layer</a:t>
              </a: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10934569" y="1683555"/>
              <a:ext cx="14420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Classifier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9EC27B5D-B096-4A56-8B2A-118B77AD64FB}"/>
              </a:ext>
            </a:extLst>
          </p:cNvPr>
          <p:cNvSpPr txBox="1"/>
          <p:nvPr/>
        </p:nvSpPr>
        <p:spPr>
          <a:xfrm>
            <a:off x="110045" y="136242"/>
            <a:ext cx="6185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4. Stand alone LNN Model (Example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5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E4E1032-D1C7-4638-8460-0DC858F01CAA}"/>
              </a:ext>
            </a:extLst>
          </p:cNvPr>
          <p:cNvGrpSpPr/>
          <p:nvPr/>
        </p:nvGrpSpPr>
        <p:grpSpPr>
          <a:xfrm>
            <a:off x="-75593" y="561643"/>
            <a:ext cx="13118945" cy="5717876"/>
            <a:chOff x="-75593" y="561643"/>
            <a:chExt cx="13118945" cy="5717876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2B7B22D3-E2F8-47A4-BE32-DBF3669294ED}"/>
                </a:ext>
              </a:extLst>
            </p:cNvPr>
            <p:cNvGrpSpPr/>
            <p:nvPr/>
          </p:nvGrpSpPr>
          <p:grpSpPr>
            <a:xfrm>
              <a:off x="-75593" y="561643"/>
              <a:ext cx="12173784" cy="5717876"/>
              <a:chOff x="-75593" y="561643"/>
              <a:chExt cx="12173784" cy="5717876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09FFDE39-24E8-46B7-8113-8720A46487FA}"/>
                  </a:ext>
                </a:extLst>
              </p:cNvPr>
              <p:cNvSpPr/>
              <p:nvPr/>
            </p:nvSpPr>
            <p:spPr>
              <a:xfrm>
                <a:off x="6065219" y="1634925"/>
                <a:ext cx="2560708" cy="35881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0FAF3561-81E1-4E92-8BCD-938EAEF30EAB}"/>
                  </a:ext>
                </a:extLst>
              </p:cNvPr>
              <p:cNvSpPr/>
              <p:nvPr/>
            </p:nvSpPr>
            <p:spPr>
              <a:xfrm>
                <a:off x="3527547" y="1673036"/>
                <a:ext cx="2342439" cy="27103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27FCAFCF-E25E-4735-8702-AC2046A897CA}"/>
                  </a:ext>
                </a:extLst>
              </p:cNvPr>
              <p:cNvSpPr/>
              <p:nvPr/>
            </p:nvSpPr>
            <p:spPr>
              <a:xfrm>
                <a:off x="1207597" y="1733256"/>
                <a:ext cx="2078180" cy="2650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00E7B44-BA82-4AF9-8180-3245C4F0815C}"/>
                  </a:ext>
                </a:extLst>
              </p:cNvPr>
              <p:cNvGrpSpPr/>
              <p:nvPr/>
            </p:nvGrpSpPr>
            <p:grpSpPr>
              <a:xfrm>
                <a:off x="-75593" y="578481"/>
                <a:ext cx="10799245" cy="5701038"/>
                <a:chOff x="-58660" y="1060223"/>
                <a:chExt cx="10799245" cy="5701038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483E5AE-182C-4786-936B-B6A1D0C1190A}"/>
                    </a:ext>
                  </a:extLst>
                </p:cNvPr>
                <p:cNvSpPr/>
                <p:nvPr/>
              </p:nvSpPr>
              <p:spPr>
                <a:xfrm>
                  <a:off x="2805733" y="1429555"/>
                  <a:ext cx="476518" cy="51515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X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6EEF51B-926F-4F27-8AAB-A4E88B83D2BC}"/>
                    </a:ext>
                  </a:extLst>
                </p:cNvPr>
                <p:cNvSpPr/>
                <p:nvPr/>
              </p:nvSpPr>
              <p:spPr>
                <a:xfrm>
                  <a:off x="4786936" y="1440286"/>
                  <a:ext cx="476518" cy="515155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</a:rPr>
                    <a:t>+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D57812F-68E8-4F6F-A3D3-19380A2B3E0B}"/>
                    </a:ext>
                  </a:extLst>
                </p:cNvPr>
                <p:cNvSpPr/>
                <p:nvPr/>
              </p:nvSpPr>
              <p:spPr>
                <a:xfrm>
                  <a:off x="4786936" y="2174381"/>
                  <a:ext cx="476518" cy="51515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F9C5CEED-EBD7-4788-8A2D-5689F444F4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9322" y="5015269"/>
                      <a:ext cx="476518" cy="51515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F9C5CEED-EBD7-4788-8A2D-5689F444F46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99322" y="5015269"/>
                      <a:ext cx="476518" cy="51515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961CFC1-CF61-4EB8-B887-FA4E9398CC90}"/>
                    </a:ext>
                  </a:extLst>
                </p:cNvPr>
                <p:cNvSpPr/>
                <p:nvPr/>
              </p:nvSpPr>
              <p:spPr>
                <a:xfrm>
                  <a:off x="7566623" y="5007732"/>
                  <a:ext cx="476518" cy="51515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X</a:t>
                  </a:r>
                  <a:endParaRPr lang="en-US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E1CFA209-9EAC-4DE6-8D9F-8A1A6E9249DF}"/>
                    </a:ext>
                  </a:extLst>
                </p:cNvPr>
                <p:cNvSpPr/>
                <p:nvPr/>
              </p:nvSpPr>
              <p:spPr>
                <a:xfrm>
                  <a:off x="2754610" y="4200751"/>
                  <a:ext cx="476518" cy="412124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</a:rPr>
                    <a:t>+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8BEA7B58-49BD-4151-ADD7-621C1626CF1D}"/>
                    </a:ext>
                  </a:extLst>
                </p:cNvPr>
                <p:cNvSpPr/>
                <p:nvPr/>
              </p:nvSpPr>
              <p:spPr>
                <a:xfrm>
                  <a:off x="3657890" y="4187499"/>
                  <a:ext cx="476518" cy="412124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</a:rPr>
                    <a:t>+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76DAAC69-91FC-4FC2-B7F0-C23731026A3B}"/>
                    </a:ext>
                  </a:extLst>
                </p:cNvPr>
                <p:cNvSpPr/>
                <p:nvPr/>
              </p:nvSpPr>
              <p:spPr>
                <a:xfrm>
                  <a:off x="4906147" y="4179332"/>
                  <a:ext cx="476518" cy="412124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</a:rPr>
                    <a:t>+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57349B8-6EAA-4781-9225-CC03E9550325}"/>
                    </a:ext>
                  </a:extLst>
                </p:cNvPr>
                <p:cNvSpPr/>
                <p:nvPr/>
              </p:nvSpPr>
              <p:spPr>
                <a:xfrm>
                  <a:off x="152685" y="1347500"/>
                  <a:ext cx="642450" cy="74482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>
                      <a:solidFill>
                        <a:schemeClr val="tx1"/>
                      </a:solidFill>
                    </a:rPr>
                    <a:t>C</a:t>
                  </a:r>
                  <a:r>
                    <a:rPr lang="en-GB" sz="14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sz="1000" dirty="0">
                      <a:solidFill>
                        <a:schemeClr val="tx1"/>
                      </a:solidFill>
                    </a:rPr>
                    <a:t>t-1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BF5AC48-78BA-4F6F-B0FB-CA3CC5E782ED}"/>
                    </a:ext>
                  </a:extLst>
                </p:cNvPr>
                <p:cNvSpPr/>
                <p:nvPr/>
              </p:nvSpPr>
              <p:spPr>
                <a:xfrm>
                  <a:off x="138910" y="4892895"/>
                  <a:ext cx="642450" cy="74482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>
                      <a:solidFill>
                        <a:schemeClr val="tx1"/>
                      </a:solidFill>
                    </a:rPr>
                    <a:t>h t-1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Arrow: Right 27">
                  <a:extLst>
                    <a:ext uri="{FF2B5EF4-FFF2-40B4-BE49-F238E27FC236}">
                      <a16:creationId xmlns:a16="http://schemas.microsoft.com/office/drawing/2014/main" id="{6CD28CD1-8311-42AE-BC1B-1FB1EB72DD61}"/>
                    </a:ext>
                  </a:extLst>
                </p:cNvPr>
                <p:cNvSpPr/>
                <p:nvPr/>
              </p:nvSpPr>
              <p:spPr>
                <a:xfrm>
                  <a:off x="795135" y="1656521"/>
                  <a:ext cx="2010598" cy="182171"/>
                </a:xfrm>
                <a:prstGeom prst="right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Arrow: Bent-Up 29">
                  <a:extLst>
                    <a:ext uri="{FF2B5EF4-FFF2-40B4-BE49-F238E27FC236}">
                      <a16:creationId xmlns:a16="http://schemas.microsoft.com/office/drawing/2014/main" id="{B90CEC4C-4897-494C-A23C-AB7D93A61562}"/>
                    </a:ext>
                  </a:extLst>
                </p:cNvPr>
                <p:cNvSpPr/>
                <p:nvPr/>
              </p:nvSpPr>
              <p:spPr>
                <a:xfrm rot="5400000">
                  <a:off x="743913" y="2587453"/>
                  <a:ext cx="2750055" cy="1141765"/>
                </a:xfrm>
                <a:prstGeom prst="bentUpArrow">
                  <a:avLst>
                    <a:gd name="adj1" fmla="val 5996"/>
                    <a:gd name="adj2" fmla="val 9356"/>
                    <a:gd name="adj3" fmla="val 9881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Arrow: Right 30">
                  <a:extLst>
                    <a:ext uri="{FF2B5EF4-FFF2-40B4-BE49-F238E27FC236}">
                      <a16:creationId xmlns:a16="http://schemas.microsoft.com/office/drawing/2014/main" id="{BB3A8382-B7A2-4B4E-A4E8-30C63730FC9B}"/>
                    </a:ext>
                  </a:extLst>
                </p:cNvPr>
                <p:cNvSpPr/>
                <p:nvPr/>
              </p:nvSpPr>
              <p:spPr>
                <a:xfrm>
                  <a:off x="795135" y="5201477"/>
                  <a:ext cx="5404187" cy="142743"/>
                </a:xfrm>
                <a:prstGeom prst="right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row: Right 31">
                  <a:extLst>
                    <a:ext uri="{FF2B5EF4-FFF2-40B4-BE49-F238E27FC236}">
                      <a16:creationId xmlns:a16="http://schemas.microsoft.com/office/drawing/2014/main" id="{58DB6CC5-288C-4034-8B74-073F6B5098E8}"/>
                    </a:ext>
                  </a:extLst>
                </p:cNvPr>
                <p:cNvSpPr/>
                <p:nvPr/>
              </p:nvSpPr>
              <p:spPr>
                <a:xfrm>
                  <a:off x="6675840" y="5201477"/>
                  <a:ext cx="890783" cy="142743"/>
                </a:xfrm>
                <a:prstGeom prst="right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Arrow: Up 36">
                  <a:extLst>
                    <a:ext uri="{FF2B5EF4-FFF2-40B4-BE49-F238E27FC236}">
                      <a16:creationId xmlns:a16="http://schemas.microsoft.com/office/drawing/2014/main" id="{80D5D618-70F6-4D34-8DBB-8C14C90D0E30}"/>
                    </a:ext>
                  </a:extLst>
                </p:cNvPr>
                <p:cNvSpPr/>
                <p:nvPr/>
              </p:nvSpPr>
              <p:spPr>
                <a:xfrm>
                  <a:off x="3831932" y="4632752"/>
                  <a:ext cx="145774" cy="588602"/>
                </a:xfrm>
                <a:prstGeom prst="up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Arrow: Up 37">
                  <a:extLst>
                    <a:ext uri="{FF2B5EF4-FFF2-40B4-BE49-F238E27FC236}">
                      <a16:creationId xmlns:a16="http://schemas.microsoft.com/office/drawing/2014/main" id="{0AA2BD3D-3479-4679-830F-2B41A0658EB4}"/>
                    </a:ext>
                  </a:extLst>
                </p:cNvPr>
                <p:cNvSpPr/>
                <p:nvPr/>
              </p:nvSpPr>
              <p:spPr>
                <a:xfrm>
                  <a:off x="5077738" y="4639232"/>
                  <a:ext cx="145774" cy="588602"/>
                </a:xfrm>
                <a:prstGeom prst="up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Arrow: Right 38">
                  <a:extLst>
                    <a:ext uri="{FF2B5EF4-FFF2-40B4-BE49-F238E27FC236}">
                      <a16:creationId xmlns:a16="http://schemas.microsoft.com/office/drawing/2014/main" id="{4958919F-A22F-43CB-ABAC-B60BD088D9BC}"/>
                    </a:ext>
                  </a:extLst>
                </p:cNvPr>
                <p:cNvSpPr/>
                <p:nvPr/>
              </p:nvSpPr>
              <p:spPr>
                <a:xfrm>
                  <a:off x="3282251" y="1656521"/>
                  <a:ext cx="1504685" cy="182171"/>
                </a:xfrm>
                <a:prstGeom prst="right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Arrow: Right 39">
                  <a:extLst>
                    <a:ext uri="{FF2B5EF4-FFF2-40B4-BE49-F238E27FC236}">
                      <a16:creationId xmlns:a16="http://schemas.microsoft.com/office/drawing/2014/main" id="{EF6229C1-5C71-424A-B34D-2BA96FF74DB0}"/>
                    </a:ext>
                  </a:extLst>
                </p:cNvPr>
                <p:cNvSpPr/>
                <p:nvPr/>
              </p:nvSpPr>
              <p:spPr>
                <a:xfrm>
                  <a:off x="5263454" y="1656521"/>
                  <a:ext cx="4814549" cy="126787"/>
                </a:xfrm>
                <a:prstGeom prst="right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0E8E3B6D-6F09-4B2F-BFA5-5A8F961E59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7435" y="2552958"/>
                      <a:ext cx="1367301" cy="515155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tanh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0E8E3B6D-6F09-4B2F-BFA5-5A8F961E593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87435" y="2552958"/>
                      <a:ext cx="1367301" cy="51515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4" name="Arrow: Down 43">
                  <a:extLst>
                    <a:ext uri="{FF2B5EF4-FFF2-40B4-BE49-F238E27FC236}">
                      <a16:creationId xmlns:a16="http://schemas.microsoft.com/office/drawing/2014/main" id="{FAD12CF6-D709-42C5-80C7-9295A1383515}"/>
                    </a:ext>
                  </a:extLst>
                </p:cNvPr>
                <p:cNvSpPr/>
                <p:nvPr/>
              </p:nvSpPr>
              <p:spPr>
                <a:xfrm>
                  <a:off x="7670728" y="3097750"/>
                  <a:ext cx="160237" cy="1883478"/>
                </a:xfrm>
                <a:prstGeom prst="down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Arrow: Down 45">
                  <a:extLst>
                    <a:ext uri="{FF2B5EF4-FFF2-40B4-BE49-F238E27FC236}">
                      <a16:creationId xmlns:a16="http://schemas.microsoft.com/office/drawing/2014/main" id="{976B887B-443C-40C2-A9FE-00A91D240235}"/>
                    </a:ext>
                  </a:extLst>
                </p:cNvPr>
                <p:cNvSpPr/>
                <p:nvPr/>
              </p:nvSpPr>
              <p:spPr>
                <a:xfrm>
                  <a:off x="7670728" y="1757393"/>
                  <a:ext cx="161312" cy="769650"/>
                </a:xfrm>
                <a:prstGeom prst="down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Arrow: Right 46">
                  <a:extLst>
                    <a:ext uri="{FF2B5EF4-FFF2-40B4-BE49-F238E27FC236}">
                      <a16:creationId xmlns:a16="http://schemas.microsoft.com/office/drawing/2014/main" id="{01393344-4E76-4645-B1E3-325B29DA1BB8}"/>
                    </a:ext>
                  </a:extLst>
                </p:cNvPr>
                <p:cNvSpPr/>
                <p:nvPr/>
              </p:nvSpPr>
              <p:spPr>
                <a:xfrm>
                  <a:off x="8043141" y="5201477"/>
                  <a:ext cx="2034862" cy="142743"/>
                </a:xfrm>
                <a:prstGeom prst="right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D9E055DF-7AFF-4E48-A90A-6D32BCC6B9D8}"/>
                    </a:ext>
                  </a:extLst>
                </p:cNvPr>
                <p:cNvSpPr/>
                <p:nvPr/>
              </p:nvSpPr>
              <p:spPr>
                <a:xfrm>
                  <a:off x="10098135" y="1347500"/>
                  <a:ext cx="642450" cy="7448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>
                      <a:solidFill>
                        <a:schemeClr val="tx1"/>
                      </a:solidFill>
                    </a:rPr>
                    <a:t>C</a:t>
                  </a:r>
                  <a:r>
                    <a:rPr lang="en-GB" sz="14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sz="1000" dirty="0">
                      <a:solidFill>
                        <a:schemeClr val="tx1"/>
                      </a:solidFill>
                    </a:rPr>
                    <a:t>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941008DA-F939-4C36-A8DB-E36C098C05DD}"/>
                    </a:ext>
                  </a:extLst>
                </p:cNvPr>
                <p:cNvSpPr/>
                <p:nvPr/>
              </p:nvSpPr>
              <p:spPr>
                <a:xfrm>
                  <a:off x="10078003" y="4900432"/>
                  <a:ext cx="642450" cy="744827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>
                      <a:solidFill>
                        <a:schemeClr val="tx1"/>
                      </a:solidFill>
                    </a:rPr>
                    <a:t>h t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Arrow: Up 49">
                  <a:extLst>
                    <a:ext uri="{FF2B5EF4-FFF2-40B4-BE49-F238E27FC236}">
                      <a16:creationId xmlns:a16="http://schemas.microsoft.com/office/drawing/2014/main" id="{C23D0207-A28F-47D6-9FA7-F2B579C41742}"/>
                    </a:ext>
                  </a:extLst>
                </p:cNvPr>
                <p:cNvSpPr/>
                <p:nvPr/>
              </p:nvSpPr>
              <p:spPr>
                <a:xfrm>
                  <a:off x="4980490" y="1971807"/>
                  <a:ext cx="89409" cy="186208"/>
                </a:xfrm>
                <a:prstGeom prst="up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row: Up 52">
                  <a:extLst>
                    <a:ext uri="{FF2B5EF4-FFF2-40B4-BE49-F238E27FC236}">
                      <a16:creationId xmlns:a16="http://schemas.microsoft.com/office/drawing/2014/main" id="{5CAAB91B-69BA-475D-8311-CFB83B8F9D19}"/>
                    </a:ext>
                  </a:extLst>
                </p:cNvPr>
                <p:cNvSpPr/>
                <p:nvPr/>
              </p:nvSpPr>
              <p:spPr>
                <a:xfrm>
                  <a:off x="2919535" y="4639232"/>
                  <a:ext cx="180549" cy="1471131"/>
                </a:xfrm>
                <a:prstGeom prst="up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C745C3A-DFDE-4EB9-8B45-C72996FA7DF3}"/>
                    </a:ext>
                  </a:extLst>
                </p:cNvPr>
                <p:cNvSpPr/>
                <p:nvPr/>
              </p:nvSpPr>
              <p:spPr>
                <a:xfrm>
                  <a:off x="2668585" y="6124977"/>
                  <a:ext cx="648567" cy="636284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>
                      <a:solidFill>
                        <a:schemeClr val="tx1"/>
                      </a:solidFill>
                    </a:rPr>
                    <a:t>Xt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Arrow: Up 54">
                  <a:extLst>
                    <a:ext uri="{FF2B5EF4-FFF2-40B4-BE49-F238E27FC236}">
                      <a16:creationId xmlns:a16="http://schemas.microsoft.com/office/drawing/2014/main" id="{3ECED84F-3F48-4022-91F7-BC7BF9B495C4}"/>
                    </a:ext>
                  </a:extLst>
                </p:cNvPr>
                <p:cNvSpPr/>
                <p:nvPr/>
              </p:nvSpPr>
              <p:spPr>
                <a:xfrm>
                  <a:off x="2919535" y="1973189"/>
                  <a:ext cx="175066" cy="2211647"/>
                </a:xfrm>
                <a:prstGeom prst="up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>
                      <a:extLst>
                        <a:ext uri="{FF2B5EF4-FFF2-40B4-BE49-F238E27FC236}">
                          <a16:creationId xmlns:a16="http://schemas.microsoft.com/office/drawing/2014/main" id="{BED77CCC-566E-478C-8E63-5DB880F9DC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8809" y="3247763"/>
                      <a:ext cx="476518" cy="515155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" name="Rectangle 6">
                      <a:extLst>
                        <a:ext uri="{FF2B5EF4-FFF2-40B4-BE49-F238E27FC236}">
                          <a16:creationId xmlns:a16="http://schemas.microsoft.com/office/drawing/2014/main" id="{BED77CCC-566E-478C-8E63-5DB880F9DCC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68809" y="3247763"/>
                      <a:ext cx="476518" cy="51515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6" name="Arrow: Bent-Up 55">
                  <a:extLst>
                    <a:ext uri="{FF2B5EF4-FFF2-40B4-BE49-F238E27FC236}">
                      <a16:creationId xmlns:a16="http://schemas.microsoft.com/office/drawing/2014/main" id="{D9D72177-EDE4-4956-80EC-C97215153FB1}"/>
                    </a:ext>
                  </a:extLst>
                </p:cNvPr>
                <p:cNvSpPr/>
                <p:nvPr/>
              </p:nvSpPr>
              <p:spPr>
                <a:xfrm rot="5400000" flipH="1">
                  <a:off x="3422733" y="2854410"/>
                  <a:ext cx="1753433" cy="875312"/>
                </a:xfrm>
                <a:prstGeom prst="bentUpArrow">
                  <a:avLst>
                    <a:gd name="adj1" fmla="val 5732"/>
                    <a:gd name="adj2" fmla="val 6522"/>
                    <a:gd name="adj3" fmla="val 1295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Arrow: Up 56">
                  <a:extLst>
                    <a:ext uri="{FF2B5EF4-FFF2-40B4-BE49-F238E27FC236}">
                      <a16:creationId xmlns:a16="http://schemas.microsoft.com/office/drawing/2014/main" id="{E769F7F9-DD99-4258-9A9B-CBDDD43CB380}"/>
                    </a:ext>
                  </a:extLst>
                </p:cNvPr>
                <p:cNvSpPr/>
                <p:nvPr/>
              </p:nvSpPr>
              <p:spPr>
                <a:xfrm>
                  <a:off x="5040152" y="2776382"/>
                  <a:ext cx="160237" cy="1395738"/>
                </a:xfrm>
                <a:prstGeom prst="up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ACB46968-6AB3-4116-9CB7-6FAE8B8DCA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3323" y="3245825"/>
                      <a:ext cx="1367301" cy="515155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tanh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ACB46968-6AB3-4116-9CB7-6FAE8B8DCA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3323" y="3245825"/>
                      <a:ext cx="1367301" cy="51515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F32BA355-1D12-4615-B1FB-FEB598D267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6560" y="3234815"/>
                      <a:ext cx="476518" cy="515155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F32BA355-1D12-4615-B1FB-FEB598D267D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6560" y="3234815"/>
                      <a:ext cx="476518" cy="51515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E567296-96B9-4F80-AC81-3EE7A4B01637}"/>
                    </a:ext>
                  </a:extLst>
                </p:cNvPr>
                <p:cNvSpPr txBox="1"/>
                <p:nvPr/>
              </p:nvSpPr>
              <p:spPr>
                <a:xfrm>
                  <a:off x="96163" y="1060223"/>
                  <a:ext cx="16066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LTM</a:t>
                  </a:r>
                  <a:r>
                    <a:rPr lang="en-GB" sz="1100" dirty="0"/>
                    <a:t>t-1 (Memory)</a:t>
                  </a:r>
                  <a:endParaRPr lang="en-US" sz="1100" dirty="0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FEA55CF-6197-4C08-A11B-A761E09752CD}"/>
                    </a:ext>
                  </a:extLst>
                </p:cNvPr>
                <p:cNvSpPr txBox="1"/>
                <p:nvPr/>
              </p:nvSpPr>
              <p:spPr>
                <a:xfrm>
                  <a:off x="-58660" y="4581008"/>
                  <a:ext cx="16066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STM</a:t>
                  </a:r>
                  <a:r>
                    <a:rPr lang="en-GB" sz="1100" dirty="0"/>
                    <a:t>t-1 (Hidden state)</a:t>
                  </a:r>
                  <a:endParaRPr lang="en-US" sz="1100" dirty="0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B20AA78-BCE5-458D-84EF-6AA1B8D60DE9}"/>
                    </a:ext>
                  </a:extLst>
                </p:cNvPr>
                <p:cNvSpPr txBox="1"/>
                <p:nvPr/>
              </p:nvSpPr>
              <p:spPr>
                <a:xfrm>
                  <a:off x="3277024" y="6385187"/>
                  <a:ext cx="16066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X</a:t>
                  </a:r>
                  <a:r>
                    <a:rPr lang="en-GB" sz="1100" dirty="0"/>
                    <a:t>t (Input)</a:t>
                  </a:r>
                  <a:endParaRPr lang="en-US" sz="1100" dirty="0"/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E700C60-66D5-4F13-9B81-EBD491AA9A4B}"/>
                  </a:ext>
                </a:extLst>
              </p:cNvPr>
              <p:cNvSpPr txBox="1"/>
              <p:nvPr/>
            </p:nvSpPr>
            <p:spPr>
              <a:xfrm>
                <a:off x="9578965" y="561643"/>
                <a:ext cx="1606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LTM</a:t>
                </a:r>
                <a:r>
                  <a:rPr lang="en-GB" sz="1100" dirty="0"/>
                  <a:t>t </a:t>
                </a:r>
                <a:endParaRPr lang="en-US" sz="11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26C44A0-1CCC-4907-9092-8649E58AE93C}"/>
                  </a:ext>
                </a:extLst>
              </p:cNvPr>
              <p:cNvSpPr txBox="1"/>
              <p:nvPr/>
            </p:nvSpPr>
            <p:spPr>
              <a:xfrm>
                <a:off x="10021304" y="4138305"/>
                <a:ext cx="1606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STM</a:t>
                </a:r>
                <a:r>
                  <a:rPr lang="en-GB" sz="1100" dirty="0"/>
                  <a:t>t </a:t>
                </a:r>
                <a:endParaRPr lang="en-US" sz="1100" dirty="0"/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E1BC798-EFB9-4BA4-B515-3E4CFFC5E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7737" y="2810324"/>
                <a:ext cx="4798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3E84AE5-08AB-476E-B847-B8EC0E8B98BB}"/>
                  </a:ext>
                </a:extLst>
              </p:cNvPr>
              <p:cNvSpPr txBox="1"/>
              <p:nvPr/>
            </p:nvSpPr>
            <p:spPr>
              <a:xfrm>
                <a:off x="-26939" y="2654651"/>
                <a:ext cx="1049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Forget gate</a:t>
                </a:r>
              </a:p>
              <a:p>
                <a:r>
                  <a:rPr lang="en-GB" sz="1100" dirty="0"/>
                  <a:t>       f</a:t>
                </a:r>
                <a:r>
                  <a:rPr lang="en-GB" sz="800" dirty="0"/>
                  <a:t>t</a:t>
                </a:r>
                <a:endParaRPr lang="en-US" sz="1100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B6542B3-07BB-4910-8E76-5FF8772E0290}"/>
                  </a:ext>
                </a:extLst>
              </p:cNvPr>
              <p:cNvSpPr txBox="1"/>
              <p:nvPr/>
            </p:nvSpPr>
            <p:spPr>
              <a:xfrm>
                <a:off x="4015900" y="2255570"/>
                <a:ext cx="1049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Input gate</a:t>
                </a:r>
              </a:p>
              <a:p>
                <a:r>
                  <a:rPr lang="en-GB" sz="1100" dirty="0"/>
                  <a:t>       I</a:t>
                </a:r>
                <a:r>
                  <a:rPr lang="en-GB" sz="800" dirty="0"/>
                  <a:t>t</a:t>
                </a:r>
                <a:endParaRPr lang="en-US" sz="1100" dirty="0"/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50FAE04-47DC-470A-AA66-55E80764F8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5927" y="2993771"/>
                <a:ext cx="46692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0B73863-C8BB-44E1-8B70-805DB63C90C3}"/>
                  </a:ext>
                </a:extLst>
              </p:cNvPr>
              <p:cNvSpPr txBox="1"/>
              <p:nvPr/>
            </p:nvSpPr>
            <p:spPr>
              <a:xfrm>
                <a:off x="8997401" y="2853499"/>
                <a:ext cx="1049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Output gate</a:t>
                </a:r>
              </a:p>
              <a:p>
                <a:r>
                  <a:rPr lang="en-GB" sz="1100" dirty="0"/>
                  <a:t>      </a:t>
                </a:r>
                <a:endParaRPr lang="en-US" sz="110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318E0FF-D16D-439E-A090-8C521834CF0A}"/>
                  </a:ext>
                </a:extLst>
              </p:cNvPr>
              <p:cNvSpPr txBox="1"/>
              <p:nvPr/>
            </p:nvSpPr>
            <p:spPr>
              <a:xfrm>
                <a:off x="6639899" y="4428973"/>
                <a:ext cx="1049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O</a:t>
                </a:r>
                <a:r>
                  <a:rPr lang="en-GB" sz="900" dirty="0"/>
                  <a:t>t</a:t>
                </a:r>
              </a:p>
              <a:p>
                <a:r>
                  <a:rPr lang="en-GB" sz="1100" dirty="0"/>
                  <a:t>      </a:t>
                </a:r>
                <a:endParaRPr lang="en-US" sz="11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5D5CFB4-B977-4077-A0D0-D5707DC72D90}"/>
                  </a:ext>
                </a:extLst>
              </p:cNvPr>
              <p:cNvSpPr txBox="1"/>
              <p:nvPr/>
            </p:nvSpPr>
            <p:spPr>
              <a:xfrm>
                <a:off x="5205650" y="1922821"/>
                <a:ext cx="10499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C̃</a:t>
                </a:r>
                <a:r>
                  <a:rPr lang="en-GB" sz="700" dirty="0"/>
                  <a:t>t</a:t>
                </a:r>
                <a:endParaRPr lang="en-US" sz="11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4AE7C11-3602-4503-BEFC-9D042509048E}"/>
                  </a:ext>
                </a:extLst>
              </p:cNvPr>
              <p:cNvSpPr txBox="1"/>
              <p:nvPr/>
            </p:nvSpPr>
            <p:spPr>
              <a:xfrm>
                <a:off x="5113219" y="2160547"/>
                <a:ext cx="1049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Candidate</a:t>
                </a:r>
              </a:p>
              <a:p>
                <a:r>
                  <a:rPr lang="en-GB" sz="1100" dirty="0"/>
                  <a:t>Memory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7313BE4-AE0A-42E7-9AD6-6A6EE2DC1DD7}"/>
                  </a:ext>
                </a:extLst>
              </p:cNvPr>
              <p:cNvSpPr/>
              <p:nvPr/>
            </p:nvSpPr>
            <p:spPr>
              <a:xfrm>
                <a:off x="11039199" y="1870668"/>
                <a:ext cx="208588" cy="216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DA839711-96CE-40FE-BB93-7697FDB5F0A4}"/>
                  </a:ext>
                </a:extLst>
              </p:cNvPr>
              <p:cNvSpPr/>
              <p:nvPr/>
            </p:nvSpPr>
            <p:spPr>
              <a:xfrm>
                <a:off x="11027500" y="2210299"/>
                <a:ext cx="208588" cy="216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A4ABCFE-5CDF-4A05-BBFF-DB0DAFCFCDF7}"/>
                  </a:ext>
                </a:extLst>
              </p:cNvPr>
              <p:cNvSpPr/>
              <p:nvPr/>
            </p:nvSpPr>
            <p:spPr>
              <a:xfrm>
                <a:off x="11030940" y="2498033"/>
                <a:ext cx="208588" cy="216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DAEEFA83-9B8A-48DD-ADD1-31AD923FE78F}"/>
                  </a:ext>
                </a:extLst>
              </p:cNvPr>
              <p:cNvSpPr/>
              <p:nvPr/>
            </p:nvSpPr>
            <p:spPr>
              <a:xfrm>
                <a:off x="11031997" y="2831782"/>
                <a:ext cx="208588" cy="216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35AB506-1676-4885-A245-D6742EEE7EA8}"/>
                  </a:ext>
                </a:extLst>
              </p:cNvPr>
              <p:cNvSpPr/>
              <p:nvPr/>
            </p:nvSpPr>
            <p:spPr>
              <a:xfrm>
                <a:off x="11043944" y="3183073"/>
                <a:ext cx="208588" cy="216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1648AD7-7ED0-46AD-994A-0ED020E660DE}"/>
                  </a:ext>
                </a:extLst>
              </p:cNvPr>
              <p:cNvSpPr/>
              <p:nvPr/>
            </p:nvSpPr>
            <p:spPr>
              <a:xfrm>
                <a:off x="11043944" y="3516822"/>
                <a:ext cx="208588" cy="216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70F3CA46-548D-4F2D-937C-78AFA57F646A}"/>
                  </a:ext>
                </a:extLst>
              </p:cNvPr>
              <p:cNvSpPr/>
              <p:nvPr/>
            </p:nvSpPr>
            <p:spPr>
              <a:xfrm>
                <a:off x="11818272" y="2439836"/>
                <a:ext cx="279919" cy="2930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AF087066-3CBF-4929-8B89-440915101DF2}"/>
                  </a:ext>
                </a:extLst>
              </p:cNvPr>
              <p:cNvCxnSpPr>
                <a:cxnSpLocks/>
                <a:stCxn id="90" idx="7"/>
              </p:cNvCxnSpPr>
              <p:nvPr/>
            </p:nvCxnSpPr>
            <p:spPr>
              <a:xfrm>
                <a:off x="11217240" y="1902335"/>
                <a:ext cx="420056" cy="6840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87CDBF0-415D-4B1A-8D32-2B4EF52A391D}"/>
                  </a:ext>
                </a:extLst>
              </p:cNvPr>
              <p:cNvCxnSpPr>
                <a:cxnSpLocks/>
                <a:stCxn id="91" idx="6"/>
              </p:cNvCxnSpPr>
              <p:nvPr/>
            </p:nvCxnSpPr>
            <p:spPr>
              <a:xfrm>
                <a:off x="11236088" y="2318417"/>
                <a:ext cx="401208" cy="2679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9B68D440-2037-4C50-9655-6E21E9658E40}"/>
                  </a:ext>
                </a:extLst>
              </p:cNvPr>
              <p:cNvCxnSpPr>
                <a:cxnSpLocks/>
                <a:stCxn id="92" idx="5"/>
              </p:cNvCxnSpPr>
              <p:nvPr/>
            </p:nvCxnSpPr>
            <p:spPr>
              <a:xfrm flipV="1">
                <a:off x="11208981" y="2586371"/>
                <a:ext cx="428315" cy="962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44AFC12-BB55-4E10-B6BF-5369A4F661E6}"/>
                  </a:ext>
                </a:extLst>
              </p:cNvPr>
              <p:cNvCxnSpPr>
                <a:cxnSpLocks/>
                <a:stCxn id="93" idx="5"/>
              </p:cNvCxnSpPr>
              <p:nvPr/>
            </p:nvCxnSpPr>
            <p:spPr>
              <a:xfrm flipV="1">
                <a:off x="11210038" y="2586371"/>
                <a:ext cx="427258" cy="4299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8DDB906-C3B4-4732-BAF0-D112DEB66090}"/>
                  </a:ext>
                </a:extLst>
              </p:cNvPr>
              <p:cNvCxnSpPr>
                <a:cxnSpLocks/>
                <a:stCxn id="94" idx="6"/>
              </p:cNvCxnSpPr>
              <p:nvPr/>
            </p:nvCxnSpPr>
            <p:spPr>
              <a:xfrm flipV="1">
                <a:off x="11252532" y="2586371"/>
                <a:ext cx="384764" cy="7048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581DACB7-410A-4578-B40B-248EBD0691E1}"/>
                  </a:ext>
                </a:extLst>
              </p:cNvPr>
              <p:cNvCxnSpPr>
                <a:cxnSpLocks/>
                <a:stCxn id="95" idx="6"/>
              </p:cNvCxnSpPr>
              <p:nvPr/>
            </p:nvCxnSpPr>
            <p:spPr>
              <a:xfrm flipV="1">
                <a:off x="11252532" y="2586371"/>
                <a:ext cx="384764" cy="10385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24A943D3-A6AF-4207-B7B8-6849C35217F9}"/>
                  </a:ext>
                </a:extLst>
              </p:cNvPr>
              <p:cNvCxnSpPr>
                <a:endCxn id="96" idx="2"/>
              </p:cNvCxnSpPr>
              <p:nvPr/>
            </p:nvCxnSpPr>
            <p:spPr>
              <a:xfrm>
                <a:off x="11637296" y="2586371"/>
                <a:ext cx="1809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0" name="Arrow: Right 129">
                <a:extLst>
                  <a:ext uri="{FF2B5EF4-FFF2-40B4-BE49-F238E27FC236}">
                    <a16:creationId xmlns:a16="http://schemas.microsoft.com/office/drawing/2014/main" id="{73ED3DDE-DAB7-4FC5-9F17-DCF80CB0BAB0}"/>
                  </a:ext>
                </a:extLst>
              </p:cNvPr>
              <p:cNvSpPr/>
              <p:nvPr/>
            </p:nvSpPr>
            <p:spPr>
              <a:xfrm>
                <a:off x="9834465" y="2938781"/>
                <a:ext cx="437142" cy="7455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10F25E2-FCE6-41B7-9FE1-D668574EDB8D}"/>
                  </a:ext>
                </a:extLst>
              </p:cNvPr>
              <p:cNvSpPr txBox="1"/>
              <p:nvPr/>
            </p:nvSpPr>
            <p:spPr>
              <a:xfrm>
                <a:off x="9634619" y="2682601"/>
                <a:ext cx="1049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N, Cells</a:t>
                </a:r>
              </a:p>
              <a:p>
                <a:r>
                  <a:rPr lang="en-GB" sz="1100" dirty="0"/>
                  <a:t>      </a:t>
                </a:r>
                <a:endParaRPr lang="en-US" sz="1100" dirty="0"/>
              </a:p>
            </p:txBody>
          </p: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71103EA2-1210-4190-837B-A73A3707B6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52583" y="1733257"/>
                <a:ext cx="49127" cy="2191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02673AB-9657-4B89-95F1-3A9899EC7EE0}"/>
                  </a:ext>
                </a:extLst>
              </p:cNvPr>
              <p:cNvSpPr txBox="1"/>
              <p:nvPr/>
            </p:nvSpPr>
            <p:spPr>
              <a:xfrm>
                <a:off x="10292331" y="2732906"/>
                <a:ext cx="685459" cy="43088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n_layer</a:t>
                </a:r>
              </a:p>
              <a:p>
                <a:r>
                  <a:rPr lang="en-GB" sz="1100" dirty="0"/>
                  <a:t>      </a:t>
                </a:r>
                <a:endParaRPr lang="en-US" sz="1100" dirty="0"/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3A97CB5-51C9-4114-90B6-7BA1130A7EB0}"/>
                </a:ext>
              </a:extLst>
            </p:cNvPr>
            <p:cNvSpPr txBox="1"/>
            <p:nvPr/>
          </p:nvSpPr>
          <p:spPr>
            <a:xfrm>
              <a:off x="11436692" y="2103676"/>
              <a:ext cx="1606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Output</a:t>
              </a:r>
              <a:r>
                <a:rPr lang="en-GB" sz="1100" dirty="0"/>
                <a:t> </a:t>
              </a:r>
              <a:endParaRPr lang="en-US" sz="11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51064C3-A06A-4964-A098-1BCFB07875CA}"/>
              </a:ext>
            </a:extLst>
          </p:cNvPr>
          <p:cNvSpPr txBox="1"/>
          <p:nvPr/>
        </p:nvSpPr>
        <p:spPr>
          <a:xfrm>
            <a:off x="232442" y="56763"/>
            <a:ext cx="6590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5. LSTM Model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3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21B3A9-8088-44C3-8762-B70E3507C48F}"/>
              </a:ext>
            </a:extLst>
          </p:cNvPr>
          <p:cNvGrpSpPr/>
          <p:nvPr/>
        </p:nvGrpSpPr>
        <p:grpSpPr>
          <a:xfrm>
            <a:off x="58479" y="388103"/>
            <a:ext cx="12075042" cy="5918473"/>
            <a:chOff x="116958" y="738977"/>
            <a:chExt cx="12075042" cy="5918473"/>
          </a:xfrm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FFB8A98E-898C-42AD-B70C-7C681EFA0F4F}"/>
                </a:ext>
              </a:extLst>
            </p:cNvPr>
            <p:cNvSpPr/>
            <p:nvPr/>
          </p:nvSpPr>
          <p:spPr>
            <a:xfrm>
              <a:off x="8221620" y="770706"/>
              <a:ext cx="3827884" cy="207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B9601F41-E929-4986-BEF2-A53F0E4C15A8}"/>
                </a:ext>
              </a:extLst>
            </p:cNvPr>
            <p:cNvSpPr/>
            <p:nvPr/>
          </p:nvSpPr>
          <p:spPr>
            <a:xfrm>
              <a:off x="7940295" y="3415453"/>
              <a:ext cx="4054555" cy="211170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4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71F9E4C2-CBE1-40D8-8FDC-335ADCF3CA84}"/>
                </a:ext>
              </a:extLst>
            </p:cNvPr>
            <p:cNvSpPr/>
            <p:nvPr/>
          </p:nvSpPr>
          <p:spPr>
            <a:xfrm>
              <a:off x="2562447" y="779265"/>
              <a:ext cx="5613990" cy="2429182"/>
            </a:xfrm>
            <a:prstGeom prst="rect">
              <a:avLst/>
            </a:prstGeom>
            <a:solidFill>
              <a:srgbClr val="E6E6FA">
                <a:alpha val="26000"/>
              </a:srgbClr>
            </a:solidFill>
            <a:ln>
              <a:solidFill>
                <a:srgbClr val="E6E6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E0006E9-E727-452D-9A7C-7C8A9E20ED94}"/>
                </a:ext>
              </a:extLst>
            </p:cNvPr>
            <p:cNvSpPr/>
            <p:nvPr/>
          </p:nvSpPr>
          <p:spPr>
            <a:xfrm>
              <a:off x="3821956" y="3341354"/>
              <a:ext cx="4000056" cy="1595975"/>
            </a:xfrm>
            <a:prstGeom prst="rect">
              <a:avLst/>
            </a:prstGeom>
            <a:solidFill>
              <a:srgbClr val="FFB6C1">
                <a:alpha val="16000"/>
              </a:srgbClr>
            </a:solidFill>
            <a:ln>
              <a:solidFill>
                <a:srgbClr val="FFB6C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DFEC8449-8FBC-4B1C-AB0C-19124D53D386}"/>
                </a:ext>
              </a:extLst>
            </p:cNvPr>
            <p:cNvSpPr/>
            <p:nvPr/>
          </p:nvSpPr>
          <p:spPr>
            <a:xfrm>
              <a:off x="3732027" y="4977507"/>
              <a:ext cx="3303180" cy="1679943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33CA299D-A523-458D-A3B9-47706C55D020}"/>
                </a:ext>
              </a:extLst>
            </p:cNvPr>
            <p:cNvSpPr/>
            <p:nvPr/>
          </p:nvSpPr>
          <p:spPr>
            <a:xfrm>
              <a:off x="116958" y="3891516"/>
              <a:ext cx="3485707" cy="16799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14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D0E9A0C-8368-4C9D-8EFE-9D8A0B87A49F}"/>
                </a:ext>
              </a:extLst>
            </p:cNvPr>
            <p:cNvSpPr/>
            <p:nvPr/>
          </p:nvSpPr>
          <p:spPr>
            <a:xfrm>
              <a:off x="223283" y="4625163"/>
              <a:ext cx="1424763" cy="5422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Dataset  structure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-Data loading and pre-processing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-15-min intervals  data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03578F35-7E5B-4B09-A792-C1B6EDB088CE}"/>
                </a:ext>
              </a:extLst>
            </p:cNvPr>
            <p:cNvSpPr/>
            <p:nvPr/>
          </p:nvSpPr>
          <p:spPr>
            <a:xfrm>
              <a:off x="2023729" y="4625163"/>
              <a:ext cx="1424763" cy="5422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-Resize the data with same length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-Data with no  n/a  values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8DA45E-CBE1-4537-9C6F-03D516800157}"/>
                </a:ext>
              </a:extLst>
            </p:cNvPr>
            <p:cNvSpPr txBox="1"/>
            <p:nvPr/>
          </p:nvSpPr>
          <p:spPr>
            <a:xfrm>
              <a:off x="598966" y="4091863"/>
              <a:ext cx="213714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1. Data Collection and Pre-processing</a:t>
              </a:r>
              <a:endParaRPr lang="en-US" sz="1000" dirty="0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A9C0E526-E606-482C-8FE4-EF95B965777A}"/>
                </a:ext>
              </a:extLst>
            </p:cNvPr>
            <p:cNvSpPr txBox="1"/>
            <p:nvPr/>
          </p:nvSpPr>
          <p:spPr>
            <a:xfrm>
              <a:off x="4541872" y="4932049"/>
              <a:ext cx="213714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2. Introducing Missing Data</a:t>
              </a:r>
              <a:endParaRPr lang="en-US" sz="1000" dirty="0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1EE09249-6F5A-4B42-A149-ED11CE9F8803}"/>
                </a:ext>
              </a:extLst>
            </p:cNvPr>
            <p:cNvSpPr/>
            <p:nvPr/>
          </p:nvSpPr>
          <p:spPr>
            <a:xfrm>
              <a:off x="3866705" y="5167423"/>
              <a:ext cx="1424763" cy="5422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Missing data mechanisms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MAR and MCAR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1378B0F3-E1D7-4F46-8D66-74196F5B3D79}"/>
                </a:ext>
              </a:extLst>
            </p:cNvPr>
            <p:cNvSpPr/>
            <p:nvPr/>
          </p:nvSpPr>
          <p:spPr>
            <a:xfrm>
              <a:off x="5383617" y="5838946"/>
              <a:ext cx="1424763" cy="5422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Missing  rate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0.2,0.3, and 0.4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B51BA4E9-43CA-4591-AABB-E8FC9BE0A0F2}"/>
                </a:ext>
              </a:extLst>
            </p:cNvPr>
            <p:cNvSpPr/>
            <p:nvPr/>
          </p:nvSpPr>
          <p:spPr>
            <a:xfrm>
              <a:off x="5383616" y="5164380"/>
              <a:ext cx="1424763" cy="5422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Handling missing values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-Separate values  with missing values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237E9C-5E0E-48CD-B792-9FC6AED93243}"/>
                </a:ext>
              </a:extLst>
            </p:cNvPr>
            <p:cNvCxnSpPr>
              <a:stCxn id="3" idx="3"/>
              <a:endCxn id="301" idx="1"/>
            </p:cNvCxnSpPr>
            <p:nvPr/>
          </p:nvCxnSpPr>
          <p:spPr>
            <a:xfrm>
              <a:off x="1648046" y="4896293"/>
              <a:ext cx="3756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9F72F3BE-5E33-43FF-A004-4A1FBD30F9C8}"/>
                </a:ext>
              </a:extLst>
            </p:cNvPr>
            <p:cNvSpPr txBox="1"/>
            <p:nvPr/>
          </p:nvSpPr>
          <p:spPr>
            <a:xfrm>
              <a:off x="4412508" y="3313314"/>
              <a:ext cx="239587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3. Data Preparation and Categorization</a:t>
              </a:r>
              <a:endParaRPr lang="en-US" sz="1000" dirty="0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6ED1A15B-A7C4-4ED3-856D-3CF5E6513DDA}"/>
                </a:ext>
              </a:extLst>
            </p:cNvPr>
            <p:cNvSpPr/>
            <p:nvPr/>
          </p:nvSpPr>
          <p:spPr>
            <a:xfrm>
              <a:off x="4185681" y="3992425"/>
              <a:ext cx="1424763" cy="542260"/>
            </a:xfrm>
            <a:prstGeom prst="rect">
              <a:avLst/>
            </a:prstGeom>
            <a:solidFill>
              <a:srgbClr val="FFB6C1">
                <a:alpha val="5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Data categorization 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00EE3F03-60EC-4784-9226-A3F6BD464338}"/>
                </a:ext>
              </a:extLst>
            </p:cNvPr>
            <p:cNvSpPr/>
            <p:nvPr/>
          </p:nvSpPr>
          <p:spPr>
            <a:xfrm>
              <a:off x="6322827" y="4291925"/>
              <a:ext cx="1424763" cy="542260"/>
            </a:xfrm>
            <a:prstGeom prst="rect">
              <a:avLst/>
            </a:prstGeom>
            <a:solidFill>
              <a:srgbClr val="FFB6C1">
                <a:alpha val="5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Categorical feature encoding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4B5095A8-2BE4-44CE-92B4-A0F057D10A61}"/>
                </a:ext>
              </a:extLst>
            </p:cNvPr>
            <p:cNvSpPr/>
            <p:nvPr/>
          </p:nvSpPr>
          <p:spPr>
            <a:xfrm>
              <a:off x="6322826" y="3549603"/>
              <a:ext cx="1424763" cy="542260"/>
            </a:xfrm>
            <a:prstGeom prst="rect">
              <a:avLst/>
            </a:prstGeom>
            <a:solidFill>
              <a:srgbClr val="FFB6C1">
                <a:alpha val="5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Data normalization standard scalar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47ED596A-9D55-410C-83F2-FCAEF45F7697}"/>
                </a:ext>
              </a:extLst>
            </p:cNvPr>
            <p:cNvCxnSpPr>
              <a:stCxn id="301" idx="3"/>
              <a:endCxn id="304" idx="1"/>
            </p:cNvCxnSpPr>
            <p:nvPr/>
          </p:nvCxnSpPr>
          <p:spPr>
            <a:xfrm>
              <a:off x="3448492" y="4896293"/>
              <a:ext cx="418213" cy="54226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675D518C-9B11-4D9C-A97F-A992D010A447}"/>
                </a:ext>
              </a:extLst>
            </p:cNvPr>
            <p:cNvCxnSpPr>
              <a:stCxn id="304" idx="2"/>
              <a:endCxn id="305" idx="1"/>
            </p:cNvCxnSpPr>
            <p:nvPr/>
          </p:nvCxnSpPr>
          <p:spPr>
            <a:xfrm rot="16200000" flipH="1">
              <a:off x="4781156" y="5507614"/>
              <a:ext cx="400393" cy="804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6BF2B3FE-E4F3-4934-85D5-33F4694454BD}"/>
                </a:ext>
              </a:extLst>
            </p:cNvPr>
            <p:cNvCxnSpPr>
              <a:stCxn id="305" idx="0"/>
              <a:endCxn id="306" idx="2"/>
            </p:cNvCxnSpPr>
            <p:nvPr/>
          </p:nvCxnSpPr>
          <p:spPr>
            <a:xfrm flipH="1" flipV="1">
              <a:off x="6095998" y="5706640"/>
              <a:ext cx="1" cy="1323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Connector: Elbow 282">
              <a:extLst>
                <a:ext uri="{FF2B5EF4-FFF2-40B4-BE49-F238E27FC236}">
                  <a16:creationId xmlns:a16="http://schemas.microsoft.com/office/drawing/2014/main" id="{B2AC9B72-596D-4B11-BA7F-B83FD9026072}"/>
                </a:ext>
              </a:extLst>
            </p:cNvPr>
            <p:cNvCxnSpPr>
              <a:stCxn id="306" idx="0"/>
              <a:endCxn id="310" idx="2"/>
            </p:cNvCxnSpPr>
            <p:nvPr/>
          </p:nvCxnSpPr>
          <p:spPr>
            <a:xfrm rot="16200000" flipV="1">
              <a:off x="5182184" y="4250565"/>
              <a:ext cx="629695" cy="119793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or: Elbow 285">
              <a:extLst>
                <a:ext uri="{FF2B5EF4-FFF2-40B4-BE49-F238E27FC236}">
                  <a16:creationId xmlns:a16="http://schemas.microsoft.com/office/drawing/2014/main" id="{5603289B-EDCB-4845-AA71-BBB95CFA8BE2}"/>
                </a:ext>
              </a:extLst>
            </p:cNvPr>
            <p:cNvCxnSpPr>
              <a:stCxn id="310" idx="3"/>
              <a:endCxn id="311" idx="1"/>
            </p:cNvCxnSpPr>
            <p:nvPr/>
          </p:nvCxnSpPr>
          <p:spPr>
            <a:xfrm>
              <a:off x="5610444" y="4263555"/>
              <a:ext cx="712383" cy="29950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9F56D4D8-74C1-46C4-89BC-B07B57097335}"/>
                </a:ext>
              </a:extLst>
            </p:cNvPr>
            <p:cNvCxnSpPr>
              <a:cxnSpLocks/>
              <a:stCxn id="311" idx="0"/>
              <a:endCxn id="312" idx="2"/>
            </p:cNvCxnSpPr>
            <p:nvPr/>
          </p:nvCxnSpPr>
          <p:spPr>
            <a:xfrm flipH="1" flipV="1">
              <a:off x="7035208" y="4091863"/>
              <a:ext cx="1" cy="2000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5F18D53E-ECD0-488A-BB5E-4ACA1C19B92E}"/>
                </a:ext>
              </a:extLst>
            </p:cNvPr>
            <p:cNvSpPr txBox="1"/>
            <p:nvPr/>
          </p:nvSpPr>
          <p:spPr>
            <a:xfrm>
              <a:off x="4050998" y="779265"/>
              <a:ext cx="262801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4. Criterion Model Selection for Imputation</a:t>
              </a:r>
              <a:endParaRPr lang="en-US" sz="1000" dirty="0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652AFF6B-4EB2-4A5E-BB65-ECC11FC55DCC}"/>
                </a:ext>
              </a:extLst>
            </p:cNvPr>
            <p:cNvSpPr/>
            <p:nvPr/>
          </p:nvSpPr>
          <p:spPr>
            <a:xfrm>
              <a:off x="2658140" y="1918241"/>
              <a:ext cx="2239922" cy="903867"/>
            </a:xfrm>
            <a:prstGeom prst="rect">
              <a:avLst/>
            </a:prstGeom>
            <a:solidFill>
              <a:srgbClr val="E6E6FA">
                <a:alpha val="7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Models Used </a:t>
              </a:r>
            </a:p>
            <a:p>
              <a:pPr marL="171450" indent="-171450" algn="ctr">
                <a:buFontTx/>
                <a:buChar char="-"/>
              </a:pPr>
              <a:r>
                <a:rPr lang="en-GB" sz="900" dirty="0">
                  <a:solidFill>
                    <a:schemeClr val="tx1"/>
                  </a:solidFill>
                </a:rPr>
                <a:t>Statical: mean, linear arima</a:t>
              </a:r>
            </a:p>
            <a:p>
              <a:pPr marL="171450" indent="-171450" algn="ctr">
                <a:buFontTx/>
                <a:buChar char="-"/>
              </a:pPr>
              <a:r>
                <a:rPr lang="en-US" sz="900" dirty="0">
                  <a:solidFill>
                    <a:schemeClr val="tx1"/>
                  </a:solidFill>
                </a:rPr>
                <a:t>Packages: softimpute, mice - </a:t>
              </a:r>
              <a:r>
                <a:rPr lang="en-US" sz="900" dirty="0" err="1">
                  <a:solidFill>
                    <a:schemeClr val="tx1"/>
                  </a:solidFill>
                </a:rPr>
                <a:t>lgbm</a:t>
              </a:r>
              <a:r>
                <a:rPr lang="en-US" sz="900" dirty="0">
                  <a:solidFill>
                    <a:schemeClr val="tx1"/>
                  </a:solidFill>
                </a:rPr>
                <a:t>, knn</a:t>
              </a:r>
            </a:p>
            <a:p>
              <a:pPr marL="171450" indent="-171450" algn="ctr">
                <a:buFontTx/>
                <a:buChar char="-"/>
              </a:pPr>
              <a:r>
                <a:rPr lang="en-US" sz="900" dirty="0">
                  <a:solidFill>
                    <a:schemeClr val="tx1"/>
                  </a:solidFill>
                </a:rPr>
                <a:t>Traditional ML: RF, SVM, MLP</a:t>
              </a:r>
            </a:p>
            <a:p>
              <a:pPr marL="171450" indent="-171450" algn="ctr">
                <a:buFontTx/>
                <a:buChar char="-"/>
              </a:pPr>
              <a:r>
                <a:rPr lang="en-US" sz="900" dirty="0">
                  <a:solidFill>
                    <a:schemeClr val="tx1"/>
                  </a:solidFill>
                </a:rPr>
                <a:t>Advanced ML : Transformers, LSTM</a:t>
              </a:r>
            </a:p>
            <a:p>
              <a:pPr marL="171450" indent="-171450" algn="ctr">
                <a:buFontTx/>
                <a:buChar char="-"/>
              </a:pPr>
              <a:r>
                <a:rPr lang="en-US" sz="900" dirty="0">
                  <a:solidFill>
                    <a:schemeClr val="tx1"/>
                  </a:solidFill>
                </a:rPr>
                <a:t>SOA: LNN 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DA4F28DE-ED9E-4CEB-999F-5BEA9E1989F3}"/>
                </a:ext>
              </a:extLst>
            </p:cNvPr>
            <p:cNvSpPr/>
            <p:nvPr/>
          </p:nvSpPr>
          <p:spPr>
            <a:xfrm>
              <a:off x="5900179" y="999341"/>
              <a:ext cx="1816398" cy="542260"/>
            </a:xfrm>
            <a:prstGeom prst="rect">
              <a:avLst/>
            </a:prstGeom>
            <a:solidFill>
              <a:srgbClr val="E6E6FA">
                <a:alpha val="7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Grid search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- Optimized deep learning models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18349161-A70D-422B-BA36-F36F81E84949}"/>
                </a:ext>
              </a:extLst>
            </p:cNvPr>
            <p:cNvSpPr/>
            <p:nvPr/>
          </p:nvSpPr>
          <p:spPr>
            <a:xfrm>
              <a:off x="5320705" y="1821853"/>
              <a:ext cx="2395872" cy="542260"/>
            </a:xfrm>
            <a:prstGeom prst="rect">
              <a:avLst/>
            </a:prstGeom>
            <a:solidFill>
              <a:srgbClr val="E6E6FA">
                <a:alpha val="7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Selection criteria 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- Top 2 models based on high performance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AD174B76-513A-4002-90F3-2A12AEF1A5BF}"/>
                </a:ext>
              </a:extLst>
            </p:cNvPr>
            <p:cNvSpPr/>
            <p:nvPr/>
          </p:nvSpPr>
          <p:spPr>
            <a:xfrm>
              <a:off x="5838600" y="2541855"/>
              <a:ext cx="1939557" cy="542260"/>
            </a:xfrm>
            <a:prstGeom prst="rect">
              <a:avLst/>
            </a:prstGeom>
            <a:solidFill>
              <a:srgbClr val="E6E6FA">
                <a:alpha val="7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Performance metrics with actual data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RMSE Score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Correlation 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17" name="Connector: Elbow 316">
              <a:extLst>
                <a:ext uri="{FF2B5EF4-FFF2-40B4-BE49-F238E27FC236}">
                  <a16:creationId xmlns:a16="http://schemas.microsoft.com/office/drawing/2014/main" id="{1FF682A7-3B9C-4B97-9681-C224A9793724}"/>
                </a:ext>
              </a:extLst>
            </p:cNvPr>
            <p:cNvCxnSpPr>
              <a:stCxn id="312" idx="0"/>
              <a:endCxn id="342" idx="2"/>
            </p:cNvCxnSpPr>
            <p:nvPr/>
          </p:nvCxnSpPr>
          <p:spPr>
            <a:xfrm rot="16200000" flipV="1">
              <a:off x="5042908" y="1557302"/>
              <a:ext cx="727495" cy="325710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Connector: Elbow 328">
              <a:extLst>
                <a:ext uri="{FF2B5EF4-FFF2-40B4-BE49-F238E27FC236}">
                  <a16:creationId xmlns:a16="http://schemas.microsoft.com/office/drawing/2014/main" id="{DE7B13A5-831E-453D-B224-58F794724682}"/>
                </a:ext>
              </a:extLst>
            </p:cNvPr>
            <p:cNvCxnSpPr>
              <a:stCxn id="342" idx="0"/>
              <a:endCxn id="344" idx="1"/>
            </p:cNvCxnSpPr>
            <p:nvPr/>
          </p:nvCxnSpPr>
          <p:spPr>
            <a:xfrm rot="5400000" flipH="1" flipV="1">
              <a:off x="4515255" y="533317"/>
              <a:ext cx="647770" cy="212207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ctor: Elbow 330">
              <a:extLst>
                <a:ext uri="{FF2B5EF4-FFF2-40B4-BE49-F238E27FC236}">
                  <a16:creationId xmlns:a16="http://schemas.microsoft.com/office/drawing/2014/main" id="{7FFE6E82-6E47-4749-85D3-71F437C71DAF}"/>
                </a:ext>
              </a:extLst>
            </p:cNvPr>
            <p:cNvCxnSpPr>
              <a:stCxn id="344" idx="3"/>
              <a:endCxn id="347" idx="3"/>
            </p:cNvCxnSpPr>
            <p:nvPr/>
          </p:nvCxnSpPr>
          <p:spPr>
            <a:xfrm>
              <a:off x="7716577" y="1270471"/>
              <a:ext cx="61580" cy="1542514"/>
            </a:xfrm>
            <a:prstGeom prst="bentConnector3">
              <a:avLst>
                <a:gd name="adj1" fmla="val 47122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1A8D2326-E5BD-4828-99DC-CF1A744659CF}"/>
                </a:ext>
              </a:extLst>
            </p:cNvPr>
            <p:cNvCxnSpPr>
              <a:stCxn id="347" idx="0"/>
            </p:cNvCxnSpPr>
            <p:nvPr/>
          </p:nvCxnSpPr>
          <p:spPr>
            <a:xfrm flipH="1" flipV="1">
              <a:off x="6808378" y="2364113"/>
              <a:ext cx="1" cy="1777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FA9EBAF4-CC42-47B1-959C-5781E44450E5}"/>
                </a:ext>
              </a:extLst>
            </p:cNvPr>
            <p:cNvSpPr txBox="1"/>
            <p:nvPr/>
          </p:nvSpPr>
          <p:spPr>
            <a:xfrm>
              <a:off x="8947742" y="3621990"/>
              <a:ext cx="324425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5. Weighted LNN-LSTM  Implementation</a:t>
              </a:r>
              <a:endParaRPr lang="en-US" sz="1000" dirty="0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3472BD46-4BFC-4FF3-B54B-0F0BF35178A5}"/>
                </a:ext>
              </a:extLst>
            </p:cNvPr>
            <p:cNvSpPr/>
            <p:nvPr/>
          </p:nvSpPr>
          <p:spPr>
            <a:xfrm>
              <a:off x="8007641" y="4735188"/>
              <a:ext cx="1881963" cy="5422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Model combination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Long Short Term Memory (LSTM)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Liquid Neural Network (LNN)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D4D72072-EB4E-408F-99BC-C38AB1C7D8A3}"/>
                </a:ext>
              </a:extLst>
            </p:cNvPr>
            <p:cNvSpPr/>
            <p:nvPr/>
          </p:nvSpPr>
          <p:spPr>
            <a:xfrm>
              <a:off x="10353889" y="4729079"/>
              <a:ext cx="1424763" cy="5422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Determining weights 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- Inverse RMSE calculation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80115517-63F3-408A-91E8-86323BC82C3B}"/>
                </a:ext>
              </a:extLst>
            </p:cNvPr>
            <p:cNvSpPr/>
            <p:nvPr/>
          </p:nvSpPr>
          <p:spPr>
            <a:xfrm>
              <a:off x="9246775" y="3868211"/>
              <a:ext cx="1424763" cy="5422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Aggregate imputed values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-Weighted sum of LNN and LSTM results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54" name="Connector: Elbow 353">
              <a:extLst>
                <a:ext uri="{FF2B5EF4-FFF2-40B4-BE49-F238E27FC236}">
                  <a16:creationId xmlns:a16="http://schemas.microsoft.com/office/drawing/2014/main" id="{987F2569-6082-4C5E-B008-8BD67B791E8D}"/>
                </a:ext>
              </a:extLst>
            </p:cNvPr>
            <p:cNvCxnSpPr>
              <a:stCxn id="346" idx="3"/>
              <a:endCxn id="366" idx="0"/>
            </p:cNvCxnSpPr>
            <p:nvPr/>
          </p:nvCxnSpPr>
          <p:spPr>
            <a:xfrm>
              <a:off x="7716577" y="2092983"/>
              <a:ext cx="1232046" cy="264220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nector: Elbow 355">
              <a:extLst>
                <a:ext uri="{FF2B5EF4-FFF2-40B4-BE49-F238E27FC236}">
                  <a16:creationId xmlns:a16="http://schemas.microsoft.com/office/drawing/2014/main" id="{C4A76D0E-3115-4900-A419-B7DBA93E0B61}"/>
                </a:ext>
              </a:extLst>
            </p:cNvPr>
            <p:cNvCxnSpPr>
              <a:stCxn id="372" idx="0"/>
              <a:endCxn id="373" idx="2"/>
            </p:cNvCxnSpPr>
            <p:nvPr/>
          </p:nvCxnSpPr>
          <p:spPr>
            <a:xfrm rot="16200000" flipV="1">
              <a:off x="10353410" y="4016218"/>
              <a:ext cx="318608" cy="110711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20449ED8-DAAE-4495-8D0D-AE25AE578BCC}"/>
                </a:ext>
              </a:extLst>
            </p:cNvPr>
            <p:cNvCxnSpPr>
              <a:stCxn id="366" idx="3"/>
              <a:endCxn id="372" idx="1"/>
            </p:cNvCxnSpPr>
            <p:nvPr/>
          </p:nvCxnSpPr>
          <p:spPr>
            <a:xfrm flipV="1">
              <a:off x="9889604" y="5000209"/>
              <a:ext cx="464285" cy="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373D096-FF43-4B17-82B6-63BC18FAE130}"/>
                </a:ext>
              </a:extLst>
            </p:cNvPr>
            <p:cNvSpPr/>
            <p:nvPr/>
          </p:nvSpPr>
          <p:spPr>
            <a:xfrm>
              <a:off x="10389268" y="1144502"/>
              <a:ext cx="1640745" cy="5422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Imputation Process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- Scale back imputed values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- Update dataset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3DC3FB9D-FAD9-4326-9269-7874FCAE76CA}"/>
                </a:ext>
              </a:extLst>
            </p:cNvPr>
            <p:cNvSpPr txBox="1"/>
            <p:nvPr/>
          </p:nvSpPr>
          <p:spPr>
            <a:xfrm>
              <a:off x="8947742" y="738977"/>
              <a:ext cx="183811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6. Imputation of Missing Values</a:t>
              </a:r>
              <a:endParaRPr lang="en-US" sz="1000" dirty="0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7DFB2D23-A680-47CB-B837-7670AE1F3E08}"/>
                </a:ext>
              </a:extLst>
            </p:cNvPr>
            <p:cNvSpPr/>
            <p:nvPr/>
          </p:nvSpPr>
          <p:spPr>
            <a:xfrm>
              <a:off x="9374371" y="2018832"/>
              <a:ext cx="1424763" cy="5422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RMSE Calculation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- Evaluate model accuracy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953BEB12-4EE5-40B2-B1CE-4B40ADB876AF}"/>
                </a:ext>
              </a:extLst>
            </p:cNvPr>
            <p:cNvSpPr/>
            <p:nvPr/>
          </p:nvSpPr>
          <p:spPr>
            <a:xfrm>
              <a:off x="8238017" y="1117235"/>
              <a:ext cx="1816397" cy="5422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Correlation analysis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-Pearson correlation coefficient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80" name="Connector: Elbow 379">
              <a:extLst>
                <a:ext uri="{FF2B5EF4-FFF2-40B4-BE49-F238E27FC236}">
                  <a16:creationId xmlns:a16="http://schemas.microsoft.com/office/drawing/2014/main" id="{1C874717-ED20-4F64-A6C3-1A428B1A2AFB}"/>
                </a:ext>
              </a:extLst>
            </p:cNvPr>
            <p:cNvCxnSpPr>
              <a:cxnSpLocks/>
              <a:stCxn id="373" idx="3"/>
            </p:cNvCxnSpPr>
            <p:nvPr/>
          </p:nvCxnSpPr>
          <p:spPr>
            <a:xfrm flipV="1">
              <a:off x="10671538" y="1686867"/>
              <a:ext cx="530393" cy="245247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Connector: Elbow 393">
              <a:extLst>
                <a:ext uri="{FF2B5EF4-FFF2-40B4-BE49-F238E27FC236}">
                  <a16:creationId xmlns:a16="http://schemas.microsoft.com/office/drawing/2014/main" id="{C1AF671C-D347-4EB6-8904-E78B6E4078BC}"/>
                </a:ext>
              </a:extLst>
            </p:cNvPr>
            <p:cNvCxnSpPr>
              <a:stCxn id="374" idx="1"/>
              <a:endCxn id="378" idx="0"/>
            </p:cNvCxnSpPr>
            <p:nvPr/>
          </p:nvCxnSpPr>
          <p:spPr>
            <a:xfrm rot="10800000" flipV="1">
              <a:off x="10086754" y="1415632"/>
              <a:ext cx="302515" cy="6032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Connector: Elbow 395">
              <a:extLst>
                <a:ext uri="{FF2B5EF4-FFF2-40B4-BE49-F238E27FC236}">
                  <a16:creationId xmlns:a16="http://schemas.microsoft.com/office/drawing/2014/main" id="{09DA90B8-6136-4CA7-8674-F54B78B5A77A}"/>
                </a:ext>
              </a:extLst>
            </p:cNvPr>
            <p:cNvCxnSpPr>
              <a:stCxn id="378" idx="1"/>
              <a:endCxn id="379" idx="2"/>
            </p:cNvCxnSpPr>
            <p:nvPr/>
          </p:nvCxnSpPr>
          <p:spPr>
            <a:xfrm rot="10800000">
              <a:off x="9146217" y="1659496"/>
              <a:ext cx="228155" cy="6304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Cylinder 398">
              <a:extLst>
                <a:ext uri="{FF2B5EF4-FFF2-40B4-BE49-F238E27FC236}">
                  <a16:creationId xmlns:a16="http://schemas.microsoft.com/office/drawing/2014/main" id="{E037B6CF-EC84-4B2E-8B4A-CE78085DD854}"/>
                </a:ext>
              </a:extLst>
            </p:cNvPr>
            <p:cNvSpPr/>
            <p:nvPr/>
          </p:nvSpPr>
          <p:spPr>
            <a:xfrm>
              <a:off x="1137684" y="5838946"/>
              <a:ext cx="680483" cy="542260"/>
            </a:xfrm>
            <a:prstGeom prst="can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FAE232F4-9212-4FAE-9989-1A15F70C520E}"/>
                </a:ext>
              </a:extLst>
            </p:cNvPr>
            <p:cNvSpPr txBox="1"/>
            <p:nvPr/>
          </p:nvSpPr>
          <p:spPr>
            <a:xfrm>
              <a:off x="678259" y="6381206"/>
              <a:ext cx="222797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Input Data (Energy Consumption Data)</a:t>
              </a:r>
              <a:endParaRPr lang="en-US" sz="1000" dirty="0"/>
            </a:p>
          </p:txBody>
        </p:sp>
        <p:cxnSp>
          <p:nvCxnSpPr>
            <p:cNvPr id="402" name="Connector: Elbow 401">
              <a:extLst>
                <a:ext uri="{FF2B5EF4-FFF2-40B4-BE49-F238E27FC236}">
                  <a16:creationId xmlns:a16="http://schemas.microsoft.com/office/drawing/2014/main" id="{8E1C2D67-406B-4A72-A4F2-FDED9C407C50}"/>
                </a:ext>
              </a:extLst>
            </p:cNvPr>
            <p:cNvCxnSpPr>
              <a:stCxn id="399" idx="1"/>
            </p:cNvCxnSpPr>
            <p:nvPr/>
          </p:nvCxnSpPr>
          <p:spPr>
            <a:xfrm rot="16200000" flipV="1">
              <a:off x="876457" y="5237477"/>
              <a:ext cx="660676" cy="54226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983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46497</TotalTime>
  <Words>1060</Words>
  <Application>Microsoft Office PowerPoint</Application>
  <PresentationFormat>Widescreen</PresentationFormat>
  <Paragraphs>329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Diagrams </vt:lpstr>
      <vt:lpstr>Contents:  1. LNN-LSTM Weighted Architecture (Suggested model 1)  2. LNN-LSTM Suggested model 2  3. Stand alone LNN model (Example 1)  4. Stand alone LNN Model (Example 2)  5. LSTM Model Architecture  6. Flow of Methodology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</dc:creator>
  <cp:lastModifiedBy>MurtazaSaeed</cp:lastModifiedBy>
  <cp:revision>171</cp:revision>
  <dcterms:created xsi:type="dcterms:W3CDTF">2024-07-16T13:02:13Z</dcterms:created>
  <dcterms:modified xsi:type="dcterms:W3CDTF">2025-03-13T04:59:23Z</dcterms:modified>
</cp:coreProperties>
</file>