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4" r:id="rId4"/>
    <p:sldId id="258" r:id="rId5"/>
    <p:sldId id="259" r:id="rId6"/>
    <p:sldId id="263" r:id="rId7"/>
    <p:sldId id="261" r:id="rId8"/>
    <p:sldId id="265" r:id="rId9"/>
    <p:sldId id="281" r:id="rId10"/>
    <p:sldId id="268" r:id="rId11"/>
    <p:sldId id="269" r:id="rId12"/>
    <p:sldId id="270" r:id="rId13"/>
    <p:sldId id="271" r:id="rId14"/>
    <p:sldId id="279" r:id="rId15"/>
    <p:sldId id="278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91" r:id="rId24"/>
    <p:sldId id="296" r:id="rId25"/>
    <p:sldId id="283" r:id="rId26"/>
    <p:sldId id="284" r:id="rId27"/>
    <p:sldId id="285" r:id="rId28"/>
    <p:sldId id="286" r:id="rId29"/>
    <p:sldId id="287" r:id="rId30"/>
    <p:sldId id="290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BB57B-D95C-4D8C-81BA-CA5D502117A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252C-2100-4269-B07A-907A90A7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0303-5C8E-4347-A7C9-EF753B343F6F}" type="datetime4">
              <a:rPr lang="en-US" smtClean="0"/>
              <a:t>October 13,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4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69E2-D1E2-4666-99B9-97EB3410D85C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E9C7-42DB-4541-BCFD-27DF9067A4FB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3566-B0F2-47B2-9C05-558448652271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5AD-FEBB-4274-AE0E-AA7D5E1A64C8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B533-DB9B-46F2-8FD5-B6A368A24DAA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7D57-51DC-4C3C-8E38-BBC5253C8E03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76D-14BB-4F8B-9856-DC7CB897E10F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5CE0-8E2F-40EF-866B-18EFA25D9C33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2B93-B4C3-46CA-94DE-90A77260B0B8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4DC673-6838-4F08-9AD7-E96839F21A8D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5205-A7C9-46B3-B903-21109865A522}" type="datetime4">
              <a:rPr lang="en-US" smtClean="0"/>
              <a:t>October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K. N. Toosi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A53B39-2F80-4F0B-8B2C-35C8FD0E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â«Ø¨Ø³Ù Ø§ÙÙÙ Ø§ÙØ±Ø­ÙÙ Ø§ÙØ±Ø­ÙÙâ¬â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0" y="1535886"/>
            <a:ext cx="5218283" cy="45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Preliminary Concepts /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Binary Search</a:t>
            </a:r>
          </a:p>
          <a:p>
            <a:r>
              <a:rPr lang="en-US" sz="2800" dirty="0" smtClean="0"/>
              <a:t>Maximum Flow</a:t>
            </a:r>
          </a:p>
          <a:p>
            <a:r>
              <a:rPr lang="en-US" sz="2800" dirty="0" smtClean="0"/>
              <a:t>Minimum </a:t>
            </a:r>
            <a:r>
              <a:rPr lang="en-US" sz="2800" dirty="0"/>
              <a:t>C</a:t>
            </a:r>
            <a:r>
              <a:rPr lang="en-US" sz="2800" dirty="0" smtClean="0"/>
              <a:t>ost 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Binary Search</a:t>
            </a:r>
            <a:endParaRPr lang="en-US" cap="none" dirty="0"/>
          </a:p>
        </p:txBody>
      </p:sp>
      <p:pic>
        <p:nvPicPr>
          <p:cNvPr id="2050" name="Picture 2" descr="Image result for binary sear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313069"/>
            <a:ext cx="5689600" cy="404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Maximum Flow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altLang="zh-CN" sz="2400" dirty="0" smtClean="0"/>
              <a:t>Maximum Flow Problem</a:t>
            </a:r>
          </a:p>
          <a:p>
            <a:pPr marL="342900" indent="-342900"/>
            <a:r>
              <a:rPr lang="en-US" altLang="zh-CN" sz="2400" dirty="0" smtClean="0"/>
              <a:t>Ford-Fulkerson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Maximum Flow Problem</a:t>
            </a:r>
            <a:endParaRPr lang="en-US" cap="none" dirty="0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619500" y="2626478"/>
            <a:ext cx="4953000" cy="2743200"/>
            <a:chOff x="1008" y="2426"/>
            <a:chExt cx="3120" cy="1728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008" y="2544"/>
              <a:ext cx="3120" cy="1484"/>
              <a:chOff x="1008" y="2544"/>
              <a:chExt cx="3120" cy="1484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008" y="3098"/>
                <a:ext cx="374" cy="332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1819" y="3652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3754" y="3098"/>
                <a:ext cx="374" cy="3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74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819" y="2544"/>
                <a:ext cx="375" cy="3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V="1">
                <a:off x="1382" y="2876"/>
                <a:ext cx="50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1320" y="3430"/>
                <a:ext cx="499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1882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flipV="1">
                <a:off x="2131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2194" y="27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2194" y="38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3254" y="2821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V="1">
                <a:off x="3254" y="3430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3067" y="2880"/>
                <a:ext cx="5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>
                <a:off x="2194" y="2821"/>
                <a:ext cx="686" cy="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1392" y="27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390" y="242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494" y="271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584" y="31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102" y="31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2534" y="31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072" y="31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542" y="353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1344" y="36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2438" y="386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Ford-</a:t>
            </a:r>
            <a:r>
              <a:rPr lang="en-US" altLang="zh-CN" cap="none" dirty="0"/>
              <a:t>F</a:t>
            </a:r>
            <a:r>
              <a:rPr lang="en-US" altLang="zh-CN" cap="none" dirty="0" smtClean="0"/>
              <a:t>ulkerson Method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cs typeface="Calibri Light" panose="020F0302020204030204" pitchFamily="34" charset="0"/>
              </a:rPr>
              <a:t>FORD-FULKERSON-METHOD (G, s, t) :</a:t>
            </a:r>
            <a:endParaRPr lang="en-US" altLang="zh-CN" sz="2400" dirty="0"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initialize flow </a:t>
            </a:r>
            <a:r>
              <a:rPr lang="en-US" altLang="zh-CN" sz="2400" i="1" dirty="0"/>
              <a:t>f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while</a:t>
            </a:r>
            <a:r>
              <a:rPr lang="en-US" altLang="zh-CN" sz="2400" dirty="0"/>
              <a:t> there exists an </a:t>
            </a:r>
            <a:r>
              <a:rPr lang="en-US" altLang="zh-CN" sz="2400" i="1" dirty="0"/>
              <a:t>augmenting</a:t>
            </a:r>
            <a:r>
              <a:rPr lang="en-US" altLang="zh-CN" sz="2400" dirty="0"/>
              <a:t> path </a:t>
            </a:r>
            <a:r>
              <a:rPr lang="en-US" altLang="zh-CN" sz="2400" i="1" dirty="0"/>
              <a:t>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FF0000"/>
                </a:solidFill>
              </a:rPr>
              <a:t>do</a:t>
            </a:r>
            <a:r>
              <a:rPr lang="en-US" altLang="zh-CN" sz="2400" dirty="0"/>
              <a:t> </a:t>
            </a:r>
            <a:r>
              <a:rPr lang="en-US" altLang="zh-CN" sz="2400" i="1" dirty="0"/>
              <a:t>augment</a:t>
            </a:r>
            <a:r>
              <a:rPr lang="en-US" altLang="zh-CN" sz="2400" dirty="0"/>
              <a:t> flow </a:t>
            </a:r>
            <a:r>
              <a:rPr lang="en-US" altLang="zh-CN" sz="2400" i="1" dirty="0"/>
              <a:t>f</a:t>
            </a:r>
            <a:r>
              <a:rPr lang="en-US" altLang="zh-CN" sz="2400" dirty="0"/>
              <a:t> along </a:t>
            </a:r>
            <a:r>
              <a:rPr lang="en-US" altLang="zh-CN" sz="2400" i="1" dirty="0"/>
              <a:t>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return </a:t>
            </a:r>
            <a:r>
              <a:rPr lang="en-US" altLang="zh-CN" sz="2400" i="1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Ford-Fulkerson Method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7" y="2510457"/>
            <a:ext cx="4540153" cy="3357155"/>
          </a:xfrm>
          <a:prstGeom prst="rect">
            <a:avLst/>
          </a:prstGeom>
        </p:spPr>
      </p:pic>
      <p:pic>
        <p:nvPicPr>
          <p:cNvPr id="8" name="Content Placeholder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10456"/>
            <a:ext cx="4702628" cy="33571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Minimum Cost Flow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363738"/>
            <a:ext cx="5200650" cy="3762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to tackle the problem?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Binary search on answer </a:t>
            </a:r>
          </a:p>
          <a:p>
            <a:r>
              <a:rPr lang="en-US" sz="2400" dirty="0" smtClean="0"/>
              <a:t>Choose a wavelength</a:t>
            </a:r>
          </a:p>
          <a:p>
            <a:r>
              <a:rPr lang="en-US" sz="2400" dirty="0" smtClean="0"/>
              <a:t>Get as much as you can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o to the next wavelength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</m:d>
                        </m:e>
                      </m:func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drunk emoji transparen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45" y="4127500"/>
            <a:ext cx="1757719" cy="161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Utilized networks for Numerical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US Network</a:t>
            </a:r>
          </a:p>
          <a:p>
            <a:r>
              <a:rPr lang="en-US" sz="2400" dirty="0" smtClean="0"/>
              <a:t>German Network</a:t>
            </a:r>
          </a:p>
          <a:p>
            <a:r>
              <a:rPr lang="en-US" sz="2400" dirty="0" smtClean="0"/>
              <a:t>European Network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005" y="959533"/>
            <a:ext cx="10081678" cy="5166947"/>
          </a:xfrm>
        </p:spPr>
        <p:txBody>
          <a:bodyPr>
            <a:normAutofit/>
          </a:bodyPr>
          <a:lstStyle/>
          <a:p>
            <a:r>
              <a:rPr lang="en-US" sz="3200" cap="none" dirty="0" smtClean="0"/>
              <a:t>Design and Simulation of Routing and </a:t>
            </a:r>
            <a:br>
              <a:rPr lang="en-US" sz="3200" cap="none" dirty="0" smtClean="0"/>
            </a:br>
            <a:r>
              <a:rPr lang="en-US" sz="3200" cap="none" dirty="0" smtClean="0"/>
              <a:t>Wavelength Assignment in Optical Networks</a:t>
            </a:r>
            <a:br>
              <a:rPr lang="en-US" sz="3200" cap="none" dirty="0" smtClean="0"/>
            </a:br>
            <a:r>
              <a:rPr lang="en-US" sz="3200" cap="none" dirty="0" smtClean="0"/>
              <a:t>based on Graph Theory</a:t>
            </a:r>
            <a:endParaRPr lang="en-US" sz="3200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8630" y="4676502"/>
            <a:ext cx="377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By: Saeed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Odak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Supervisor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Lotfollah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Beygi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755686"/>
            <a:ext cx="7729728" cy="1188720"/>
          </a:xfrm>
        </p:spPr>
        <p:txBody>
          <a:bodyPr/>
          <a:lstStyle/>
          <a:p>
            <a:r>
              <a:rPr lang="en-US" cap="none" dirty="0" smtClean="0"/>
              <a:t>European</a:t>
            </a:r>
            <a:r>
              <a:rPr lang="en-US" dirty="0" smtClean="0"/>
              <a:t> </a:t>
            </a:r>
            <a:r>
              <a:rPr lang="en-US" cap="none" dirty="0" smtClean="0"/>
              <a:t>Network Graph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48149" y="2088097"/>
            <a:ext cx="5514837" cy="4429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cap="none" dirty="0" smtClean="0"/>
              <a:t>Network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5" y="2537094"/>
            <a:ext cx="6274190" cy="34495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cap="none" dirty="0"/>
              <a:t>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4" y="2321169"/>
            <a:ext cx="6907237" cy="37138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cap="none" dirty="0" smtClean="0"/>
              <a:t>Network – </a:t>
            </a:r>
            <a:r>
              <a:rPr lang="en-US" sz="2400" cap="none" dirty="0" smtClean="0"/>
              <a:t>Different </a:t>
            </a:r>
            <a:r>
              <a:rPr lang="en-US" sz="2400" cap="none" dirty="0"/>
              <a:t>N</a:t>
            </a:r>
            <a:r>
              <a:rPr lang="en-US" sz="2400" cap="none" dirty="0" smtClean="0"/>
              <a:t>umber of Requests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42" y="2582356"/>
            <a:ext cx="4014421" cy="3375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85" y="2785770"/>
            <a:ext cx="5629058" cy="2969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US Network – Alternate Characteristic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53B39-2F80-4F0B-8B2C-35C8FD0E13A4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04" y="2386557"/>
            <a:ext cx="6976791" cy="38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European</a:t>
            </a:r>
            <a:r>
              <a:rPr lang="en-US" dirty="0" smtClean="0"/>
              <a:t> </a:t>
            </a:r>
            <a:r>
              <a:rPr lang="en-US" cap="none" dirty="0" smtClean="0"/>
              <a:t>Network – Alternate Characteristic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60" y="2309676"/>
            <a:ext cx="8323479" cy="39604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</a:t>
            </a:r>
            <a:r>
              <a:rPr lang="en-US" cap="none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</a:t>
            </a:r>
            <a:r>
              <a:rPr lang="en-US" cap="none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=1; 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 rtl="1">
                  <a:buNone/>
                </a:pPr>
                <a:endParaRPr lang="en-US" dirty="0" smtClean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=0; 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Compare Two Methods in US Network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3" y="2396625"/>
            <a:ext cx="6885214" cy="38735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Compare Two Methods in US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78" y="2256744"/>
            <a:ext cx="7188348" cy="38566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20117"/>
            <a:ext cx="7729728" cy="310198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Internet traffic demand roaring</a:t>
            </a:r>
          </a:p>
          <a:p>
            <a:r>
              <a:rPr lang="en-US" sz="2400" dirty="0" smtClean="0"/>
              <a:t>Limited network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1925" y="5450360"/>
            <a:ext cx="2050869" cy="8360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resources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856256" y="4049910"/>
            <a:ext cx="1998617" cy="1267097"/>
          </a:xfrm>
          <a:prstGeom prst="cloud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 flipH="1">
            <a:off x="3702626" y="4063244"/>
            <a:ext cx="2050869" cy="1267097"/>
          </a:xfrm>
          <a:prstGeom prst="cloud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Wavelength Assignment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24984" y="3162538"/>
            <a:ext cx="371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Efficient network utilization </a:t>
            </a:r>
          </a:p>
          <a:p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6669893" y="3306230"/>
            <a:ext cx="372727" cy="26030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Conclusions /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Number of used wavelengths</a:t>
            </a:r>
          </a:p>
          <a:p>
            <a:r>
              <a:rPr lang="en-US" sz="2400" dirty="0" smtClean="0"/>
              <a:t>Accuracy</a:t>
            </a:r>
          </a:p>
          <a:p>
            <a:r>
              <a:rPr lang="en-US" sz="2400" dirty="0"/>
              <a:t>Running time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2" y="796833"/>
            <a:ext cx="9183188" cy="5434149"/>
          </a:xfrm>
        </p:spPr>
        <p:txBody>
          <a:bodyPr/>
          <a:lstStyle/>
          <a:p>
            <a:r>
              <a:rPr lang="en-US" cap="none" dirty="0" smtClean="0"/>
              <a:t>Thanks!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pic>
        <p:nvPicPr>
          <p:cNvPr id="4098" name="Picture 2" descr="Image result for thinking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62" y="3043328"/>
            <a:ext cx="2869475" cy="28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Mathematical Problem Statement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78743"/>
            <a:ext cx="7729728" cy="3103870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lvl="1" indent="0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graph with edges and ver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81" y="2734662"/>
            <a:ext cx="33909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704114" y="3843100"/>
            <a:ext cx="783771" cy="4310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2849965"/>
            <a:ext cx="3702321" cy="24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tx1"/>
                </a:solidFill>
              </a:rPr>
              <a:t>Routing and Wavelength Assignment (RWA)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707" y="2311473"/>
            <a:ext cx="7729728" cy="310198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600" dirty="0" smtClean="0"/>
              <a:t>Integral part of the network planning</a:t>
            </a:r>
          </a:p>
          <a:p>
            <a:r>
              <a:rPr lang="en-US" sz="2600" dirty="0" smtClean="0"/>
              <a:t>Statement of RWA</a:t>
            </a:r>
          </a:p>
          <a:p>
            <a:r>
              <a:rPr lang="en-US" sz="2600" dirty="0"/>
              <a:t>W</a:t>
            </a:r>
            <a:r>
              <a:rPr lang="en-US" sz="2600" dirty="0" smtClean="0"/>
              <a:t>avelength continuity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r>
              <a:rPr lang="en-US" sz="3000" dirty="0">
                <a:latin typeface="+mj-lt"/>
              </a:rPr>
              <a:t>Multistep </a:t>
            </a:r>
            <a:r>
              <a:rPr lang="en-US" sz="3000" dirty="0" smtClean="0">
                <a:latin typeface="+mj-lt"/>
              </a:rPr>
              <a:t>RWA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One-Step RWA</a:t>
            </a:r>
            <a:endParaRPr lang="en-US" sz="3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Multistep RWA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route is selected for </a:t>
            </a:r>
            <a:r>
              <a:rPr lang="en-US" sz="2200" dirty="0" smtClean="0"/>
              <a:t>a connection</a:t>
            </a:r>
          </a:p>
          <a:p>
            <a:r>
              <a:rPr lang="en-US" sz="2200" dirty="0"/>
              <a:t>B</a:t>
            </a:r>
            <a:r>
              <a:rPr lang="en-US" sz="2200" dirty="0" smtClean="0"/>
              <a:t>reak </a:t>
            </a:r>
            <a:r>
              <a:rPr lang="en-US" sz="2200" dirty="0"/>
              <a:t>into </a:t>
            </a:r>
            <a:r>
              <a:rPr lang="en-US" sz="2200" dirty="0" smtClean="0"/>
              <a:t>sub connections</a:t>
            </a:r>
          </a:p>
          <a:p>
            <a:r>
              <a:rPr lang="en-US" sz="2200" dirty="0" smtClean="0"/>
              <a:t>Assign </a:t>
            </a:r>
            <a:r>
              <a:rPr lang="en-US" sz="2200" dirty="0"/>
              <a:t>a </a:t>
            </a:r>
            <a:r>
              <a:rPr lang="en-US" sz="2200" dirty="0" smtClean="0"/>
              <a:t>wavelength</a:t>
            </a:r>
          </a:p>
          <a:p>
            <a:r>
              <a:rPr lang="en-US" sz="2200" dirty="0" smtClean="0"/>
              <a:t>No </a:t>
            </a:r>
            <a:r>
              <a:rPr lang="en-US" sz="2200" dirty="0"/>
              <a:t>feasible </a:t>
            </a:r>
            <a:r>
              <a:rPr lang="en-US" sz="2200" dirty="0" smtClean="0"/>
              <a:t>wavelength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One-Step RWA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Topology </a:t>
            </a:r>
            <a:r>
              <a:rPr lang="en-US" sz="2400" dirty="0" smtClean="0"/>
              <a:t>Pruning</a:t>
            </a:r>
          </a:p>
          <a:p>
            <a:r>
              <a:rPr lang="en-US" sz="2400" dirty="0"/>
              <a:t>Reachability Graph </a:t>
            </a:r>
            <a:r>
              <a:rPr lang="en-US" sz="2400" dirty="0" smtClean="0"/>
              <a:t>Transformation</a:t>
            </a:r>
          </a:p>
          <a:p>
            <a:r>
              <a:rPr lang="en-US" sz="2400" dirty="0"/>
              <a:t>Flow-Based </a:t>
            </a:r>
            <a:r>
              <a:rPr lang="en-US" sz="2400" dirty="0" smtClean="0"/>
              <a:t>Methods</a:t>
            </a:r>
          </a:p>
          <a:p>
            <a:r>
              <a:rPr lang="en-US" sz="2400" dirty="0"/>
              <a:t>ILP-Based </a:t>
            </a:r>
            <a:r>
              <a:rPr lang="en-US" sz="2400" dirty="0" smtClean="0"/>
              <a:t>RWA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957806"/>
          </a:xfrm>
        </p:spPr>
        <p:txBody>
          <a:bodyPr/>
          <a:lstStyle/>
          <a:p>
            <a:r>
              <a:rPr lang="en-US" cap="none" dirty="0" smtClean="0"/>
              <a:t>What we’ve done!!!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3B39-2F80-4F0B-8B2C-35C8FD0E1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510</TotalTime>
  <Words>296</Words>
  <Application>Microsoft Office PowerPoint</Application>
  <PresentationFormat>Widescreen</PresentationFormat>
  <Paragraphs>140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 Nazanin</vt:lpstr>
      <vt:lpstr>Calibri</vt:lpstr>
      <vt:lpstr>Calibri Light</vt:lpstr>
      <vt:lpstr>Cambria Math</vt:lpstr>
      <vt:lpstr>Gill Sans MT</vt:lpstr>
      <vt:lpstr>Majalla UI</vt:lpstr>
      <vt:lpstr>华文中宋</vt:lpstr>
      <vt:lpstr>Parcel</vt:lpstr>
      <vt:lpstr>PowerPoint Presentation</vt:lpstr>
      <vt:lpstr>Design and Simulation of Routing and  Wavelength Assignment in Optical Networks based on Graph Theory</vt:lpstr>
      <vt:lpstr>Motivation</vt:lpstr>
      <vt:lpstr>Mathematical Problem Statement </vt:lpstr>
      <vt:lpstr>Routing and Wavelength Assignment (RWA)</vt:lpstr>
      <vt:lpstr>Approaches</vt:lpstr>
      <vt:lpstr>Multistep RWA</vt:lpstr>
      <vt:lpstr>One-Step RWA</vt:lpstr>
      <vt:lpstr>What we’ve done!!!</vt:lpstr>
      <vt:lpstr>Preliminary Concepts / Techniques</vt:lpstr>
      <vt:lpstr>Binary Search</vt:lpstr>
      <vt:lpstr>Maximum Flow</vt:lpstr>
      <vt:lpstr>Maximum Flow Problem</vt:lpstr>
      <vt:lpstr>Ford-Fulkerson Method</vt:lpstr>
      <vt:lpstr>Ford-Fulkerson Method</vt:lpstr>
      <vt:lpstr>Minimum Cost Flow</vt:lpstr>
      <vt:lpstr>How to tackle the problem?</vt:lpstr>
      <vt:lpstr>Complexity</vt:lpstr>
      <vt:lpstr>Utilized networks for Numerical Results</vt:lpstr>
      <vt:lpstr>European Network Graph</vt:lpstr>
      <vt:lpstr>US Network</vt:lpstr>
      <vt:lpstr>US Network</vt:lpstr>
      <vt:lpstr>US Network – Different Number of Requests</vt:lpstr>
      <vt:lpstr>US Network – Alternate Characteristic</vt:lpstr>
      <vt:lpstr>European Network – Alternate Characteristic</vt:lpstr>
      <vt:lpstr>ILP Solution</vt:lpstr>
      <vt:lpstr>ILP Solution</vt:lpstr>
      <vt:lpstr>Compare Two Methods in US Network</vt:lpstr>
      <vt:lpstr>Compare Two Methods in US Network</vt:lpstr>
      <vt:lpstr>Conclusions / Future Works</vt:lpstr>
      <vt:lpstr>Thanks!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99</cp:revision>
  <dcterms:created xsi:type="dcterms:W3CDTF">2019-09-20T14:17:19Z</dcterms:created>
  <dcterms:modified xsi:type="dcterms:W3CDTF">2019-10-13T05:24:23Z</dcterms:modified>
</cp:coreProperties>
</file>