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58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25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3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9ACA-69E5-4A93-98F6-EA2C5C3E042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46962-E800-A08E-737F-B38E79E2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811DD-52CE-4434-AA35-759E0D33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3383" y="-160947"/>
            <a:ext cx="8682153" cy="1126876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rgbClr val="C00000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673B-5B91-43D7-8802-F126A6A8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61" y="5575674"/>
            <a:ext cx="9078562" cy="1191904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Saeed Rafieepour</a:t>
            </a:r>
          </a:p>
          <a:p>
            <a:pPr algn="l"/>
            <a:r>
              <a:rPr lang="en-US" sz="2800" b="1" dirty="0">
                <a:solidFill>
                  <a:srgbClr val="C00000"/>
                </a:solidFill>
              </a:rPr>
              <a:t>Capstone Project - 1</a:t>
            </a:r>
          </a:p>
        </p:txBody>
      </p:sp>
    </p:spTree>
    <p:extLst>
      <p:ext uri="{BB962C8B-B14F-4D97-AF65-F5344CB8AC3E}">
        <p14:creationId xmlns:p14="http://schemas.microsoft.com/office/powerpoint/2010/main" val="410662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FF9-0AED-466A-88F5-D788861BA7B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5551-07B6-414D-B6D2-DE3C2446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Status Qua:</a:t>
            </a:r>
          </a:p>
          <a:p>
            <a:r>
              <a:rPr lang="en-US" sz="2600" dirty="0"/>
              <a:t>Installation of an additional chair lift increases operating costs by $1.54M</a:t>
            </a:r>
          </a:p>
          <a:p>
            <a:r>
              <a:rPr lang="en-US" sz="2600" dirty="0"/>
              <a:t>Return should support the future investment plans as before</a:t>
            </a:r>
          </a:p>
          <a:p>
            <a:r>
              <a:rPr lang="en-US" sz="2600" dirty="0"/>
              <a:t>The better value needs to be set as ticket price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marL="0" indent="0">
              <a:buNone/>
            </a:pPr>
            <a:r>
              <a:rPr lang="en-US" sz="2600" dirty="0"/>
              <a:t>Which facilities matter most to visitors? particularly which facilities do visitors most likely pay more for? </a:t>
            </a:r>
          </a:p>
        </p:txBody>
      </p:sp>
    </p:spTree>
    <p:extLst>
      <p:ext uri="{BB962C8B-B14F-4D97-AF65-F5344CB8AC3E}">
        <p14:creationId xmlns:p14="http://schemas.microsoft.com/office/powerpoint/2010/main" val="73727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F37F-7615-4426-8F9F-D2346E8B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9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Key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BBE9-D16C-4ADF-B37B-3FA8EDDE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8990"/>
          </a:xfrm>
        </p:spPr>
        <p:txBody>
          <a:bodyPr>
            <a:normAutofit fontScale="40000" lnSpcReduction="20000"/>
          </a:bodyPr>
          <a:lstStyle/>
          <a:p>
            <a:r>
              <a:rPr lang="en-US" sz="3600" dirty="0"/>
              <a:t>About Montana: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Has fewer but larger resorts, one of top five states with large skiable area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Stands in 12th place in distribution of resorts by states</a:t>
            </a:r>
          </a:p>
          <a:p>
            <a:r>
              <a:rPr lang="en-US" sz="3600" dirty="0"/>
              <a:t>About Big Mountain: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Sits amongst all resorts for higher price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With the highest price in Montana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Quite a few resorts with a greater vertical drop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Very large snow making area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Among the resorts with the highest number of total chairs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With 3 fast quads but most resorts have no fast quads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High number of runs but some resorts with more, but not many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Has one of the longest runs (over half the length of the longest), the longer ones are rare.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Have no trams such as the vast majority of resorts</a:t>
            </a:r>
          </a:p>
        </p:txBody>
      </p:sp>
    </p:spTree>
    <p:extLst>
      <p:ext uri="{BB962C8B-B14F-4D97-AF65-F5344CB8AC3E}">
        <p14:creationId xmlns:p14="http://schemas.microsoft.com/office/powerpoint/2010/main" val="36700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6D04-925B-4C7A-B13A-B7C71EF7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218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Best Simple Linear Regression</a:t>
            </a:r>
            <a:r>
              <a:rPr lang="fa-IR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Model</a:t>
            </a:r>
            <a:endParaRPr lang="en-US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A8AA-3D48-431C-BF79-99B8ED89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700" dirty="0"/>
              <a:t>70-30 train-test split</a:t>
            </a:r>
          </a:p>
          <a:p>
            <a:r>
              <a:rPr lang="en-US" sz="2700" dirty="0"/>
              <a:t>Make a pipeline to</a:t>
            </a:r>
            <a:endParaRPr lang="fa-IR" sz="2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 Impute train and test set with median since many features were skewed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 </a:t>
            </a:r>
            <a:r>
              <a:rPr lang="en-US" sz="2500" dirty="0" err="1"/>
              <a:t>StandardScaler</a:t>
            </a:r>
            <a:r>
              <a:rPr lang="en-US" sz="2500" dirty="0"/>
              <a:t> each feature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Train simple linear regression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 Select a subset of features to remove overfitting problem in OLS model</a:t>
            </a:r>
          </a:p>
          <a:p>
            <a:pPr marL="457200" lvl="1" indent="0">
              <a:buNone/>
            </a:pPr>
            <a:endParaRPr lang="en-US" sz="2500" dirty="0"/>
          </a:p>
          <a:p>
            <a:r>
              <a:rPr lang="en-US" sz="2900" dirty="0"/>
              <a:t>Fit and cross validate the pipeline on train data with 5 folds to estimate model performance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Hyperparameter search using </a:t>
            </a:r>
            <a:r>
              <a:rPr lang="en-US" sz="2700" dirty="0" err="1"/>
              <a:t>GridSearchCV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dirty="0"/>
              <a:t> </a:t>
            </a:r>
            <a:r>
              <a:rPr lang="en-US" sz="2500" dirty="0"/>
              <a:t>Cross validate the pipeline for multiple values of k to pick the number of features that gives the best performance</a:t>
            </a:r>
          </a:p>
          <a:p>
            <a:pPr marL="457200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0538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15E7-DB08-42CE-A47A-847C4A2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43757" cy="89804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Best </a:t>
            </a:r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OLS</a:t>
            </a:r>
            <a:r>
              <a:rPr lang="fa-IR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Model </a:t>
            </a:r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D4A19-0302-4231-A3A2-788D24F06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03" y="1806942"/>
            <a:ext cx="6173339" cy="329748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B4EE4B-6FFE-4800-9813-7519B1FBF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8515"/>
              </p:ext>
            </p:extLst>
          </p:nvPr>
        </p:nvGraphicFramePr>
        <p:xfrm>
          <a:off x="7801971" y="1784195"/>
          <a:ext cx="3598460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2570">
                  <a:extLst>
                    <a:ext uri="{9D8B030D-6E8A-4147-A177-3AD203B41FA5}">
                      <a16:colId xmlns:a16="http://schemas.microsoft.com/office/drawing/2014/main" val="3189679598"/>
                    </a:ext>
                  </a:extLst>
                </a:gridCol>
                <a:gridCol w="1545890">
                  <a:extLst>
                    <a:ext uri="{9D8B030D-6E8A-4147-A177-3AD203B41FA5}">
                      <a16:colId xmlns:a16="http://schemas.microsoft.com/office/drawing/2014/main" val="704147923"/>
                    </a:ext>
                  </a:extLst>
                </a:gridCol>
              </a:tblGrid>
              <a:tr h="330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Selected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2862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 err="1"/>
                        <a:t>vertical_drop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10.767857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03740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/>
                        <a:t>Snow </a:t>
                      </a:r>
                      <a:r>
                        <a:rPr lang="en-US" dirty="0" err="1"/>
                        <a:t>Making_ac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6.290074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38004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 err="1"/>
                        <a:t>total_chairs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5.794156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3723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 err="1"/>
                        <a:t>fastQuads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5.745626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10616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5.370555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37174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 err="1"/>
                        <a:t>LongestRun_mi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0.181814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45631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/>
                        <a:t>trams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-4.142024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59145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r>
                        <a:rPr lang="en-US" dirty="0" err="1"/>
                        <a:t>SkiableTerrain_ac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-5.249780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795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6BB3271-32F3-4014-BDC8-835AEFD1DF2D}"/>
              </a:ext>
            </a:extLst>
          </p:cNvPr>
          <p:cNvSpPr/>
          <p:nvPr/>
        </p:nvSpPr>
        <p:spPr>
          <a:xfrm>
            <a:off x="838200" y="5220678"/>
            <a:ext cx="10413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Vertical_drop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00"/>
                </a:solidFill>
              </a:rPr>
              <a:t>snow making equipment as the biggest strong positive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Skiable terrain area negatively associated with ticket price!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larger resorts host more visitors at any one time, less charge per ticket</a:t>
            </a:r>
          </a:p>
        </p:txBody>
      </p:sp>
    </p:spTree>
    <p:extLst>
      <p:ext uri="{BB962C8B-B14F-4D97-AF65-F5344CB8AC3E}">
        <p14:creationId xmlns:p14="http://schemas.microsoft.com/office/powerpoint/2010/main" val="221527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208E-81F3-41C6-A8E9-64986AC2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Best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0B70-7A0E-44D0-AB6F-173C07EB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70-30 train-test split</a:t>
            </a:r>
          </a:p>
          <a:p>
            <a:pPr algn="just"/>
            <a:r>
              <a:rPr lang="en-US" sz="2700" dirty="0"/>
              <a:t>Make a pipeline to</a:t>
            </a:r>
            <a:endParaRPr lang="fa-IR" sz="27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dirty="0"/>
              <a:t> </a:t>
            </a:r>
            <a:r>
              <a:rPr lang="en-US" sz="2300" dirty="0"/>
              <a:t>Impute train and test set with median since many features were skewed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US" sz="2300" dirty="0" err="1"/>
              <a:t>StandardScaler</a:t>
            </a:r>
            <a:r>
              <a:rPr lang="en-US" sz="2300" dirty="0"/>
              <a:t> each feature</a:t>
            </a:r>
            <a:endParaRPr lang="fa-IR" sz="23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300" dirty="0"/>
              <a:t> Train Random Forest Regressor</a:t>
            </a:r>
          </a:p>
          <a:p>
            <a:pPr marL="457200" lvl="1" indent="0" algn="just">
              <a:buNone/>
            </a:pPr>
            <a:endParaRPr lang="en-US" sz="2500" dirty="0"/>
          </a:p>
          <a:p>
            <a:pPr algn="just"/>
            <a:r>
              <a:rPr lang="en-US" sz="2700" dirty="0"/>
              <a:t>Hyperparameter search by using </a:t>
            </a:r>
            <a:r>
              <a:rPr lang="en-US" sz="2700" dirty="0" err="1"/>
              <a:t>GridSearchCV</a:t>
            </a:r>
            <a:endParaRPr lang="en-US" sz="27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300" dirty="0"/>
              <a:t> Try RF regressor with and without feature scaling and try both the mean and median to impute missing values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300" dirty="0"/>
              <a:t> Cross validate RF pipeline (fitting as part of CV process) with 5 folds to find model with the best performance</a:t>
            </a:r>
          </a:p>
          <a:p>
            <a:endParaRPr lang="en-US" dirty="0"/>
          </a:p>
          <a:p>
            <a:endParaRPr lang="en-US" sz="2800" dirty="0"/>
          </a:p>
          <a:p>
            <a:endParaRPr lang="en-US" sz="2900" dirty="0"/>
          </a:p>
          <a:p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1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3113-6DE9-479D-B4A6-D2CCA881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Best RF Model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54B41-77DA-40A1-B956-93D6BE1FE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44" y="1743736"/>
            <a:ext cx="5835556" cy="4564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68D0D1-7065-4FAC-8209-B98120EFD39C}"/>
              </a:ext>
            </a:extLst>
          </p:cNvPr>
          <p:cNvSpPr/>
          <p:nvPr/>
        </p:nvSpPr>
        <p:spPr>
          <a:xfrm>
            <a:off x="6096000" y="2435222"/>
            <a:ext cx="5668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Characteristics of the Best RF Regressor: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Imputation only with median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scaling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features recognized with the highest importance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fastQuads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vertical_drop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9055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587E-6A76-4356-98FB-4E063F0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5009"/>
            <a:ext cx="10515600" cy="7468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Summary and 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6861-184A-494D-A4DA-2E3A4D76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endParaRPr lang="en-US" sz="2500" b="1" dirty="0"/>
          </a:p>
          <a:p>
            <a:pPr lvl="0">
              <a:lnSpc>
                <a:spcPct val="110000"/>
              </a:lnSpc>
            </a:pPr>
            <a:endParaRPr lang="en-US" sz="2500" b="1" dirty="0"/>
          </a:p>
          <a:p>
            <a:pPr marL="0" lvl="0" indent="0">
              <a:lnSpc>
                <a:spcPct val="110000"/>
              </a:lnSpc>
              <a:buNone/>
            </a:pPr>
            <a:endParaRPr lang="en-US" sz="2500" b="1" dirty="0"/>
          </a:p>
          <a:p>
            <a:pPr marL="0" lvl="0" indent="0">
              <a:lnSpc>
                <a:spcPct val="110000"/>
              </a:lnSpc>
              <a:buNone/>
            </a:pPr>
            <a:endParaRPr lang="en-US" sz="2500" b="1" dirty="0"/>
          </a:p>
          <a:p>
            <a:pPr lvl="0">
              <a:lnSpc>
                <a:spcPct val="220000"/>
              </a:lnSpc>
            </a:pPr>
            <a:r>
              <a:rPr lang="en-US" sz="3000" dirty="0"/>
              <a:t>Best RF Regressor with better performance selected as a final model</a:t>
            </a:r>
          </a:p>
          <a:p>
            <a:pPr lvl="0">
              <a:lnSpc>
                <a:spcPct val="220000"/>
              </a:lnSpc>
            </a:pPr>
            <a:r>
              <a:rPr lang="en-US" sz="3000" dirty="0"/>
              <a:t>Focus on </a:t>
            </a:r>
            <a:r>
              <a:rPr lang="en-US" sz="3000" b="1" dirty="0"/>
              <a:t>Runs and </a:t>
            </a:r>
            <a:r>
              <a:rPr lang="en-US" sz="3000" b="1" dirty="0" err="1"/>
              <a:t>vertical_drop</a:t>
            </a:r>
            <a:r>
              <a:rPr lang="en-US" sz="3000" dirty="0"/>
              <a:t> as the most important features in setting ticket price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 Significant drop in ticket price if having more than 6 Runs closed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3000" dirty="0"/>
          </a:p>
          <a:p>
            <a:pPr lvl="0">
              <a:lnSpc>
                <a:spcPct val="100000"/>
              </a:lnSpc>
            </a:pPr>
            <a:r>
              <a:rPr lang="en-US" sz="3000" dirty="0"/>
              <a:t>Pay particular attention to facilities like </a:t>
            </a:r>
            <a:r>
              <a:rPr lang="en-US" sz="3000" b="1" dirty="0"/>
              <a:t>Snow </a:t>
            </a:r>
            <a:r>
              <a:rPr lang="en-US" sz="3000" b="1" dirty="0" err="1"/>
              <a:t>Making_ac</a:t>
            </a:r>
            <a:r>
              <a:rPr lang="en-US" sz="3000" b="1" dirty="0"/>
              <a:t>, </a:t>
            </a:r>
            <a:r>
              <a:rPr lang="en-US" sz="3000" b="1" dirty="0" err="1"/>
              <a:t>fastQuades</a:t>
            </a:r>
            <a:r>
              <a:rPr lang="en-US" sz="3000" b="1" dirty="0"/>
              <a:t>, </a:t>
            </a:r>
            <a:r>
              <a:rPr lang="en-US" sz="3000" b="1" dirty="0" err="1"/>
              <a:t>total_chairs</a:t>
            </a:r>
            <a:r>
              <a:rPr lang="en-US" sz="3000" b="1" dirty="0"/>
              <a:t>, </a:t>
            </a:r>
            <a:r>
              <a:rPr lang="en-US" sz="3000" b="1" dirty="0" err="1"/>
              <a:t>LongestRun_mi</a:t>
            </a:r>
            <a:r>
              <a:rPr lang="en-US" sz="3000" b="1" dirty="0"/>
              <a:t>, trams and </a:t>
            </a:r>
            <a:r>
              <a:rPr lang="en-US" sz="3000" b="1" dirty="0" err="1"/>
              <a:t>SkiableTerrain_ac</a:t>
            </a:r>
            <a:r>
              <a:rPr lang="en-US" sz="3000" b="1" dirty="0"/>
              <a:t>  </a:t>
            </a:r>
            <a:r>
              <a:rPr lang="en-US" sz="3000" dirty="0"/>
              <a:t>as important features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 Ticket price </a:t>
            </a:r>
            <a:r>
              <a:rPr lang="en-US" sz="3000" dirty="0" err="1"/>
              <a:t>sensivisity</a:t>
            </a:r>
            <a:r>
              <a:rPr lang="en-US" sz="3000" dirty="0"/>
              <a:t> to their changes but not small changes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5AEA4F-29E9-4E2A-9823-6CA66370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50900"/>
              </p:ext>
            </p:extLst>
          </p:nvPr>
        </p:nvGraphicFramePr>
        <p:xfrm>
          <a:off x="677334" y="2071823"/>
          <a:ext cx="9926350" cy="11992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7586">
                  <a:extLst>
                    <a:ext uri="{9D8B030D-6E8A-4147-A177-3AD203B41FA5}">
                      <a16:colId xmlns:a16="http://schemas.microsoft.com/office/drawing/2014/main" val="2168335823"/>
                    </a:ext>
                  </a:extLst>
                </a:gridCol>
                <a:gridCol w="1658857">
                  <a:extLst>
                    <a:ext uri="{9D8B030D-6E8A-4147-A177-3AD203B41FA5}">
                      <a16:colId xmlns:a16="http://schemas.microsoft.com/office/drawing/2014/main" val="2470194672"/>
                    </a:ext>
                  </a:extLst>
                </a:gridCol>
                <a:gridCol w="1616539">
                  <a:extLst>
                    <a:ext uri="{9D8B030D-6E8A-4147-A177-3AD203B41FA5}">
                      <a16:colId xmlns:a16="http://schemas.microsoft.com/office/drawing/2014/main" val="2294909015"/>
                    </a:ext>
                  </a:extLst>
                </a:gridCol>
                <a:gridCol w="3603368">
                  <a:extLst>
                    <a:ext uri="{9D8B030D-6E8A-4147-A177-3AD203B41FA5}">
                      <a16:colId xmlns:a16="http://schemas.microsoft.com/office/drawing/2014/main" val="538031353"/>
                    </a:ext>
                  </a:extLst>
                </a:gridCol>
              </a:tblGrid>
              <a:tr h="428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CV of Models on Train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Mean of MAE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Std of MAE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Prediction of Models on Test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157071"/>
                  </a:ext>
                </a:extLst>
              </a:tr>
              <a:tr h="385582">
                <a:tc>
                  <a:txBody>
                    <a:bodyPr/>
                    <a:lstStyle/>
                    <a:p>
                      <a:r>
                        <a:rPr lang="en-US" sz="1800" b="1" dirty="0"/>
                        <a:t>Best RF Regressor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$9.80 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$1.47</a:t>
                      </a:r>
                      <a:endParaRPr lang="fa-IR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$9.42</a:t>
                      </a:r>
                      <a:endParaRPr lang="fa-IR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49095"/>
                  </a:ext>
                </a:extLst>
              </a:tr>
              <a:tr h="385582">
                <a:tc>
                  <a:txBody>
                    <a:bodyPr/>
                    <a:lstStyle/>
                    <a:p>
                      <a:r>
                        <a:rPr lang="en-US" b="1" dirty="0"/>
                        <a:t>Best 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$10.50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$1.62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$11.79 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80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1248-969A-4B8B-B052-4CAC466A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Do we need further data collection?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F1AEF-E130-4E58-80AA-D63B017A7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6" y="1824232"/>
            <a:ext cx="6585045" cy="34550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8CB2B6-452A-484B-8714-E0FF1BBCADF1}"/>
              </a:ext>
            </a:extLst>
          </p:cNvPr>
          <p:cNvSpPr/>
          <p:nvPr/>
        </p:nvSpPr>
        <p:spPr>
          <a:xfrm>
            <a:off x="923828" y="5418822"/>
            <a:ext cx="108359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Result: </a:t>
            </a:r>
            <a:r>
              <a:rPr lang="en-US" sz="2800" b="1" dirty="0"/>
              <a:t>No need to collect more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No better scores when increasing the size of training sample more than 60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D16D1-8857-4966-95D8-DDBA5056B6C6}"/>
              </a:ext>
            </a:extLst>
          </p:cNvPr>
          <p:cNvSpPr/>
          <p:nvPr/>
        </p:nvSpPr>
        <p:spPr>
          <a:xfrm>
            <a:off x="6623714" y="1579874"/>
            <a:ext cx="508151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70-30 train-test split</a:t>
            </a:r>
          </a:p>
          <a:p>
            <a:endParaRPr lang="en-US" sz="22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Make a pipeline to</a:t>
            </a:r>
            <a:endParaRPr lang="fa-IR" sz="2200" dirty="0"/>
          </a:p>
          <a:p>
            <a:pPr marL="85883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Impute train and test set with median</a:t>
            </a:r>
          </a:p>
          <a:p>
            <a:pPr marL="858838" lvl="2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StandardScaler</a:t>
            </a:r>
            <a:r>
              <a:rPr lang="en-US" sz="2000" dirty="0"/>
              <a:t> each feature</a:t>
            </a:r>
            <a:endParaRPr lang="fa-IR" sz="2000" dirty="0"/>
          </a:p>
          <a:p>
            <a:pPr marL="85883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Train simple linear regression model</a:t>
            </a:r>
          </a:p>
          <a:p>
            <a:pPr marL="515938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Build learning on the pipe and train set with different fraction size	 </a:t>
            </a:r>
          </a:p>
        </p:txBody>
      </p:sp>
    </p:spTree>
    <p:extLst>
      <p:ext uri="{BB962C8B-B14F-4D97-AF65-F5344CB8AC3E}">
        <p14:creationId xmlns:p14="http://schemas.microsoft.com/office/powerpoint/2010/main" val="1993124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658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Big Mountain Resort</vt:lpstr>
      <vt:lpstr>Problem Identification</vt:lpstr>
      <vt:lpstr>Key Findings</vt:lpstr>
      <vt:lpstr>Best Simple Linear Regression Model</vt:lpstr>
      <vt:lpstr>Best OLS Model Analysis</vt:lpstr>
      <vt:lpstr>Best Random Forest Model</vt:lpstr>
      <vt:lpstr>Best RF Model Analysis</vt:lpstr>
      <vt:lpstr>Summary and Conclusion </vt:lpstr>
      <vt:lpstr>Do we need further data collection?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Ensieh Bahrami</dc:creator>
  <cp:lastModifiedBy>Rafieepour, Saeed</cp:lastModifiedBy>
  <cp:revision>54</cp:revision>
  <dcterms:created xsi:type="dcterms:W3CDTF">2020-11-28T03:22:27Z</dcterms:created>
  <dcterms:modified xsi:type="dcterms:W3CDTF">2023-03-24T10:02:54Z</dcterms:modified>
</cp:coreProperties>
</file>