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92" d="100"/>
          <a:sy n="192" d="100"/>
        </p:scale>
        <p:origin x="-23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BF81-8584-D34E-BB44-A9CB9CF525F8}" type="datetimeFigureOut">
              <a:rPr lang="en-US" smtClean="0"/>
              <a:t>18-02-22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1112-B952-FA41-B324-81EC9B270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2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BF81-8584-D34E-BB44-A9CB9CF525F8}" type="datetimeFigureOut">
              <a:rPr lang="en-US" smtClean="0"/>
              <a:t>18-02-22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1112-B952-FA41-B324-81EC9B270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62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BF81-8584-D34E-BB44-A9CB9CF525F8}" type="datetimeFigureOut">
              <a:rPr lang="en-US" smtClean="0"/>
              <a:t>18-02-22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1112-B952-FA41-B324-81EC9B270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56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BF81-8584-D34E-BB44-A9CB9CF525F8}" type="datetimeFigureOut">
              <a:rPr lang="en-US" smtClean="0"/>
              <a:t>18-02-22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1112-B952-FA41-B324-81EC9B270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5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BF81-8584-D34E-BB44-A9CB9CF525F8}" type="datetimeFigureOut">
              <a:rPr lang="en-US" smtClean="0"/>
              <a:t>18-02-22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1112-B952-FA41-B324-81EC9B270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7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BF81-8584-D34E-BB44-A9CB9CF525F8}" type="datetimeFigureOut">
              <a:rPr lang="en-US" smtClean="0"/>
              <a:t>18-02-22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1112-B952-FA41-B324-81EC9B270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15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BF81-8584-D34E-BB44-A9CB9CF525F8}" type="datetimeFigureOut">
              <a:rPr lang="en-US" smtClean="0"/>
              <a:t>18-02-22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1112-B952-FA41-B324-81EC9B270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1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BF81-8584-D34E-BB44-A9CB9CF525F8}" type="datetimeFigureOut">
              <a:rPr lang="en-US" smtClean="0"/>
              <a:t>18-02-22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1112-B952-FA41-B324-81EC9B270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85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BF81-8584-D34E-BB44-A9CB9CF525F8}" type="datetimeFigureOut">
              <a:rPr lang="en-US" smtClean="0"/>
              <a:t>18-02-22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1112-B952-FA41-B324-81EC9B270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1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BF81-8584-D34E-BB44-A9CB9CF525F8}" type="datetimeFigureOut">
              <a:rPr lang="en-US" smtClean="0"/>
              <a:t>18-02-22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1112-B952-FA41-B324-81EC9B270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24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BF81-8584-D34E-BB44-A9CB9CF525F8}" type="datetimeFigureOut">
              <a:rPr lang="en-US" smtClean="0"/>
              <a:t>18-02-22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1112-B952-FA41-B324-81EC9B270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16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DBF81-8584-D34E-BB44-A9CB9CF525F8}" type="datetimeFigureOut">
              <a:rPr lang="en-US" smtClean="0"/>
              <a:t>18-02-22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91112-B952-FA41-B324-81EC9B270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09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380159" y="260648"/>
            <a:ext cx="1815577" cy="2016224"/>
          </a:xfrm>
          <a:prstGeom prst="rect">
            <a:avLst/>
          </a:prstGeom>
          <a:solidFill>
            <a:schemeClr val="tx2">
              <a:lumMod val="40000"/>
              <a:lumOff val="60000"/>
              <a:alpha val="17000"/>
            </a:schemeClr>
          </a:solidFill>
          <a:ln>
            <a:solidFill>
              <a:schemeClr val="accent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339752" y="3429001"/>
            <a:ext cx="3096344" cy="2736304"/>
          </a:xfrm>
          <a:prstGeom prst="rect">
            <a:avLst/>
          </a:prstGeom>
          <a:solidFill>
            <a:schemeClr val="accent2">
              <a:lumMod val="40000"/>
              <a:lumOff val="60000"/>
              <a:alpha val="17000"/>
            </a:schemeClr>
          </a:solidFill>
          <a:ln>
            <a:solidFill>
              <a:schemeClr val="accent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339752" y="1481669"/>
            <a:ext cx="3096344" cy="1855759"/>
          </a:xfrm>
          <a:prstGeom prst="rect">
            <a:avLst/>
          </a:prstGeom>
          <a:solidFill>
            <a:schemeClr val="accent2">
              <a:lumMod val="40000"/>
              <a:lumOff val="60000"/>
              <a:alpha val="17000"/>
            </a:schemeClr>
          </a:solidFill>
          <a:ln>
            <a:solidFill>
              <a:schemeClr val="accent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9552" y="3068960"/>
            <a:ext cx="1152128" cy="276999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Quality control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1560" y="1419163"/>
            <a:ext cx="1152128" cy="461665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Expression matrix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23928" y="1530950"/>
            <a:ext cx="1368152" cy="457890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Dimension reduction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23928" y="2220203"/>
            <a:ext cx="1440160" cy="463407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Cell population/state inference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08104" y="1958352"/>
            <a:ext cx="1008112" cy="461665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Plotting expressions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23928" y="3613665"/>
            <a:ext cx="1440160" cy="463407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Dimension reduction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23928" y="4297053"/>
            <a:ext cx="1440160" cy="461665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Cell population/state inference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08104" y="3935814"/>
            <a:ext cx="1008112" cy="461665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Plotting expressions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11760" y="1815207"/>
            <a:ext cx="1368152" cy="461665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Filtering for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c</a:t>
            </a:r>
            <a:r>
              <a:rPr lang="en-US" sz="1200" dirty="0" smtClean="0">
                <a:solidFill>
                  <a:schemeClr val="tx1"/>
                </a:solidFill>
              </a:rPr>
              <a:t>ells /genes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11760" y="3975447"/>
            <a:ext cx="1368152" cy="461665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Filtering for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c</a:t>
            </a:r>
            <a:r>
              <a:rPr lang="en-US" sz="1200" dirty="0" smtClean="0">
                <a:solidFill>
                  <a:schemeClr val="tx1"/>
                </a:solidFill>
              </a:rPr>
              <a:t>ells /genes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11760" y="2780928"/>
            <a:ext cx="1440160" cy="57708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050" dirty="0" err="1" smtClean="0"/>
              <a:t>Phenograph</a:t>
            </a:r>
            <a:r>
              <a:rPr lang="en-US" sz="1050" dirty="0"/>
              <a:t> </a:t>
            </a:r>
            <a:r>
              <a:rPr lang="en-US" sz="1050" dirty="0" smtClean="0"/>
              <a:t>method</a:t>
            </a:r>
          </a:p>
          <a:p>
            <a:r>
              <a:rPr lang="en-US" sz="1050" dirty="0" smtClean="0"/>
              <a:t>D. </a:t>
            </a:r>
            <a:r>
              <a:rPr lang="en-US" sz="1050" dirty="0" err="1" smtClean="0"/>
              <a:t>Ahemar</a:t>
            </a:r>
            <a:r>
              <a:rPr lang="en-US" sz="1050" dirty="0" smtClean="0"/>
              <a:t> et al. Cell 2016</a:t>
            </a:r>
            <a:endParaRPr lang="en-US" sz="1050" dirty="0"/>
          </a:p>
        </p:txBody>
      </p:sp>
      <p:sp>
        <p:nvSpPr>
          <p:cNvPr id="22" name="TextBox 21"/>
          <p:cNvSpPr txBox="1"/>
          <p:nvPr/>
        </p:nvSpPr>
        <p:spPr>
          <a:xfrm>
            <a:off x="2411761" y="5498648"/>
            <a:ext cx="1440160" cy="7386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Seurat method</a:t>
            </a:r>
          </a:p>
          <a:p>
            <a:r>
              <a:rPr lang="en-US" sz="1050" dirty="0"/>
              <a:t>E. </a:t>
            </a:r>
            <a:r>
              <a:rPr lang="en-US" sz="1050" dirty="0" err="1"/>
              <a:t>Macosko</a:t>
            </a:r>
            <a:r>
              <a:rPr lang="en-US" sz="1050" dirty="0"/>
              <a:t> et </a:t>
            </a:r>
            <a:r>
              <a:rPr lang="en-US" sz="1050" dirty="0" smtClean="0"/>
              <a:t>al. Cell </a:t>
            </a:r>
            <a:r>
              <a:rPr lang="en-US" sz="1050" dirty="0"/>
              <a:t>2015</a:t>
            </a:r>
          </a:p>
          <a:p>
            <a:endParaRPr lang="en-US" sz="1050" dirty="0"/>
          </a:p>
        </p:txBody>
      </p:sp>
      <p:sp>
        <p:nvSpPr>
          <p:cNvPr id="23" name="Right Arrow 22"/>
          <p:cNvSpPr/>
          <p:nvPr/>
        </p:nvSpPr>
        <p:spPr>
          <a:xfrm rot="1724287">
            <a:off x="1745093" y="3411838"/>
            <a:ext cx="864096" cy="144016"/>
          </a:xfrm>
          <a:prstGeom prst="rightArrow">
            <a:avLst>
              <a:gd name="adj1" fmla="val 11912"/>
              <a:gd name="adj2" fmla="val 58789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7" name="Right Arrow 26"/>
          <p:cNvSpPr/>
          <p:nvPr/>
        </p:nvSpPr>
        <p:spPr>
          <a:xfrm rot="19840793">
            <a:off x="1743604" y="2839257"/>
            <a:ext cx="864096" cy="144016"/>
          </a:xfrm>
          <a:prstGeom prst="rightArrow">
            <a:avLst>
              <a:gd name="adj1" fmla="val 11912"/>
              <a:gd name="adj2" fmla="val 58789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3" name="Rectangle 32"/>
          <p:cNvSpPr/>
          <p:nvPr/>
        </p:nvSpPr>
        <p:spPr>
          <a:xfrm>
            <a:off x="2267744" y="116632"/>
            <a:ext cx="5328592" cy="1152128"/>
          </a:xfrm>
          <a:prstGeom prst="rect">
            <a:avLst/>
          </a:prstGeom>
          <a:solidFill>
            <a:schemeClr val="tx2">
              <a:lumMod val="40000"/>
              <a:lumOff val="60000"/>
              <a:alpha val="17000"/>
            </a:schemeClr>
          </a:solidFill>
          <a:ln>
            <a:solidFill>
              <a:schemeClr val="accent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923928" y="404664"/>
            <a:ext cx="1440160" cy="461665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5’ to 3’ reads coverage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411760" y="496997"/>
            <a:ext cx="1368152" cy="276999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Bigwig format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1907703" y="548680"/>
            <a:ext cx="483971" cy="157695"/>
          </a:xfrm>
          <a:prstGeom prst="rightArrow">
            <a:avLst>
              <a:gd name="adj1" fmla="val 11912"/>
              <a:gd name="adj2" fmla="val 58789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1" name="Right Arrow 40"/>
          <p:cNvSpPr/>
          <p:nvPr/>
        </p:nvSpPr>
        <p:spPr>
          <a:xfrm rot="5400000">
            <a:off x="4535996" y="4113076"/>
            <a:ext cx="144016" cy="72008"/>
          </a:xfrm>
          <a:prstGeom prst="rightArrow">
            <a:avLst>
              <a:gd name="adj1" fmla="val 11912"/>
              <a:gd name="adj2" fmla="val 58789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2" name="Right Arrow 41"/>
          <p:cNvSpPr/>
          <p:nvPr/>
        </p:nvSpPr>
        <p:spPr>
          <a:xfrm rot="5400000">
            <a:off x="791580" y="2672916"/>
            <a:ext cx="576064" cy="72008"/>
          </a:xfrm>
          <a:prstGeom prst="rightArrow">
            <a:avLst>
              <a:gd name="adj1" fmla="val 11912"/>
              <a:gd name="adj2" fmla="val 58789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3" name="Rectangle 42"/>
          <p:cNvSpPr/>
          <p:nvPr/>
        </p:nvSpPr>
        <p:spPr>
          <a:xfrm>
            <a:off x="5508104" y="1505109"/>
            <a:ext cx="1008112" cy="276999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K-means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" name="Right Arrow 44"/>
          <p:cNvSpPr/>
          <p:nvPr/>
        </p:nvSpPr>
        <p:spPr>
          <a:xfrm>
            <a:off x="5220072" y="1628800"/>
            <a:ext cx="288032" cy="72008"/>
          </a:xfrm>
          <a:prstGeom prst="rightArrow">
            <a:avLst>
              <a:gd name="adj1" fmla="val 11912"/>
              <a:gd name="adj2" fmla="val 58789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4" name="Right Arrow 53"/>
          <p:cNvSpPr/>
          <p:nvPr/>
        </p:nvSpPr>
        <p:spPr>
          <a:xfrm>
            <a:off x="3779912" y="620688"/>
            <a:ext cx="144016" cy="72008"/>
          </a:xfrm>
          <a:prstGeom prst="rightArrow">
            <a:avLst>
              <a:gd name="adj1" fmla="val 11912"/>
              <a:gd name="adj2" fmla="val 58789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5" name="Rectangle 54"/>
          <p:cNvSpPr/>
          <p:nvPr/>
        </p:nvSpPr>
        <p:spPr>
          <a:xfrm>
            <a:off x="5652120" y="404664"/>
            <a:ext cx="1440160" cy="461665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Plot </a:t>
            </a:r>
            <a:r>
              <a:rPr lang="en-US" sz="1200" dirty="0" err="1" smtClean="0">
                <a:solidFill>
                  <a:schemeClr val="tx1"/>
                </a:solidFill>
              </a:rPr>
              <a:t>Heatmap</a:t>
            </a:r>
            <a:r>
              <a:rPr lang="en-US" sz="1200" dirty="0" smtClean="0">
                <a:solidFill>
                  <a:schemeClr val="tx1"/>
                </a:solidFill>
              </a:rPr>
              <a:t>/profile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6" name="Right Arrow 55"/>
          <p:cNvSpPr/>
          <p:nvPr/>
        </p:nvSpPr>
        <p:spPr>
          <a:xfrm>
            <a:off x="5436096" y="548680"/>
            <a:ext cx="144016" cy="72008"/>
          </a:xfrm>
          <a:prstGeom prst="rightArrow">
            <a:avLst>
              <a:gd name="adj1" fmla="val 11912"/>
              <a:gd name="adj2" fmla="val 58789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4" name="Rectangle 43"/>
          <p:cNvSpPr/>
          <p:nvPr/>
        </p:nvSpPr>
        <p:spPr>
          <a:xfrm>
            <a:off x="611560" y="518194"/>
            <a:ext cx="1152128" cy="276999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BCL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11560" y="873587"/>
            <a:ext cx="1152128" cy="461665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De-multiplex by </a:t>
            </a:r>
            <a:r>
              <a:rPr lang="en-US" sz="1200" dirty="0" err="1" smtClean="0">
                <a:solidFill>
                  <a:schemeClr val="tx1"/>
                </a:solidFill>
              </a:rPr>
              <a:t>Cellranger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1988840"/>
            <a:ext cx="1331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Data preparation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940152" y="1007150"/>
            <a:ext cx="1624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Coverage Visualization</a:t>
            </a:r>
            <a:endParaRPr lang="en-US" sz="1100" dirty="0"/>
          </a:p>
        </p:txBody>
      </p:sp>
      <p:sp>
        <p:nvSpPr>
          <p:cNvPr id="49" name="Curved Right Arrow 48"/>
          <p:cNvSpPr/>
          <p:nvPr/>
        </p:nvSpPr>
        <p:spPr>
          <a:xfrm>
            <a:off x="467544" y="692696"/>
            <a:ext cx="288032" cy="936104"/>
          </a:xfrm>
          <a:prstGeom prst="curvedRightArrow">
            <a:avLst>
              <a:gd name="adj1" fmla="val 0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923928" y="5659657"/>
            <a:ext cx="1440160" cy="461665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Pathway enrichment analysis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916867" y="4999355"/>
            <a:ext cx="1440160" cy="461665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Differential expression analysis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4" name="Right Arrow 63"/>
          <p:cNvSpPr/>
          <p:nvPr/>
        </p:nvSpPr>
        <p:spPr>
          <a:xfrm rot="5400000">
            <a:off x="4535996" y="5542238"/>
            <a:ext cx="144016" cy="72008"/>
          </a:xfrm>
          <a:prstGeom prst="rightArrow">
            <a:avLst>
              <a:gd name="adj1" fmla="val 11912"/>
              <a:gd name="adj2" fmla="val 58789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5" name="Right Arrow 64"/>
          <p:cNvSpPr/>
          <p:nvPr/>
        </p:nvSpPr>
        <p:spPr>
          <a:xfrm rot="5400000">
            <a:off x="4549179" y="4831784"/>
            <a:ext cx="144016" cy="72008"/>
          </a:xfrm>
          <a:prstGeom prst="rightArrow">
            <a:avLst>
              <a:gd name="adj1" fmla="val 11912"/>
              <a:gd name="adj2" fmla="val 58789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6" name="Rectangle 65"/>
          <p:cNvSpPr/>
          <p:nvPr/>
        </p:nvSpPr>
        <p:spPr>
          <a:xfrm>
            <a:off x="3916867" y="2868247"/>
            <a:ext cx="1440160" cy="461665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Differential expression analysis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7" name="Right Arrow 66"/>
          <p:cNvSpPr/>
          <p:nvPr/>
        </p:nvSpPr>
        <p:spPr>
          <a:xfrm rot="5400000">
            <a:off x="4477171" y="2068631"/>
            <a:ext cx="144016" cy="72008"/>
          </a:xfrm>
          <a:prstGeom prst="rightArrow">
            <a:avLst>
              <a:gd name="adj1" fmla="val 11912"/>
              <a:gd name="adj2" fmla="val 58789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8" name="Right Arrow 67"/>
          <p:cNvSpPr/>
          <p:nvPr/>
        </p:nvSpPr>
        <p:spPr>
          <a:xfrm rot="5400000">
            <a:off x="4499992" y="2745442"/>
            <a:ext cx="144016" cy="72008"/>
          </a:xfrm>
          <a:prstGeom prst="rightArrow">
            <a:avLst>
              <a:gd name="adj1" fmla="val 11912"/>
              <a:gd name="adj2" fmla="val 58789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8" name="Right Arrow 57"/>
          <p:cNvSpPr/>
          <p:nvPr/>
        </p:nvSpPr>
        <p:spPr>
          <a:xfrm>
            <a:off x="5301458" y="2104635"/>
            <a:ext cx="288032" cy="72008"/>
          </a:xfrm>
          <a:prstGeom prst="rightArrow">
            <a:avLst>
              <a:gd name="adj1" fmla="val 11912"/>
              <a:gd name="adj2" fmla="val 58789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1" name="Right Arrow 60"/>
          <p:cNvSpPr/>
          <p:nvPr/>
        </p:nvSpPr>
        <p:spPr>
          <a:xfrm>
            <a:off x="5309842" y="4141352"/>
            <a:ext cx="288032" cy="72008"/>
          </a:xfrm>
          <a:prstGeom prst="rightArrow">
            <a:avLst>
              <a:gd name="adj1" fmla="val 11912"/>
              <a:gd name="adj2" fmla="val 58789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665920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PCA/Clustering analysis analysis</a:t>
            </a:r>
            <a:br>
              <a:rPr lang="en-US" dirty="0" smtClean="0"/>
            </a:br>
            <a:r>
              <a:rPr lang="en-US" dirty="0" err="1" smtClean="0"/>
              <a:t>Phenograph</a:t>
            </a:r>
            <a:r>
              <a:rPr lang="en-US" dirty="0"/>
              <a:t/>
            </a:r>
            <a:br>
              <a:rPr lang="en-US" dirty="0"/>
            </a:br>
            <a:endParaRPr lang="en-US" sz="3100" dirty="0"/>
          </a:p>
        </p:txBody>
      </p:sp>
      <p:pic>
        <p:nvPicPr>
          <p:cNvPr id="3" name="Picture 2" descr="TASK_analyse_matrix_QC_phenograph_log_08-23834-labels-log-10-PCA-spars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185" y="1551853"/>
            <a:ext cx="3884923" cy="28609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648" y="4412782"/>
            <a:ext cx="2189593" cy="243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85937" y="1765411"/>
            <a:ext cx="768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Clusters</a:t>
            </a:r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7914" y="4480118"/>
            <a:ext cx="1653194" cy="237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975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Macintosh PowerPoint</Application>
  <PresentationFormat>On-screen Show (4:3)</PresentationFormat>
  <Paragraphs>29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PCA/Clustering analysis analysis Phenograph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Saeed Saberi</dc:creator>
  <cp:lastModifiedBy>Saeed Saberi</cp:lastModifiedBy>
  <cp:revision>1</cp:revision>
  <dcterms:created xsi:type="dcterms:W3CDTF">2018-02-22T18:52:04Z</dcterms:created>
  <dcterms:modified xsi:type="dcterms:W3CDTF">2018-02-22T18:52:36Z</dcterms:modified>
</cp:coreProperties>
</file>