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Predicting Insulin Dosage for Type 1 Diabetes Using Machine Learning</a:t>
            </a:r>
          </a:p>
        </p:txBody>
      </p:sp>
      <p:sp>
        <p:nvSpPr>
          <p:cNvPr id="9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Sahar Saeed</a:t>
            </a:r>
            <a:br/>
            <a:r>
              <a:t>MSc Data Science, University of Hertfordshire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1479">
              <a:defRPr sz="3959"/>
            </a:lvl1pPr>
          </a:lstStyle>
          <a:p>
            <a:pPr/>
            <a:r>
              <a:t>Model Architecture &amp; Hyperparameters</a:t>
            </a:r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297179">
              <a:spcBef>
                <a:spcPts val="1000"/>
              </a:spcBef>
              <a:buSzTx/>
              <a:buFontTx/>
              <a:buNone/>
              <a:defRPr b="1" sz="1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🔁 LSTM &amp; GRU (Deep Learning Models)</a:t>
            </a:r>
          </a:p>
          <a:p>
            <a:pPr marL="297179" indent="-206375" defTabSz="297179">
              <a:buFont typeface="Times Roman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Input</a:t>
            </a:r>
            <a:r>
              <a:t>: Sequences of past glucose and related features</a:t>
            </a:r>
          </a:p>
          <a:p>
            <a:pPr marL="297179" indent="-206375" defTabSz="297179">
              <a:buFont typeface="Times Roman"/>
              <a:defRPr b="1"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Architecture</a:t>
            </a:r>
            <a:r>
              <a:rPr b="0"/>
              <a:t>:</a:t>
            </a:r>
            <a:endParaRPr b="0"/>
          </a:p>
          <a:p>
            <a:pPr lvl="1" marL="594359" indent="-206375" defTabSz="297179">
              <a:buFont typeface="Times Roman"/>
              <a:buChar char="◦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 layer of </a:t>
            </a:r>
            <a:r>
              <a:rPr b="1"/>
              <a:t>LSTM/GRU</a:t>
            </a:r>
            <a:r>
              <a:t> with 64 units</a:t>
            </a:r>
          </a:p>
          <a:p>
            <a:pPr lvl="1" marL="594359" indent="-206375" defTabSz="297179">
              <a:buFont typeface="Times Roman"/>
              <a:buChar char="◦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Dropout (0.4)</a:t>
            </a:r>
            <a:r>
              <a:t> to prevent overfitting</a:t>
            </a:r>
          </a:p>
          <a:p>
            <a:pPr lvl="1" marL="594359" indent="-206375" defTabSz="297179">
              <a:buFont typeface="Times Roman"/>
              <a:buChar char="◦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Dense(1)</a:t>
            </a:r>
            <a:r>
              <a:t> for single-value output (glucose prediction)</a:t>
            </a:r>
          </a:p>
          <a:p>
            <a:pPr marL="297179" indent="-206375" defTabSz="297179">
              <a:buFont typeface="Times Roman"/>
              <a:defRPr b="1"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Training Settings</a:t>
            </a:r>
            <a:r>
              <a:rPr b="0"/>
              <a:t>:</a:t>
            </a:r>
            <a:endParaRPr b="0"/>
          </a:p>
          <a:p>
            <a:pPr lvl="1" marL="663151" indent="-275166" defTabSz="297179">
              <a:buFont typeface="Times Roman"/>
              <a:buChar char="◦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Optimizer: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Adam</a:t>
            </a:r>
          </a:p>
          <a:p>
            <a:pPr lvl="1" marL="663151" indent="-275166" defTabSz="297179">
              <a:buFont typeface="Times Roman"/>
              <a:buChar char="◦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Loss: Mean Squared Error (MSE)</a:t>
            </a:r>
          </a:p>
          <a:p>
            <a:pPr lvl="1" marL="663151" indent="-275166" defTabSz="297179">
              <a:buFont typeface="Times Roman"/>
              <a:buChar char="◦"/>
              <a:defRPr b="1"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Batch Size</a:t>
            </a:r>
            <a:r>
              <a:rPr b="0"/>
              <a:t>: 32</a:t>
            </a:r>
            <a:endParaRPr b="0"/>
          </a:p>
          <a:p>
            <a:pPr lvl="1" marL="663151" indent="-275166" defTabSz="297179">
              <a:buFont typeface="Times Roman"/>
              <a:buChar char="◦"/>
              <a:defRPr b="1"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Epochs</a:t>
            </a:r>
            <a:r>
              <a:rPr b="0"/>
              <a:t>: 20</a:t>
            </a:r>
            <a:endParaRPr b="0"/>
          </a:p>
          <a:p>
            <a:pPr lvl="1" marL="663151" indent="-275166" defTabSz="297179">
              <a:buFont typeface="Times Roman"/>
              <a:buChar char="◦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EarlyStopping</a:t>
            </a:r>
            <a:r>
              <a:t>: Patience = 3 (to stop when val loss stops improving)</a:t>
            </a:r>
          </a:p>
          <a:p>
            <a:pPr marL="0" indent="0" defTabSz="297179">
              <a:spcBef>
                <a:spcPts val="1000"/>
              </a:spcBef>
              <a:buSzTx/>
              <a:buFontTx/>
              <a:buNone/>
              <a:defRPr b="1" sz="1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🌲 Random Forest (Baseline Model)</a:t>
            </a:r>
          </a:p>
          <a:p>
            <a:pPr marL="365971" indent="-275166" defTabSz="297179">
              <a:buFont typeface="Times Roman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Reshaped input into 2D feature vectors</a:t>
            </a:r>
          </a:p>
          <a:p>
            <a:pPr marL="365971" indent="-275166" defTabSz="297179">
              <a:buFont typeface="Times Roman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Trained using scikit-learn’s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RandomForestRegressor</a:t>
            </a:r>
            <a:r>
              <a:t> with default settings</a:t>
            </a:r>
          </a:p>
          <a:p>
            <a:pPr marL="365971" indent="-275166" defTabSz="297179">
              <a:buFont typeface="Times Roman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Used for performance comparison against sequential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 &amp; Evaluation</a:t>
            </a:r>
          </a:p>
        </p:txBody>
      </p:sp>
      <p:sp>
        <p:nvSpPr>
          <p:cNvPr id="12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Setup</a:t>
            </a:r>
            <a:r>
              <a:rPr b="0"/>
              <a:t>: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Patient-specific training for personalized glucose prediction</a:t>
            </a:r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80/20 train-test split</a:t>
            </a:r>
          </a:p>
          <a:p>
            <a:pPr marL="457200" indent="-317500">
              <a:spcBef>
                <a:spcPts val="1200"/>
              </a:spcBef>
              <a:buFont typeface="Times Roman"/>
              <a:defRPr b="1"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Models: </a:t>
            </a:r>
            <a:r>
              <a:t>Random Forest</a:t>
            </a:r>
            <a:r>
              <a:rPr b="0"/>
              <a:t>, </a:t>
            </a:r>
            <a:r>
              <a:t>LSTM</a:t>
            </a:r>
            <a:r>
              <a:rPr b="0"/>
              <a:t>, </a:t>
            </a:r>
            <a:r>
              <a:t>GRU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Evaluated using </a:t>
            </a:r>
            <a:r>
              <a:rPr b="1"/>
              <a:t>MAE</a:t>
            </a:r>
            <a:r>
              <a:t>, </a:t>
            </a:r>
            <a:r>
              <a:rPr b="1"/>
              <a:t>RMSE</a:t>
            </a:r>
            <a:r>
              <a:t>, and </a:t>
            </a:r>
            <a:r>
              <a:rPr b="1"/>
              <a:t>R²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📈 </a:t>
            </a:r>
            <a:r>
              <a:t>All models performed well</a:t>
            </a:r>
            <a:r>
              <a:rPr b="0"/>
              <a:t>, with </a:t>
            </a:r>
            <a:r>
              <a:t>R² scores above 0.94</a:t>
            </a:r>
            <a:endParaRPr b="0"/>
          </a:p>
          <a:p>
            <a:pPr marL="0" indent="0">
              <a:spcBef>
                <a:spcPts val="1200"/>
              </a:spcBef>
              <a:buSzTx/>
              <a:buFontTx/>
              <a:buNone/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🌲 </a:t>
            </a:r>
            <a:r>
              <a:t>Random Forest</a:t>
            </a:r>
            <a:r>
              <a:rPr b="0"/>
              <a:t>: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Best performer across all 3 patients</a:t>
            </a: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Lowest MAE and RMSE, highest R² (up to </a:t>
            </a:r>
            <a:r>
              <a:rPr b="1"/>
              <a:t>0.99</a:t>
            </a:r>
            <a:r>
              <a:t>)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⚡ </a:t>
            </a:r>
            <a:r>
              <a:t>GRU</a:t>
            </a:r>
            <a:r>
              <a:rPr b="0"/>
              <a:t>: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Competitive performance, nearly matches RF</a:t>
            </a: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Faster training, good for real-time applications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🔁 </a:t>
            </a:r>
            <a:r>
              <a:t>LSTM</a:t>
            </a:r>
            <a:r>
              <a:rPr b="0"/>
              <a:t>: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Stable predictions but slightly higher error</a:t>
            </a: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Still viable for capturing long-term glucose trends</a:t>
            </a:r>
          </a:p>
        </p:txBody>
      </p:sp>
      <p:pic>
        <p:nvPicPr>
          <p:cNvPr id="132" name="model_evaluation_table.png" descr="model_evaluation_tab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4341" y="1127232"/>
            <a:ext cx="4443005" cy="1777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tient1.png" descr="patient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5701" y="2664462"/>
            <a:ext cx="4852810" cy="1289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tient3.png" descr="patient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08920" y="4915780"/>
            <a:ext cx="4566372" cy="1213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3.png" descr="p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11985" y="3854484"/>
            <a:ext cx="4560242" cy="1213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Critical Discussion &amp; Limitations</a:t>
            </a:r>
          </a:p>
        </p:txBody>
      </p:sp>
      <p:sp>
        <p:nvSpPr>
          <p:cNvPr id="13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🔄 </a:t>
            </a:r>
            <a:r>
              <a:t>Patient Variability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Model performance differs across individuals — personalization is key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b="1"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📉 </a:t>
            </a:r>
            <a:r>
              <a:t>LSTM Underperformance</a:t>
            </a:r>
            <a:endParaRPr b="0"/>
          </a:p>
          <a:p>
            <a:pPr marL="563033" indent="-423333">
              <a:spcBef>
                <a:spcPts val="1200"/>
              </a:spcBef>
              <a:buFont typeface="Times Roman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Slightly higher error rates; may require deeper tuning or more data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b="1"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📦 </a:t>
            </a:r>
            <a:r>
              <a:t>Limited Dataset Size</a:t>
            </a:r>
            <a:endParaRPr b="0"/>
          </a:p>
          <a:p>
            <a:pPr marL="563033" indent="-423333">
              <a:spcBef>
                <a:spcPts val="1200"/>
              </a:spcBef>
              <a:buFont typeface="Times Roman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Small number of patients reduces generalizability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b="1"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🧩 </a:t>
            </a:r>
            <a:r>
              <a:t>Feature Gaps &amp; Missing Data</a:t>
            </a:r>
            <a:endParaRPr b="0"/>
          </a:p>
          <a:p>
            <a:pPr marL="563033" indent="-423333">
              <a:spcBef>
                <a:spcPts val="1200"/>
              </a:spcBef>
              <a:buFont typeface="Times Roman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Some biometric/lifestyle fields are incomplete or noisy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b="1"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🕒 </a:t>
            </a:r>
            <a:r>
              <a:t>Temporal Granularity</a:t>
            </a:r>
            <a:endParaRPr b="0"/>
          </a:p>
          <a:p>
            <a:pPr marL="563033" indent="-423333">
              <a:spcBef>
                <a:spcPts val="1200"/>
              </a:spcBef>
              <a:buFont typeface="Times Roman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Irregular time gaps can affect time-series modeling precision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Implications</a:t>
            </a:r>
          </a:p>
        </p:txBody>
      </p:sp>
      <p:sp>
        <p:nvSpPr>
          <p:cNvPr id="14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📈 Accurate glucose prediction enables proactive care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💉 Supports personalized insulin management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📱 Powers real-time CGM apps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🏥 Enhances clinical decision-making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🔄 Scalable to wider patient populations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&amp; Future Work</a:t>
            </a:r>
          </a:p>
        </p:txBody>
      </p:sp>
      <p:sp>
        <p:nvSpPr>
          <p:cNvPr id="14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200"/>
              </a:spcBef>
              <a:buSzTx/>
              <a:buFontTx/>
              <a:buNone/>
              <a:defRPr b="1"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Train on </a:t>
            </a:r>
            <a:r>
              <a:t>larger &amp; more diverse</a:t>
            </a:r>
            <a:r>
              <a:rPr b="0"/>
              <a:t> datasets</a:t>
            </a:r>
            <a:endParaRPr b="0"/>
          </a:p>
          <a:p>
            <a:pPr marL="0" indent="0" algn="ctr">
              <a:spcBef>
                <a:spcPts val="1200"/>
              </a:spcBef>
              <a:buSzTx/>
              <a:buFontTx/>
              <a:buNone/>
              <a:defRPr b="1"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Integrate </a:t>
            </a:r>
            <a:r>
              <a:t>real-time prediction</a:t>
            </a:r>
            <a:r>
              <a:rPr b="0"/>
              <a:t> with CGM devices</a:t>
            </a:r>
            <a:endParaRPr b="0"/>
          </a:p>
          <a:p>
            <a:pPr marL="0" indent="0" algn="ctr">
              <a:spcBef>
                <a:spcPts val="1200"/>
              </a:spcBef>
              <a:buSzTx/>
              <a:buFontTx/>
              <a:buNone/>
              <a:defRPr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Explore </a:t>
            </a:r>
            <a:r>
              <a:rPr b="1"/>
              <a:t>hybrid models</a:t>
            </a:r>
            <a:r>
              <a:t> and attention mechanisms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 &amp; GitHub</a:t>
            </a:r>
          </a:p>
        </p:txBody>
      </p:sp>
      <p:sp>
        <p:nvSpPr>
          <p:cNvPr id="14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[1] Hochreiter &amp; Schmidhuber (1997), [2] Lim et al. (2021), [3] Chen &amp; Guestrin (2016).</a:t>
            </a:r>
          </a:p>
          <a:p>
            <a:pPr/>
            <a:r>
              <a:t>GitHub: https://github.com/your-repo (replace with actual link)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 / Thank you</a:t>
            </a:r>
          </a:p>
        </p:txBody>
      </p:sp>
      <p:sp>
        <p:nvSpPr>
          <p:cNvPr id="15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Questions? Thank you for your attention!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 &amp; Motivation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Glucose spikes are unpredictable and risky.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Traditional models lack personalization.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CGM + EHR = opportunity for smarter forecasting.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Goal: Predict glucose accurately to enable timely intervention.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Question &amp; Objectives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Research Question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Can ML models like LSTM, GRU, and Random Forest accurately predict glucose levels using biometric and clinical data?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b="1"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Objectives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Preprocess and engineer features from CGM &amp; EHR data</a:t>
            </a:r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Train and compare LSTM, GRU, and Random Forest models</a:t>
            </a:r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Evaluate performance and clinical relevance of predictions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Literature Review &amp; References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400"/>
              </a:spcBef>
              <a:buSzTx/>
              <a:buFontTx/>
              <a:buNone/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Literature Review</a:t>
            </a: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Traditional Models</a:t>
            </a:r>
            <a:r>
              <a:t>: Rule-based systems, linear regression — limited adaptability</a:t>
            </a: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ML Progress</a:t>
            </a:r>
            <a:r>
              <a:t>: LSTM, GRU, and Random Forest improve glucose forecasting by capturing temporal and nonlinear patterns</a:t>
            </a: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Challenges Identified</a:t>
            </a:r>
            <a:r>
              <a:t>: Data sparsity, lack of interpretability, and low clinical trust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solidFill>
                  <a:srgbClr val="80808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>
              <a:spcBef>
                <a:spcPts val="1400"/>
              </a:spcBef>
              <a:buSzTx/>
              <a:buFontTx/>
              <a:buNone/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References</a:t>
            </a:r>
          </a:p>
          <a:p>
            <a:pPr marL="457200" indent="-317500">
              <a:spcBef>
                <a:spcPts val="1200"/>
              </a:spcBef>
              <a:buFont typeface="Times Roman"/>
              <a:buAutoNum type="arabicPeriod" startAt="1"/>
              <a:defRPr i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Zhu, T. et al. (2018). </a:t>
            </a:r>
            <a:r>
              <a:t>Blood glucose prediction using deep learning.</a:t>
            </a:r>
            <a:endParaRPr i="0"/>
          </a:p>
          <a:p>
            <a:pPr marL="457200" indent="-317500">
              <a:spcBef>
                <a:spcPts val="1200"/>
              </a:spcBef>
              <a:buFont typeface="Times Roman"/>
              <a:buAutoNum type="arabicPeriod" startAt="1"/>
              <a:defRPr i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Li, K. et al. (2020). </a:t>
            </a:r>
            <a:r>
              <a:t>Time-series models for diabetes management.</a:t>
            </a:r>
            <a:endParaRPr i="0"/>
          </a:p>
          <a:p>
            <a:pPr marL="457200" indent="-317500">
              <a:spcBef>
                <a:spcPts val="1200"/>
              </a:spcBef>
              <a:buFont typeface="Times Roman"/>
              <a:buAutoNum type="arabicPeriod" startAt="1"/>
              <a:defRPr i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Shashaj, B. et al. (2022). </a:t>
            </a:r>
            <a:r>
              <a:t>Machine learning for personalized insulin and glucose forecasting.</a:t>
            </a:r>
            <a:endParaRPr i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 Overview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Records</a:t>
            </a:r>
            <a:r>
              <a:t>: ~5,000 rows of patient time-series data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Features</a:t>
            </a:r>
            <a:r>
              <a:t>: 30+ columns including:</a:t>
            </a:r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Biometrics</a:t>
            </a:r>
            <a:r>
              <a:t>: Glucose (GL), Weight, Height</a:t>
            </a:r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Clinical Data</a:t>
            </a:r>
            <a:r>
              <a:t>: Insulin dosage, Complications, Diagnoses</a:t>
            </a:r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Lifestyle</a:t>
            </a:r>
            <a:r>
              <a:t>: Alcohol, Exercise, Diet</a:t>
            </a:r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Demographics</a:t>
            </a:r>
            <a:r>
              <a:t>: Age, Gender, Ethnicity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Temporal Feature</a:t>
            </a:r>
            <a:r>
              <a:t>: Timestamped every 5–15 minutes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Challenges</a:t>
            </a:r>
            <a:r>
              <a:t>: Sparse insulin entries, patient-wise variability, missing values in some fields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defRPr sz="4268"/>
            </a:lvl1pPr>
          </a:lstStyle>
          <a:p>
            <a:pPr/>
            <a:r>
              <a:t>Feature Engineering &amp; Preprocessing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448055">
              <a:spcBef>
                <a:spcPts val="1100"/>
              </a:spcBef>
              <a:buSzTx/>
              <a:buFontTx/>
              <a:buNone/>
              <a:defRPr sz="235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Time-Series Structuring</a:t>
            </a:r>
            <a:r>
              <a:t>: Sorted data by patient ID and timestamp</a:t>
            </a:r>
          </a:p>
          <a:p>
            <a:pPr marL="0" indent="0" defTabSz="448055">
              <a:spcBef>
                <a:spcPts val="1100"/>
              </a:spcBef>
              <a:buSzTx/>
              <a:buFontTx/>
              <a:buNone/>
              <a:defRPr sz="235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Lag Features</a:t>
            </a:r>
            <a:r>
              <a:t>: Created glucose lags (e.g.,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gl_lag1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gl_lag2</a:t>
            </a:r>
            <a:r>
              <a:t>) to capture trends</a:t>
            </a:r>
          </a:p>
          <a:p>
            <a:pPr marL="0" indent="0" defTabSz="448055">
              <a:spcBef>
                <a:spcPts val="1100"/>
              </a:spcBef>
              <a:buSzTx/>
              <a:buFontTx/>
              <a:buNone/>
              <a:defRPr sz="235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Rolling Stats</a:t>
            </a:r>
            <a:r>
              <a:t>: Added rolling mean and glucose difference for short-term dynamics</a:t>
            </a:r>
          </a:p>
          <a:p>
            <a:pPr marL="0" indent="0" defTabSz="448055">
              <a:spcBef>
                <a:spcPts val="1100"/>
              </a:spcBef>
              <a:buSzTx/>
              <a:buFontTx/>
              <a:buNone/>
              <a:defRPr sz="235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Demographic Encoding</a:t>
            </a:r>
            <a:r>
              <a:t>: One-hot encoded gender, marital status, etc.</a:t>
            </a:r>
          </a:p>
          <a:p>
            <a:pPr marL="0" indent="0" defTabSz="448055">
              <a:spcBef>
                <a:spcPts val="1100"/>
              </a:spcBef>
              <a:buSzTx/>
              <a:buFontTx/>
              <a:buNone/>
              <a:defRPr sz="235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Scaling</a:t>
            </a:r>
            <a:r>
              <a:t>: Applied MinMaxScaler to normalize numeric features</a:t>
            </a:r>
          </a:p>
          <a:p>
            <a:pPr marL="0" indent="0" defTabSz="448055">
              <a:spcBef>
                <a:spcPts val="1100"/>
              </a:spcBef>
              <a:buSzTx/>
              <a:buFontTx/>
              <a:buNone/>
              <a:defRPr sz="235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Handling Missing Data</a:t>
            </a:r>
            <a:r>
              <a:t>: Dropped or imputed missing values where necessary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Exploratory Data Analysis (EDA)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85166" indent="-185166" defTabSz="246888">
              <a:spcBef>
                <a:spcPts val="400"/>
              </a:spcBef>
              <a:defRPr sz="1728"/>
            </a:pPr>
          </a:p>
          <a:p>
            <a:pPr marL="0" indent="0" defTabSz="246888">
              <a:buSzTx/>
              <a:buFontTx/>
              <a:buNone/>
              <a:defRPr b="1" sz="972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🔹 1. Glucose Distribution</a:t>
            </a:r>
          </a:p>
          <a:p>
            <a:pPr marL="246888" indent="-171450" defTabSz="246888">
              <a:spcBef>
                <a:spcPts val="600"/>
              </a:spcBef>
              <a:buFont typeface="Times Roman"/>
              <a:defRPr sz="8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Shows overall spread and skewness of glucose values</a:t>
            </a:r>
          </a:p>
          <a:p>
            <a:pPr marL="246888" indent="-171450" defTabSz="246888">
              <a:spcBef>
                <a:spcPts val="600"/>
              </a:spcBef>
              <a:buFont typeface="Times Roman"/>
              <a:defRPr sz="8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Right-tailed with high variability in upper ranges</a:t>
            </a: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246888">
              <a:buSzTx/>
              <a:buFontTx/>
              <a:buNone/>
              <a:defRPr b="1" sz="75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🔹 2. Glucose by Gender </a:t>
            </a:r>
          </a:p>
          <a:p>
            <a:pPr marL="246888" indent="-171450" defTabSz="246888">
              <a:spcBef>
                <a:spcPts val="600"/>
              </a:spcBef>
              <a:buFont typeface="Times Roman"/>
              <a:defRPr sz="8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Highlights gender-based variation and outliers in glucose readings</a:t>
            </a:r>
          </a:p>
          <a:p>
            <a:pPr marL="246888" indent="-171450" defTabSz="246888">
              <a:spcBef>
                <a:spcPts val="600"/>
              </a:spcBef>
              <a:buFont typeface="Times Roman"/>
              <a:defRPr sz="864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864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pic>
        <p:nvPicPr>
          <p:cNvPr id="114" name="gender.png" descr="gen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4356" y="3389647"/>
            <a:ext cx="3689284" cy="2748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dis.png" descr="di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3678" y="1574245"/>
            <a:ext cx="4450510" cy="2195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ontent Placeholder 2"/>
          <p:cNvSpPr txBox="1"/>
          <p:nvPr>
            <p:ph type="body" idx="1"/>
          </p:nvPr>
        </p:nvSpPr>
        <p:spPr>
          <a:xfrm>
            <a:off x="457200" y="345314"/>
            <a:ext cx="8229600" cy="5780849"/>
          </a:xfrm>
          <a:prstGeom prst="rect">
            <a:avLst/>
          </a:prstGeom>
        </p:spPr>
        <p:txBody>
          <a:bodyPr/>
          <a:lstStyle/>
          <a:p>
            <a:pPr/>
          </a:p>
          <a:p>
            <a:pPr marL="0" indent="0">
              <a:spcBef>
                <a:spcPts val="1400"/>
              </a:spcBef>
              <a:buSzTx/>
              <a:buFontTx/>
              <a:buNone/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🔹 3. Glucose Over Time </a:t>
            </a: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Time series view showing spikes, dips, and patterns over time for 200 patients</a:t>
            </a: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/>
          </a:p>
          <a:p>
            <a:pPr marL="342899" indent="-342899">
              <a:defRPr sz="800"/>
            </a:pPr>
          </a:p>
          <a:p>
            <a:pPr marL="0" indent="0">
              <a:spcBef>
                <a:spcPts val="1400"/>
              </a:spcBef>
              <a:buSzTx/>
              <a:buFontTx/>
              <a:buNone/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🔹 4. Patient Clusters by Glucose Behavior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K-means clustering using mean &amp; variability of glucose across 200 patients</a:t>
            </a:r>
          </a:p>
        </p:txBody>
      </p:sp>
      <p:pic>
        <p:nvPicPr>
          <p:cNvPr id="118" name="sooth.png" descr="soot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7532" y="1630060"/>
            <a:ext cx="4183942" cy="1806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clus.png" descr="cl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4619" y="4077099"/>
            <a:ext cx="3669769" cy="2177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 – Model Selection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LSTM (Long Short-Term Memory)</a:t>
            </a:r>
            <a:br/>
            <a:r>
              <a:t>Captures sequential patterns and long-range dependencies in glucose data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GRU (Gated Recurrent Unit)</a:t>
            </a:r>
            <a:br/>
            <a:r>
              <a:t>Lightweight alternative to LSTM with faster training and competitive performance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Random Forest</a:t>
            </a:r>
            <a:br/>
            <a:r>
              <a:t>Robust, non-linear ensemble model—great for handling mixed feature types and baseline comparison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