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88" r:id="rId2"/>
    <p:sldId id="289" r:id="rId3"/>
  </p:sldIdLst>
  <p:sldSz cx="17068800" cy="9601200"/>
  <p:notesSz cx="6858000" cy="9144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5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BC8"/>
    <a:srgbClr val="AC466F"/>
    <a:srgbClr val="D5DDE7"/>
    <a:srgbClr val="6FAC46"/>
    <a:srgbClr val="AC6546"/>
    <a:srgbClr val="3A7DCE"/>
    <a:srgbClr val="7C9B3F"/>
    <a:srgbClr val="F47710"/>
    <a:srgbClr val="4F6228"/>
    <a:srgbClr val="9CA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63" d="100"/>
          <a:sy n="63" d="100"/>
        </p:scale>
        <p:origin x="54" y="84"/>
      </p:cViewPr>
      <p:guideLst>
        <p:guide orient="horz" pos="3024"/>
        <p:guide pos="53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B619C-0756-4D93-AD54-AC9122C5D9BF}"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2D579-D36F-448C-A76C-1110CC038E4F}" type="slidenum">
              <a:rPr lang="en-US" smtClean="0"/>
              <a:t>‹#›</a:t>
            </a:fld>
            <a:endParaRPr lang="en-US"/>
          </a:p>
        </p:txBody>
      </p:sp>
    </p:spTree>
    <p:extLst>
      <p:ext uri="{BB962C8B-B14F-4D97-AF65-F5344CB8AC3E}">
        <p14:creationId xmlns:p14="http://schemas.microsoft.com/office/powerpoint/2010/main" val="808771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Header Placeholder 3"/>
          <p:cNvSpPr>
            <a:spLocks noGrp="1"/>
          </p:cNvSpPr>
          <p:nvPr>
            <p:ph type="hdr" sz="quarter" idx="10"/>
          </p:nvPr>
        </p:nvSpPr>
        <p:spPr/>
        <p:txBody>
          <a:bodyPr/>
          <a:lstStyle/>
          <a:p>
            <a:r>
              <a:rPr lang="fa-IR"/>
              <a:t>عنوان پروژه تحقیق و توسعه</a:t>
            </a:r>
          </a:p>
        </p:txBody>
      </p:sp>
      <p:sp>
        <p:nvSpPr>
          <p:cNvPr id="5" name="Footer Placeholder 4"/>
          <p:cNvSpPr>
            <a:spLocks noGrp="1"/>
          </p:cNvSpPr>
          <p:nvPr>
            <p:ph type="ftr" sz="quarter" idx="11"/>
          </p:nvPr>
        </p:nvSpPr>
        <p:spPr/>
        <p:txBody>
          <a:bodyPr/>
          <a:lstStyle/>
          <a:p>
            <a:r>
              <a:rPr lang="fa-IR"/>
              <a:t>گروه مپنا - بخش تولید</a:t>
            </a:r>
          </a:p>
        </p:txBody>
      </p:sp>
    </p:spTree>
    <p:extLst>
      <p:ext uri="{BB962C8B-B14F-4D97-AF65-F5344CB8AC3E}">
        <p14:creationId xmlns:p14="http://schemas.microsoft.com/office/powerpoint/2010/main" val="338835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5287567"/>
            <a:ext cx="17068800" cy="354003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8957383"/>
            <a:ext cx="17068800" cy="640080"/>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2133600" y="6045472"/>
            <a:ext cx="12801600" cy="2318067"/>
          </a:xfrm>
        </p:spPr>
        <p:txBody>
          <a:bodyPr>
            <a:normAutofit/>
          </a:bodyPr>
          <a:lstStyle>
            <a:lvl1pPr marL="0" indent="0" algn="ctr">
              <a:buNone/>
              <a:defRPr sz="2800">
                <a:solidFill>
                  <a:srgbClr val="C00000"/>
                </a:solidFill>
                <a:latin typeface="ذ دشظشدهد"/>
                <a:cs typeface="B Nazanin" panose="00000400000000000000" pitchFamily="2" charset="-78"/>
              </a:defRPr>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8" name="Rectangle 7"/>
          <p:cNvSpPr/>
          <p:nvPr userDrawn="1"/>
        </p:nvSpPr>
        <p:spPr>
          <a:xfrm>
            <a:off x="0" y="8844146"/>
            <a:ext cx="17068800" cy="91440"/>
          </a:xfrm>
          <a:prstGeom prst="rect">
            <a:avLst/>
          </a:prstGeom>
          <a:gradFill flip="none" rotWithShape="1">
            <a:gsLst>
              <a:gs pos="0">
                <a:schemeClr val="accent2">
                  <a:lumMod val="40000"/>
                  <a:lumOff val="60000"/>
                </a:schemeClr>
              </a:gs>
              <a:gs pos="46000">
                <a:schemeClr val="accent2">
                  <a:lumMod val="95000"/>
                  <a:lumOff val="5000"/>
                </a:schemeClr>
              </a:gs>
              <a:gs pos="100000">
                <a:srgbClr val="C0000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732143" y="9203982"/>
            <a:ext cx="3604513" cy="369332"/>
          </a:xfrm>
          <a:prstGeom prst="rect">
            <a:avLst/>
          </a:prstGeom>
        </p:spPr>
        <p:txBody>
          <a:bodyPr wrap="none">
            <a:spAutoFit/>
          </a:bodyPr>
          <a:lstStyle/>
          <a:p>
            <a:r>
              <a:rPr lang="en-US" sz="1800" i="0" dirty="0">
                <a:solidFill>
                  <a:schemeClr val="bg1">
                    <a:lumMod val="85000"/>
                  </a:schemeClr>
                </a:solidFill>
              </a:rPr>
              <a:t>© MAPNA Group, All rights reserved</a:t>
            </a:r>
          </a:p>
        </p:txBody>
      </p:sp>
      <p:sp>
        <p:nvSpPr>
          <p:cNvPr id="2" name="Rectangle 1"/>
          <p:cNvSpPr/>
          <p:nvPr userDrawn="1"/>
        </p:nvSpPr>
        <p:spPr>
          <a:xfrm>
            <a:off x="2243905" y="2033428"/>
            <a:ext cx="12129796" cy="2799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173479" y="2854098"/>
            <a:ext cx="14721840" cy="1855788"/>
          </a:xfrm>
          <a:prstGeom prst="rect">
            <a:avLst/>
          </a:prstGeom>
        </p:spPr>
        <p:txBody>
          <a:bodyPr vert="horz" lIns="91440" tIns="45720" rIns="91440" bIns="45720" rtlCol="0" anchor="ctr">
            <a:normAutofit/>
          </a:bodyPr>
          <a:lstStyle>
            <a:lvl1pPr>
              <a:defRPr sz="5400">
                <a:solidFill>
                  <a:srgbClr val="003399"/>
                </a:solidFill>
                <a:cs typeface="B Titr" panose="00000700000000000000" pitchFamily="2" charset="-78"/>
              </a:defRPr>
            </a:lvl1pPr>
          </a:lstStyle>
          <a:p>
            <a:r>
              <a:rPr lang="en-US" dirty="0"/>
              <a:t>Click to Master title style</a:t>
            </a:r>
          </a:p>
        </p:txBody>
      </p:sp>
      <p:sp>
        <p:nvSpPr>
          <p:cNvPr id="14" name="TextBox 13"/>
          <p:cNvSpPr txBox="1"/>
          <p:nvPr userDrawn="1"/>
        </p:nvSpPr>
        <p:spPr>
          <a:xfrm>
            <a:off x="12966699" y="9025995"/>
            <a:ext cx="5558663" cy="461665"/>
          </a:xfrm>
          <a:prstGeom prst="rect">
            <a:avLst/>
          </a:prstGeom>
          <a:noFill/>
        </p:spPr>
        <p:txBody>
          <a:bodyPr wrap="square" rtlCol="0">
            <a:spAutoFit/>
          </a:bodyPr>
          <a:lstStyle/>
          <a:p>
            <a:pPr algn="ctr"/>
            <a:r>
              <a:rPr lang="fa-IR" sz="2400" b="0" i="1" dirty="0">
                <a:solidFill>
                  <a:schemeClr val="bg1"/>
                </a:solidFill>
                <a:cs typeface="B Mitra" panose="00000400000000000000" pitchFamily="2" charset="-78"/>
              </a:rPr>
              <a:t>معاونت</a:t>
            </a:r>
            <a:r>
              <a:rPr lang="fa-IR" sz="2000" b="0" i="1" baseline="0" dirty="0">
                <a:solidFill>
                  <a:schemeClr val="bg1"/>
                </a:solidFill>
                <a:cs typeface="B Mitra" panose="00000400000000000000" pitchFamily="2" charset="-78"/>
              </a:rPr>
              <a:t> پژوهش و فناوری</a:t>
            </a:r>
            <a:endParaRPr lang="en-US" sz="2000" b="0" i="1" dirty="0">
              <a:solidFill>
                <a:schemeClr val="bg1"/>
              </a:solidFill>
              <a:cs typeface="B Mitra" panose="00000400000000000000" pitchFamily="2" charset="-78"/>
            </a:endParaRPr>
          </a:p>
        </p:txBody>
      </p:sp>
    </p:spTree>
    <p:extLst>
      <p:ext uri="{BB962C8B-B14F-4D97-AF65-F5344CB8AC3E}">
        <p14:creationId xmlns:p14="http://schemas.microsoft.com/office/powerpoint/2010/main" val="10106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99"/>
                </a:solidFill>
                <a:cs typeface="B Titr" panose="00000700000000000000" pitchFamily="2" charset="-78"/>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cs typeface="B Nazanin" panose="00000400000000000000" pitchFamily="2" charset="-78"/>
              </a:defRPr>
            </a:lvl1pPr>
            <a:lvl2pPr>
              <a:defRPr sz="2800">
                <a:cs typeface="B Nazanin" panose="00000400000000000000" pitchFamily="2" charset="-78"/>
              </a:defRPr>
            </a:lvl2pPr>
            <a:lvl3pPr>
              <a:defRPr sz="2000">
                <a:cs typeface="B Nazanin" panose="00000400000000000000" pitchFamily="2" charset="-78"/>
              </a:defRPr>
            </a:lvl3pPr>
            <a:lvl4pPr>
              <a:defRPr sz="2000">
                <a:cs typeface="B Nazanin" panose="00000400000000000000" pitchFamily="2" charset="-78"/>
              </a:defRPr>
            </a:lvl4pPr>
            <a:lvl5pPr>
              <a:defRPr sz="2000">
                <a:cs typeface="B Nazanin" panose="00000400000000000000" pitchFamily="2"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6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4590" y="1728615"/>
            <a:ext cx="14721840" cy="3993832"/>
          </a:xfrm>
        </p:spPr>
        <p:txBody>
          <a:bodyPr anchor="b">
            <a:normAutofit/>
          </a:bodyPr>
          <a:lstStyle>
            <a:lvl1pPr>
              <a:defRPr sz="6000">
                <a:cs typeface="B Titr" panose="00000700000000000000" pitchFamily="2" charset="-78"/>
              </a:defRPr>
            </a:lvl1pPr>
          </a:lstStyle>
          <a:p>
            <a:r>
              <a:rPr lang="en-US"/>
              <a:t>Click to edit Master title style</a:t>
            </a:r>
            <a:endParaRPr lang="en-US" dirty="0"/>
          </a:p>
        </p:txBody>
      </p:sp>
      <p:sp>
        <p:nvSpPr>
          <p:cNvPr id="3" name="Text Placeholder 2"/>
          <p:cNvSpPr>
            <a:spLocks noGrp="1"/>
          </p:cNvSpPr>
          <p:nvPr>
            <p:ph type="body" idx="1"/>
          </p:nvPr>
        </p:nvSpPr>
        <p:spPr>
          <a:xfrm>
            <a:off x="1164590" y="5760230"/>
            <a:ext cx="14721840" cy="2100262"/>
          </a:xfrm>
        </p:spPr>
        <p:txBody>
          <a:bodyPr/>
          <a:lstStyle>
            <a:lvl1pPr marL="0" indent="0" algn="ctr">
              <a:buNone/>
              <a:defRPr sz="3360">
                <a:solidFill>
                  <a:srgbClr val="C00000"/>
                </a:solidFill>
                <a:cs typeface="B Nazanin" panose="00000400000000000000" pitchFamily="2" charset="-78"/>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5579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Titr" panose="00000700000000000000" pitchFamily="2" charset="-78"/>
              </a:defRPr>
            </a:lvl1pPr>
          </a:lstStyle>
          <a:p>
            <a:r>
              <a:rPr lang="en-US"/>
              <a:t>Click to edit Master title style</a:t>
            </a:r>
            <a:endParaRPr lang="en-US" dirty="0"/>
          </a:p>
        </p:txBody>
      </p:sp>
      <p:sp>
        <p:nvSpPr>
          <p:cNvPr id="3" name="Content Placeholder 2"/>
          <p:cNvSpPr>
            <a:spLocks noGrp="1"/>
          </p:cNvSpPr>
          <p:nvPr>
            <p:ph sz="half" idx="1"/>
          </p:nvPr>
        </p:nvSpPr>
        <p:spPr>
          <a:xfrm>
            <a:off x="1173480" y="2555876"/>
            <a:ext cx="7254240" cy="5839980"/>
          </a:xfrm>
        </p:spPr>
        <p:txBody>
          <a:bodyPr>
            <a:normAutofit/>
          </a:bodyPr>
          <a:lstStyle>
            <a:lvl1pPr>
              <a:defRPr sz="3200">
                <a:solidFill>
                  <a:srgbClr val="C00000"/>
                </a:solidFill>
                <a:cs typeface="B Nazanin" panose="00000400000000000000" pitchFamily="2" charset="-78"/>
              </a:defRPr>
            </a:lvl1pPr>
            <a:lvl2pPr>
              <a:defRPr sz="2800">
                <a:cs typeface="B Nazanin" panose="00000400000000000000" pitchFamily="2" charset="-78"/>
              </a:defRPr>
            </a:lvl2pPr>
            <a:lvl3pPr>
              <a:defRPr sz="2000">
                <a:cs typeface="B Nazanin" panose="00000400000000000000" pitchFamily="2" charset="-78"/>
              </a:defRPr>
            </a:lvl3pPr>
            <a:lvl4pPr>
              <a:defRPr sz="2000">
                <a:cs typeface="B Nazanin" panose="00000400000000000000" pitchFamily="2" charset="-78"/>
              </a:defRPr>
            </a:lvl4pPr>
            <a:lvl5pPr>
              <a:defRPr sz="2000">
                <a:cs typeface="B Nazanin" panose="00000400000000000000" pitchFamily="2"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0" y="2555876"/>
            <a:ext cx="7254240" cy="5839980"/>
          </a:xfrm>
        </p:spPr>
        <p:txBody>
          <a:bodyPr>
            <a:normAutofit/>
          </a:bodyPr>
          <a:lstStyle>
            <a:lvl1pPr>
              <a:defRPr sz="3200">
                <a:solidFill>
                  <a:srgbClr val="C00000"/>
                </a:solidFill>
                <a:cs typeface="B Nazanin" panose="00000400000000000000" pitchFamily="2" charset="-78"/>
              </a:defRPr>
            </a:lvl1pPr>
            <a:lvl2pPr>
              <a:defRPr sz="2800">
                <a:cs typeface="B Nazanin" panose="00000400000000000000" pitchFamily="2" charset="-78"/>
              </a:defRPr>
            </a:lvl2pPr>
            <a:lvl3pPr>
              <a:defRPr sz="2000">
                <a:cs typeface="B Nazanin" panose="00000400000000000000" pitchFamily="2" charset="-78"/>
              </a:defRPr>
            </a:lvl3pPr>
            <a:lvl4pPr>
              <a:defRPr sz="2000">
                <a:cs typeface="B Nazanin" panose="00000400000000000000" pitchFamily="2" charset="-78"/>
              </a:defRPr>
            </a:lvl4pPr>
            <a:lvl5pPr>
              <a:defRPr sz="2000">
                <a:cs typeface="B Nazanin" panose="00000400000000000000" pitchFamily="2"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494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lvl1pPr>
              <a:defRPr>
                <a:cs typeface="B Titr" panose="00000700000000000000" pitchFamily="2" charset="-78"/>
              </a:defRPr>
            </a:lvl1pPr>
          </a:lstStyle>
          <a:p>
            <a:r>
              <a:rPr lang="en-US"/>
              <a:t>Click to edit Master title style</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solidFill>
                  <a:srgbClr val="C00000"/>
                </a:solidFill>
                <a:cs typeface="B Nazanin" panose="00000400000000000000" pitchFamily="2" charset="-78"/>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1175704" y="3507106"/>
            <a:ext cx="7220902" cy="4867968"/>
          </a:xfrm>
        </p:spPr>
        <p:txBody>
          <a:bodyPr/>
          <a:lstStyle>
            <a:lvl1pPr>
              <a:defRPr>
                <a:cs typeface="B Nazanin" panose="00000400000000000000" pitchFamily="2" charset="-78"/>
              </a:defRPr>
            </a:lvl1pPr>
            <a:lvl2pPr>
              <a:defRPr>
                <a:cs typeface="B Nazanin" panose="00000400000000000000" pitchFamily="2" charset="-78"/>
              </a:defRPr>
            </a:lvl2pPr>
            <a:lvl3pPr>
              <a:defRPr>
                <a:cs typeface="B Nazanin" panose="00000400000000000000" pitchFamily="2" charset="-78"/>
              </a:defRPr>
            </a:lvl3pPr>
            <a:lvl4pPr>
              <a:defRPr>
                <a:cs typeface="B Nazanin" panose="00000400000000000000" pitchFamily="2" charset="-78"/>
              </a:defRPr>
            </a:lvl4pPr>
            <a:lvl5pPr>
              <a:defRPr>
                <a:cs typeface="B Nazanin" panose="00000400000000000000" pitchFamily="2"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solidFill>
                  <a:srgbClr val="C00000"/>
                </a:solidFill>
                <a:cs typeface="B Nazanin" panose="00000400000000000000" pitchFamily="2" charset="-78"/>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8641080" y="3507106"/>
            <a:ext cx="7256463" cy="4867968"/>
          </a:xfrm>
        </p:spPr>
        <p:txBody>
          <a:bodyPr/>
          <a:lstStyle>
            <a:lvl1pPr>
              <a:defRPr>
                <a:cs typeface="B Nazanin" panose="00000400000000000000" pitchFamily="2" charset="-78"/>
              </a:defRPr>
            </a:lvl1pPr>
            <a:lvl2pPr>
              <a:defRPr>
                <a:cs typeface="B Nazanin" panose="00000400000000000000" pitchFamily="2" charset="-78"/>
              </a:defRPr>
            </a:lvl2pPr>
            <a:lvl3pPr>
              <a:defRPr>
                <a:cs typeface="B Nazanin" panose="00000400000000000000" pitchFamily="2" charset="-78"/>
              </a:defRPr>
            </a:lvl3pPr>
            <a:lvl4pPr>
              <a:defRPr>
                <a:cs typeface="B Nazanin" panose="00000400000000000000" pitchFamily="2" charset="-78"/>
              </a:defRPr>
            </a:lvl4pPr>
            <a:lvl5pPr>
              <a:defRPr>
                <a:cs typeface="B Nazanin" panose="00000400000000000000" pitchFamily="2"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88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3480" y="552740"/>
            <a:ext cx="14721840" cy="1855788"/>
          </a:xfrm>
        </p:spPr>
        <p:txBody>
          <a:bodyPr/>
          <a:lstStyle>
            <a:lvl1pPr>
              <a:defRPr>
                <a:cs typeface="B Titr" panose="00000700000000000000" pitchFamily="2" charset="-78"/>
              </a:defRPr>
            </a:lvl1pPr>
          </a:lstStyle>
          <a:p>
            <a:r>
              <a:rPr lang="en-US"/>
              <a:t>Click to edit Master title style</a:t>
            </a:r>
            <a:endParaRPr lang="en-US" dirty="0"/>
          </a:p>
        </p:txBody>
      </p:sp>
    </p:spTree>
    <p:extLst>
      <p:ext uri="{BB962C8B-B14F-4D97-AF65-F5344CB8AC3E}">
        <p14:creationId xmlns:p14="http://schemas.microsoft.com/office/powerpoint/2010/main" val="362844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13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cs typeface="B Titr" panose="00000700000000000000" pitchFamily="2" charset="-78"/>
              </a:defRPr>
            </a:lvl1pPr>
          </a:lstStyle>
          <a:p>
            <a:r>
              <a:rPr lang="en-US"/>
              <a:t>Click to edit Master title style</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cs typeface="B Nazanin" panose="00000400000000000000" pitchFamily="2" charset="-78"/>
              </a:defRPr>
            </a:lvl1pPr>
            <a:lvl2pPr>
              <a:defRPr sz="3920">
                <a:cs typeface="B Nazanin" panose="00000400000000000000" pitchFamily="2" charset="-78"/>
              </a:defRPr>
            </a:lvl2pPr>
            <a:lvl3pPr>
              <a:defRPr sz="3360">
                <a:cs typeface="B Nazanin" panose="00000400000000000000" pitchFamily="2" charset="-78"/>
              </a:defRPr>
            </a:lvl3pPr>
            <a:lvl4pPr>
              <a:defRPr sz="2800">
                <a:cs typeface="B Nazanin" panose="00000400000000000000" pitchFamily="2" charset="-78"/>
              </a:defRPr>
            </a:lvl4pPr>
            <a:lvl5pPr>
              <a:defRPr sz="2800">
                <a:cs typeface="B Nazanin" panose="00000400000000000000" pitchFamily="2" charset="-78"/>
              </a:defRPr>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cs typeface="B Nazanin" panose="00000400000000000000" pitchFamily="2" charset="-78"/>
              </a:defRPr>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Tree>
    <p:extLst>
      <p:ext uri="{BB962C8B-B14F-4D97-AF65-F5344CB8AC3E}">
        <p14:creationId xmlns:p14="http://schemas.microsoft.com/office/powerpoint/2010/main" val="39595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8957383"/>
            <a:ext cx="17068800" cy="640080"/>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732143" y="9203982"/>
            <a:ext cx="3604513" cy="369332"/>
          </a:xfrm>
          <a:prstGeom prst="rect">
            <a:avLst/>
          </a:prstGeom>
        </p:spPr>
        <p:txBody>
          <a:bodyPr wrap="none">
            <a:spAutoFit/>
          </a:bodyPr>
          <a:lstStyle/>
          <a:p>
            <a:r>
              <a:rPr lang="en-US" sz="1800" i="0" dirty="0">
                <a:solidFill>
                  <a:schemeClr val="bg1">
                    <a:lumMod val="85000"/>
                  </a:schemeClr>
                </a:solidFill>
              </a:rPr>
              <a:t>© MAPNA Group, All rights reserved</a:t>
            </a:r>
          </a:p>
        </p:txBody>
      </p:sp>
      <p:sp>
        <p:nvSpPr>
          <p:cNvPr id="10" name="Rectangle 9"/>
          <p:cNvSpPr/>
          <p:nvPr userDrawn="1"/>
        </p:nvSpPr>
        <p:spPr>
          <a:xfrm>
            <a:off x="0" y="8881468"/>
            <a:ext cx="17068800" cy="91440"/>
          </a:xfrm>
          <a:prstGeom prst="rect">
            <a:avLst/>
          </a:prstGeom>
          <a:gradFill flip="none" rotWithShape="1">
            <a:gsLst>
              <a:gs pos="0">
                <a:schemeClr val="accent2">
                  <a:lumMod val="40000"/>
                  <a:lumOff val="60000"/>
                </a:schemeClr>
              </a:gs>
              <a:gs pos="46000">
                <a:schemeClr val="accent2">
                  <a:lumMod val="95000"/>
                  <a:lumOff val="5000"/>
                </a:schemeClr>
              </a:gs>
              <a:gs pos="100000">
                <a:srgbClr val="C0000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7624" y="-3"/>
            <a:ext cx="17099280" cy="182880"/>
          </a:xfrm>
          <a:prstGeom prst="rect">
            <a:avLst/>
          </a:prstGeom>
          <a:gradFill flip="none" rotWithShape="1">
            <a:gsLst>
              <a:gs pos="0">
                <a:schemeClr val="accent5">
                  <a:lumMod val="0"/>
                  <a:lumOff val="100000"/>
                </a:schemeClr>
              </a:gs>
              <a:gs pos="35000">
                <a:srgbClr val="003366"/>
              </a:gs>
              <a:gs pos="100000">
                <a:schemeClr val="accent5">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6926" y="208810"/>
            <a:ext cx="17068800" cy="91440"/>
          </a:xfrm>
          <a:prstGeom prst="rect">
            <a:avLst/>
          </a:prstGeom>
          <a:gradFill flip="none" rotWithShape="1">
            <a:gsLst>
              <a:gs pos="74000">
                <a:schemeClr val="bg1">
                  <a:lumMod val="95000"/>
                </a:schemeClr>
              </a:gs>
              <a:gs pos="0">
                <a:schemeClr val="accent2">
                  <a:lumMod val="40000"/>
                  <a:lumOff val="60000"/>
                </a:schemeClr>
              </a:gs>
              <a:gs pos="46000">
                <a:schemeClr val="accent2">
                  <a:lumMod val="95000"/>
                  <a:lumOff val="5000"/>
                </a:schemeClr>
              </a:gs>
              <a:gs pos="100000">
                <a:srgbClr val="C0000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6000272" y="533970"/>
            <a:ext cx="919240" cy="695905"/>
          </a:xfrm>
          <a:prstGeom prst="rect">
            <a:avLst/>
          </a:prstGeom>
        </p:spPr>
      </p:pic>
      <p:sp>
        <p:nvSpPr>
          <p:cNvPr id="4" name="TextBox 3"/>
          <p:cNvSpPr txBox="1"/>
          <p:nvPr userDrawn="1"/>
        </p:nvSpPr>
        <p:spPr>
          <a:xfrm>
            <a:off x="12966699" y="9025995"/>
            <a:ext cx="5558663" cy="461665"/>
          </a:xfrm>
          <a:prstGeom prst="rect">
            <a:avLst/>
          </a:prstGeom>
          <a:noFill/>
        </p:spPr>
        <p:txBody>
          <a:bodyPr wrap="square" rtlCol="0">
            <a:spAutoFit/>
          </a:bodyPr>
          <a:lstStyle/>
          <a:p>
            <a:pPr algn="ctr"/>
            <a:r>
              <a:rPr lang="fa-IR" sz="2400" b="0" i="1" dirty="0">
                <a:solidFill>
                  <a:schemeClr val="bg1"/>
                </a:solidFill>
                <a:cs typeface="B Mitra" panose="00000400000000000000" pitchFamily="2" charset="-78"/>
              </a:rPr>
              <a:t>معاونت</a:t>
            </a:r>
            <a:r>
              <a:rPr lang="fa-IR" sz="2000" b="0" i="1" baseline="0" dirty="0">
                <a:solidFill>
                  <a:schemeClr val="bg1"/>
                </a:solidFill>
                <a:cs typeface="B Mitra" panose="00000400000000000000" pitchFamily="2" charset="-78"/>
              </a:rPr>
              <a:t> پژوهش و فناوری</a:t>
            </a:r>
            <a:endParaRPr lang="en-US" sz="2000" b="0" i="1" dirty="0">
              <a:solidFill>
                <a:schemeClr val="bg1"/>
              </a:solidFill>
              <a:cs typeface="B Mitra" panose="00000400000000000000" pitchFamily="2" charset="-78"/>
            </a:endParaRPr>
          </a:p>
        </p:txBody>
      </p:sp>
    </p:spTree>
    <p:extLst>
      <p:ext uri="{BB962C8B-B14F-4D97-AF65-F5344CB8AC3E}">
        <p14:creationId xmlns:p14="http://schemas.microsoft.com/office/powerpoint/2010/main" val="4108467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lvl1pPr algn="ctr" defTabSz="1280160" rtl="1" eaLnBrk="1" latinLnBrk="0" hangingPunct="1">
        <a:lnSpc>
          <a:spcPct val="90000"/>
        </a:lnSpc>
        <a:spcBef>
          <a:spcPct val="0"/>
        </a:spcBef>
        <a:buNone/>
        <a:defRPr sz="3600" kern="1200">
          <a:solidFill>
            <a:srgbClr val="003399"/>
          </a:solidFill>
          <a:latin typeface="+mj-lt"/>
          <a:ea typeface="+mj-ea"/>
          <a:cs typeface="B Titr" panose="00000700000000000000" pitchFamily="2" charset="-78"/>
        </a:defRPr>
      </a:lvl1pPr>
    </p:titleStyle>
    <p:bodyStyle>
      <a:lvl1pPr marL="320040" indent="-320040" algn="r" defTabSz="1280160" rtl="1" eaLnBrk="1" latinLnBrk="0" hangingPunct="1">
        <a:lnSpc>
          <a:spcPct val="90000"/>
        </a:lnSpc>
        <a:spcBef>
          <a:spcPts val="1400"/>
        </a:spcBef>
        <a:buFont typeface="Arial" panose="020B0604020202020204" pitchFamily="34" charset="0"/>
        <a:buChar char="•"/>
        <a:defRPr sz="3600" kern="1200">
          <a:solidFill>
            <a:schemeClr val="tx1"/>
          </a:solidFill>
          <a:latin typeface="+mn-lt"/>
          <a:ea typeface="+mn-ea"/>
          <a:cs typeface="B Nazanin" panose="00000400000000000000" pitchFamily="2" charset="-78"/>
        </a:defRPr>
      </a:lvl1pPr>
      <a:lvl2pPr marL="960120" indent="-320040" algn="r" defTabSz="1280160" rtl="1" eaLnBrk="1" latinLnBrk="0" hangingPunct="1">
        <a:lnSpc>
          <a:spcPct val="90000"/>
        </a:lnSpc>
        <a:spcBef>
          <a:spcPts val="700"/>
        </a:spcBef>
        <a:buFont typeface="Arial" panose="020B0604020202020204" pitchFamily="34" charset="0"/>
        <a:buChar char="•"/>
        <a:defRPr sz="3200" kern="1200">
          <a:solidFill>
            <a:schemeClr val="tx1"/>
          </a:solidFill>
          <a:latin typeface="+mn-lt"/>
          <a:ea typeface="+mn-ea"/>
          <a:cs typeface="B Nazanin" panose="00000400000000000000" pitchFamily="2" charset="-78"/>
        </a:defRPr>
      </a:lvl2pPr>
      <a:lvl3pPr marL="1600200" indent="-320040" algn="r" defTabSz="1280160" rtl="1" eaLnBrk="1" latinLnBrk="0" hangingPunct="1">
        <a:lnSpc>
          <a:spcPct val="90000"/>
        </a:lnSpc>
        <a:spcBef>
          <a:spcPts val="700"/>
        </a:spcBef>
        <a:buFont typeface="Arial" panose="020B0604020202020204" pitchFamily="34" charset="0"/>
        <a:buChar char="•"/>
        <a:defRPr sz="2400" kern="1200">
          <a:solidFill>
            <a:schemeClr val="tx1"/>
          </a:solidFill>
          <a:latin typeface="+mn-lt"/>
          <a:ea typeface="+mn-ea"/>
          <a:cs typeface="B Nazanin" panose="00000400000000000000" pitchFamily="2" charset="-78"/>
        </a:defRPr>
      </a:lvl3pPr>
      <a:lvl4pPr marL="2240280" indent="-320040" algn="r" defTabSz="1280160" rtl="1" eaLnBrk="1" latinLnBrk="0" hangingPunct="1">
        <a:lnSpc>
          <a:spcPct val="90000"/>
        </a:lnSpc>
        <a:spcBef>
          <a:spcPts val="700"/>
        </a:spcBef>
        <a:buFont typeface="Arial" panose="020B0604020202020204" pitchFamily="34" charset="0"/>
        <a:buChar char="•"/>
        <a:defRPr sz="2400" kern="1200">
          <a:solidFill>
            <a:schemeClr val="tx1"/>
          </a:solidFill>
          <a:latin typeface="+mn-lt"/>
          <a:ea typeface="+mn-ea"/>
          <a:cs typeface="B Nazanin" panose="00000400000000000000" pitchFamily="2" charset="-78"/>
        </a:defRPr>
      </a:lvl4pPr>
      <a:lvl5pPr marL="2880360" indent="-320040" algn="r" defTabSz="1280160" rtl="1" eaLnBrk="1" latinLnBrk="0" hangingPunct="1">
        <a:lnSpc>
          <a:spcPct val="90000"/>
        </a:lnSpc>
        <a:spcBef>
          <a:spcPts val="700"/>
        </a:spcBef>
        <a:buFont typeface="Arial" panose="020B0604020202020204" pitchFamily="34" charset="0"/>
        <a:buChar char="•"/>
        <a:defRPr sz="2400" kern="1200">
          <a:solidFill>
            <a:schemeClr val="tx1"/>
          </a:solidFill>
          <a:latin typeface="+mn-lt"/>
          <a:ea typeface="+mn-ea"/>
          <a:cs typeface="B Nazanin" panose="00000400000000000000" pitchFamily="2" charset="-78"/>
        </a:defRPr>
      </a:lvl5pPr>
      <a:lvl6pPr marL="352044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r" defTabSz="1280160" rtl="1" eaLnBrk="1" latinLnBrk="0" hangingPunct="1">
        <a:defRPr sz="2520" kern="1200">
          <a:solidFill>
            <a:schemeClr val="tx1"/>
          </a:solidFill>
          <a:latin typeface="+mn-lt"/>
          <a:ea typeface="+mn-ea"/>
          <a:cs typeface="+mn-cs"/>
        </a:defRPr>
      </a:lvl1pPr>
      <a:lvl2pPr marL="640080" algn="r" defTabSz="1280160" rtl="1" eaLnBrk="1" latinLnBrk="0" hangingPunct="1">
        <a:defRPr sz="2520" kern="1200">
          <a:solidFill>
            <a:schemeClr val="tx1"/>
          </a:solidFill>
          <a:latin typeface="+mn-lt"/>
          <a:ea typeface="+mn-ea"/>
          <a:cs typeface="+mn-cs"/>
        </a:defRPr>
      </a:lvl2pPr>
      <a:lvl3pPr marL="1280160" algn="r" defTabSz="1280160" rtl="1" eaLnBrk="1" latinLnBrk="0" hangingPunct="1">
        <a:defRPr sz="2520" kern="1200">
          <a:solidFill>
            <a:schemeClr val="tx1"/>
          </a:solidFill>
          <a:latin typeface="+mn-lt"/>
          <a:ea typeface="+mn-ea"/>
          <a:cs typeface="+mn-cs"/>
        </a:defRPr>
      </a:lvl3pPr>
      <a:lvl4pPr marL="1920240" algn="r" defTabSz="1280160" rtl="1" eaLnBrk="1" latinLnBrk="0" hangingPunct="1">
        <a:defRPr sz="2520" kern="1200">
          <a:solidFill>
            <a:schemeClr val="tx1"/>
          </a:solidFill>
          <a:latin typeface="+mn-lt"/>
          <a:ea typeface="+mn-ea"/>
          <a:cs typeface="+mn-cs"/>
        </a:defRPr>
      </a:lvl4pPr>
      <a:lvl5pPr marL="2560320" algn="r" defTabSz="1280160" rtl="1" eaLnBrk="1" latinLnBrk="0" hangingPunct="1">
        <a:defRPr sz="2520" kern="1200">
          <a:solidFill>
            <a:schemeClr val="tx1"/>
          </a:solidFill>
          <a:latin typeface="+mn-lt"/>
          <a:ea typeface="+mn-ea"/>
          <a:cs typeface="+mn-cs"/>
        </a:defRPr>
      </a:lvl5pPr>
      <a:lvl6pPr marL="3200400" algn="r" defTabSz="1280160" rtl="1" eaLnBrk="1" latinLnBrk="0" hangingPunct="1">
        <a:defRPr sz="2520" kern="1200">
          <a:solidFill>
            <a:schemeClr val="tx1"/>
          </a:solidFill>
          <a:latin typeface="+mn-lt"/>
          <a:ea typeface="+mn-ea"/>
          <a:cs typeface="+mn-cs"/>
        </a:defRPr>
      </a:lvl6pPr>
      <a:lvl7pPr marL="3840480" algn="r" defTabSz="1280160" rtl="1" eaLnBrk="1" latinLnBrk="0" hangingPunct="1">
        <a:defRPr sz="2520" kern="1200">
          <a:solidFill>
            <a:schemeClr val="tx1"/>
          </a:solidFill>
          <a:latin typeface="+mn-lt"/>
          <a:ea typeface="+mn-ea"/>
          <a:cs typeface="+mn-cs"/>
        </a:defRPr>
      </a:lvl7pPr>
      <a:lvl8pPr marL="4480560" algn="r" defTabSz="1280160" rtl="1" eaLnBrk="1" latinLnBrk="0" hangingPunct="1">
        <a:defRPr sz="2520" kern="1200">
          <a:solidFill>
            <a:schemeClr val="tx1"/>
          </a:solidFill>
          <a:latin typeface="+mn-lt"/>
          <a:ea typeface="+mn-ea"/>
          <a:cs typeface="+mn-cs"/>
        </a:defRPr>
      </a:lvl8pPr>
      <a:lvl9pPr marL="5120640" algn="r" defTabSz="1280160" rtl="1"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586539" y="1399912"/>
            <a:ext cx="117949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9418320" y="2325341"/>
            <a:ext cx="6517462" cy="2124728"/>
          </a:xfrm>
        </p:spPr>
        <p:txBody>
          <a:bodyPr>
            <a:normAutofit fontScale="92500" lnSpcReduction="20000"/>
          </a:bodyPr>
          <a:lstStyle/>
          <a:p>
            <a:pPr algn="just"/>
            <a:r>
              <a:rPr lang="fa-IR" dirty="0"/>
              <a:t>کاهش مصرف کابل شبکه تغذیه پست های ترکشن و </a:t>
            </a:r>
            <a:r>
              <a:rPr lang="en-US" dirty="0"/>
              <a:t>LPS</a:t>
            </a:r>
            <a:r>
              <a:rPr lang="fa-IR" dirty="0"/>
              <a:t>‌ خطوط مترو</a:t>
            </a:r>
          </a:p>
          <a:p>
            <a:pPr algn="just"/>
            <a:r>
              <a:rPr lang="fa-IR" dirty="0"/>
              <a:t>کاهش هزینه خرید مفصل کابل</a:t>
            </a:r>
          </a:p>
          <a:p>
            <a:pPr algn="just"/>
            <a:r>
              <a:rPr lang="fa-IR" dirty="0"/>
              <a:t>کاهش تعداد تابلوهای 20 کیلو ولت در</a:t>
            </a:r>
            <a:r>
              <a:rPr lang="en-US" dirty="0"/>
              <a:t>HVS </a:t>
            </a:r>
            <a:r>
              <a:rPr lang="fa-IR" dirty="0"/>
              <a:t> یا پست های پاساژ</a:t>
            </a:r>
            <a:endParaRPr lang="fa-IR" sz="2800" dirty="0"/>
          </a:p>
        </p:txBody>
      </p:sp>
      <p:sp>
        <p:nvSpPr>
          <p:cNvPr id="6" name="TextBox 5"/>
          <p:cNvSpPr txBox="1"/>
          <p:nvPr/>
        </p:nvSpPr>
        <p:spPr>
          <a:xfrm>
            <a:off x="11419367" y="1581992"/>
            <a:ext cx="4516417" cy="609398"/>
          </a:xfrm>
          <a:prstGeom prst="rect">
            <a:avLst/>
          </a:prstGeom>
          <a:noFill/>
        </p:spPr>
        <p:txBody>
          <a:bodyPr wrap="square" rtlCol="1">
            <a:spAutoFit/>
          </a:bodyPr>
          <a:lstStyle/>
          <a:p>
            <a:pPr algn="r" rtl="1"/>
            <a:r>
              <a:rPr lang="fa-IR" sz="3360" dirty="0">
                <a:solidFill>
                  <a:srgbClr val="507BC8"/>
                </a:solidFill>
                <a:cs typeface="B Nazanin" pitchFamily="2" charset="-78"/>
              </a:rPr>
              <a:t>هدف و ضرورت تعریف موضوع</a:t>
            </a:r>
            <a:endParaRPr lang="fa-IR" sz="2964" dirty="0">
              <a:solidFill>
                <a:srgbClr val="507BC8"/>
              </a:solidFill>
              <a:cs typeface="B Nazanin" pitchFamily="2" charset="-78"/>
            </a:endParaRPr>
          </a:p>
        </p:txBody>
      </p:sp>
      <p:sp>
        <p:nvSpPr>
          <p:cNvPr id="14" name="Slide Number Placeholder 4"/>
          <p:cNvSpPr txBox="1">
            <a:spLocks/>
          </p:cNvSpPr>
          <p:nvPr/>
        </p:nvSpPr>
        <p:spPr>
          <a:xfrm>
            <a:off x="3593804" y="480565"/>
            <a:ext cx="10334847" cy="687984"/>
          </a:xfrm>
          <a:prstGeom prst="rect">
            <a:avLst/>
          </a:prstGeom>
        </p:spPr>
        <p:txBody>
          <a:bodyPr vert="horz" lIns="128016" tIns="64008" rIns="128016" bIns="64008" rtlCol="1" anchor="ctr"/>
          <a:lstStyle/>
          <a:p>
            <a:pPr lvl="0" algn="r" rtl="1">
              <a:defRPr/>
            </a:pPr>
            <a:r>
              <a:rPr lang="fa-IR" sz="4000" dirty="0">
                <a:solidFill>
                  <a:srgbClr val="0070C0"/>
                </a:solidFill>
                <a:cs typeface="B Titr" panose="00000700000000000000" pitchFamily="2" charset="-78"/>
              </a:rPr>
              <a:t>عنوان</a:t>
            </a:r>
            <a:r>
              <a:rPr lang="en-US" sz="4000" dirty="0">
                <a:solidFill>
                  <a:srgbClr val="0070C0"/>
                </a:solidFill>
                <a:cs typeface="B Titr" panose="00000700000000000000" pitchFamily="2" charset="-78"/>
              </a:rPr>
              <a:t>:</a:t>
            </a:r>
            <a:r>
              <a:rPr lang="fa-IR" sz="2800" dirty="0">
                <a:solidFill>
                  <a:srgbClr val="0070C0"/>
                </a:solidFill>
              </a:rPr>
              <a:t> </a:t>
            </a:r>
            <a:r>
              <a:rPr lang="fa-IR" sz="2800" dirty="0">
                <a:solidFill>
                  <a:srgbClr val="0070C0"/>
                </a:solidFill>
                <a:cs typeface="B Titr" panose="00000700000000000000" pitchFamily="2" charset="-78"/>
              </a:rPr>
              <a:t>بهینه سازی طول کابل در شبکه تغذیه 20 کیلوولت پست­های ترکشن و </a:t>
            </a:r>
            <a:r>
              <a:rPr lang="en-US" sz="2800" dirty="0">
                <a:solidFill>
                  <a:srgbClr val="0070C0"/>
                </a:solidFill>
                <a:cs typeface="B Titr" panose="00000700000000000000" pitchFamily="2" charset="-78"/>
              </a:rPr>
              <a:t>LPS</a:t>
            </a:r>
            <a:r>
              <a:rPr lang="fa-IR" sz="2800" dirty="0">
                <a:solidFill>
                  <a:srgbClr val="0070C0"/>
                </a:solidFill>
                <a:cs typeface="B Titr" panose="00000700000000000000" pitchFamily="2" charset="-78"/>
              </a:rPr>
              <a:t> در سامانه مترو</a:t>
            </a:r>
          </a:p>
        </p:txBody>
      </p:sp>
      <p:sp>
        <p:nvSpPr>
          <p:cNvPr id="7" name="TextBox 6"/>
          <p:cNvSpPr txBox="1"/>
          <p:nvPr/>
        </p:nvSpPr>
        <p:spPr>
          <a:xfrm>
            <a:off x="9058937" y="4951975"/>
            <a:ext cx="6876845" cy="609398"/>
          </a:xfrm>
          <a:prstGeom prst="rect">
            <a:avLst/>
          </a:prstGeom>
          <a:noFill/>
        </p:spPr>
        <p:txBody>
          <a:bodyPr wrap="square" rtlCol="1">
            <a:spAutoFit/>
          </a:bodyPr>
          <a:lstStyle/>
          <a:p>
            <a:pPr algn="r" rtl="1"/>
            <a:r>
              <a:rPr lang="fa-IR" sz="3360" dirty="0">
                <a:solidFill>
                  <a:srgbClr val="507BC8"/>
                </a:solidFill>
                <a:cs typeface="B Nazanin" pitchFamily="2" charset="-78"/>
              </a:rPr>
              <a:t>شرح مختصر موضوع و دستاوردهای حاصل از آن</a:t>
            </a:r>
            <a:endParaRPr lang="fa-IR" sz="2964" dirty="0">
              <a:solidFill>
                <a:srgbClr val="507BC8"/>
              </a:solidFill>
              <a:cs typeface="B Nazanin" pitchFamily="2" charset="-78"/>
            </a:endParaRPr>
          </a:p>
        </p:txBody>
      </p:sp>
      <p:sp>
        <p:nvSpPr>
          <p:cNvPr id="9" name="Content Placeholder 2"/>
          <p:cNvSpPr txBox="1">
            <a:spLocks/>
          </p:cNvSpPr>
          <p:nvPr/>
        </p:nvSpPr>
        <p:spPr>
          <a:xfrm>
            <a:off x="3054375" y="5824346"/>
            <a:ext cx="12826823" cy="3169422"/>
          </a:xfrm>
          <a:prstGeom prst="rect">
            <a:avLst/>
          </a:prstGeom>
        </p:spPr>
        <p:txBody>
          <a:bodyPr vert="horz" lIns="91440" tIns="45720" rIns="91440" bIns="45720" rtlCol="0">
            <a:normAutofit lnSpcReduction="10000"/>
          </a:bodyPr>
          <a:lstStyle>
            <a:lvl1pPr marL="320040" indent="-320040" algn="r" defTabSz="1280160" rtl="1" eaLnBrk="1" latinLnBrk="0" hangingPunct="1">
              <a:lnSpc>
                <a:spcPct val="90000"/>
              </a:lnSpc>
              <a:spcBef>
                <a:spcPts val="1400"/>
              </a:spcBef>
              <a:buFont typeface="Arial" panose="020B0604020202020204" pitchFamily="34" charset="0"/>
              <a:buChar char="•"/>
              <a:defRPr sz="3200" kern="1200">
                <a:solidFill>
                  <a:schemeClr val="tx1"/>
                </a:solidFill>
                <a:latin typeface="+mn-lt"/>
                <a:ea typeface="+mn-ea"/>
                <a:cs typeface="B Nazanin" panose="00000400000000000000" pitchFamily="2" charset="-78"/>
              </a:defRPr>
            </a:lvl1pPr>
            <a:lvl2pPr marL="960120" indent="-320040" algn="r" defTabSz="1280160" rtl="1"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B Nazanin" panose="00000400000000000000" pitchFamily="2" charset="-78"/>
              </a:defRPr>
            </a:lvl2pPr>
            <a:lvl3pPr marL="160020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3pPr>
            <a:lvl4pPr marL="224028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4pPr>
            <a:lvl5pPr marL="288036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5pPr>
            <a:lvl6pPr marL="352044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a:lstStyle>
          <a:p>
            <a:pPr algn="just"/>
            <a:r>
              <a:rPr lang="ar-SA" sz="2800" dirty="0"/>
              <a:t>یکی از مطالعات مهندسی در پروژه­های </a:t>
            </a:r>
            <a:r>
              <a:rPr lang="fa-IR" sz="2800" dirty="0"/>
              <a:t>راه­اندازی خطوط مترو</a:t>
            </a:r>
            <a:r>
              <a:rPr lang="ar-SA" sz="2800" dirty="0"/>
              <a:t>، طراحی</a:t>
            </a:r>
            <a:r>
              <a:rPr lang="fa-IR" sz="2800" dirty="0"/>
              <a:t> شبکه تغذیه </a:t>
            </a:r>
            <a:r>
              <a:rPr lang="en-US" sz="2800" dirty="0"/>
              <a:t>AC(20 KV) </a:t>
            </a:r>
            <a:r>
              <a:rPr lang="fa-IR" sz="2800" dirty="0"/>
              <a:t>برای تامین توان پست­های </a:t>
            </a:r>
            <a:r>
              <a:rPr lang="en-US" sz="2800" dirty="0"/>
              <a:t>RS</a:t>
            </a:r>
            <a:r>
              <a:rPr lang="fa-IR" sz="2800" dirty="0"/>
              <a:t>(</a:t>
            </a:r>
            <a:r>
              <a:rPr lang="en-US" sz="2800" dirty="0"/>
              <a:t>Rectifier Substations</a:t>
            </a:r>
            <a:r>
              <a:rPr lang="fa-IR" sz="2800" dirty="0"/>
              <a:t>) و </a:t>
            </a:r>
            <a:r>
              <a:rPr lang="en-US" sz="2800" dirty="0"/>
              <a:t>LPS</a:t>
            </a:r>
            <a:r>
              <a:rPr lang="fa-IR" sz="2800" dirty="0"/>
              <a:t>  با حفظ افزونگی و پایداری شبکه و در نظر گرفتن محدودیت های ایستگاهی و الکتریکی شامل اضافه جریان کابل­ها و ترانس­ها در شرایط رخداد خطاهای ممکن از قبیل خروج یک پست فشار قوی و یا ترانس­های </a:t>
            </a:r>
            <a:r>
              <a:rPr lang="en-US" sz="2800" dirty="0"/>
              <a:t>63/20 kV </a:t>
            </a:r>
            <a:r>
              <a:rPr lang="fa-IR" sz="2800" dirty="0"/>
              <a:t>می­باشد. در حال حاضر طراحی شبکه مزبور تحت نظر کارشناسان مربوطه به صورت تجربی و با رویکرد آزمون و خطا با کمک ابزار شبیه­سازی نرم­افزار </a:t>
            </a:r>
            <a:r>
              <a:rPr lang="en-US" sz="2800" dirty="0"/>
              <a:t>ETAP Power Station</a:t>
            </a:r>
            <a:r>
              <a:rPr lang="fa-IR" sz="2800" dirty="0"/>
              <a:t> انجام می­گیرد که با توجه به نوع و پیچیدگی مساله، و گران بودن کابلهای مصرفی، تعیین روشهای بهینه در این خصوص با استفاده از هوش مصنوعی در راستای کاهش مصرف کابل ها می تواند منافع مالی زیادی برای پروژه ها به همراه داشته باشد. همچنین باعث صرفه جویی در میزان زمان کارکرد مهندسین طراح خواهد شد.</a:t>
            </a:r>
          </a:p>
        </p:txBody>
      </p:sp>
      <p:pic>
        <p:nvPicPr>
          <p:cNvPr id="4" name="Picture 3">
            <a:extLst>
              <a:ext uri="{FF2B5EF4-FFF2-40B4-BE49-F238E27FC236}">
                <a16:creationId xmlns:a16="http://schemas.microsoft.com/office/drawing/2014/main" id="{891B56CE-9342-4FE7-9F02-6493A1291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134" y="1431522"/>
            <a:ext cx="7798826" cy="4009158"/>
          </a:xfrm>
          <a:prstGeom prst="rect">
            <a:avLst/>
          </a:prstGeom>
        </p:spPr>
      </p:pic>
    </p:spTree>
    <p:extLst>
      <p:ext uri="{BB962C8B-B14F-4D97-AF65-F5344CB8AC3E}">
        <p14:creationId xmlns:p14="http://schemas.microsoft.com/office/powerpoint/2010/main" val="228764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80" y="374016"/>
            <a:ext cx="14721840" cy="1855788"/>
          </a:xfrm>
        </p:spPr>
        <p:txBody>
          <a:bodyPr/>
          <a:lstStyle/>
          <a:p>
            <a:pPr algn="r"/>
            <a:r>
              <a:rPr lang="fa-IR" dirty="0"/>
              <a:t>	</a:t>
            </a:r>
            <a:r>
              <a:rPr lang="fa-IR" sz="4000" dirty="0">
                <a:solidFill>
                  <a:srgbClr val="0070C0"/>
                </a:solidFill>
              </a:rPr>
              <a:t>عنوان</a:t>
            </a:r>
            <a:r>
              <a:rPr lang="fa-IR" dirty="0">
                <a:solidFill>
                  <a:srgbClr val="0070C0"/>
                </a:solidFill>
              </a:rPr>
              <a:t>: بهینه سازی طول کابل در شبکه تغذیه 20 کیلوولت پست­های ترکشن و </a:t>
            </a:r>
            <a:r>
              <a:rPr lang="en-US" dirty="0">
                <a:solidFill>
                  <a:srgbClr val="0070C0"/>
                </a:solidFill>
              </a:rPr>
              <a:t>LPS</a:t>
            </a:r>
            <a:r>
              <a:rPr lang="fa-IR" dirty="0">
                <a:solidFill>
                  <a:srgbClr val="0070C0"/>
                </a:solidFill>
              </a:rPr>
              <a:t> در سامانه مترو</a:t>
            </a:r>
          </a:p>
        </p:txBody>
      </p:sp>
      <p:cxnSp>
        <p:nvCxnSpPr>
          <p:cNvPr id="4" name="Straight Connector 3"/>
          <p:cNvCxnSpPr/>
          <p:nvPr/>
        </p:nvCxnSpPr>
        <p:spPr>
          <a:xfrm>
            <a:off x="2799899" y="1948552"/>
            <a:ext cx="117949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697849" y="4619288"/>
            <a:ext cx="10491176" cy="609398"/>
          </a:xfrm>
          <a:prstGeom prst="rect">
            <a:avLst/>
          </a:prstGeom>
          <a:noFill/>
        </p:spPr>
        <p:txBody>
          <a:bodyPr wrap="square" rtlCol="1">
            <a:spAutoFit/>
          </a:bodyPr>
          <a:lstStyle/>
          <a:p>
            <a:pPr algn="r" rtl="1"/>
            <a:r>
              <a:rPr lang="fa-IR" sz="3360" dirty="0">
                <a:solidFill>
                  <a:srgbClr val="507BC8"/>
                </a:solidFill>
                <a:cs typeface="B Nazanin" pitchFamily="2" charset="-78"/>
              </a:rPr>
              <a:t>مراحل کلی و تقریبی اجرای پروژه: </a:t>
            </a:r>
          </a:p>
        </p:txBody>
      </p:sp>
      <p:sp>
        <p:nvSpPr>
          <p:cNvPr id="6" name="Content Placeholder 2"/>
          <p:cNvSpPr txBox="1">
            <a:spLocks/>
          </p:cNvSpPr>
          <p:nvPr/>
        </p:nvSpPr>
        <p:spPr>
          <a:xfrm>
            <a:off x="1356362" y="5457418"/>
            <a:ext cx="13832663" cy="2633927"/>
          </a:xfrm>
          <a:prstGeom prst="rect">
            <a:avLst/>
          </a:prstGeom>
        </p:spPr>
        <p:txBody>
          <a:bodyPr vert="horz" lIns="91440" tIns="45720" rIns="91440" bIns="45720" rtlCol="0">
            <a:normAutofit fontScale="55000" lnSpcReduction="20000"/>
          </a:bodyPr>
          <a:lstStyle>
            <a:lvl1pPr marL="320040" indent="-320040" algn="r" defTabSz="1280160" rtl="1" eaLnBrk="1" latinLnBrk="0" hangingPunct="1">
              <a:lnSpc>
                <a:spcPct val="90000"/>
              </a:lnSpc>
              <a:spcBef>
                <a:spcPts val="1400"/>
              </a:spcBef>
              <a:buFont typeface="Arial" panose="020B0604020202020204" pitchFamily="34" charset="0"/>
              <a:buChar char="•"/>
              <a:defRPr sz="3200" kern="1200">
                <a:solidFill>
                  <a:schemeClr val="tx1"/>
                </a:solidFill>
                <a:latin typeface="+mn-lt"/>
                <a:ea typeface="+mn-ea"/>
                <a:cs typeface="B Nazanin" panose="00000400000000000000" pitchFamily="2" charset="-78"/>
              </a:defRPr>
            </a:lvl1pPr>
            <a:lvl2pPr marL="960120" indent="-320040" algn="r" defTabSz="1280160" rtl="1"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B Nazanin" panose="00000400000000000000" pitchFamily="2" charset="-78"/>
              </a:defRPr>
            </a:lvl2pPr>
            <a:lvl3pPr marL="160020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3pPr>
            <a:lvl4pPr marL="224028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4pPr>
            <a:lvl5pPr marL="288036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5pPr>
            <a:lvl6pPr marL="352044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a:lstStyle>
          <a:p>
            <a:pPr lvl="0"/>
            <a:r>
              <a:rPr lang="fa-IR" b="1" dirty="0"/>
              <a:t>بررسی و تعریف دقیق مساله</a:t>
            </a:r>
            <a:endParaRPr lang="en-US" dirty="0"/>
          </a:p>
          <a:p>
            <a:pPr lvl="0"/>
            <a:r>
              <a:rPr lang="fa-IR" b="1" dirty="0"/>
              <a:t>تهیه مدل ریاضی حل مساله</a:t>
            </a:r>
            <a:endParaRPr lang="en-US" dirty="0"/>
          </a:p>
          <a:p>
            <a:pPr lvl="0"/>
            <a:r>
              <a:rPr lang="fa-IR" b="1" dirty="0"/>
              <a:t>کدنویسی مدل ریاضی در نرم افزار </a:t>
            </a:r>
            <a:r>
              <a:rPr lang="en-US" b="1" dirty="0"/>
              <a:t>GAMS</a:t>
            </a:r>
            <a:endParaRPr lang="en-US" dirty="0"/>
          </a:p>
          <a:p>
            <a:pPr lvl="0"/>
            <a:r>
              <a:rPr lang="fa-IR" b="1" dirty="0"/>
              <a:t>تهیه یک الگوریتم حل دقیق/ ابتکاری (متناسب با سایز و پیچیدگی مساله)</a:t>
            </a:r>
            <a:endParaRPr lang="en-US" dirty="0"/>
          </a:p>
          <a:p>
            <a:pPr lvl="0"/>
            <a:r>
              <a:rPr lang="fa-IR" b="1" dirty="0"/>
              <a:t>بررسی و مقایسه با یک </a:t>
            </a:r>
            <a:r>
              <a:rPr lang="en-US" b="1" dirty="0"/>
              <a:t>Case Study</a:t>
            </a:r>
            <a:r>
              <a:rPr lang="fa-IR" b="1" dirty="0"/>
              <a:t> </a:t>
            </a:r>
            <a:endParaRPr lang="en-US" dirty="0"/>
          </a:p>
          <a:p>
            <a:pPr lvl="0"/>
            <a:r>
              <a:rPr lang="fa-IR" b="1" dirty="0"/>
              <a:t>تحلیل حساسیت جوابها</a:t>
            </a:r>
            <a:endParaRPr lang="en-US" dirty="0"/>
          </a:p>
          <a:p>
            <a:pPr lvl="0"/>
            <a:r>
              <a:rPr lang="fa-IR" b="1" dirty="0"/>
              <a:t>تهیه نرم افزار (حسب درخواست)</a:t>
            </a:r>
            <a:endParaRPr lang="en-US" dirty="0"/>
          </a:p>
        </p:txBody>
      </p:sp>
      <p:sp>
        <p:nvSpPr>
          <p:cNvPr id="7" name="TextBox 6"/>
          <p:cNvSpPr txBox="1"/>
          <p:nvPr/>
        </p:nvSpPr>
        <p:spPr>
          <a:xfrm>
            <a:off x="4697849" y="2095910"/>
            <a:ext cx="10491176" cy="609398"/>
          </a:xfrm>
          <a:prstGeom prst="rect">
            <a:avLst/>
          </a:prstGeom>
          <a:noFill/>
        </p:spPr>
        <p:txBody>
          <a:bodyPr wrap="square" rtlCol="1">
            <a:spAutoFit/>
          </a:bodyPr>
          <a:lstStyle/>
          <a:p>
            <a:pPr algn="r" rtl="1"/>
            <a:r>
              <a:rPr lang="fa-IR" sz="3360" dirty="0">
                <a:solidFill>
                  <a:srgbClr val="507BC8"/>
                </a:solidFill>
                <a:cs typeface="B Nazanin" pitchFamily="2" charset="-78"/>
              </a:rPr>
              <a:t>سوالات اصلی پروژه: </a:t>
            </a:r>
          </a:p>
        </p:txBody>
      </p:sp>
      <p:sp>
        <p:nvSpPr>
          <p:cNvPr id="8" name="Content Placeholder 2"/>
          <p:cNvSpPr txBox="1">
            <a:spLocks/>
          </p:cNvSpPr>
          <p:nvPr/>
        </p:nvSpPr>
        <p:spPr>
          <a:xfrm>
            <a:off x="1356362" y="2705309"/>
            <a:ext cx="13832663" cy="1438474"/>
          </a:xfrm>
          <a:prstGeom prst="rect">
            <a:avLst/>
          </a:prstGeom>
        </p:spPr>
        <p:txBody>
          <a:bodyPr vert="horz" lIns="91440" tIns="45720" rIns="91440" bIns="45720" rtlCol="0">
            <a:noAutofit/>
          </a:bodyPr>
          <a:lstStyle>
            <a:lvl1pPr marL="320040" indent="-320040" algn="r" defTabSz="1280160" rtl="1" eaLnBrk="1" latinLnBrk="0" hangingPunct="1">
              <a:lnSpc>
                <a:spcPct val="90000"/>
              </a:lnSpc>
              <a:spcBef>
                <a:spcPts val="1400"/>
              </a:spcBef>
              <a:buFont typeface="Arial" panose="020B0604020202020204" pitchFamily="34" charset="0"/>
              <a:buChar char="•"/>
              <a:defRPr sz="3200" kern="1200">
                <a:solidFill>
                  <a:schemeClr val="tx1"/>
                </a:solidFill>
                <a:latin typeface="+mn-lt"/>
                <a:ea typeface="+mn-ea"/>
                <a:cs typeface="B Nazanin" panose="00000400000000000000" pitchFamily="2" charset="-78"/>
              </a:defRPr>
            </a:lvl1pPr>
            <a:lvl2pPr marL="960120" indent="-320040" algn="r" defTabSz="1280160" rtl="1"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B Nazanin" panose="00000400000000000000" pitchFamily="2" charset="-78"/>
              </a:defRPr>
            </a:lvl2pPr>
            <a:lvl3pPr marL="160020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3pPr>
            <a:lvl4pPr marL="224028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4pPr>
            <a:lvl5pPr marL="2880360" indent="-320040" algn="r" defTabSz="1280160" rtl="1" eaLnBrk="1" latinLnBrk="0" hangingPunct="1">
              <a:lnSpc>
                <a:spcPct val="90000"/>
              </a:lnSpc>
              <a:spcBef>
                <a:spcPts val="700"/>
              </a:spcBef>
              <a:buFont typeface="Arial" panose="020B0604020202020204" pitchFamily="34" charset="0"/>
              <a:buChar char="•"/>
              <a:defRPr sz="2000" kern="1200">
                <a:solidFill>
                  <a:schemeClr val="tx1"/>
                </a:solidFill>
                <a:latin typeface="+mn-lt"/>
                <a:ea typeface="+mn-ea"/>
                <a:cs typeface="B Nazanin" panose="00000400000000000000" pitchFamily="2" charset="-78"/>
              </a:defRPr>
            </a:lvl5pPr>
            <a:lvl6pPr marL="352044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r" defTabSz="1280160" rtl="1"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a:lstStyle>
          <a:p>
            <a:pPr lvl="0"/>
            <a:r>
              <a:rPr lang="fa-IR" sz="1800" b="1" dirty="0"/>
              <a:t>بهینه ترین طرح ممکن برای تغذیه پست های ترکشن خطوط مترو چیست؟</a:t>
            </a:r>
            <a:endParaRPr lang="en-US" sz="1800" b="1" dirty="0"/>
          </a:p>
          <a:p>
            <a:pPr lvl="0"/>
            <a:r>
              <a:rPr lang="fa-IR" sz="1800" b="1" dirty="0"/>
              <a:t>شرایط و الزامات قراردادی و استانداردی برای شبکه تغذیه چگونه رعایت می شود؟</a:t>
            </a:r>
            <a:endParaRPr lang="en-US" sz="1800" b="1" dirty="0"/>
          </a:p>
          <a:p>
            <a:pPr lvl="0"/>
            <a:r>
              <a:rPr lang="fa-IR" sz="1800" b="1" dirty="0"/>
              <a:t>خطاهای امکان پذیر که نباید سبب ناپایداری شبکه شوند، چگونه لحاظ شده اند؟</a:t>
            </a:r>
            <a:endParaRPr lang="en-US" sz="1800" b="1" dirty="0"/>
          </a:p>
          <a:p>
            <a:pPr lvl="0"/>
            <a:r>
              <a:rPr lang="fa-IR" sz="1800" b="1" dirty="0"/>
              <a:t>با تحلیل حساسیت بر روی پستهای 20/63 کیلوولت، چه نتایجی حاصل می شود؟</a:t>
            </a:r>
            <a:endParaRPr lang="en-US" sz="1800" b="1" dirty="0"/>
          </a:p>
        </p:txBody>
      </p:sp>
    </p:spTree>
    <p:extLst>
      <p:ext uri="{BB962C8B-B14F-4D97-AF65-F5344CB8AC3E}">
        <p14:creationId xmlns:p14="http://schemas.microsoft.com/office/powerpoint/2010/main" val="1458550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BDFB3C31-8E72-4470-BA03-99CF529D8837}" vid="{9ABE0005-A22F-4E9B-AC6E-393B6E66FD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RnT  Fa Template</Template>
  <TotalTime>2136</TotalTime>
  <Words>387</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B Mitra</vt:lpstr>
      <vt:lpstr>B Nazanin</vt:lpstr>
      <vt:lpstr>B Titr</vt:lpstr>
      <vt:lpstr>Calibri</vt:lpstr>
      <vt:lpstr>Calibri Light</vt:lpstr>
      <vt:lpstr>ذ دشظشدهد</vt:lpstr>
      <vt:lpstr>Office Theme</vt:lpstr>
      <vt:lpstr>PowerPoint Presentation</vt:lpstr>
      <vt:lpstr> عنوان: بهینه سازی طول کابل در شبکه تغذیه 20 کیلوولت پست­های ترکشن و LPS در سامانه مترو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گزارش پیشنهاد پروژه Advanced TBC</dc:title>
  <dc:creator>Heidari_Ab@mapnagroup.com</dc:creator>
  <cp:lastModifiedBy>Reza Pasandideh</cp:lastModifiedBy>
  <cp:revision>268</cp:revision>
  <dcterms:created xsi:type="dcterms:W3CDTF">2020-05-09T05:20:14Z</dcterms:created>
  <dcterms:modified xsi:type="dcterms:W3CDTF">2023-03-13T09:41:06Z</dcterms:modified>
</cp:coreProperties>
</file>