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64" r:id="rId3"/>
    <p:sldId id="267" r:id="rId4"/>
    <p:sldId id="268" r:id="rId5"/>
    <p:sldId id="265" r:id="rId6"/>
    <p:sldId id="259" r:id="rId7"/>
    <p:sldId id="260" r:id="rId8"/>
    <p:sldId id="261" r:id="rId9"/>
    <p:sldId id="269" r:id="rId10"/>
    <p:sldId id="262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38" y="5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5cd77434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5cd77434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5cd774342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5cd774342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2094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5cd77434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5cd77434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8054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5cd77434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5cd77434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874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5cd77434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5cd77434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117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5cd774342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5cd774342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5cd774342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5cd774342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5cd77434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5cd77434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5cd77434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5cd77434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7961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20430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6079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71500"/>
            <a:ext cx="1971675" cy="405765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571500"/>
            <a:ext cx="5686425" cy="4057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44447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4661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780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718850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b="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29716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75609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25" b="0" cap="none" baseline="0">
                <a:solidFill>
                  <a:schemeClr val="accent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725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185214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628140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4852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353632"/>
            <a:ext cx="3291840" cy="130302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617220"/>
            <a:ext cx="4258818" cy="388848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1693129"/>
            <a:ext cx="3291840" cy="282172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45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692610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4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3429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3720104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5951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04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750" kern="1200" cap="all" spc="75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19888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3360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795528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12114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0218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eedshaker/RootI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eedshaker/RootI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4BA0C938-1486-4635-9F6C-44D521FA6A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42A7ABB-6A86-4A02-A072-FA82CDCE53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196" y="363474"/>
            <a:ext cx="8433027" cy="4410687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274017" y="604773"/>
            <a:ext cx="5265560" cy="3922223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Root Insurance Challenge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591495" y="604773"/>
            <a:ext cx="2212157" cy="3922223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 26 (Attitude):</a:t>
            </a:r>
          </a:p>
          <a:p>
            <a:pPr marL="0" lvl="0" indent="0" algn="just" rtl="0">
              <a:spcBef>
                <a:spcPts val="0"/>
              </a:spcBef>
              <a:spcAft>
                <a:spcPts val="600"/>
              </a:spcAft>
              <a:buNone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Abolfazl Setayesh</a:t>
            </a:r>
          </a:p>
          <a:p>
            <a:pPr marL="0" lvl="0" indent="0" algn="just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Saeed Shaker</a:t>
            </a:r>
          </a:p>
        </p:txBody>
      </p:sp>
      <p:cxnSp>
        <p:nvCxnSpPr>
          <p:cNvPr id="74" name="Straight Connector 68">
            <a:extLst>
              <a:ext uri="{FF2B5EF4-FFF2-40B4-BE49-F238E27FC236}">
                <a16:creationId xmlns:a16="http://schemas.microsoft.com/office/drawing/2014/main" id="{B6916720-6D22-4D4B-BC19-23008C7DD4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4951" y="1200150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Google Shape;60;p13"/>
          <p:cNvSpPr txBox="1"/>
          <p:nvPr/>
        </p:nvSpPr>
        <p:spPr>
          <a:xfrm>
            <a:off x="3153848" y="3342100"/>
            <a:ext cx="5502472" cy="4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sz="2400" b="1" dirty="0">
                <a:solidFill>
                  <a:srgbClr val="FF0000"/>
                </a:solidFill>
                <a:hlinkClick r:id="rId3"/>
              </a:rPr>
              <a:t>https://</a:t>
            </a:r>
            <a:r>
              <a:rPr lang="en" sz="2400" b="1" dirty="0" smtClean="0">
                <a:solidFill>
                  <a:srgbClr val="FF0000"/>
                </a:solidFill>
                <a:hlinkClick r:id="rId3"/>
              </a:rPr>
              <a:t>github.com/saeedshaker/RootIC</a:t>
            </a:r>
            <a:endParaRPr lang="en" sz="2400" b="1" dirty="0" smtClean="0">
              <a:solidFill>
                <a:srgbClr val="FF0000"/>
              </a:solidFill>
            </a:endParaRPr>
          </a:p>
          <a:p>
            <a:pPr lvl="0" algn="ctr"/>
            <a:endParaRPr lang="en" sz="1700" b="1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3BBB0E-3733-4B82-8931-64A24A36B4B7}"/>
              </a:ext>
            </a:extLst>
          </p:cNvPr>
          <p:cNvSpPr/>
          <p:nvPr/>
        </p:nvSpPr>
        <p:spPr>
          <a:xfrm>
            <a:off x="0" y="4742040"/>
            <a:ext cx="2032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Erdős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Institute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692944" y="695057"/>
            <a:ext cx="813935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sp>
        <p:nvSpPr>
          <p:cNvPr id="104" name="Google Shape;104;p19"/>
          <p:cNvSpPr txBox="1"/>
          <p:nvPr/>
        </p:nvSpPr>
        <p:spPr>
          <a:xfrm>
            <a:off x="2117400" y="1507135"/>
            <a:ext cx="4909200" cy="6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 dirty="0"/>
              <a:t>TEAM 26: </a:t>
            </a:r>
            <a:r>
              <a:rPr lang="en-US" sz="2900" b="1" dirty="0"/>
              <a:t>Attitude</a:t>
            </a:r>
            <a:endParaRPr sz="2900" b="1" dirty="0"/>
          </a:p>
        </p:txBody>
      </p:sp>
      <p:sp>
        <p:nvSpPr>
          <p:cNvPr id="105" name="Google Shape;105;p19"/>
          <p:cNvSpPr txBox="1"/>
          <p:nvPr/>
        </p:nvSpPr>
        <p:spPr>
          <a:xfrm>
            <a:off x="2149409" y="3128032"/>
            <a:ext cx="2309636" cy="11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Abolfazl Setayesh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chemeClr val="hlink"/>
                </a:solidFill>
              </a:rPr>
              <a:t>Setayesh.1@osu.edu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4877371" y="3116602"/>
            <a:ext cx="2085964" cy="11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Saeed Shaker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chemeClr val="hlink"/>
                </a:solidFill>
              </a:rPr>
              <a:t>Shaker.34@osu.edu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1722120" y="2181535"/>
            <a:ext cx="551307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0000"/>
                </a:solidFill>
                <a:hlinkClick r:id="rId3"/>
              </a:rPr>
              <a:t>https://</a:t>
            </a:r>
            <a:r>
              <a:rPr lang="en" sz="2400" b="1" dirty="0" smtClean="0">
                <a:solidFill>
                  <a:srgbClr val="FF0000"/>
                </a:solidFill>
                <a:hlinkClick r:id="rId3"/>
              </a:rPr>
              <a:t>github.com/saeedshaker/RootIC</a:t>
            </a:r>
            <a:endParaRPr lang="en" sz="2400" b="1" dirty="0" smtClean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700" b="1" dirty="0" smtClean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95734B-DC12-4C98-9FCE-96B01370F4DD}"/>
              </a:ext>
            </a:extLst>
          </p:cNvPr>
          <p:cNvSpPr/>
          <p:nvPr/>
        </p:nvSpPr>
        <p:spPr>
          <a:xfrm>
            <a:off x="0" y="4742040"/>
            <a:ext cx="2032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Erdős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Institute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623400" y="657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Goal and Our Approach</a:t>
            </a: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623400" y="1406896"/>
            <a:ext cx="8208900" cy="30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-285750">
              <a:lnSpc>
                <a:spcPct val="100000"/>
              </a:lnSpc>
            </a:pPr>
            <a:r>
              <a:rPr lang="en-US" sz="1800" dirty="0" smtClean="0"/>
              <a:t>Problem</a:t>
            </a:r>
          </a:p>
          <a:p>
            <a:pPr marL="457200" lvl="1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500" dirty="0" smtClean="0"/>
              <a:t>Insurance company placing bids to gain Ad space on vertical search websites.</a:t>
            </a:r>
          </a:p>
          <a:p>
            <a:pPr marL="0" indent="-285750">
              <a:lnSpc>
                <a:spcPct val="100000"/>
              </a:lnSpc>
            </a:pPr>
            <a:r>
              <a:rPr lang="en-US" sz="1800" dirty="0" smtClean="0"/>
              <a:t>Goal</a:t>
            </a:r>
            <a:endParaRPr lang="en-US" sz="1800" dirty="0" smtClean="0"/>
          </a:p>
          <a:p>
            <a:pPr marL="0" indent="0">
              <a:buNone/>
            </a:pPr>
            <a:endParaRPr lang="en-US" sz="800" dirty="0"/>
          </a:p>
          <a:p>
            <a:pPr marL="457200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to maximize the likelihood of policy sale for </a:t>
            </a:r>
            <a:r>
              <a:rPr lang="en-US" sz="1600" dirty="0" smtClean="0"/>
              <a:t>each </a:t>
            </a:r>
            <a:r>
              <a:rPr lang="en-US" sz="1600" dirty="0"/>
              <a:t>$ spent on advertisement</a:t>
            </a:r>
          </a:p>
          <a:p>
            <a:pPr marL="0" indent="-285750"/>
            <a:endParaRPr lang="en-US" dirty="0" smtClean="0"/>
          </a:p>
          <a:p>
            <a:pPr marL="0" indent="-285750"/>
            <a:endParaRPr lang="en-US" dirty="0"/>
          </a:p>
          <a:p>
            <a:pPr marL="0" indent="-285750"/>
            <a:r>
              <a:rPr lang="en-US" sz="1800" dirty="0"/>
              <a:t>Work break-down structure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endParaRPr lang="en-US" sz="800" dirty="0" smtClean="0"/>
          </a:p>
          <a:p>
            <a:pPr marL="457200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 smtClean="0"/>
              <a:t>Understanding </a:t>
            </a:r>
            <a:r>
              <a:rPr lang="en-US" sz="1600" dirty="0"/>
              <a:t>Data</a:t>
            </a:r>
          </a:p>
          <a:p>
            <a:pPr marL="457200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Designing a tailored approach</a:t>
            </a:r>
          </a:p>
          <a:p>
            <a:pPr marL="457200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Factual analysis</a:t>
            </a:r>
          </a:p>
          <a:p>
            <a:pPr marL="457200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Counter-factual analysis</a:t>
            </a:r>
            <a:endParaRPr lang="en" sz="1600" dirty="0"/>
          </a:p>
          <a:p>
            <a:pPr marL="0" indent="-285750"/>
            <a:endParaRPr lang="en-US" dirty="0"/>
          </a:p>
          <a:p>
            <a:pPr marL="0" lvl="0" indent="0" algn="l" rtl="0"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373267-5636-4B1C-80E4-68FB55D6E0A2}"/>
              </a:ext>
            </a:extLst>
          </p:cNvPr>
          <p:cNvSpPr/>
          <p:nvPr/>
        </p:nvSpPr>
        <p:spPr>
          <a:xfrm>
            <a:off x="0" y="4742040"/>
            <a:ext cx="2032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Erdős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Institute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6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A close up of a map&#10;&#10;Description automatically generated">
            <a:extLst>
              <a:ext uri="{FF2B5EF4-FFF2-40B4-BE49-F238E27FC236}">
                <a16:creationId xmlns:a16="http://schemas.microsoft.com/office/drawing/2014/main" id="{CAF3688F-2C05-48D9-8878-4EFC6BF36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290" y="874088"/>
            <a:ext cx="3532398" cy="3977815"/>
          </a:xfrm>
          <a:prstGeom prst="rect">
            <a:avLst/>
          </a:prstGeom>
        </p:spPr>
      </p:pic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623400" y="1350582"/>
            <a:ext cx="4929578" cy="36107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-457200"/>
            <a:endParaRPr lang="en-US" dirty="0"/>
          </a:p>
          <a:p>
            <a:pPr marL="0" indent="-457200">
              <a:lnSpc>
                <a:spcPct val="100000"/>
              </a:lnSpc>
            </a:pPr>
            <a:r>
              <a:rPr lang="en" sz="1800" dirty="0"/>
              <a:t>Data </a:t>
            </a:r>
            <a:r>
              <a:rPr lang="en-US" sz="1800" dirty="0"/>
              <a:t>limitations</a:t>
            </a:r>
            <a:r>
              <a:rPr lang="en" sz="1800" dirty="0"/>
              <a:t>:</a:t>
            </a:r>
          </a:p>
          <a:p>
            <a:pPr marL="914400" lvl="3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400" dirty="0"/>
              <a:t>Small dataset</a:t>
            </a:r>
          </a:p>
          <a:p>
            <a:pPr marL="914400" lvl="3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400" dirty="0"/>
              <a:t>All important variables are Boolean</a:t>
            </a:r>
          </a:p>
          <a:p>
            <a:pPr marL="914400" lvl="3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400" dirty="0"/>
              <a:t>No variation in bid values</a:t>
            </a:r>
          </a:p>
          <a:p>
            <a:pPr marL="914400" lvl="3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400" dirty="0"/>
              <a:t>No information on competitors’ bid values</a:t>
            </a:r>
            <a:endParaRPr lang="en" b="1" dirty="0"/>
          </a:p>
          <a:p>
            <a:pPr marL="0" indent="0">
              <a:lnSpc>
                <a:spcPct val="100000"/>
              </a:lnSpc>
              <a:buNone/>
            </a:pPr>
            <a:endParaRPr lang="en-US" sz="1800" dirty="0" smtClean="0"/>
          </a:p>
          <a:p>
            <a:pPr marL="0" indent="-457200">
              <a:lnSpc>
                <a:spcPct val="100000"/>
              </a:lnSpc>
            </a:pPr>
            <a:r>
              <a:rPr lang="en-US" sz="1800" dirty="0" smtClean="0"/>
              <a:t>What </a:t>
            </a:r>
            <a:r>
              <a:rPr lang="en-US" sz="1800" dirty="0"/>
              <a:t>we observe </a:t>
            </a:r>
            <a:r>
              <a:rPr lang="en-US" sz="1800" dirty="0" smtClean="0"/>
              <a:t>(stylized facts</a:t>
            </a:r>
            <a:r>
              <a:rPr lang="en-US" sz="1800" dirty="0"/>
              <a:t>) </a:t>
            </a:r>
          </a:p>
          <a:p>
            <a:pPr marL="914400" lvl="3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400" dirty="0" smtClean="0"/>
              <a:t>P(Click) heavily depends on rank</a:t>
            </a:r>
            <a:endParaRPr lang="en-US" sz="1400" dirty="0"/>
          </a:p>
          <a:p>
            <a:pPr marL="914400" lvl="3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400" dirty="0" smtClean="0"/>
              <a:t>P(Sale | Click) </a:t>
            </a:r>
            <a:r>
              <a:rPr lang="en-US" sz="1400" dirty="0"/>
              <a:t>does not depend on </a:t>
            </a:r>
            <a:r>
              <a:rPr lang="en-US" sz="1400" dirty="0" smtClean="0"/>
              <a:t>rank</a:t>
            </a:r>
          </a:p>
          <a:p>
            <a:pPr marL="914400" lvl="3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400" dirty="0" smtClean="0"/>
              <a:t>…</a:t>
            </a:r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623400" y="6929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 big picture of </a:t>
            </a:r>
            <a:r>
              <a:rPr lang="en-US" dirty="0"/>
              <a:t>Data</a:t>
            </a:r>
            <a:endParaRPr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01F965-FEDD-4311-979F-C37C516DEB38}"/>
              </a:ext>
            </a:extLst>
          </p:cNvPr>
          <p:cNvSpPr/>
          <p:nvPr/>
        </p:nvSpPr>
        <p:spPr>
          <a:xfrm>
            <a:off x="0" y="4742040"/>
            <a:ext cx="2032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Erdős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Institute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86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623400" y="1350582"/>
            <a:ext cx="3761910" cy="36107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More stylized facts</a:t>
            </a:r>
          </a:p>
          <a:p>
            <a:pPr marL="285750" indent="-285750"/>
            <a:endParaRPr lang="en-US" sz="1800" dirty="0"/>
          </a:p>
          <a:p>
            <a:pPr marL="285750" indent="-285750"/>
            <a:r>
              <a:rPr lang="en-US" sz="1600" dirty="0" smtClean="0"/>
              <a:t>Market exhibits imperfections</a:t>
            </a:r>
          </a:p>
          <a:p>
            <a:pPr marL="742950" lvl="1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400" dirty="0"/>
              <a:t>Opponents under-bid uninsured customers !</a:t>
            </a:r>
          </a:p>
          <a:p>
            <a:pPr marL="0" indent="0">
              <a:buNone/>
            </a:pPr>
            <a:endParaRPr lang="en-US" sz="1600" dirty="0" smtClean="0"/>
          </a:p>
          <a:p>
            <a:pPr marL="285750" indent="-285750"/>
            <a:r>
              <a:rPr lang="en-US" sz="1600" dirty="0" smtClean="0"/>
              <a:t>Costumers </a:t>
            </a:r>
            <a:r>
              <a:rPr lang="en-US" sz="1600" dirty="0"/>
              <a:t>do not generate equal profits</a:t>
            </a:r>
          </a:p>
          <a:p>
            <a:pPr marL="914400" lvl="3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400" dirty="0" smtClean="0"/>
              <a:t>Owners </a:t>
            </a:r>
            <a:r>
              <a:rPr lang="en-US" sz="1400" dirty="0"/>
              <a:t>of two </a:t>
            </a:r>
            <a:r>
              <a:rPr lang="en-US" sz="1400" dirty="0" smtClean="0"/>
              <a:t>vehicles</a:t>
            </a:r>
          </a:p>
          <a:p>
            <a:pPr marL="914400" lvl="3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400" dirty="0" smtClean="0"/>
              <a:t>Under current bidding strategy we lose a large segment of the market (&gt;60%)</a:t>
            </a:r>
            <a:endParaRPr lang="en" dirty="0"/>
          </a:p>
          <a:p>
            <a:pPr marL="0" lvl="0" indent="-457200" algn="l" rtl="0"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623400" y="6929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 big picture of Data…</a:t>
            </a:r>
            <a:endParaRPr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01F965-FEDD-4311-979F-C37C516DEB38}"/>
              </a:ext>
            </a:extLst>
          </p:cNvPr>
          <p:cNvSpPr/>
          <p:nvPr/>
        </p:nvSpPr>
        <p:spPr>
          <a:xfrm>
            <a:off x="0" y="4742040"/>
            <a:ext cx="2032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Erdős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Institute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20" y="1497330"/>
            <a:ext cx="4636532" cy="277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4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623400" y="1350581"/>
            <a:ext cx="8208900" cy="3528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endParaRPr lang="en-US" sz="1600" dirty="0" smtClean="0"/>
          </a:p>
          <a:p>
            <a:pPr marL="285750" indent="-285750"/>
            <a:r>
              <a:rPr lang="en-US" sz="1600" dirty="0" smtClean="0"/>
              <a:t>Observed System Dynamics</a:t>
            </a:r>
          </a:p>
          <a:p>
            <a:pPr marL="285750" indent="-285750"/>
            <a:endParaRPr lang="en-US" sz="1600" b="1" dirty="0"/>
          </a:p>
          <a:p>
            <a:pPr marL="285750" indent="-285750"/>
            <a:endParaRPr lang="en-US" sz="1600" b="1" dirty="0" smtClean="0"/>
          </a:p>
          <a:p>
            <a:pPr marL="285750" indent="-285750"/>
            <a:endParaRPr lang="en-US" sz="1600" b="1" dirty="0"/>
          </a:p>
          <a:p>
            <a:pPr marL="285750" indent="-285750"/>
            <a:endParaRPr lang="en-US" sz="1600" b="1" dirty="0" smtClean="0"/>
          </a:p>
          <a:p>
            <a:pPr marL="285750" indent="-285750"/>
            <a:endParaRPr lang="en-US" sz="1600" b="1" dirty="0"/>
          </a:p>
          <a:p>
            <a:pPr marL="285750" indent="-285750"/>
            <a:endParaRPr lang="en-US" sz="1600" b="1" dirty="0" smtClean="0"/>
          </a:p>
          <a:p>
            <a:pPr marL="285750" indent="-285750"/>
            <a:endParaRPr lang="en-US" sz="1600" b="1" dirty="0"/>
          </a:p>
          <a:p>
            <a:pPr marL="285750" indent="-285750"/>
            <a:endParaRPr lang="en-US" sz="1600" b="1" dirty="0" smtClean="0"/>
          </a:p>
          <a:p>
            <a:pPr marL="285750" indent="-285750"/>
            <a:endParaRPr lang="en-US" sz="1600" b="1" dirty="0"/>
          </a:p>
          <a:p>
            <a:pPr marL="285750" indent="-285750"/>
            <a:endParaRPr lang="en-US" sz="1600" b="1" dirty="0"/>
          </a:p>
          <a:p>
            <a:pPr marL="285750" indent="-285750"/>
            <a:r>
              <a:rPr lang="en-US" sz="1600" dirty="0" smtClean="0"/>
              <a:t>Characteristics = (</a:t>
            </a:r>
            <a:r>
              <a:rPr lang="en-US" sz="1600" b="1" dirty="0" smtClean="0">
                <a:solidFill>
                  <a:srgbClr val="FF0000"/>
                </a:solidFill>
              </a:rPr>
              <a:t>I</a:t>
            </a:r>
            <a:r>
              <a:rPr lang="en-US" sz="1600" dirty="0" smtClean="0"/>
              <a:t>nsured , </a:t>
            </a:r>
            <a:r>
              <a:rPr lang="en-US" sz="1600" b="1" dirty="0" smtClean="0">
                <a:solidFill>
                  <a:srgbClr val="FF0000"/>
                </a:solidFill>
              </a:rPr>
              <a:t>M</a:t>
            </a:r>
            <a:r>
              <a:rPr lang="en-US" sz="1600" dirty="0" smtClean="0"/>
              <a:t>arried, 2</a:t>
            </a:r>
            <a:r>
              <a:rPr lang="en-US" sz="1600" b="1" dirty="0" smtClean="0">
                <a:solidFill>
                  <a:srgbClr val="FF0000"/>
                </a:solidFill>
              </a:rPr>
              <a:t>V</a:t>
            </a:r>
            <a:r>
              <a:rPr lang="en-US" sz="1600" dirty="0" smtClean="0"/>
              <a:t>ehicles, 2</a:t>
            </a:r>
            <a:r>
              <a:rPr lang="en-US" sz="1600" b="1" dirty="0" smtClean="0">
                <a:solidFill>
                  <a:srgbClr val="FF0000"/>
                </a:solidFill>
              </a:rPr>
              <a:t>D</a:t>
            </a:r>
            <a:r>
              <a:rPr lang="en-US" sz="1600" dirty="0" smtClean="0"/>
              <a:t>rivers)	(all dummy variables)</a:t>
            </a:r>
            <a:endParaRPr lang="en" sz="1800" dirty="0"/>
          </a:p>
          <a:p>
            <a:pPr marL="457200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 smtClean="0"/>
              <a:t>We collapse </a:t>
            </a:r>
            <a:r>
              <a:rPr lang="en-US" sz="1600" dirty="0"/>
              <a:t>all characteristics into one categorical variable (</a:t>
            </a:r>
            <a:r>
              <a:rPr lang="en-US" sz="1600" dirty="0">
                <a:solidFill>
                  <a:srgbClr val="FF0000"/>
                </a:solidFill>
              </a:rPr>
              <a:t>IMVD</a:t>
            </a:r>
            <a:r>
              <a:rPr lang="en-US" sz="1600" dirty="0"/>
              <a:t>)</a:t>
            </a:r>
          </a:p>
          <a:p>
            <a:pPr marL="285750" indent="-285750"/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-285750"/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623400" y="692960"/>
            <a:ext cx="629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Understanding Data</a:t>
            </a:r>
            <a:endParaRPr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940151-87A5-48F5-A5FE-131FA4E9184B}"/>
              </a:ext>
            </a:extLst>
          </p:cNvPr>
          <p:cNvSpPr/>
          <p:nvPr/>
        </p:nvSpPr>
        <p:spPr>
          <a:xfrm>
            <a:off x="905531" y="2756594"/>
            <a:ext cx="1176618" cy="6992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3F53C0-899B-495B-ACC7-5E1FC9B000B1}"/>
              </a:ext>
            </a:extLst>
          </p:cNvPr>
          <p:cNvSpPr/>
          <p:nvPr/>
        </p:nvSpPr>
        <p:spPr>
          <a:xfrm>
            <a:off x="2373574" y="2281591"/>
            <a:ext cx="1176618" cy="6992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E060B4A-FBF1-45D0-8B51-4AC4ECA759B1}"/>
              </a:ext>
            </a:extLst>
          </p:cNvPr>
          <p:cNvSpPr/>
          <p:nvPr/>
        </p:nvSpPr>
        <p:spPr>
          <a:xfrm>
            <a:off x="2345813" y="3300943"/>
            <a:ext cx="1176618" cy="6992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E78D685-C5FC-4FFE-99E4-CDEA1B54294F}"/>
              </a:ext>
            </a:extLst>
          </p:cNvPr>
          <p:cNvSpPr/>
          <p:nvPr/>
        </p:nvSpPr>
        <p:spPr>
          <a:xfrm>
            <a:off x="6910730" y="2834791"/>
            <a:ext cx="1176618" cy="6992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A7D0A8E-2910-4815-9F53-EB80406C164A}"/>
              </a:ext>
            </a:extLst>
          </p:cNvPr>
          <p:cNvSpPr/>
          <p:nvPr/>
        </p:nvSpPr>
        <p:spPr>
          <a:xfrm>
            <a:off x="5379221" y="2834790"/>
            <a:ext cx="1176618" cy="6992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9D661AA-2D61-4A7A-845D-80543F4CF2A9}"/>
              </a:ext>
            </a:extLst>
          </p:cNvPr>
          <p:cNvSpPr/>
          <p:nvPr/>
        </p:nvSpPr>
        <p:spPr>
          <a:xfrm>
            <a:off x="3832580" y="2820093"/>
            <a:ext cx="1176618" cy="6992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299CB13-CED6-4F4F-BC7F-8B67E7B0C45F}"/>
              </a:ext>
            </a:extLst>
          </p:cNvPr>
          <p:cNvSpPr/>
          <p:nvPr/>
        </p:nvSpPr>
        <p:spPr>
          <a:xfrm rot="19548354">
            <a:off x="2036649" y="2829409"/>
            <a:ext cx="430095" cy="14255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AC6B3FA-D77B-4400-B84B-12532F4AAAF9}"/>
              </a:ext>
            </a:extLst>
          </p:cNvPr>
          <p:cNvSpPr/>
          <p:nvPr/>
        </p:nvSpPr>
        <p:spPr>
          <a:xfrm>
            <a:off x="5024330" y="3100176"/>
            <a:ext cx="354891" cy="149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83860F1-65D1-4E41-9761-975B4DC7900F}"/>
              </a:ext>
            </a:extLst>
          </p:cNvPr>
          <p:cNvSpPr/>
          <p:nvPr/>
        </p:nvSpPr>
        <p:spPr>
          <a:xfrm>
            <a:off x="6555839" y="3102597"/>
            <a:ext cx="354891" cy="135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8B2588-A2FF-4538-8397-4BB46EFCD9A3}"/>
              </a:ext>
            </a:extLst>
          </p:cNvPr>
          <p:cNvSpPr txBox="1"/>
          <p:nvPr/>
        </p:nvSpPr>
        <p:spPr>
          <a:xfrm>
            <a:off x="933546" y="2949830"/>
            <a:ext cx="1202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Characteristics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BEAED5-AF4E-4250-AE97-B5212D1F804B}"/>
              </a:ext>
            </a:extLst>
          </p:cNvPr>
          <p:cNvSpPr txBox="1"/>
          <p:nvPr/>
        </p:nvSpPr>
        <p:spPr>
          <a:xfrm>
            <a:off x="2533996" y="2474055"/>
            <a:ext cx="9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bid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99C5A0-CBD5-4D36-9EA9-77E4FFA9A92A}"/>
              </a:ext>
            </a:extLst>
          </p:cNvPr>
          <p:cNvSpPr txBox="1"/>
          <p:nvPr/>
        </p:nvSpPr>
        <p:spPr>
          <a:xfrm>
            <a:off x="2449412" y="3430183"/>
            <a:ext cx="11686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Competitors</a:t>
            </a:r>
            <a:r>
              <a:rPr lang="en-US" sz="1100" b="1" dirty="0" smtClean="0"/>
              <a:t>’</a:t>
            </a:r>
          </a:p>
          <a:p>
            <a:r>
              <a:rPr lang="en-US" sz="1100" b="1" dirty="0" smtClean="0"/>
              <a:t>Bids-distribution</a:t>
            </a:r>
            <a:endParaRPr lang="en-US" sz="11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7BCADA-F176-4492-8B70-E7A55CCD3C96}"/>
              </a:ext>
            </a:extLst>
          </p:cNvPr>
          <p:cNvSpPr txBox="1"/>
          <p:nvPr/>
        </p:nvSpPr>
        <p:spPr>
          <a:xfrm>
            <a:off x="4081676" y="2978054"/>
            <a:ext cx="855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4DED88-97AD-4F19-8F7D-041D1C3BBE49}"/>
              </a:ext>
            </a:extLst>
          </p:cNvPr>
          <p:cNvSpPr txBox="1"/>
          <p:nvPr/>
        </p:nvSpPr>
        <p:spPr>
          <a:xfrm>
            <a:off x="5621458" y="2969603"/>
            <a:ext cx="855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48D213-515B-4FF7-BE79-87F359FF8771}"/>
              </a:ext>
            </a:extLst>
          </p:cNvPr>
          <p:cNvSpPr txBox="1"/>
          <p:nvPr/>
        </p:nvSpPr>
        <p:spPr>
          <a:xfrm>
            <a:off x="7165628" y="2978054"/>
            <a:ext cx="855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Sale</a:t>
            </a:r>
          </a:p>
        </p:txBody>
      </p:sp>
      <p:sp>
        <p:nvSpPr>
          <p:cNvPr id="26" name="Arrow: Curved Down 25">
            <a:extLst>
              <a:ext uri="{FF2B5EF4-FFF2-40B4-BE49-F238E27FC236}">
                <a16:creationId xmlns:a16="http://schemas.microsoft.com/office/drawing/2014/main" id="{BD3A02C7-7A3C-40D8-81F4-E393A1F90B64}"/>
              </a:ext>
            </a:extLst>
          </p:cNvPr>
          <p:cNvSpPr/>
          <p:nvPr/>
        </p:nvSpPr>
        <p:spPr>
          <a:xfrm rot="239249">
            <a:off x="1383764" y="2151586"/>
            <a:ext cx="5500033" cy="772840"/>
          </a:xfrm>
          <a:prstGeom prst="curvedDownArrow">
            <a:avLst>
              <a:gd name="adj1" fmla="val 13628"/>
              <a:gd name="adj2" fmla="val 41848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01F965-FEDD-4311-979F-C37C516DEB38}"/>
              </a:ext>
            </a:extLst>
          </p:cNvPr>
          <p:cNvSpPr/>
          <p:nvPr/>
        </p:nvSpPr>
        <p:spPr>
          <a:xfrm>
            <a:off x="0" y="4742040"/>
            <a:ext cx="2032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Erdős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Institute </a:t>
            </a:r>
            <a:endParaRPr lang="en-US" dirty="0"/>
          </a:p>
        </p:txBody>
      </p:sp>
      <p:sp>
        <p:nvSpPr>
          <p:cNvPr id="33" name="Arrow: Right 7">
            <a:extLst>
              <a:ext uri="{FF2B5EF4-FFF2-40B4-BE49-F238E27FC236}">
                <a16:creationId xmlns:a16="http://schemas.microsoft.com/office/drawing/2014/main" id="{5299CB13-CED6-4F4F-BC7F-8B67E7B0C45F}"/>
              </a:ext>
            </a:extLst>
          </p:cNvPr>
          <p:cNvSpPr/>
          <p:nvPr/>
        </p:nvSpPr>
        <p:spPr>
          <a:xfrm rot="2390512">
            <a:off x="1996164" y="3306854"/>
            <a:ext cx="430095" cy="142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7">
            <a:extLst>
              <a:ext uri="{FF2B5EF4-FFF2-40B4-BE49-F238E27FC236}">
                <a16:creationId xmlns:a16="http://schemas.microsoft.com/office/drawing/2014/main" id="{5299CB13-CED6-4F4F-BC7F-8B67E7B0C45F}"/>
              </a:ext>
            </a:extLst>
          </p:cNvPr>
          <p:cNvSpPr/>
          <p:nvPr/>
        </p:nvSpPr>
        <p:spPr>
          <a:xfrm rot="16200000">
            <a:off x="2768485" y="3054036"/>
            <a:ext cx="332953" cy="15239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7">
            <a:extLst>
              <a:ext uri="{FF2B5EF4-FFF2-40B4-BE49-F238E27FC236}">
                <a16:creationId xmlns:a16="http://schemas.microsoft.com/office/drawing/2014/main" id="{5299CB13-CED6-4F4F-BC7F-8B67E7B0C45F}"/>
              </a:ext>
            </a:extLst>
          </p:cNvPr>
          <p:cNvSpPr/>
          <p:nvPr/>
        </p:nvSpPr>
        <p:spPr>
          <a:xfrm rot="2310470">
            <a:off x="3449929" y="2846077"/>
            <a:ext cx="430095" cy="142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7">
            <a:extLst>
              <a:ext uri="{FF2B5EF4-FFF2-40B4-BE49-F238E27FC236}">
                <a16:creationId xmlns:a16="http://schemas.microsoft.com/office/drawing/2014/main" id="{5299CB13-CED6-4F4F-BC7F-8B67E7B0C45F}"/>
              </a:ext>
            </a:extLst>
          </p:cNvPr>
          <p:cNvSpPr/>
          <p:nvPr/>
        </p:nvSpPr>
        <p:spPr>
          <a:xfrm rot="19548354">
            <a:off x="3439213" y="3324714"/>
            <a:ext cx="430095" cy="142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1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1BE1F18-DE14-470B-9744-5A3835108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158" y="1230029"/>
            <a:ext cx="3521117" cy="3599147"/>
          </a:xfrm>
          <a:prstGeom prst="rect">
            <a:avLst/>
          </a:prstGeom>
        </p:spPr>
      </p:pic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623400" y="692960"/>
            <a:ext cx="57666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Methods/</a:t>
            </a:r>
            <a:r>
              <a:rPr lang="en-US" dirty="0"/>
              <a:t>Challenges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512668" y="1389035"/>
            <a:ext cx="4909438" cy="3379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>
              <a:lnSpc>
                <a:spcPct val="100000"/>
              </a:lnSpc>
            </a:pPr>
            <a:r>
              <a:rPr lang="en-US" dirty="0"/>
              <a:t>To predict higher likelihood of policy sales</a:t>
            </a:r>
          </a:p>
          <a:p>
            <a:pPr marL="0">
              <a:lnSpc>
                <a:spcPct val="100000"/>
              </a:lnSpc>
            </a:pPr>
            <a:r>
              <a:rPr lang="en-US" dirty="0"/>
              <a:t>We use off-the-shelf machine learning </a:t>
            </a:r>
            <a:r>
              <a:rPr lang="en-US" dirty="0" smtClean="0"/>
              <a:t>algorithms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700" dirty="0"/>
              <a:t> </a:t>
            </a:r>
            <a:r>
              <a:rPr lang="en-US" sz="1700" dirty="0" smtClean="0"/>
              <a:t>     (But maybe not the best approach!)</a:t>
            </a:r>
          </a:p>
          <a:p>
            <a:pPr marL="857250" lvl="4" indent="-285750">
              <a:lnSpc>
                <a:spcPct val="100000"/>
              </a:lnSpc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en-US" sz="1500" dirty="0" smtClean="0"/>
              <a:t>Only 16 distinct groups (limited variation)</a:t>
            </a:r>
          </a:p>
          <a:p>
            <a:pPr marL="857250" lvl="4" indent="-285750">
              <a:lnSpc>
                <a:spcPct val="100000"/>
              </a:lnSpc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en-US" sz="1500" dirty="0" smtClean="0"/>
              <a:t>No </a:t>
            </a:r>
            <a:r>
              <a:rPr lang="en-US" sz="1500" dirty="0"/>
              <a:t>variation at all in bidding values</a:t>
            </a:r>
          </a:p>
          <a:p>
            <a:pPr marL="857250" lvl="4" indent="-285750">
              <a:lnSpc>
                <a:spcPct val="100000"/>
              </a:lnSpc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en-US" sz="1500" dirty="0"/>
              <a:t>They cannot predict rank for alternative bid values</a:t>
            </a:r>
          </a:p>
          <a:p>
            <a:pPr marL="0" lvl="1" indent="-342900">
              <a:lnSpc>
                <a:spcPct val="100000"/>
              </a:lnSpc>
              <a:spcBef>
                <a:spcPts val="0"/>
              </a:spcBef>
              <a:buSzPts val="1800"/>
              <a:buAutoNum type="arabicPeriod"/>
            </a:pPr>
            <a:endParaRPr lang="en-US" sz="300" dirty="0"/>
          </a:p>
          <a:p>
            <a:pPr marL="0">
              <a:lnSpc>
                <a:spcPct val="100000"/>
              </a:lnSpc>
            </a:pPr>
            <a:r>
              <a:rPr lang="en-US" dirty="0"/>
              <a:t>We analyze the dataset using: </a:t>
            </a:r>
            <a:endParaRPr lang="en-US" dirty="0" smtClean="0"/>
          </a:p>
          <a:p>
            <a:pPr marL="628650" lvl="2" indent="-1714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500" dirty="0"/>
              <a:t>Logistic regression</a:t>
            </a:r>
          </a:p>
          <a:p>
            <a:pPr marL="628650" lvl="2" indent="-1714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500" dirty="0"/>
              <a:t>Decision trees</a:t>
            </a:r>
          </a:p>
          <a:p>
            <a:pPr marL="628650" lvl="2" indent="-1714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500" dirty="0"/>
              <a:t>Random forest</a:t>
            </a:r>
          </a:p>
          <a:p>
            <a:pPr marL="628650" lvl="2" indent="-1714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500" dirty="0"/>
              <a:t>Neural network </a:t>
            </a:r>
            <a:endParaRPr lang="en-US" sz="1600" dirty="0" smtClean="0"/>
          </a:p>
          <a:p>
            <a:pPr marL="0">
              <a:lnSpc>
                <a:spcPct val="100000"/>
              </a:lnSpc>
            </a:pPr>
            <a:r>
              <a:rPr lang="en-US" sz="1600" dirty="0" smtClean="0"/>
              <a:t>Performance measures used for each ML method:</a:t>
            </a:r>
          </a:p>
          <a:p>
            <a:pPr marL="742950" lvl="3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500" dirty="0" smtClean="0"/>
              <a:t>Accuracy</a:t>
            </a:r>
            <a:r>
              <a:rPr lang="en-US" sz="1500" dirty="0"/>
              <a:t>, recall, and </a:t>
            </a:r>
            <a:r>
              <a:rPr lang="en-US" sz="1500" dirty="0" smtClean="0"/>
              <a:t>precision</a:t>
            </a:r>
            <a:endParaRPr lang="en-US" sz="15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41CAC6-5505-4A72-B63C-81B2804E7497}"/>
              </a:ext>
            </a:extLst>
          </p:cNvPr>
          <p:cNvSpPr/>
          <p:nvPr/>
        </p:nvSpPr>
        <p:spPr>
          <a:xfrm>
            <a:off x="0" y="4742040"/>
            <a:ext cx="2032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Erdős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Institute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639265" y="6929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Tailored Approach to the Question</a:t>
            </a:r>
            <a:endParaRPr dirty="0"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153489" y="1438834"/>
            <a:ext cx="4129188" cy="33032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00100" lvl="0" algn="l" rtl="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Estimate competitors’ bidding value distribution according to each </a:t>
            </a:r>
            <a:r>
              <a:rPr lang="en-US" dirty="0" smtClean="0"/>
              <a:t>characteristic group (IMVD)</a:t>
            </a:r>
            <a:endParaRPr lang="en-US" dirty="0"/>
          </a:p>
          <a:p>
            <a:pPr marL="1225550" lvl="1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Calibrating distribution moments to match rank histograms for bid=$10</a:t>
            </a:r>
          </a:p>
          <a:p>
            <a:pPr marL="1225550" lvl="1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Generating </a:t>
            </a:r>
            <a:r>
              <a:rPr lang="en-US" dirty="0"/>
              <a:t>opponents’ bidding values using Monte-Carlo </a:t>
            </a:r>
            <a:r>
              <a:rPr lang="en-US" dirty="0" smtClean="0"/>
              <a:t>method</a:t>
            </a:r>
          </a:p>
          <a:p>
            <a:pPr marL="800100" lvl="0" algn="l" rtl="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Estimate histogram of rank </a:t>
            </a:r>
            <a:r>
              <a:rPr lang="en-US" dirty="0"/>
              <a:t>for different bidding values</a:t>
            </a:r>
          </a:p>
          <a:p>
            <a:pPr marL="800100" lvl="0" algn="l" rtl="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Estimate the revenue </a:t>
            </a:r>
            <a:r>
              <a:rPr lang="en-US" dirty="0" smtClean="0"/>
              <a:t>generated for </a:t>
            </a:r>
            <a:r>
              <a:rPr lang="en-US" dirty="0"/>
              <a:t>alternative bidding values</a:t>
            </a:r>
          </a:p>
          <a:p>
            <a:pPr marL="800100" lvl="0" algn="l" rtl="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Optimize bidding values for each </a:t>
            </a:r>
            <a:r>
              <a:rPr lang="en-US" dirty="0" smtClean="0"/>
              <a:t>characteristic group (IMVD)</a:t>
            </a:r>
            <a:endParaRPr lang="en-US" dirty="0"/>
          </a:p>
          <a:p>
            <a:pPr marL="800100" lvl="0" algn="l" rtl="0"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</a:pPr>
            <a:endParaRPr lang="en-US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1516CD-60E1-465C-8075-D76787E14204}"/>
              </a:ext>
            </a:extLst>
          </p:cNvPr>
          <p:cNvSpPr/>
          <p:nvPr/>
        </p:nvSpPr>
        <p:spPr>
          <a:xfrm>
            <a:off x="0" y="4742040"/>
            <a:ext cx="2032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Erdős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Institute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458" y="1438834"/>
            <a:ext cx="4604820" cy="31045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9489" y="1375410"/>
            <a:ext cx="4894512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639265" y="66690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Optimal Results vs. status quo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668989-6F02-461A-A4CE-92130C8582BC}"/>
              </a:ext>
            </a:extLst>
          </p:cNvPr>
          <p:cNvSpPr/>
          <p:nvPr/>
        </p:nvSpPr>
        <p:spPr>
          <a:xfrm>
            <a:off x="0" y="4742040"/>
            <a:ext cx="2032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Erdős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Institute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790" y="1685744"/>
            <a:ext cx="3966210" cy="2531488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858766"/>
              </p:ext>
            </p:extLst>
          </p:nvPr>
        </p:nvGraphicFramePr>
        <p:xfrm>
          <a:off x="95250" y="2103982"/>
          <a:ext cx="5013959" cy="16916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309737">
                  <a:extLst>
                    <a:ext uri="{9D8B030D-6E8A-4147-A177-3AD203B41FA5}">
                      <a16:colId xmlns:a16="http://schemas.microsoft.com/office/drawing/2014/main" val="3621531067"/>
                    </a:ext>
                  </a:extLst>
                </a:gridCol>
                <a:gridCol w="795484">
                  <a:extLst>
                    <a:ext uri="{9D8B030D-6E8A-4147-A177-3AD203B41FA5}">
                      <a16:colId xmlns:a16="http://schemas.microsoft.com/office/drawing/2014/main" val="1645684255"/>
                    </a:ext>
                  </a:extLst>
                </a:gridCol>
                <a:gridCol w="904679">
                  <a:extLst>
                    <a:ext uri="{9D8B030D-6E8A-4147-A177-3AD203B41FA5}">
                      <a16:colId xmlns:a16="http://schemas.microsoft.com/office/drawing/2014/main" val="3078728482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991894822"/>
                    </a:ext>
                  </a:extLst>
                </a:gridCol>
                <a:gridCol w="1120139">
                  <a:extLst>
                    <a:ext uri="{9D8B030D-6E8A-4147-A177-3AD203B41FA5}">
                      <a16:colId xmlns:a16="http://schemas.microsoft.com/office/drawing/2014/main" val="3010068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Break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even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Status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quo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Optimal strategy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Improvement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1094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</a:t>
                      </a:r>
                      <a:r>
                        <a:rPr lang="en-US" baseline="0" dirty="0" smtClean="0"/>
                        <a:t> c</a:t>
                      </a:r>
                      <a:r>
                        <a:rPr lang="en-US" dirty="0" smtClean="0"/>
                        <a:t>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$10,000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$10,000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$10,000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6219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p</a:t>
                      </a:r>
                      <a:r>
                        <a:rPr lang="en-US" dirty="0" smtClean="0"/>
                        <a:t>olicies sold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1475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200%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0915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Cost</a:t>
                      </a:r>
                      <a:r>
                        <a:rPr lang="en-US" baseline="0" dirty="0" smtClean="0"/>
                        <a:t> per p</a:t>
                      </a:r>
                      <a:r>
                        <a:rPr lang="en-US" dirty="0" smtClean="0"/>
                        <a:t>olicy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$20.28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$6.77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200%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1390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Profits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$2,325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$26,875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1055%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406893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639265" y="66690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Future </a:t>
            </a:r>
            <a:r>
              <a:rPr lang="en-US" dirty="0"/>
              <a:t>Directions</a:t>
            </a:r>
            <a:endParaRPr dirty="0"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492815" y="1537701"/>
            <a:ext cx="8300665" cy="3262899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lang="en-US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 smtClean="0"/>
              <a:t>Some </a:t>
            </a:r>
            <a:r>
              <a:rPr lang="en-US" dirty="0"/>
              <a:t>variation on bidding values can significantly increase our estimation </a:t>
            </a:r>
            <a:r>
              <a:rPr lang="en-US" dirty="0" smtClean="0"/>
              <a:t>accuracy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lang="en-US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 smtClean="0"/>
              <a:t>Some </a:t>
            </a:r>
            <a:r>
              <a:rPr lang="en-US" dirty="0"/>
              <a:t>information on competitors’ bidding distributions can serve the same </a:t>
            </a:r>
            <a:r>
              <a:rPr lang="en-US" dirty="0" smtClean="0"/>
              <a:t>purpose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lang="en-US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lang="en-US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 smtClean="0"/>
              <a:t>Information on type-dependent profitability would also improve the results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668989-6F02-461A-A4CE-92130C8582BC}"/>
              </a:ext>
            </a:extLst>
          </p:cNvPr>
          <p:cNvSpPr/>
          <p:nvPr/>
        </p:nvSpPr>
        <p:spPr>
          <a:xfrm>
            <a:off x="0" y="4742040"/>
            <a:ext cx="2032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Erdős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Institute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56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449</Words>
  <Application>Microsoft Office PowerPoint</Application>
  <PresentationFormat>On-screen Show (16:9)</PresentationFormat>
  <Paragraphs>141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Tw Cen MT</vt:lpstr>
      <vt:lpstr>Tw Cen MT Condensed</vt:lpstr>
      <vt:lpstr>Wingdings</vt:lpstr>
      <vt:lpstr>Wingdings 3</vt:lpstr>
      <vt:lpstr>Integral</vt:lpstr>
      <vt:lpstr>Root Insurance Challenge</vt:lpstr>
      <vt:lpstr>The Goal and Our Approach</vt:lpstr>
      <vt:lpstr>A big picture of Data</vt:lpstr>
      <vt:lpstr>A big picture of Data…</vt:lpstr>
      <vt:lpstr>Understanding Data</vt:lpstr>
      <vt:lpstr>Methods/Challenges</vt:lpstr>
      <vt:lpstr>Our Tailored Approach to the Question</vt:lpstr>
      <vt:lpstr>Optimal Results vs. status quo</vt:lpstr>
      <vt:lpstr>Future Directions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Root Insurance Challenge</dc:title>
  <dc:creator>Abolfazl Setayesh</dc:creator>
  <cp:lastModifiedBy>Shaker Akhtekhane, Saeed</cp:lastModifiedBy>
  <cp:revision>49</cp:revision>
  <dcterms:created xsi:type="dcterms:W3CDTF">2020-05-30T04:29:32Z</dcterms:created>
  <dcterms:modified xsi:type="dcterms:W3CDTF">2020-05-31T15:07:46Z</dcterms:modified>
</cp:coreProperties>
</file>