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429af0860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429af0860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429af0860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429af0860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429af0860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429af0860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429af0860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429af0860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29af0860_0_6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429af0860_0_6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429af0860_0_6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429af0860_0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5429af0860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5429af0860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429af0860_0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429af0860_0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429af0860_0_6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429af0860_0_6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429af0860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429af0860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429af086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429af086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429af0860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429af0860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429af0860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429af0860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429af0860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429af0860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429af0860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429af0860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429af0860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429af0860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29af086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429af086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429af0860_0_5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429af0860_0_5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29af0860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429af0860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29af0860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429af0860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429af0860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429af0860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429af0860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429af0860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429af0860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429af0860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Oriented Thoughts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97150" y="2834125"/>
            <a:ext cx="863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paradigm shift from procedural to object-based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1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Space in OOP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5000" y="152400"/>
            <a:ext cx="505607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05575" y="88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Classes Are Object Templates</a:t>
            </a:r>
            <a:endParaRPr sz="2920"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538" y="747975"/>
            <a:ext cx="4530929" cy="417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1590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design </a:t>
            </a:r>
            <a:r>
              <a:rPr lang="en"/>
              <a:t>an </a:t>
            </a:r>
            <a:r>
              <a:rPr lang="en"/>
              <a:t>UML class for Person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And d</a:t>
            </a:r>
            <a:r>
              <a:rPr lang="en"/>
              <a:t>esign an UML class for Student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1890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What is the relationship between </a:t>
            </a:r>
            <a:br>
              <a:rPr lang="en" sz="2500"/>
            </a:br>
            <a:r>
              <a:rPr lang="en" sz="2500"/>
              <a:t>a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Person</a:t>
            </a:r>
            <a:r>
              <a:rPr lang="en" sz="2500"/>
              <a:t> class and a </a:t>
            </a:r>
            <a:r>
              <a:rPr lang="en" sz="2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Student</a:t>
            </a:r>
            <a:r>
              <a:rPr lang="en" sz="2500"/>
              <a:t> class?</a:t>
            </a:r>
            <a:endParaRPr sz="4200"/>
          </a:p>
        </p:txBody>
      </p:sp>
      <p:sp>
        <p:nvSpPr>
          <p:cNvPr id="137" name="Google Shape;13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143" name="Google Shape;14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For reusing code</a:t>
            </a:r>
            <a:r>
              <a:rPr lang="en" sz="1600">
                <a:solidFill>
                  <a:schemeClr val="dk1"/>
                </a:solidFill>
              </a:rPr>
              <a:t> – Inheritance allows subclasses to inherit functionality from a superclass, reducing code clone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For extending functionality</a:t>
            </a:r>
            <a:r>
              <a:rPr lang="en" sz="1600">
                <a:solidFill>
                  <a:schemeClr val="dk1"/>
                </a:solidFill>
              </a:rPr>
              <a:t> – With inheritance, subclasses can add or override methods, extending the behavior of the parent class without modifying its code.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For establishing relationships</a:t>
            </a:r>
            <a:r>
              <a:rPr lang="en" sz="1600">
                <a:solidFill>
                  <a:schemeClr val="dk1"/>
                </a:solidFill>
              </a:rPr>
              <a:t> – Inheritance creates a natural hierarchy between classes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Mammal hierarchy</a:t>
            </a:r>
            <a:endParaRPr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750" y="1151350"/>
            <a:ext cx="6329480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206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Design 3 Different UML Diagrams </a:t>
            </a:r>
            <a:endParaRPr sz="272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720"/>
              <a:t>with Inheritance</a:t>
            </a:r>
            <a:endParaRPr sz="2720"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Superclasses and Subclasses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For code reuse</a:t>
            </a:r>
            <a:r>
              <a:rPr lang="en" sz="1600">
                <a:solidFill>
                  <a:schemeClr val="dk1"/>
                </a:solidFill>
              </a:rPr>
              <a:t> : A </a:t>
            </a:r>
            <a:r>
              <a:rPr b="1" lang="en" sz="1600">
                <a:solidFill>
                  <a:schemeClr val="dk1"/>
                </a:solidFill>
              </a:rPr>
              <a:t>subclass</a:t>
            </a:r>
            <a:r>
              <a:rPr lang="en" sz="1600">
                <a:solidFill>
                  <a:schemeClr val="dk1"/>
                </a:solidFill>
              </a:rPr>
              <a:t> inherits attributes and methods from its </a:t>
            </a:r>
            <a:r>
              <a:rPr b="1" lang="en" sz="1600">
                <a:solidFill>
                  <a:schemeClr val="dk1"/>
                </a:solidFill>
              </a:rPr>
              <a:t>superclass</a:t>
            </a:r>
            <a:r>
              <a:rPr lang="en" sz="1600">
                <a:solidFill>
                  <a:schemeClr val="dk1"/>
                </a:solidFill>
              </a:rPr>
              <a:t>,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For specialization</a:t>
            </a:r>
            <a:r>
              <a:rPr lang="en" sz="1600">
                <a:solidFill>
                  <a:schemeClr val="dk1"/>
                </a:solidFill>
              </a:rPr>
              <a:t>: A </a:t>
            </a:r>
            <a:r>
              <a:rPr b="1" lang="en" sz="1600">
                <a:solidFill>
                  <a:schemeClr val="dk1"/>
                </a:solidFill>
              </a:rPr>
              <a:t>subclass</a:t>
            </a:r>
            <a:r>
              <a:rPr lang="en" sz="1600">
                <a:solidFill>
                  <a:schemeClr val="dk1"/>
                </a:solidFill>
              </a:rPr>
              <a:t> can extend or modify the behavior of the </a:t>
            </a:r>
            <a:r>
              <a:rPr b="1" lang="en" sz="1600">
                <a:solidFill>
                  <a:schemeClr val="dk1"/>
                </a:solidFill>
              </a:rPr>
              <a:t>superclass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For clear structure</a:t>
            </a:r>
            <a:r>
              <a:rPr lang="en" sz="1600">
                <a:solidFill>
                  <a:schemeClr val="dk1"/>
                </a:solidFill>
              </a:rPr>
              <a:t>: The </a:t>
            </a:r>
            <a:r>
              <a:rPr b="1" lang="en" sz="1600">
                <a:solidFill>
                  <a:schemeClr val="dk1"/>
                </a:solidFill>
              </a:rPr>
              <a:t>superclass</a:t>
            </a:r>
            <a:r>
              <a:rPr lang="en" sz="1600">
                <a:solidFill>
                  <a:schemeClr val="dk1"/>
                </a:solidFill>
              </a:rPr>
              <a:t> defines general properties and methods, while the </a:t>
            </a:r>
            <a:r>
              <a:rPr b="1" lang="en" sz="1600">
                <a:solidFill>
                  <a:schemeClr val="dk1"/>
                </a:solidFill>
              </a:rPr>
              <a:t>subclass</a:t>
            </a:r>
            <a:r>
              <a:rPr lang="en" sz="1600">
                <a:solidFill>
                  <a:schemeClr val="dk1"/>
                </a:solidFill>
              </a:rPr>
              <a:t> refines or builds upon them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Abstraction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16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allows</a:t>
            </a:r>
            <a:r>
              <a:rPr lang="en"/>
              <a:t> developers to hide complex implementation details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allows </a:t>
            </a:r>
            <a:r>
              <a:rPr lang="en"/>
              <a:t>only expose the essential features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Abstraction helps separate the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focusing on "what" an object does rather than "how" it does it</a:t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Abstraction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package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interface_example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AnimalSound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// Abstract method (no implementation)</a:t>
            </a:r>
            <a:endParaRPr sz="2000">
              <a:solidFill>
                <a:srgbClr val="7A7E85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" sz="2000">
                <a:solidFill>
                  <a:srgbClr val="56A8F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implements </a:t>
            </a:r>
            <a:r>
              <a:rPr lang="en" sz="2000">
                <a:solidFill>
                  <a:schemeClr val="dk1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AnimalSound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// Implementing the abstract method from the interface</a:t>
            </a:r>
            <a:endParaRPr sz="2000">
              <a:solidFill>
                <a:srgbClr val="7A7E85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7A7E8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>
                <a:solidFill>
                  <a:srgbClr val="CF8E6D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2000">
                <a:solidFill>
                  <a:srgbClr val="56A8F5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makeSound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    System.</a:t>
            </a:r>
            <a:r>
              <a:rPr i="1" lang="en" sz="2000">
                <a:solidFill>
                  <a:srgbClr val="C77DBB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.println(</a:t>
            </a:r>
            <a:r>
              <a:rPr lang="en" sz="2000">
                <a:solidFill>
                  <a:srgbClr val="6AAB73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"Meow! Meow!"</a:t>
            </a: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rgbClr val="BCBEC4"/>
                </a:solidFill>
                <a:highlight>
                  <a:srgbClr val="FFFCE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BCBEC4"/>
              </a:solidFill>
              <a:highlight>
                <a:srgbClr val="FFFCE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need the object-based thinking?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modeling real-world problems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better code organization and reuse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For easier maintenance and scalability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Is-a Relationships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How can an object be an 'is-a' object of other objects?</a:t>
            </a:r>
            <a:endParaRPr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625" y="1871475"/>
            <a:ext cx="4243176" cy="262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Polymorphism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Polymorphism allows a subclass to provide its specific implementation of a method that is already defined in its superclass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With polymorphism, a single method or function can operate on different types of objects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By using polymorphism, we can write cleaner and more concise code, as we don’t need to manually check the object type before performing operations</a:t>
            </a:r>
            <a:endParaRPr/>
          </a:p>
        </p:txBody>
      </p:sp>
      <p:sp>
        <p:nvSpPr>
          <p:cNvPr id="193" name="Google Shape;19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Polymorphism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325" y="1151350"/>
            <a:ext cx="572135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type="title"/>
          </p:nvPr>
        </p:nvSpPr>
        <p:spPr>
          <a:xfrm>
            <a:off x="500550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me 3 examples on </a:t>
            </a:r>
            <a:r>
              <a:rPr lang="en"/>
              <a:t>Polymorphism</a:t>
            </a:r>
            <a:r>
              <a:rPr lang="en"/>
              <a:t> </a:t>
            </a:r>
            <a:endParaRPr/>
          </a:p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type="title"/>
          </p:nvPr>
        </p:nvSpPr>
        <p:spPr>
          <a:xfrm>
            <a:off x="358625" y="2285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you next day …</a:t>
            </a:r>
            <a:endParaRPr/>
          </a:p>
        </p:txBody>
      </p:sp>
      <p:sp>
        <p:nvSpPr>
          <p:cNvPr id="212" name="Google Shape;2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Procedural Versus OO Programming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750" y="1248538"/>
            <a:ext cx="7440651" cy="32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bject forms with attributes and behaviors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</a:t>
            </a:r>
            <a:r>
              <a:rPr lang="en"/>
              <a:t>n object is an entity that contains both data and behavior.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Behaviors are contained in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Attributes are contained in variables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person has attributes, such as eye color, age, height, and so 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person also has behaviors, such as walking, talking, breathing, and so on.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</a:t>
            </a:r>
            <a:r>
              <a:rPr b="1" lang="en"/>
              <a:t>OO design,</a:t>
            </a:r>
            <a:r>
              <a:rPr lang="en"/>
              <a:t> the attributes and behaviors are contained within a </a:t>
            </a:r>
            <a:r>
              <a:rPr b="1" lang="en"/>
              <a:t>single object,</a:t>
            </a:r>
            <a:r>
              <a:rPr lang="en"/>
              <a:t> whereas in procedural, or structured design, the attributes and behaviors are normally </a:t>
            </a:r>
            <a:r>
              <a:rPr b="1" lang="en"/>
              <a:t>separated</a:t>
            </a:r>
            <a:r>
              <a:rPr lang="en"/>
              <a:t>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597850" y="1684250"/>
            <a:ext cx="537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/>
              <a:t>Let’s discuss some examples of Objects</a:t>
            </a:r>
            <a:endParaRPr sz="3620"/>
          </a:p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1716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Design Guidelines</a:t>
            </a:r>
            <a:endParaRPr/>
          </a:p>
        </p:txBody>
      </p:sp>
      <p:sp>
        <p:nvSpPr>
          <p:cNvPr id="88" name="Google Shape;88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3274" y="0"/>
            <a:ext cx="49232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1999050"/>
            <a:ext cx="2521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Data Hiding</a:t>
            </a:r>
            <a:endParaRPr sz="2020"/>
          </a:p>
          <a:p>
            <a:pPr indent="-356870" lvl="0" marL="457200" rtl="0" algn="l">
              <a:spcBef>
                <a:spcPts val="0"/>
              </a:spcBef>
              <a:spcAft>
                <a:spcPts val="0"/>
              </a:spcAft>
              <a:buSzPts val="2020"/>
              <a:buChar char="-"/>
            </a:pPr>
            <a:r>
              <a:rPr lang="en" sz="2020"/>
              <a:t>Communication </a:t>
            </a:r>
            <a:endParaRPr sz="202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with Objects?</a:t>
            </a:r>
            <a:endParaRPr/>
          </a:p>
        </p:txBody>
      </p:sp>
      <p:sp>
        <p:nvSpPr>
          <p:cNvPr id="96" name="Google Shape;9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8775" y="1017725"/>
            <a:ext cx="58472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communicate with Objects?</a:t>
            </a:r>
            <a:endParaRPr/>
          </a:p>
        </p:txBody>
      </p:sp>
      <p:sp>
        <p:nvSpPr>
          <p:cNvPr id="103" name="Google Shape;10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025" y="1151350"/>
            <a:ext cx="584724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UML Class Diagrams</a:t>
            </a:r>
            <a:endParaRPr/>
          </a:p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1275" y="1190650"/>
            <a:ext cx="5935150" cy="347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