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80" r:id="rId21"/>
    <p:sldId id="281" r:id="rId22"/>
    <p:sldId id="282" r:id="rId23"/>
    <p:sldId id="283" r:id="rId24"/>
    <p:sldId id="284" r:id="rId25"/>
    <p:sldId id="285" r:id="rId26"/>
    <p:sldId id="295" r:id="rId27"/>
    <p:sldId id="286" r:id="rId28"/>
    <p:sldId id="287" r:id="rId29"/>
    <p:sldId id="288" r:id="rId30"/>
    <p:sldId id="289" r:id="rId31"/>
    <p:sldId id="296" r:id="rId32"/>
    <p:sldId id="290" r:id="rId33"/>
    <p:sldId id="294" r:id="rId34"/>
    <p:sldId id="302" r:id="rId35"/>
    <p:sldId id="297" r:id="rId36"/>
    <p:sldId id="298" r:id="rId37"/>
    <p:sldId id="299" r:id="rId38"/>
    <p:sldId id="300" r:id="rId39"/>
    <p:sldId id="301" r:id="rId40"/>
    <p:sldId id="305" r:id="rId41"/>
    <p:sldId id="303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279" r:id="rId52"/>
  </p:sldIdLst>
  <p:sldSz cx="9144000" cy="5143500" type="screen16x9"/>
  <p:notesSz cx="6858000" cy="9144000"/>
  <p:embeddedFontLst>
    <p:embeddedFont>
      <p:font typeface="Roboto Mono" charset="0"/>
      <p:regular r:id="rId54"/>
      <p:bold r:id="rId55"/>
      <p:italic r:id="rId56"/>
      <p:boldItalic r:id="rId57"/>
    </p:embeddedFont>
    <p:embeddedFont>
      <p:font typeface="Forte" pitchFamily="66" charset="0"/>
      <p:regular r:id="rId58"/>
    </p:embeddedFont>
    <p:embeddedFont>
      <p:font typeface="Trebuchet MS" pitchFamily="34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996" y="-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61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7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429af0860_0_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429af0860_0_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429af0860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429af0860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429af0860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429af0860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429af0860_0_6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429af0860_0_6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429af0860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429af0860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429af0860_0_6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429af0860_0_6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429af0860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429af0860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429af0860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429af0860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429af0860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429af0860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429af0860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429af0860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429af086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429af086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0198A5B9-755F-4573-AB15-F7ACD57C03C6}" type="slidenum">
              <a:rPr lang="en-US"/>
              <a:pPr/>
              <a:t>40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429af0860_0_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429af0860_0_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301A8DD4-032A-476B-B7AA-B0437D198CF4}" type="slidenum">
              <a:rPr lang="en-US"/>
              <a:pPr/>
              <a:t>42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AD099436-E09B-4872-A092-A0D147CEDC5A}" type="slidenum">
              <a:rPr lang="en-US"/>
              <a:pPr/>
              <a:t>44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1F02241C-B575-4D80-8625-750994B76C41}" type="slidenum">
              <a:rPr lang="en-US"/>
              <a:pPr/>
              <a:t>45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DE62323-AF1F-4A9E-8F44-63CA6BDDBAFF}" type="slidenum">
              <a:rPr lang="en-US"/>
              <a:pPr/>
              <a:t>46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132F3A9-990F-4434-998A-8B1CAA7205BE}" type="slidenum">
              <a:rPr lang="en-US"/>
              <a:pPr/>
              <a:t>47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4F2F3323-C577-4660-B1E5-E544A2A572E9}" type="slidenum">
              <a:rPr lang="en-US"/>
              <a:pPr/>
              <a:t>48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/>
          <a:p>
            <a:fld id="{DD480A90-EFC5-423A-98AD-91CCF6A8F6B5}" type="slidenum">
              <a:rPr lang="en-US"/>
              <a:pPr/>
              <a:t>49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429af0860_0_7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429af0860_0_7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429af086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429af086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429af0860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429af0860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429af0860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429af0860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429af0860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429af0860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429af0860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429af0860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429af0860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429af0860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429af0860_0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429af0860_0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1EC-ED12-4B85-83B5-36A5EFF298A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12671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 Oriented Thoughts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97150" y="2025603"/>
            <a:ext cx="86352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paradigm shift from procedural to object-based programming</a:t>
            </a:r>
            <a:endParaRPr/>
          </a:p>
        </p:txBody>
      </p:sp>
      <p:sp>
        <p:nvSpPr>
          <p:cNvPr id="4" name="Google Shape;55;p13"/>
          <p:cNvSpPr txBox="1">
            <a:spLocks/>
          </p:cNvSpPr>
          <p:nvPr/>
        </p:nvSpPr>
        <p:spPr>
          <a:xfrm>
            <a:off x="301424" y="3253339"/>
            <a:ext cx="8635200" cy="1180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Md</a:t>
            </a:r>
            <a:r>
              <a:rPr kumimoji="0" 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dk2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Saeed Siddik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tabLst/>
              <a:defRPr/>
            </a:pPr>
            <a:r>
              <a:rPr lang="en-US" sz="1800" dirty="0" smtClean="0">
                <a:solidFill>
                  <a:schemeClr val="dk2"/>
                </a:solidFill>
              </a:rPr>
              <a:t>Assistant Professor, </a:t>
            </a:r>
            <a:br>
              <a:rPr lang="en-US" sz="1800" dirty="0" smtClean="0">
                <a:solidFill>
                  <a:schemeClr val="dk2"/>
                </a:solidFill>
              </a:rPr>
            </a:br>
            <a:r>
              <a:rPr lang="en-US" sz="1800" dirty="0" smtClean="0">
                <a:solidFill>
                  <a:schemeClr val="dk2"/>
                </a:solidFill>
              </a:rPr>
              <a:t>IIT University of Dhaka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dk2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163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Space in OOP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000" y="152400"/>
            <a:ext cx="505607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405575" y="886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/>
              <a:t>Classes Are Object Templates</a:t>
            </a:r>
            <a:endParaRPr sz="2920"/>
          </a:p>
        </p:txBody>
      </p:sp>
      <p:sp>
        <p:nvSpPr>
          <p:cNvPr id="124" name="Google Shape;12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538" y="747975"/>
            <a:ext cx="4530929" cy="417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1590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design an UML class for Person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And design an UML class for Student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1890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What is the relationship between </a:t>
            </a:r>
            <a:br>
              <a:rPr lang="en" sz="2500"/>
            </a:br>
            <a:r>
              <a:rPr lang="en" sz="2500"/>
              <a:t>a </a:t>
            </a:r>
            <a:r>
              <a:rPr lang="en" sz="2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en" sz="2500"/>
              <a:t> class and a </a:t>
            </a:r>
            <a:r>
              <a:rPr lang="en" sz="2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Student</a:t>
            </a:r>
            <a:r>
              <a:rPr lang="en" sz="2500"/>
              <a:t> class?</a:t>
            </a:r>
            <a:endParaRPr sz="4200"/>
          </a:p>
        </p:txBody>
      </p:sp>
      <p:sp>
        <p:nvSpPr>
          <p:cNvPr id="137" name="Google Shape;13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>
                <a:solidFill>
                  <a:schemeClr val="dk1"/>
                </a:solidFill>
              </a:rPr>
              <a:t>For reusing code</a:t>
            </a:r>
            <a:r>
              <a:rPr lang="en" sz="1600">
                <a:solidFill>
                  <a:schemeClr val="dk1"/>
                </a:solidFill>
              </a:rPr>
              <a:t> – Inheritance allows subclasses to inherit functionality from a superclass, reducing code clone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>
                <a:solidFill>
                  <a:schemeClr val="dk1"/>
                </a:solidFill>
              </a:rPr>
              <a:t>For extending functionality</a:t>
            </a:r>
            <a:r>
              <a:rPr lang="en" sz="1600">
                <a:solidFill>
                  <a:schemeClr val="dk1"/>
                </a:solidFill>
              </a:rPr>
              <a:t> – With inheritance, subclasses can add or override methods, extending the behavior of the parent class without modifying its code.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>
                <a:solidFill>
                  <a:schemeClr val="dk1"/>
                </a:solidFill>
              </a:rPr>
              <a:t>For establishing relationships</a:t>
            </a:r>
            <a:r>
              <a:rPr lang="en" sz="1600">
                <a:solidFill>
                  <a:schemeClr val="dk1"/>
                </a:solidFill>
              </a:rPr>
              <a:t> – Inheritance creates a natural hierarchy between classes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4" name="Google Shape;14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Mammal hierarchy</a:t>
            </a:r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750" y="1151350"/>
            <a:ext cx="632948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Superclasses and Subclasses</a:t>
            </a:r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>
                <a:solidFill>
                  <a:schemeClr val="dk1"/>
                </a:solidFill>
              </a:rPr>
              <a:t>For code reuse</a:t>
            </a:r>
            <a:r>
              <a:rPr lang="en" sz="1600">
                <a:solidFill>
                  <a:schemeClr val="dk1"/>
                </a:solidFill>
              </a:rPr>
              <a:t> : A </a:t>
            </a:r>
            <a:r>
              <a:rPr lang="en" sz="1600" b="1">
                <a:solidFill>
                  <a:schemeClr val="dk1"/>
                </a:solidFill>
              </a:rPr>
              <a:t>subclass</a:t>
            </a:r>
            <a:r>
              <a:rPr lang="en" sz="1600">
                <a:solidFill>
                  <a:schemeClr val="dk1"/>
                </a:solidFill>
              </a:rPr>
              <a:t> inherits attributes and methods from its </a:t>
            </a:r>
            <a:r>
              <a:rPr lang="en" sz="1600" b="1">
                <a:solidFill>
                  <a:schemeClr val="dk1"/>
                </a:solidFill>
              </a:rPr>
              <a:t>superclass</a:t>
            </a:r>
            <a:r>
              <a:rPr lang="en" sz="1600">
                <a:solidFill>
                  <a:schemeClr val="dk1"/>
                </a:solidFill>
              </a:rPr>
              <a:t>,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>
                <a:solidFill>
                  <a:schemeClr val="dk1"/>
                </a:solidFill>
              </a:rPr>
              <a:t>For specialization</a:t>
            </a:r>
            <a:r>
              <a:rPr lang="en" sz="1600">
                <a:solidFill>
                  <a:schemeClr val="dk1"/>
                </a:solidFill>
              </a:rPr>
              <a:t>: A </a:t>
            </a:r>
            <a:r>
              <a:rPr lang="en" sz="1600" b="1">
                <a:solidFill>
                  <a:schemeClr val="dk1"/>
                </a:solidFill>
              </a:rPr>
              <a:t>subclass</a:t>
            </a:r>
            <a:r>
              <a:rPr lang="en" sz="1600">
                <a:solidFill>
                  <a:schemeClr val="dk1"/>
                </a:solidFill>
              </a:rPr>
              <a:t> can extend or modify the behavior of the </a:t>
            </a:r>
            <a:r>
              <a:rPr lang="en" sz="1600" b="1">
                <a:solidFill>
                  <a:schemeClr val="dk1"/>
                </a:solidFill>
              </a:rPr>
              <a:t>superclass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b="1">
                <a:solidFill>
                  <a:schemeClr val="dk1"/>
                </a:solidFill>
              </a:rPr>
              <a:t>For clear structure</a:t>
            </a:r>
            <a:r>
              <a:rPr lang="en" sz="1600">
                <a:solidFill>
                  <a:schemeClr val="dk1"/>
                </a:solidFill>
              </a:rPr>
              <a:t>: The </a:t>
            </a:r>
            <a:r>
              <a:rPr lang="en" sz="1600" b="1">
                <a:solidFill>
                  <a:schemeClr val="dk1"/>
                </a:solidFill>
              </a:rPr>
              <a:t>superclass</a:t>
            </a:r>
            <a:r>
              <a:rPr lang="en" sz="1600">
                <a:solidFill>
                  <a:schemeClr val="dk1"/>
                </a:solidFill>
              </a:rPr>
              <a:t> defines general properties and methods, while the </a:t>
            </a:r>
            <a:r>
              <a:rPr lang="en" sz="1600" b="1">
                <a:solidFill>
                  <a:schemeClr val="dk1"/>
                </a:solidFill>
              </a:rPr>
              <a:t>subclass</a:t>
            </a:r>
            <a:r>
              <a:rPr lang="en" sz="1600">
                <a:solidFill>
                  <a:schemeClr val="dk1"/>
                </a:solidFill>
              </a:rPr>
              <a:t> refines or builds upon them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60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Abstraction allows developers to hide complex implementation details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Abstraction allows only expose the essential features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Abstraction helps separate the interface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By focusing on "what" an object does rather than "how" it does it</a:t>
            </a:r>
            <a:endParaRPr/>
          </a:p>
        </p:txBody>
      </p:sp>
      <p:sp>
        <p:nvSpPr>
          <p:cNvPr id="171" name="Google Shape;17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Abstraction</a:t>
            </a:r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CF8E6D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package </a:t>
            </a:r>
            <a:r>
              <a:rPr lang="en" sz="2000">
                <a:solidFill>
                  <a:schemeClr val="dk1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interface_example</a:t>
            </a:r>
            <a:r>
              <a:rPr lang="en" sz="2000">
                <a:solidFill>
                  <a:srgbClr val="BCBEC4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rgbClr val="BCBEC4"/>
              </a:solidFill>
              <a:highlight>
                <a:srgbClr val="FFFCE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sz="2000">
              <a:solidFill>
                <a:srgbClr val="BCBEC4"/>
              </a:solidFill>
              <a:highlight>
                <a:srgbClr val="FFFCE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CF8E6D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lang="en" sz="2000">
                <a:solidFill>
                  <a:schemeClr val="dk1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AnimalSound</a:t>
            </a:r>
            <a:r>
              <a:rPr lang="en" sz="2000">
                <a:solidFill>
                  <a:srgbClr val="BCBEC4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000">
              <a:solidFill>
                <a:srgbClr val="BCBEC4"/>
              </a:solidFill>
              <a:highlight>
                <a:srgbClr val="FFFCE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BCBEC4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000">
                <a:solidFill>
                  <a:srgbClr val="7A7E85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// Abstract method (no implementation)</a:t>
            </a:r>
            <a:endParaRPr sz="2000">
              <a:solidFill>
                <a:srgbClr val="7A7E85"/>
              </a:solidFill>
              <a:highlight>
                <a:srgbClr val="FFFCE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7A7E85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000">
                <a:solidFill>
                  <a:srgbClr val="CF8E6D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" sz="2000">
                <a:solidFill>
                  <a:srgbClr val="56A8F5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makeSound</a:t>
            </a:r>
            <a:r>
              <a:rPr lang="en" sz="2000">
                <a:solidFill>
                  <a:srgbClr val="BCBEC4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000">
              <a:solidFill>
                <a:srgbClr val="BCBEC4"/>
              </a:solidFill>
              <a:highlight>
                <a:srgbClr val="FFFCE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BCBEC4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BCBEC4"/>
              </a:solidFill>
              <a:highlight>
                <a:srgbClr val="FFFCE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CF8E6D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000">
                <a:solidFill>
                  <a:schemeClr val="dk1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" sz="2000">
                <a:solidFill>
                  <a:srgbClr val="BCBEC4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CF8E6D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lang="en" sz="2000">
                <a:solidFill>
                  <a:schemeClr val="dk1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AnimalSound</a:t>
            </a:r>
            <a:r>
              <a:rPr lang="en" sz="2000">
                <a:solidFill>
                  <a:srgbClr val="BCBEC4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000">
              <a:solidFill>
                <a:srgbClr val="BCBEC4"/>
              </a:solidFill>
              <a:highlight>
                <a:srgbClr val="FFFCE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BCBEC4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000">
                <a:solidFill>
                  <a:srgbClr val="7A7E85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// Implementing the abstract method from the interface</a:t>
            </a:r>
            <a:endParaRPr sz="2000">
              <a:solidFill>
                <a:srgbClr val="7A7E85"/>
              </a:solidFill>
              <a:highlight>
                <a:srgbClr val="FFFCE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7A7E85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000">
                <a:solidFill>
                  <a:srgbClr val="CF8E6D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2000">
                <a:solidFill>
                  <a:srgbClr val="56A8F5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makeSound</a:t>
            </a:r>
            <a:r>
              <a:rPr lang="en" sz="2000">
                <a:solidFill>
                  <a:srgbClr val="BCBEC4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2000">
              <a:solidFill>
                <a:srgbClr val="BCBEC4"/>
              </a:solidFill>
              <a:highlight>
                <a:srgbClr val="FFFCE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BCBEC4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lang="en" sz="2000" i="1">
                <a:solidFill>
                  <a:srgbClr val="C77DBB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2000">
                <a:solidFill>
                  <a:srgbClr val="BCBEC4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2000">
                <a:solidFill>
                  <a:srgbClr val="6AAB73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"Meow! Meow!"</a:t>
            </a:r>
            <a:r>
              <a:rPr lang="en" sz="2000">
                <a:solidFill>
                  <a:srgbClr val="BCBEC4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rgbClr val="BCBEC4"/>
              </a:solidFill>
              <a:highlight>
                <a:srgbClr val="FFFCE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BCBEC4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000">
              <a:solidFill>
                <a:srgbClr val="BCBEC4"/>
              </a:solidFill>
              <a:highlight>
                <a:srgbClr val="FFFCE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BCBEC4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BCBEC4"/>
              </a:solidFill>
              <a:highlight>
                <a:srgbClr val="FFFCE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Is-a Relationships</a:t>
            </a:r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can an object be an 'is-a' object of other objects?</a:t>
            </a:r>
            <a:endParaRPr/>
          </a:p>
        </p:txBody>
      </p:sp>
      <p:sp>
        <p:nvSpPr>
          <p:cNvPr id="185" name="Google Shape;185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625" y="1871475"/>
            <a:ext cx="4243176" cy="26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the object-based thinking?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For modeling real-world problems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For better code organization and reuse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For easier maintenance and scalability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412229" y="-74950"/>
            <a:ext cx="7772400" cy="3429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 smtClean="0"/>
              <a:t>Super classes </a:t>
            </a:r>
            <a:r>
              <a:rPr lang="en-US" altLang="en-US" sz="4000" dirty="0" smtClean="0"/>
              <a:t>and Subclasses</a:t>
            </a:r>
          </a:p>
        </p:txBody>
      </p:sp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31B430A-3F7E-4639-8404-F9391C8FFD6F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220" name="Rectangle 7"/>
          <p:cNvSpPr>
            <a:spLocks noChangeArrowheads="1"/>
          </p:cNvSpPr>
          <p:nvPr/>
        </p:nvSpPr>
        <p:spPr bwMode="auto">
          <a:xfrm>
            <a:off x="0" y="1097756"/>
            <a:ext cx="184731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9221" name="Rectangle 14"/>
          <p:cNvSpPr>
            <a:spLocks noChangeArrowheads="1"/>
          </p:cNvSpPr>
          <p:nvPr/>
        </p:nvSpPr>
        <p:spPr bwMode="auto">
          <a:xfrm>
            <a:off x="0" y="842963"/>
            <a:ext cx="184731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9222" name="Object 13"/>
          <p:cNvGraphicFramePr>
            <a:graphicFrameLocks noChangeAspect="1"/>
          </p:cNvGraphicFramePr>
          <p:nvPr/>
        </p:nvGraphicFramePr>
        <p:xfrm>
          <a:off x="228600" y="628650"/>
          <a:ext cx="8686800" cy="4171950"/>
        </p:xfrm>
        <a:graphic>
          <a:graphicData uri="http://schemas.openxmlformats.org/presentationml/2006/ole">
            <p:oleObj spid="_x0000_s1026" name="Picture" r:id="rId3" imgW="4526280" imgH="4608576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42900"/>
            <a:ext cx="7772400" cy="514350"/>
          </a:xfrm>
          <a:noFill/>
        </p:spPr>
        <p:txBody>
          <a:bodyPr>
            <a:noAutofit/>
          </a:bodyPr>
          <a:lstStyle/>
          <a:p>
            <a:r>
              <a:rPr lang="en-US" altLang="en-US" sz="3200" dirty="0" smtClean="0"/>
              <a:t>Are </a:t>
            </a:r>
            <a:r>
              <a:rPr lang="en-US" altLang="en-US" sz="3200" dirty="0" err="1" smtClean="0"/>
              <a:t>superclass’s</a:t>
            </a:r>
            <a:r>
              <a:rPr lang="en-US" altLang="en-US" sz="3200" dirty="0" smtClean="0"/>
              <a:t> Constructor Inherited?</a:t>
            </a:r>
          </a:p>
        </p:txBody>
      </p:sp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3DBDEB6-66CA-469A-B764-DF25D065536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228600" y="1143000"/>
            <a:ext cx="8686800" cy="86177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No.</a:t>
            </a:r>
            <a:r>
              <a:rPr lang="en-US" altLang="en-US" sz="2000" dirty="0"/>
              <a:t> They are not inherited.</a:t>
            </a:r>
          </a:p>
          <a:p>
            <a:pPr>
              <a:spcBef>
                <a:spcPct val="50000"/>
              </a:spcBef>
            </a:pPr>
            <a:r>
              <a:rPr lang="en-US" altLang="en-US" sz="2000" dirty="0"/>
              <a:t>They are invoked explicitly (using the </a:t>
            </a:r>
            <a:r>
              <a:rPr lang="en-US" altLang="en-US" sz="2000" i="1" u="sng" dirty="0">
                <a:solidFill>
                  <a:srgbClr val="FF5050"/>
                </a:solidFill>
              </a:rPr>
              <a:t>super</a:t>
            </a:r>
            <a:r>
              <a:rPr lang="en-US" altLang="en-US" sz="2000" dirty="0"/>
              <a:t> keyword) or implicitly. 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313544" y="2135162"/>
            <a:ext cx="8229600" cy="270843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en-US" sz="2000" dirty="0">
                <a:cs typeface="Times New Roman" pitchFamily="18" charset="0"/>
              </a:rPr>
              <a:t>A constructor is used to construct an instance of a class. 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en-US" sz="2000" dirty="0">
                <a:cs typeface="Times New Roman" pitchFamily="18" charset="0"/>
              </a:rPr>
              <a:t>Unlike properties and methods, a </a:t>
            </a:r>
            <a:r>
              <a:rPr lang="en-US" altLang="en-US" sz="2000" dirty="0" err="1">
                <a:cs typeface="Times New Roman" pitchFamily="18" charset="0"/>
              </a:rPr>
              <a:t>superclass's</a:t>
            </a:r>
            <a:r>
              <a:rPr lang="en-US" altLang="en-US" sz="2000" dirty="0">
                <a:cs typeface="Times New Roman" pitchFamily="18" charset="0"/>
              </a:rPr>
              <a:t> constructors are not inherited in the subclass. 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en-US" sz="2000" dirty="0">
                <a:cs typeface="Times New Roman" pitchFamily="18" charset="0"/>
              </a:rPr>
              <a:t>They can only be invoked from the subclasses' constructors, using the keyword </a:t>
            </a:r>
            <a:r>
              <a:rPr lang="en-US" altLang="en-US" sz="2000" i="1" u="sng" dirty="0">
                <a:solidFill>
                  <a:srgbClr val="FF5050"/>
                </a:solidFill>
                <a:cs typeface="Times New Roman" pitchFamily="18" charset="0"/>
              </a:rPr>
              <a:t>super</a:t>
            </a:r>
            <a:r>
              <a:rPr lang="en-US" altLang="en-US" sz="2000" dirty="0">
                <a:cs typeface="Times New Roman" pitchFamily="18" charset="0"/>
              </a:rPr>
              <a:t>.</a:t>
            </a:r>
          </a:p>
          <a:p>
            <a:pPr marL="457200" indent="-457200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en-US" sz="2000" dirty="0">
                <a:cs typeface="Times New Roman" pitchFamily="18" charset="0"/>
              </a:rPr>
              <a:t> If the keyword </a:t>
            </a:r>
            <a:r>
              <a:rPr lang="en-US" altLang="en-US" sz="2000" i="1" u="sng" dirty="0">
                <a:solidFill>
                  <a:srgbClr val="FF5050"/>
                </a:solidFill>
                <a:cs typeface="Times New Roman" pitchFamily="18" charset="0"/>
              </a:rPr>
              <a:t>super</a:t>
            </a:r>
            <a:r>
              <a:rPr lang="en-US" altLang="en-US" sz="2000" dirty="0">
                <a:cs typeface="Times New Roman" pitchFamily="18" charset="0"/>
              </a:rPr>
              <a:t> is not explicitly used, the </a:t>
            </a:r>
            <a:r>
              <a:rPr lang="en-US" altLang="en-US" sz="2000" dirty="0" err="1">
                <a:cs typeface="Times New Roman" pitchFamily="18" charset="0"/>
              </a:rPr>
              <a:t>superclass's</a:t>
            </a:r>
            <a:r>
              <a:rPr lang="en-US" altLang="en-US" sz="2000" dirty="0">
                <a:cs typeface="Times New Roman" pitchFamily="18" charset="0"/>
              </a:rPr>
              <a:t> no-</a:t>
            </a:r>
            <a:r>
              <a:rPr lang="en-US" altLang="en-US" sz="2000" dirty="0" err="1">
                <a:cs typeface="Times New Roman" pitchFamily="18" charset="0"/>
              </a:rPr>
              <a:t>arg</a:t>
            </a:r>
            <a:r>
              <a:rPr lang="en-US" altLang="en-US" sz="2000" dirty="0">
                <a:cs typeface="Times New Roman" pitchFamily="18" charset="0"/>
              </a:rPr>
              <a:t> constructor is automatically invoked.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14300"/>
            <a:ext cx="8839200" cy="500063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600" dirty="0" err="1" smtClean="0"/>
              <a:t>Superclass’s</a:t>
            </a:r>
            <a:r>
              <a:rPr lang="en-US" altLang="en-US" sz="3600" dirty="0" smtClean="0"/>
              <a:t> Constructor Is Always Invoked</a:t>
            </a:r>
          </a:p>
        </p:txBody>
      </p:sp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E0B954AC-D3EC-4595-8095-8EC32DF64C0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304800" y="742950"/>
            <a:ext cx="8534400" cy="10156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cs typeface="Times New Roman" pitchFamily="18" charset="0"/>
              </a:rPr>
              <a:t>A constructor may invoke an overloaded constructor or its </a:t>
            </a:r>
            <a:r>
              <a:rPr lang="en-US" altLang="en-US" sz="2000" dirty="0" err="1">
                <a:cs typeface="Times New Roman" pitchFamily="18" charset="0"/>
              </a:rPr>
              <a:t>superclass’s</a:t>
            </a:r>
            <a:r>
              <a:rPr lang="en-US" altLang="en-US" sz="2000" dirty="0">
                <a:cs typeface="Times New Roman" pitchFamily="18" charset="0"/>
              </a:rPr>
              <a:t> constructor. If none of them is invoked explicitly, the compiler puts </a:t>
            </a:r>
            <a:r>
              <a:rPr lang="en-US" altLang="en-US" sz="2000" u="sng" dirty="0">
                <a:cs typeface="Times New Roman" pitchFamily="18" charset="0"/>
              </a:rPr>
              <a:t>super()</a:t>
            </a:r>
            <a:r>
              <a:rPr lang="en-US" altLang="en-US" sz="2000" dirty="0">
                <a:cs typeface="Times New Roman" pitchFamily="18" charset="0"/>
              </a:rPr>
              <a:t> as the first statement in the constructor. For example, </a:t>
            </a:r>
            <a:endParaRPr lang="en-US" altLang="en-US" sz="1100" dirty="0">
              <a:cs typeface="Times New Roman" pitchFamily="18" charset="0"/>
            </a:endParaRP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514600" y="2346722"/>
            <a:ext cx="9144000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2514600" y="2289572"/>
            <a:ext cx="9144000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 altLang="en-US"/>
          </a:p>
        </p:txBody>
      </p:sp>
      <p:graphicFrame>
        <p:nvGraphicFramePr>
          <p:cNvPr id="11271" name="Object 6"/>
          <p:cNvGraphicFramePr>
            <a:graphicFrameLocks noChangeAspect="1"/>
          </p:cNvGraphicFramePr>
          <p:nvPr/>
        </p:nvGraphicFramePr>
        <p:xfrm>
          <a:off x="458789" y="3543301"/>
          <a:ext cx="8074025" cy="1107281"/>
        </p:xfrm>
        <a:graphic>
          <a:graphicData uri="http://schemas.openxmlformats.org/presentationml/2006/ole">
            <p:oleObj spid="_x0000_s2050" name="Picture" r:id="rId3" imgW="4122420" imgH="754380" progId="Word.Picture.8">
              <p:embed/>
            </p:oleObj>
          </a:graphicData>
        </a:graphic>
      </p:graphicFrame>
      <p:sp>
        <p:nvSpPr>
          <p:cNvPr id="11272" name="Rectangle 9"/>
          <p:cNvSpPr>
            <a:spLocks noChangeArrowheads="1"/>
          </p:cNvSpPr>
          <p:nvPr/>
        </p:nvSpPr>
        <p:spPr bwMode="auto">
          <a:xfrm>
            <a:off x="0" y="2346722"/>
            <a:ext cx="184731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11273" name="Object 8"/>
          <p:cNvGraphicFramePr>
            <a:graphicFrameLocks noChangeAspect="1"/>
          </p:cNvGraphicFramePr>
          <p:nvPr/>
        </p:nvGraphicFramePr>
        <p:xfrm>
          <a:off x="385764" y="2286001"/>
          <a:ext cx="8448675" cy="926306"/>
        </p:xfrm>
        <a:graphic>
          <a:graphicData uri="http://schemas.openxmlformats.org/presentationml/2006/ole">
            <p:oleObj spid="_x0000_s2051" name="Picture" r:id="rId4" imgW="4122420" imgH="603504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71563"/>
          </a:xfrm>
          <a:noFill/>
        </p:spPr>
        <p:txBody>
          <a:bodyPr/>
          <a:lstStyle/>
          <a:p>
            <a:r>
              <a:rPr lang="en-US" altLang="en-US" b="1" dirty="0" smtClean="0"/>
              <a:t>Using the Keyword </a:t>
            </a:r>
            <a:r>
              <a:rPr lang="en-US" altLang="en-US" sz="4200" b="1" dirty="0" smtClean="0">
                <a:latin typeface="Courier New" pitchFamily="49" charset="0"/>
              </a:rPr>
              <a:t>super</a:t>
            </a:r>
            <a:endParaRPr lang="en-US" altLang="en-US" b="1" dirty="0" smtClean="0"/>
          </a:p>
        </p:txBody>
      </p:sp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C8BD639-6DF9-4226-AFF7-8650B6F2CD9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2292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2286000"/>
            <a:ext cx="7772400" cy="800100"/>
          </a:xfrm>
          <a:noFill/>
        </p:spPr>
        <p:txBody>
          <a:bodyPr>
            <a:noAutofit/>
          </a:bodyPr>
          <a:lstStyle/>
          <a:p>
            <a:pPr marL="358775" indent="-358775">
              <a:lnSpc>
                <a:spcPct val="90000"/>
              </a:lnSpc>
              <a:spcBef>
                <a:spcPct val="100000"/>
              </a:spcBef>
            </a:pPr>
            <a:r>
              <a:rPr lang="en-US" altLang="en-US" dirty="0" smtClean="0">
                <a:solidFill>
                  <a:schemeClr val="tx1"/>
                </a:solidFill>
              </a:rPr>
              <a:t>To call a </a:t>
            </a:r>
            <a:r>
              <a:rPr lang="en-US" altLang="en-US" dirty="0" err="1" smtClean="0">
                <a:solidFill>
                  <a:schemeClr val="tx1"/>
                </a:solidFill>
              </a:rPr>
              <a:t>superclass</a:t>
            </a:r>
            <a:r>
              <a:rPr lang="en-US" altLang="en-US" dirty="0" smtClean="0">
                <a:solidFill>
                  <a:schemeClr val="tx1"/>
                </a:solidFill>
              </a:rPr>
              <a:t> constructor</a:t>
            </a:r>
          </a:p>
          <a:p>
            <a:pPr marL="358775" indent="-358775">
              <a:lnSpc>
                <a:spcPct val="90000"/>
              </a:lnSpc>
              <a:spcBef>
                <a:spcPct val="50000"/>
              </a:spcBef>
            </a:pPr>
            <a:r>
              <a:rPr lang="en-US" altLang="en-US" dirty="0" smtClean="0">
                <a:solidFill>
                  <a:schemeClr val="tx1"/>
                </a:solidFill>
              </a:rPr>
              <a:t>To call a </a:t>
            </a:r>
            <a:r>
              <a:rPr lang="en-US" altLang="en-US" dirty="0" err="1" smtClean="0">
                <a:solidFill>
                  <a:schemeClr val="tx1"/>
                </a:solidFill>
              </a:rPr>
              <a:t>superclass</a:t>
            </a:r>
            <a:r>
              <a:rPr lang="en-US" altLang="en-US" dirty="0" smtClean="0">
                <a:solidFill>
                  <a:schemeClr val="tx1"/>
                </a:solidFill>
              </a:rPr>
              <a:t> method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599606" y="1103652"/>
            <a:ext cx="8019738" cy="120032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The keyword </a:t>
            </a:r>
            <a:r>
              <a:rPr lang="en-US" altLang="en-US" sz="2000" dirty="0">
                <a:latin typeface="Courier New" pitchFamily="49" charset="0"/>
              </a:rPr>
              <a:t>super</a:t>
            </a:r>
            <a:r>
              <a:rPr lang="en-US" altLang="en-US" sz="2400" dirty="0"/>
              <a:t> refers to the </a:t>
            </a:r>
            <a:r>
              <a:rPr lang="en-US" altLang="en-US" sz="2400" dirty="0" err="1"/>
              <a:t>superclass</a:t>
            </a:r>
            <a:r>
              <a:rPr lang="en-US" altLang="en-US" sz="2400" dirty="0"/>
              <a:t> of the class in which </a:t>
            </a:r>
            <a:r>
              <a:rPr lang="en-US" altLang="en-US" sz="2000" dirty="0">
                <a:latin typeface="Courier New" pitchFamily="49" charset="0"/>
              </a:rPr>
              <a:t>super</a:t>
            </a:r>
            <a:r>
              <a:rPr lang="en-US" altLang="en-US" sz="2400" dirty="0"/>
              <a:t> appears. This keyword can be used in two ways: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2328"/>
            <a:ext cx="7772400" cy="809235"/>
          </a:xfrm>
          <a:noFill/>
        </p:spPr>
        <p:txBody>
          <a:bodyPr>
            <a:normAutofit/>
          </a:bodyPr>
          <a:lstStyle/>
          <a:p>
            <a:r>
              <a:rPr lang="en-US" altLang="en-US" sz="4000" b="1" dirty="0" smtClean="0">
                <a:solidFill>
                  <a:srgbClr val="FFC000"/>
                </a:solidFill>
              </a:rPr>
              <a:t>CAUTION</a:t>
            </a:r>
          </a:p>
        </p:txBody>
      </p:sp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D0DB5ABC-BF1A-4B41-9E1A-87C3D379C629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533400" y="1314450"/>
            <a:ext cx="8229600" cy="28931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cs typeface="Times New Roman" pitchFamily="18" charset="0"/>
              </a:rPr>
              <a:t>You must use the keyword </a:t>
            </a:r>
            <a:r>
              <a:rPr lang="en-US" altLang="en-US" sz="2800" u="sng" dirty="0">
                <a:cs typeface="Times New Roman" pitchFamily="18" charset="0"/>
              </a:rPr>
              <a:t>super</a:t>
            </a:r>
            <a:r>
              <a:rPr lang="en-US" altLang="en-US" sz="2800" dirty="0">
                <a:cs typeface="Times New Roman" pitchFamily="18" charset="0"/>
              </a:rPr>
              <a:t> to call the </a:t>
            </a:r>
            <a:r>
              <a:rPr lang="en-US" altLang="en-US" sz="2800" dirty="0" err="1">
                <a:cs typeface="Times New Roman" pitchFamily="18" charset="0"/>
              </a:rPr>
              <a:t>superclass</a:t>
            </a:r>
            <a:r>
              <a:rPr lang="en-US" altLang="en-US" sz="2800" dirty="0">
                <a:cs typeface="Times New Roman" pitchFamily="18" charset="0"/>
              </a:rPr>
              <a:t> constructor. Invoking a </a:t>
            </a:r>
            <a:r>
              <a:rPr lang="en-US" altLang="en-US" sz="2800" dirty="0" err="1">
                <a:cs typeface="Times New Roman" pitchFamily="18" charset="0"/>
              </a:rPr>
              <a:t>superclass</a:t>
            </a:r>
            <a:r>
              <a:rPr lang="en-US" altLang="en-US" sz="2800" dirty="0">
                <a:cs typeface="Times New Roman" pitchFamily="18" charset="0"/>
              </a:rPr>
              <a:t> constructor’s name in a subclass causes a syntax error. </a:t>
            </a:r>
            <a:endParaRPr lang="en-US" altLang="en-US" sz="2800" dirty="0" smtClean="0"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800" dirty="0" smtClean="0">
                <a:cs typeface="Times New Roman" pitchFamily="18" charset="0"/>
              </a:rPr>
              <a:t>Java </a:t>
            </a:r>
            <a:r>
              <a:rPr lang="en-US" altLang="en-US" sz="2800" dirty="0">
                <a:cs typeface="Times New Roman" pitchFamily="18" charset="0"/>
              </a:rPr>
              <a:t>requires that the statement that uses the keyword </a:t>
            </a:r>
            <a:r>
              <a:rPr lang="en-US" altLang="en-US" sz="2800" u="sng" dirty="0">
                <a:cs typeface="Times New Roman" pitchFamily="18" charset="0"/>
              </a:rPr>
              <a:t>super</a:t>
            </a:r>
            <a:r>
              <a:rPr lang="en-US" altLang="en-US" sz="2800" dirty="0">
                <a:cs typeface="Times New Roman" pitchFamily="18" charset="0"/>
              </a:rPr>
              <a:t> appear first in the constructor.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54832" y="0"/>
            <a:ext cx="9346367" cy="28575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600" dirty="0" smtClean="0"/>
              <a:t>Constructor </a:t>
            </a:r>
            <a:r>
              <a:rPr lang="en-US" altLang="en-US" sz="3600" dirty="0" smtClean="0"/>
              <a:t>Chain</a:t>
            </a:r>
            <a:endParaRPr lang="en-US" altLang="en-US" sz="3600" dirty="0" smtClean="0"/>
          </a:p>
        </p:txBody>
      </p:sp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B5B3231-58EC-4D19-89C4-F62C60C28D8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99804" y="664935"/>
            <a:ext cx="3230380" cy="19389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cs typeface="Times New Roman" pitchFamily="18" charset="0"/>
              </a:rPr>
              <a:t>Constructing an instance of a class invokes all the </a:t>
            </a:r>
            <a:r>
              <a:rPr lang="en-US" altLang="en-US" sz="2000" dirty="0" err="1">
                <a:cs typeface="Times New Roman" pitchFamily="18" charset="0"/>
              </a:rPr>
              <a:t>superclasses’</a:t>
            </a:r>
            <a:r>
              <a:rPr lang="en-US" altLang="en-US" sz="2000" dirty="0">
                <a:cs typeface="Times New Roman" pitchFamily="18" charset="0"/>
              </a:rPr>
              <a:t> constructors along the inheritance chain. This is called </a:t>
            </a:r>
            <a:r>
              <a:rPr lang="en-US" altLang="en-US" sz="2000" i="1" dirty="0">
                <a:cs typeface="Times New Roman" pitchFamily="18" charset="0"/>
              </a:rPr>
              <a:t>constructor chaining</a:t>
            </a:r>
            <a:r>
              <a:rPr lang="en-US" altLang="en-US" sz="2000" dirty="0">
                <a:cs typeface="Times New Roman" pitchFamily="18" charset="0"/>
              </a:rPr>
              <a:t>.</a:t>
            </a:r>
            <a:endParaRPr lang="en-US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08764" y="188913"/>
            <a:ext cx="526415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144780" y="4774367"/>
            <a:ext cx="2127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* Source: </a:t>
            </a:r>
            <a:r>
              <a:rPr lang="en-US" sz="1100" dirty="0" smtClean="0"/>
              <a:t>www.techvidvan.com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54832" y="-106490"/>
            <a:ext cx="9346367" cy="28575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600" dirty="0" smtClean="0"/>
              <a:t>Constructor Chaining</a:t>
            </a:r>
          </a:p>
        </p:txBody>
      </p:sp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B5B3231-58EC-4D19-89C4-F62C60C28D8D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07364" y="524660"/>
            <a:ext cx="8534400" cy="4647426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public class Faculty extends Employee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public static void main(String[] </a:t>
            </a:r>
            <a:r>
              <a:rPr lang="en-US" altLang="en-US" sz="1600" dirty="0" err="1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args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  System.out.println("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Faculty's 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}  }</a:t>
            </a:r>
            <a:endParaRPr lang="en-US" altLang="en-US" sz="1600" dirty="0">
              <a:solidFill>
                <a:schemeClr val="tx1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class Employee extends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public 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Employee() {</a:t>
            </a:r>
            <a:endParaRPr lang="en-US" altLang="en-US" sz="1600" dirty="0">
              <a:solidFill>
                <a:schemeClr val="tx1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  System.out.println("Employee's 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constructor 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  System.out.println(s);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}  }</a:t>
            </a:r>
            <a:endParaRPr lang="en-US" altLang="en-US" sz="1600" dirty="0">
              <a:solidFill>
                <a:schemeClr val="tx1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class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  System.out.println("Person's 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constructor </a:t>
            </a: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6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altLang="en-US" sz="1600" dirty="0" smtClean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}  }</a:t>
            </a:r>
            <a:endParaRPr lang="en-US" altLang="en-US" sz="1600" dirty="0">
              <a:solidFill>
                <a:schemeClr val="tx1"/>
              </a:solidFill>
              <a:latin typeface="Courier New" pitchFamily="49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0B4EF3B-F220-4ADD-9A1F-1C085839E0CE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228600" y="351334"/>
            <a:ext cx="8686800" cy="472437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public class Faculty extends Employee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public static void main(String[] 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args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}</a:t>
            </a:r>
            <a:endParaRPr lang="en-US" altLang="en-US" sz="1400" dirty="0">
              <a:solidFill>
                <a:schemeClr val="tx1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  System.out.println("Faculty's 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constructor 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class Employee extends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public Employee() 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{</a:t>
            </a:r>
            <a:endParaRPr lang="en-US" altLang="en-US" sz="1400" dirty="0">
              <a:solidFill>
                <a:schemeClr val="tx1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  System.out.println("Employee's 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constructor 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}</a:t>
            </a:r>
            <a:endParaRPr lang="en-US" altLang="en-US" sz="1400" dirty="0">
              <a:solidFill>
                <a:schemeClr val="tx1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(s);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 smtClean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}</a:t>
            </a:r>
            <a:endParaRPr lang="en-US" altLang="en-US" sz="1400" dirty="0">
              <a:solidFill>
                <a:schemeClr val="tx1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class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  System.out.println("Person's 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constructor 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09074" y="540819"/>
            <a:ext cx="4191000" cy="17145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5714999" y="742950"/>
            <a:ext cx="2399097" cy="671964"/>
          </a:xfrm>
          <a:prstGeom prst="wedgeRoundRectCallout">
            <a:avLst>
              <a:gd name="adj1" fmla="val -100671"/>
              <a:gd name="adj2" fmla="val -31481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altLang="en-US" sz="2000"/>
              <a:t>1. Start from the main method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0" y="0"/>
            <a:ext cx="1524000" cy="285750"/>
          </a:xfrm>
          <a:prstGeom prst="rect">
            <a:avLst/>
          </a:prstGeom>
          <a:solidFill>
            <a:schemeClr val="tx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altLang="en-US" sz="180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72458" y="4071112"/>
            <a:ext cx="548700" cy="3936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2ED3DD5F-AD6F-4245-B9B7-766BAFE7711C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228600" y="36546"/>
            <a:ext cx="8686800" cy="537070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public class Faculty extends Employee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public static void main(String[] 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args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  System.out.println("Faculty's no-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arg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class Employee extends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public Employee() </a:t>
            </a:r>
            <a:r>
              <a:rPr lang="en-US" altLang="en-US" sz="1400" dirty="0" smtClean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{</a:t>
            </a:r>
            <a:endParaRPr lang="en-US" altLang="en-US" sz="1400" dirty="0">
              <a:solidFill>
                <a:schemeClr val="tx1"/>
              </a:solidFill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  System.out.println("Employee's no-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arg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(s);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class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  System.out.println("Person's no-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arg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456398" y="447424"/>
            <a:ext cx="4191000" cy="17145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6390" name="AutoShape 5"/>
          <p:cNvSpPr>
            <a:spLocks noChangeArrowheads="1"/>
          </p:cNvSpPr>
          <p:nvPr/>
        </p:nvSpPr>
        <p:spPr bwMode="auto">
          <a:xfrm>
            <a:off x="5715000" y="150844"/>
            <a:ext cx="2350971" cy="734679"/>
          </a:xfrm>
          <a:prstGeom prst="wedgeRoundRectCallout">
            <a:avLst>
              <a:gd name="adj1" fmla="val -99194"/>
              <a:gd name="adj2" fmla="val 69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altLang="en-US" sz="2000"/>
              <a:t>2. Invoke Faculty constructor</a:t>
            </a: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>
            <a:off x="379396" y="1097128"/>
            <a:ext cx="4267200" cy="17145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72458" y="4295962"/>
            <a:ext cx="548700" cy="3936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0693855C-53AF-49DB-9408-8ADF9A18FE0D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228600" y="118990"/>
            <a:ext cx="8686800" cy="537070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public class Faculty extends Employee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  public static void main(String[] </a:t>
            </a:r>
            <a:r>
              <a:rPr lang="en-US" altLang="en-US" sz="1400" dirty="0" err="1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args</a:t>
            </a:r>
            <a:r>
              <a:rPr lang="en-US" altLang="en-US" sz="1400" dirty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    System.out.println("Faculty's no-</a:t>
            </a:r>
            <a:r>
              <a:rPr lang="en-US" altLang="en-US" sz="1400" dirty="0" err="1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arg</a:t>
            </a:r>
            <a:r>
              <a:rPr lang="en-US" altLang="en-US" sz="1400" dirty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class Employee extends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  public Employee() 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 smtClean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	System.out.println("Employee's no-</a:t>
            </a:r>
            <a:r>
              <a:rPr lang="en-US" altLang="en-US" sz="1400" dirty="0" err="1" smtClean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arg</a:t>
            </a:r>
            <a:r>
              <a:rPr lang="en-US" altLang="en-US" sz="1400" dirty="0" smtClean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 smtClean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  </a:t>
            </a:r>
            <a:r>
              <a:rPr lang="en-US" altLang="en-US" sz="1400" dirty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altLang="en-US" sz="1400" dirty="0" err="1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altLang="en-US" sz="1400" dirty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(s);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class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    System.out.println("Person's no-</a:t>
            </a:r>
            <a:r>
              <a:rPr lang="en-US" altLang="en-US" sz="1400" dirty="0" err="1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arg</a:t>
            </a:r>
            <a:r>
              <a:rPr lang="en-US" altLang="en-US" sz="1400" dirty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533400" y="547145"/>
            <a:ext cx="4191000" cy="17145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14" name="AutoShape 5"/>
          <p:cNvSpPr>
            <a:spLocks noChangeArrowheads="1"/>
          </p:cNvSpPr>
          <p:nvPr/>
        </p:nvSpPr>
        <p:spPr bwMode="auto">
          <a:xfrm>
            <a:off x="5562599" y="1404394"/>
            <a:ext cx="3148263" cy="655411"/>
          </a:xfrm>
          <a:prstGeom prst="wedgeRoundRectCallout">
            <a:avLst>
              <a:gd name="adj1" fmla="val -94769"/>
              <a:gd name="adj2" fmla="val 7662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altLang="en-US" sz="2000" dirty="0"/>
              <a:t>3. Invoke Employee’s 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no-</a:t>
            </a:r>
            <a:r>
              <a:rPr lang="en-US" altLang="en-US" sz="2000" dirty="0" err="1" smtClean="0"/>
              <a:t>arg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constructor</a:t>
            </a: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533400" y="1158349"/>
            <a:ext cx="4267200" cy="17145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158816" y="2447533"/>
            <a:ext cx="4267200" cy="17145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Procedural Versus OO Programming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750" y="1248538"/>
            <a:ext cx="7440651" cy="32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72458" y="4095342"/>
            <a:ext cx="548700" cy="3936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79427350-E665-4531-8BCB-35CE19DAA2C9}" type="slidenum">
              <a:rPr lang="en-US" altLang="en-US">
                <a:solidFill>
                  <a:schemeClr val="tx1"/>
                </a:solidFill>
              </a:rPr>
              <a:pPr/>
              <a:t>30</a:t>
            </a:fld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228600" y="60776"/>
            <a:ext cx="8686800" cy="537070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public class Faculty extends Employee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public static void main(String[] 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args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  System.out.println("Faculty's no-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arg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class Employee extends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public Employee()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 smtClean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  System.out.println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("Employee's no-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arg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(s);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class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  System.out.println("Person's no-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arg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379396" y="462028"/>
            <a:ext cx="4191000" cy="17145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9462" name="AutoShape 5"/>
          <p:cNvSpPr>
            <a:spLocks noChangeArrowheads="1"/>
          </p:cNvSpPr>
          <p:nvPr/>
        </p:nvSpPr>
        <p:spPr bwMode="auto">
          <a:xfrm>
            <a:off x="5257800" y="2918275"/>
            <a:ext cx="3366436" cy="720074"/>
          </a:xfrm>
          <a:prstGeom prst="wedgeRoundRectCallout">
            <a:avLst>
              <a:gd name="adj1" fmla="val -81773"/>
              <a:gd name="adj2" fmla="val 90278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altLang="en-US" sz="2000" dirty="0" smtClean="0">
                <a:solidFill>
                  <a:schemeClr val="tx1"/>
                </a:solidFill>
              </a:rPr>
              <a:t>4.</a:t>
            </a:r>
            <a:r>
              <a:rPr lang="en-US" altLang="en-US" sz="2000" dirty="0" smtClean="0"/>
              <a:t> </a:t>
            </a:r>
            <a:r>
              <a:rPr lang="en-US" altLang="en-US" sz="2000" dirty="0" smtClean="0"/>
              <a:t>Invoke Employee’s </a:t>
            </a:r>
            <a:r>
              <a:rPr lang="en-US" altLang="en-US" sz="2000" dirty="0" err="1" smtClean="0"/>
              <a:t>arg</a:t>
            </a:r>
            <a:r>
              <a:rPr lang="en-US" altLang="en-US" sz="2000" dirty="0" smtClean="0"/>
              <a:t> </a:t>
            </a:r>
            <a:r>
              <a:rPr lang="en-US" altLang="en-US" sz="2000" dirty="0" smtClean="0"/>
              <a:t>constructor</a:t>
            </a:r>
            <a:endParaRPr lang="en-US" altLang="en-US" sz="2000" dirty="0"/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389021" y="1102108"/>
            <a:ext cx="4267200" cy="17145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322446" y="2392495"/>
            <a:ext cx="5715000" cy="17145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360947" y="3219666"/>
            <a:ext cx="5715000" cy="17145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72458" y="4095342"/>
            <a:ext cx="548700" cy="3936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79427350-E665-4531-8BCB-35CE19DAA2C9}" type="slidenum">
              <a:rPr lang="en-US" altLang="en-US">
                <a:solidFill>
                  <a:schemeClr val="tx1"/>
                </a:solidFill>
              </a:rPr>
              <a:pPr/>
              <a:t>31</a:t>
            </a:fld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228600" y="60776"/>
            <a:ext cx="8686800" cy="537070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public class Faculty extends Employee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public static void main(String[] 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args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  System.out.println("Faculty's no-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arg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class Employee extends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public Employee()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 smtClean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  System.out.println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("Employee's no-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arg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(s);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class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  System.out.println("Person's no-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arg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379396" y="462028"/>
            <a:ext cx="4191000" cy="17145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9462" name="AutoShape 5"/>
          <p:cNvSpPr>
            <a:spLocks noChangeArrowheads="1"/>
          </p:cNvSpPr>
          <p:nvPr/>
        </p:nvSpPr>
        <p:spPr bwMode="auto">
          <a:xfrm>
            <a:off x="5257800" y="2918274"/>
            <a:ext cx="3337560" cy="739325"/>
          </a:xfrm>
          <a:prstGeom prst="wedgeRoundRectCallout">
            <a:avLst>
              <a:gd name="adj1" fmla="val -61678"/>
              <a:gd name="adj2" fmla="val 156744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altLang="en-US" sz="2000">
                <a:solidFill>
                  <a:schemeClr val="tx1"/>
                </a:solidFill>
              </a:rPr>
              <a:t>5. Invoke Person() constructor</a:t>
            </a: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389021" y="1102108"/>
            <a:ext cx="4267200" cy="17145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9465" name="Rectangle 8"/>
          <p:cNvSpPr>
            <a:spLocks noChangeArrowheads="1"/>
          </p:cNvSpPr>
          <p:nvPr/>
        </p:nvSpPr>
        <p:spPr bwMode="auto">
          <a:xfrm>
            <a:off x="322446" y="2392495"/>
            <a:ext cx="5715000" cy="17145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9466" name="Rectangle 9"/>
          <p:cNvSpPr>
            <a:spLocks noChangeArrowheads="1"/>
          </p:cNvSpPr>
          <p:nvPr/>
        </p:nvSpPr>
        <p:spPr bwMode="auto">
          <a:xfrm>
            <a:off x="360947" y="3219666"/>
            <a:ext cx="5715000" cy="17145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63090" y="4517473"/>
            <a:ext cx="5715000" cy="17145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72458" y="4066467"/>
            <a:ext cx="548700" cy="3936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12A736FE-989F-4018-95DE-82A39EAF9C57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228600" y="31901"/>
            <a:ext cx="8686800" cy="537070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public class Faculty extends Employee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public static void main(String[] 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args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  System.out.println("Faculty's no-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arg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class Employee extends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public Employee()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 smtClean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   System.out.println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("Employee's no-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arg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  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System.out.println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(s);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class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  System.out.println("Person's no-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arg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475648" y="259898"/>
            <a:ext cx="4191000" cy="17145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0486" name="AutoShape 5"/>
          <p:cNvSpPr>
            <a:spLocks noChangeArrowheads="1"/>
          </p:cNvSpPr>
          <p:nvPr/>
        </p:nvSpPr>
        <p:spPr bwMode="auto">
          <a:xfrm>
            <a:off x="5257800" y="3060850"/>
            <a:ext cx="3352800" cy="514350"/>
          </a:xfrm>
          <a:prstGeom prst="wedgeRoundRectCallout">
            <a:avLst>
              <a:gd name="adj1" fmla="val -56190"/>
              <a:gd name="adj2" fmla="val 258140"/>
              <a:gd name="adj3" fmla="val 16667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/>
            <a:r>
              <a:rPr lang="en-US" altLang="en-US" sz="2000"/>
              <a:t>6. Execute println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523774" y="1294615"/>
            <a:ext cx="4267200" cy="17145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457200" y="2585001"/>
            <a:ext cx="5715000" cy="17145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589547" y="4709778"/>
            <a:ext cx="7010400" cy="17145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03722" y="3440045"/>
            <a:ext cx="5715000" cy="171450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2D46769-D2A6-47C4-8456-C4246C6BB202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51598" y="0"/>
            <a:ext cx="8686800" cy="537070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public class Faculty extends Employee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public static void main(String[] 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args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  System.out.println("Faculty's no-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arg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class Employee extends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public Employee()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 smtClean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  System.out.println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("Employee's no-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arg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  System.out.println(s);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class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  System.out.println("Person's no-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arg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7" name="Explosion 1 6"/>
          <p:cNvSpPr/>
          <p:nvPr/>
        </p:nvSpPr>
        <p:spPr>
          <a:xfrm>
            <a:off x="5929162" y="-192506"/>
            <a:ext cx="3214838" cy="1732548"/>
          </a:xfrm>
          <a:prstGeom prst="irregularSeal1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000" b="1" dirty="0" smtClean="0">
                <a:solidFill>
                  <a:schemeClr val="tx1"/>
                </a:solidFill>
              </a:rPr>
              <a:t>Output 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Sequence?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2D46769-D2A6-47C4-8456-C4246C6BB202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51598" y="0"/>
            <a:ext cx="8686800" cy="537070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public class Faculty extends Employee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public static void main(String[] 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args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  new Faculty();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public Faculty()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  System.out.println("Faculty's no-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arg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class Employee extends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public Employee()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 smtClean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  System.out.println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("Employee's no-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arg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public Employee(String s)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  System.out.println(s);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class Person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public Person()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  System.out.println("Person's no-</a:t>
            </a:r>
            <a:r>
              <a:rPr lang="en-US" altLang="en-US" sz="1400" dirty="0" err="1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arg</a:t>
            </a: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400" dirty="0">
                <a:solidFill>
                  <a:schemeClr val="tx1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7" name="Explosion 1 6"/>
          <p:cNvSpPr/>
          <p:nvPr/>
        </p:nvSpPr>
        <p:spPr>
          <a:xfrm>
            <a:off x="5929162" y="-192506"/>
            <a:ext cx="3214838" cy="1732548"/>
          </a:xfrm>
          <a:prstGeom prst="irregularSeal1">
            <a:avLst/>
          </a:prstGeom>
          <a:solidFill>
            <a:schemeClr val="tx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000" b="1" dirty="0" smtClean="0">
                <a:solidFill>
                  <a:schemeClr val="tx1"/>
                </a:solidFill>
              </a:rPr>
              <a:t>Output 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Sequence?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48564" y="2820198"/>
            <a:ext cx="6795436" cy="1617044"/>
          </a:xfrm>
          <a:prstGeom prst="roundRect">
            <a:avLst/>
          </a:prstGeom>
          <a:solidFill>
            <a:schemeClr val="accent2">
              <a:lumMod val="10000"/>
              <a:lumOff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ysClr val="windowText" lastClr="000000"/>
                </a:solidFill>
              </a:rPr>
              <a:t>Person's no-</a:t>
            </a:r>
            <a:r>
              <a:rPr lang="en-US" sz="2400" b="1" dirty="0" err="1" smtClean="0">
                <a:solidFill>
                  <a:sysClr val="windowText" lastClr="000000"/>
                </a:solidFill>
              </a:rPr>
              <a:t>arg</a:t>
            </a:r>
            <a:r>
              <a:rPr lang="en-US" sz="2400" b="1" dirty="0" smtClean="0">
                <a:solidFill>
                  <a:sysClr val="windowText" lastClr="000000"/>
                </a:solidFill>
              </a:rPr>
              <a:t> constructor is invoked</a:t>
            </a:r>
          </a:p>
          <a:p>
            <a:r>
              <a:rPr lang="en-US" sz="2400" b="1" dirty="0" smtClean="0">
                <a:solidFill>
                  <a:sysClr val="windowText" lastClr="000000"/>
                </a:solidFill>
              </a:rPr>
              <a:t>Employee's no-</a:t>
            </a:r>
            <a:r>
              <a:rPr lang="en-US" sz="2400" b="1" dirty="0" err="1" smtClean="0">
                <a:solidFill>
                  <a:sysClr val="windowText" lastClr="000000"/>
                </a:solidFill>
              </a:rPr>
              <a:t>arg</a:t>
            </a:r>
            <a:r>
              <a:rPr lang="en-US" sz="2400" b="1" dirty="0" smtClean="0">
                <a:solidFill>
                  <a:sysClr val="windowText" lastClr="000000"/>
                </a:solidFill>
              </a:rPr>
              <a:t> constructor is invoked</a:t>
            </a:r>
          </a:p>
          <a:p>
            <a:r>
              <a:rPr lang="en-US" sz="2400" b="1" dirty="0" smtClean="0">
                <a:solidFill>
                  <a:sysClr val="windowText" lastClr="000000"/>
                </a:solidFill>
              </a:rPr>
              <a:t>Faculty's no-</a:t>
            </a:r>
            <a:r>
              <a:rPr lang="en-US" sz="2400" b="1" dirty="0" err="1" smtClean="0">
                <a:solidFill>
                  <a:sysClr val="windowText" lastClr="000000"/>
                </a:solidFill>
              </a:rPr>
              <a:t>arg</a:t>
            </a:r>
            <a:r>
              <a:rPr lang="en-US" sz="2400" b="1" dirty="0" smtClean="0">
                <a:solidFill>
                  <a:sysClr val="windowText" lastClr="000000"/>
                </a:solidFill>
              </a:rPr>
              <a:t> constructor is invoked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1450"/>
            <a:ext cx="8382000" cy="62865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600" dirty="0" smtClean="0"/>
              <a:t>Example on the Impact of a </a:t>
            </a:r>
            <a:r>
              <a:rPr lang="en-US" altLang="en-US" sz="3600" dirty="0" err="1" smtClean="0"/>
              <a:t>Superclass</a:t>
            </a:r>
            <a:r>
              <a:rPr lang="en-US" altLang="en-US" sz="3600" dirty="0" smtClean="0"/>
              <a:t> without no-</a:t>
            </a:r>
            <a:r>
              <a:rPr lang="en-US" altLang="en-US" sz="3600" dirty="0" err="1" smtClean="0"/>
              <a:t>arg</a:t>
            </a:r>
            <a:r>
              <a:rPr lang="en-US" altLang="en-US" sz="3600" dirty="0" smtClean="0"/>
              <a:t> Constructor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74526F2-6017-4C38-90EF-E5DE4F2A5802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295174" y="2415941"/>
            <a:ext cx="8610600" cy="22044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dirty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public class Apple extends Fruit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dirty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dirty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dirty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class Fruit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dirty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  public Fruit(String name)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dirty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    System.out.println("Fruit's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dirty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dirty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390626" y="1614037"/>
            <a:ext cx="8229600" cy="52322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cs typeface="Times New Roman" pitchFamily="18" charset="0"/>
              </a:rPr>
              <a:t>Find out the errors in the program:</a:t>
            </a:r>
            <a:r>
              <a:rPr lang="en-US" altLang="en-US" sz="2800" i="1" dirty="0"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1450"/>
            <a:ext cx="8382000" cy="628650"/>
          </a:xfrm>
          <a:noFill/>
        </p:spPr>
        <p:txBody>
          <a:bodyPr>
            <a:normAutofit fontScale="90000"/>
          </a:bodyPr>
          <a:lstStyle/>
          <a:p>
            <a:r>
              <a:rPr lang="en-US" altLang="en-US" sz="3600" dirty="0" smtClean="0"/>
              <a:t>Example on the Impact of a </a:t>
            </a:r>
            <a:r>
              <a:rPr lang="en-US" altLang="en-US" sz="3600" dirty="0" err="1" smtClean="0"/>
              <a:t>Superclass</a:t>
            </a:r>
            <a:r>
              <a:rPr lang="en-US" altLang="en-US" sz="3600" dirty="0" smtClean="0"/>
              <a:t> without no-</a:t>
            </a:r>
            <a:r>
              <a:rPr lang="en-US" altLang="en-US" sz="3600" dirty="0" err="1" smtClean="0"/>
              <a:t>arg</a:t>
            </a:r>
            <a:r>
              <a:rPr lang="en-US" altLang="en-US" sz="3600" dirty="0" smtClean="0"/>
              <a:t> Constructor</a:t>
            </a:r>
          </a:p>
        </p:txBody>
      </p:sp>
      <p:sp>
        <p:nvSpPr>
          <p:cNvPr id="256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74526F2-6017-4C38-90EF-E5DE4F2A5802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295174" y="2415941"/>
            <a:ext cx="8610600" cy="22044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dirty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public class Apple extends Fruit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dirty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dirty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dirty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class Fruit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dirty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  public Fruit(String name) {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dirty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    System.out.println("Fruit's constructor is invoked");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dirty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  }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en-US" sz="1800" dirty="0">
                <a:solidFill>
                  <a:sysClr val="windowText" lastClr="000000"/>
                </a:solidFill>
                <a:latin typeface="Courier New" pitchFamily="49" charset="0"/>
                <a:cs typeface="Times New Roman" pitchFamily="18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73255" y="1472666"/>
            <a:ext cx="897074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b="1" i="1" dirty="0" smtClean="0">
                <a:solidFill>
                  <a:srgbClr val="00B050"/>
                </a:solidFill>
              </a:rPr>
              <a:t>If there is no constructor, default no-</a:t>
            </a:r>
            <a:r>
              <a:rPr lang="en-US" altLang="en-US" sz="1800" b="1" i="1" dirty="0" err="1" smtClean="0">
                <a:solidFill>
                  <a:srgbClr val="00B050"/>
                </a:solidFill>
              </a:rPr>
              <a:t>arg</a:t>
            </a:r>
            <a:r>
              <a:rPr lang="en-US" altLang="en-US" sz="1800" b="1" i="1" dirty="0" smtClean="0">
                <a:solidFill>
                  <a:srgbClr val="00B050"/>
                </a:solidFill>
              </a:rPr>
              <a:t> one is added. </a:t>
            </a:r>
            <a:endParaRPr lang="en-US" altLang="en-US" sz="1800" b="1" i="1" dirty="0" smtClean="0">
              <a:solidFill>
                <a:srgbClr val="00B05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 sz="1800" b="1" i="1" dirty="0" smtClean="0">
                <a:solidFill>
                  <a:srgbClr val="FF0000"/>
                </a:solidFill>
              </a:rPr>
              <a:t>If </a:t>
            </a:r>
            <a:r>
              <a:rPr lang="en-US" altLang="en-US" sz="1800" b="1" i="1" dirty="0" smtClean="0">
                <a:solidFill>
                  <a:srgbClr val="FF0000"/>
                </a:solidFill>
              </a:rPr>
              <a:t>there is a constructor of any kind, </a:t>
            </a:r>
            <a:r>
              <a:rPr lang="en-US" altLang="en-US" sz="1800" b="1" i="1" dirty="0" smtClean="0">
                <a:solidFill>
                  <a:srgbClr val="FF0000"/>
                </a:solidFill>
              </a:rPr>
              <a:t> the </a:t>
            </a:r>
            <a:r>
              <a:rPr lang="en-US" altLang="en-US" sz="1800" b="1" i="1" dirty="0" smtClean="0">
                <a:solidFill>
                  <a:srgbClr val="FF0000"/>
                </a:solidFill>
              </a:rPr>
              <a:t>default no-</a:t>
            </a:r>
            <a:r>
              <a:rPr lang="en-US" altLang="en-US" sz="1800" b="1" i="1" dirty="0" err="1" smtClean="0">
                <a:solidFill>
                  <a:srgbClr val="FF0000"/>
                </a:solidFill>
              </a:rPr>
              <a:t>arg</a:t>
            </a:r>
            <a:r>
              <a:rPr lang="en-US" altLang="en-US" sz="1800" b="1" i="1" dirty="0" smtClean="0">
                <a:solidFill>
                  <a:srgbClr val="FF0000"/>
                </a:solidFill>
              </a:rPr>
              <a:t> constructor is not added.</a:t>
            </a:r>
            <a:endParaRPr lang="en-US" altLang="en-US" sz="1800" b="1" i="1" dirty="0">
              <a:solidFill>
                <a:srgbClr val="FF0000"/>
              </a:solidFill>
              <a:latin typeface="Courier New" pitchFamily="49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145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/>
              <a:t>Overriding vs. Overloading</a:t>
            </a:r>
          </a:p>
        </p:txBody>
      </p:sp>
      <p:sp>
        <p:nvSpPr>
          <p:cNvPr id="317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B3549CD-53F4-44E2-938D-28D311561F8B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2286000" y="2371725"/>
            <a:ext cx="9144000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0" y="1765697"/>
            <a:ext cx="184731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sp>
        <p:nvSpPr>
          <p:cNvPr id="31750" name="Rectangle 10"/>
          <p:cNvSpPr>
            <a:spLocks noChangeArrowheads="1"/>
          </p:cNvSpPr>
          <p:nvPr/>
        </p:nvSpPr>
        <p:spPr bwMode="auto">
          <a:xfrm>
            <a:off x="0" y="1683544"/>
            <a:ext cx="184731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>
            <a:spAutoFit/>
          </a:bodyPr>
          <a:lstStyle/>
          <a:p>
            <a:endParaRPr lang="en-US" altLang="en-US"/>
          </a:p>
        </p:txBody>
      </p:sp>
      <p:graphicFrame>
        <p:nvGraphicFramePr>
          <p:cNvPr id="31751" name="Object 9"/>
          <p:cNvGraphicFramePr>
            <a:graphicFrameLocks noChangeAspect="1"/>
          </p:cNvGraphicFramePr>
          <p:nvPr/>
        </p:nvGraphicFramePr>
        <p:xfrm>
          <a:off x="228599" y="895150"/>
          <a:ext cx="8924169" cy="3570972"/>
        </p:xfrm>
        <a:graphic>
          <a:graphicData uri="http://schemas.openxmlformats.org/presentationml/2006/ole">
            <p:oleObj spid="_x0000_s4098" name="Picture" r:id="rId3" imgW="5757567" imgH="2150417" progId="Word.Picture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4794" y="363956"/>
            <a:ext cx="7772400" cy="514350"/>
          </a:xfrm>
          <a:noFill/>
        </p:spPr>
        <p:txBody>
          <a:bodyPr>
            <a:noAutofit/>
          </a:bodyPr>
          <a:lstStyle/>
          <a:p>
            <a:r>
              <a:rPr lang="en-US" altLang="en-US" sz="3200" b="1" dirty="0" smtClean="0">
                <a:solidFill>
                  <a:schemeClr val="accent4"/>
                </a:solidFill>
              </a:rPr>
              <a:t>NOTE</a:t>
            </a:r>
          </a:p>
        </p:txBody>
      </p:sp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3BC59AD-E29C-40C9-8B75-B358D7EF1E99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381000" y="1314450"/>
            <a:ext cx="8382000" cy="19389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en-US" sz="2400" dirty="0">
                <a:cs typeface="Times New Roman" pitchFamily="18" charset="0"/>
              </a:rPr>
              <a:t>An instance method can be overridden only if it is accessible. Thus a private method cannot be overridden, because it is not accessible outside its own class. If a method defined in a subclass is private in its </a:t>
            </a:r>
            <a:r>
              <a:rPr lang="en-US" altLang="en-US" sz="2400" dirty="0" err="1">
                <a:cs typeface="Times New Roman" pitchFamily="18" charset="0"/>
              </a:rPr>
              <a:t>superclass</a:t>
            </a:r>
            <a:r>
              <a:rPr lang="en-US" altLang="en-US" sz="2400" dirty="0">
                <a:cs typeface="Times New Roman" pitchFamily="18" charset="0"/>
              </a:rPr>
              <a:t>, the two methods are completely unrelated.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1450"/>
            <a:ext cx="7772400" cy="514350"/>
          </a:xfrm>
        </p:spPr>
        <p:txBody>
          <a:bodyPr>
            <a:noAutofit/>
          </a:bodyPr>
          <a:lstStyle/>
          <a:p>
            <a:r>
              <a:rPr lang="en-US" altLang="en-US" b="1" dirty="0" smtClean="0"/>
              <a:t>The </a:t>
            </a:r>
            <a:r>
              <a:rPr lang="en-US" altLang="en-US" b="1" dirty="0" err="1" smtClean="0"/>
              <a:t>toString</a:t>
            </a:r>
            <a:r>
              <a:rPr lang="en-US" altLang="en-US" b="1" dirty="0" smtClean="0"/>
              <a:t>() method in Object</a:t>
            </a:r>
          </a:p>
        </p:txBody>
      </p:sp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B02C78C-4E13-4EC0-BF97-104658B66F13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3482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857250"/>
            <a:ext cx="8534400" cy="12573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ct val="75000"/>
              </a:spcBef>
              <a:buFont typeface="Monotype Sorts" pitchFamily="2" charset="2"/>
              <a:buNone/>
            </a:pPr>
            <a:r>
              <a:rPr lang="en-US" altLang="en-US" sz="2000" dirty="0" smtClean="0">
                <a:solidFill>
                  <a:schemeClr val="tx1"/>
                </a:solidFill>
              </a:rPr>
              <a:t>The </a:t>
            </a:r>
            <a:r>
              <a:rPr lang="en-US" altLang="en-US" dirty="0" err="1" smtClean="0">
                <a:solidFill>
                  <a:schemeClr val="tx1"/>
                </a:solidFill>
              </a:rPr>
              <a:t>toString</a:t>
            </a:r>
            <a:r>
              <a:rPr lang="en-US" altLang="en-US" dirty="0" smtClean="0">
                <a:solidFill>
                  <a:schemeClr val="tx1"/>
                </a:solidFill>
              </a:rPr>
              <a:t>()</a:t>
            </a:r>
            <a:r>
              <a:rPr lang="en-US" altLang="en-US" sz="2000" dirty="0" smtClean="0">
                <a:solidFill>
                  <a:schemeClr val="tx1"/>
                </a:solidFill>
              </a:rPr>
              <a:t> method returns a string representation of the object. The </a:t>
            </a:r>
            <a:r>
              <a:rPr lang="en-US" altLang="en-US" sz="2000" dirty="0" smtClean="0">
                <a:solidFill>
                  <a:schemeClr val="tx1"/>
                </a:solidFill>
                <a:cs typeface="Times New Roman" pitchFamily="18" charset="0"/>
              </a:rPr>
              <a:t>default implementation returns a string consisting of a class name of which the object is an instance, the at sign (@), and a number representing this object.</a:t>
            </a:r>
            <a:r>
              <a:rPr lang="en-US" altLang="en-US" sz="2000" dirty="0" smtClean="0">
                <a:solidFill>
                  <a:schemeClr val="tx1"/>
                </a:solidFill>
                <a:latin typeface="Courier" charset="0"/>
                <a:cs typeface="Times New Roman" pitchFamily="18" charset="0"/>
              </a:rPr>
              <a:t> </a:t>
            </a:r>
            <a:endParaRPr lang="en-US" altLang="en-US" sz="2400" dirty="0" smtClean="0">
              <a:solidFill>
                <a:schemeClr val="tx1"/>
              </a:solidFill>
            </a:endParaRP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417095" y="2411129"/>
            <a:ext cx="7239000" cy="800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2075" tIns="46038" rIns="92075" bIns="46038"/>
          <a:lstStyle/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Loan </a:t>
            </a:r>
            <a:r>
              <a:rPr lang="en-US" altLang="en-US" sz="1800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loan</a:t>
            </a:r>
            <a:r>
              <a:rPr lang="en-US" altLang="en-US" sz="180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= new Loan();</a:t>
            </a:r>
          </a:p>
          <a:p>
            <a: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180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System.out.println(</a:t>
            </a:r>
            <a:r>
              <a:rPr lang="en-US" altLang="en-US" sz="1800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loan.toString</a:t>
            </a:r>
            <a:r>
              <a:rPr lang="en-US" altLang="en-US" sz="180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322447" y="3449454"/>
            <a:ext cx="82296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75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</a:pPr>
            <a:r>
              <a:rPr lang="en-US" altLang="en-US" sz="2000" dirty="0">
                <a:cs typeface="Courier New" pitchFamily="49" charset="0"/>
              </a:rPr>
              <a:t>The code displays something like </a:t>
            </a:r>
            <a:r>
              <a:rPr lang="en-US" altLang="en-US" sz="2000" u="sng" dirty="0"/>
              <a:t>Loan@15037e5</a:t>
            </a:r>
            <a:r>
              <a:rPr lang="en-US" altLang="en-US" sz="2000" dirty="0"/>
              <a:t> </a:t>
            </a:r>
            <a:r>
              <a:rPr lang="en-US" altLang="en-US" sz="2000" dirty="0">
                <a:cs typeface="Courier New" pitchFamily="49" charset="0"/>
              </a:rPr>
              <a:t>.</a:t>
            </a:r>
            <a:r>
              <a:rPr lang="en-US" altLang="en-US" sz="2000" dirty="0">
                <a:cs typeface="Times New Roman" pitchFamily="18" charset="0"/>
              </a:rPr>
              <a:t> </a:t>
            </a:r>
            <a:r>
              <a:rPr lang="en-US" altLang="en-US" sz="2000" dirty="0">
                <a:cs typeface="Courier New" pitchFamily="49" charset="0"/>
              </a:rPr>
              <a:t>This message is not very helpful or informative. Usually you should override the </a:t>
            </a:r>
            <a:r>
              <a:rPr lang="en-US" altLang="en-US" sz="2000" u="sng" dirty="0" err="1">
                <a:cs typeface="Courier New" pitchFamily="49" charset="0"/>
              </a:rPr>
              <a:t>toString</a:t>
            </a:r>
            <a:r>
              <a:rPr lang="en-US" altLang="en-US" sz="2000" dirty="0">
                <a:cs typeface="Courier New" pitchFamily="49" charset="0"/>
              </a:rPr>
              <a:t> method so that it returns a digestible string representation of the object.</a:t>
            </a:r>
            <a:r>
              <a:rPr lang="en-US" altLang="en-US" sz="2000" dirty="0"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forms with attributes and behaviors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object is an entity that contains both data and behavior.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Behaviors are contained in methods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Attributes are contained in variables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person has attributes, such as eye color, age, height, and so 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person also has behaviors, such as walking, talking, breathing, and so on.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</a:t>
            </a:r>
            <a:r>
              <a:rPr lang="en" b="1"/>
              <a:t>OO design,</a:t>
            </a:r>
            <a:r>
              <a:rPr lang="en"/>
              <a:t> the attributes and behaviors are contained within a </a:t>
            </a:r>
            <a:r>
              <a:rPr lang="en" b="1"/>
              <a:t>single object,</a:t>
            </a:r>
            <a:r>
              <a:rPr lang="en"/>
              <a:t> whereas in procedural, or structured design, the attributes and behaviors are normally </a:t>
            </a:r>
            <a:r>
              <a:rPr lang="en" b="1"/>
              <a:t>separated</a:t>
            </a:r>
            <a:r>
              <a:rPr lang="en"/>
              <a:t>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82D3C621-AAC3-48F3-AFD7-8809542B4C95}" type="slidenum">
              <a:rPr lang="en-US"/>
              <a:pPr/>
              <a:t>40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262145"/>
            <a:ext cx="8520600" cy="5727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dirty="0" smtClean="0"/>
              <a:t>Polymorphism</a:t>
            </a:r>
            <a:endParaRPr lang="en-US" b="1" dirty="0" smtClean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686800" cy="3703320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 smtClean="0">
                <a:solidFill>
                  <a:schemeClr val="tx1"/>
                </a:solidFill>
              </a:rPr>
              <a:t>Polymorphism means </a:t>
            </a:r>
            <a:r>
              <a:rPr lang="en-US" sz="2400" i="1" dirty="0" smtClean="0">
                <a:solidFill>
                  <a:schemeClr val="tx1"/>
                </a:solidFill>
              </a:rPr>
              <a:t>many</a:t>
            </a:r>
            <a:r>
              <a:rPr lang="en-US" sz="2400" dirty="0" smtClean="0">
                <a:solidFill>
                  <a:schemeClr val="tx1"/>
                </a:solidFill>
              </a:rPr>
              <a:t> (poly) </a:t>
            </a:r>
            <a:r>
              <a:rPr lang="en-US" sz="2400" i="1" dirty="0" smtClean="0">
                <a:solidFill>
                  <a:schemeClr val="tx1"/>
                </a:solidFill>
              </a:rPr>
              <a:t>shapes</a:t>
            </a:r>
            <a:r>
              <a:rPr lang="en-US" sz="2400" dirty="0" smtClean="0">
                <a:solidFill>
                  <a:schemeClr val="tx1"/>
                </a:solidFill>
              </a:rPr>
              <a:t> (morph)</a:t>
            </a:r>
          </a:p>
          <a:p>
            <a:pPr eaLnBrk="1" hangingPunct="1"/>
            <a:r>
              <a:rPr lang="en-US" sz="2400" dirty="0" smtClean="0">
                <a:solidFill>
                  <a:schemeClr val="tx1"/>
                </a:solidFill>
              </a:rPr>
              <a:t>In Java, polymorphism refers to the fact that you can have multiple methods with the same name in the same class</a:t>
            </a:r>
          </a:p>
          <a:p>
            <a:pPr eaLnBrk="1" hangingPunct="1"/>
            <a:r>
              <a:rPr lang="en-US" sz="2400" dirty="0" smtClean="0">
                <a:solidFill>
                  <a:schemeClr val="tx1"/>
                </a:solidFill>
              </a:rPr>
              <a:t>There are two kinds of polymorphism: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Overloading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Two or more methods with different signatures</a:t>
            </a:r>
          </a:p>
          <a:p>
            <a:r>
              <a:rPr lang="en-US" sz="2200" dirty="0" smtClean="0">
                <a:solidFill>
                  <a:schemeClr val="tx1"/>
                </a:solidFill>
              </a:rPr>
              <a:t>Overriding</a:t>
            </a:r>
          </a:p>
          <a:p>
            <a:pPr lvl="1"/>
            <a:r>
              <a:rPr lang="en-US" sz="1800" dirty="0" smtClean="0">
                <a:solidFill>
                  <a:schemeClr val="tx1"/>
                </a:solidFill>
              </a:rPr>
              <a:t>Replacing an inherited method with another having the same signature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Polymorphism</a:t>
            </a:r>
            <a:endParaRPr b="1"/>
          </a:p>
        </p:txBody>
      </p:sp>
      <p:sp>
        <p:nvSpPr>
          <p:cNvPr id="192" name="Google Shape;192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2000" dirty="0">
                <a:solidFill>
                  <a:schemeClr val="tx1"/>
                </a:solidFill>
                <a:latin typeface="+mn-lt"/>
              </a:rPr>
              <a:t>Polymorphism allows a subclass to provide its specific implementation of a method that is already defined in its </a:t>
            </a:r>
            <a:r>
              <a:rPr lang="en" sz="2000" dirty="0" smtClean="0">
                <a:solidFill>
                  <a:schemeClr val="tx1"/>
                </a:solidFill>
                <a:latin typeface="+mn-lt"/>
              </a:rPr>
              <a:t>superclass</a:t>
            </a:r>
            <a:endParaRPr sz="800">
              <a:solidFill>
                <a:schemeClr val="tx1"/>
              </a:solidFill>
              <a:latin typeface="+mn-lt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2000" dirty="0">
                <a:solidFill>
                  <a:schemeClr val="tx1"/>
                </a:solidFill>
                <a:latin typeface="+mn-lt"/>
              </a:rPr>
              <a:t>With polymorphism, a single method or function can operate on different types of </a:t>
            </a:r>
            <a:r>
              <a:rPr lang="en" sz="2000" dirty="0" smtClean="0">
                <a:solidFill>
                  <a:schemeClr val="tx1"/>
                </a:solidFill>
                <a:latin typeface="+mn-lt"/>
              </a:rPr>
              <a:t>objects</a:t>
            </a:r>
            <a:endParaRPr sz="800">
              <a:solidFill>
                <a:schemeClr val="tx1"/>
              </a:solidFill>
              <a:latin typeface="+mn-lt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2000" dirty="0">
                <a:solidFill>
                  <a:schemeClr val="tx1"/>
                </a:solidFill>
                <a:latin typeface="+mn-lt"/>
              </a:rPr>
              <a:t>By using polymorphism, we can write cleaner and more concise code, as we don’t need to manually check the object type before performing operations</a:t>
            </a:r>
            <a:endParaRPr sz="20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3" name="Google Shape;19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665CDA0-DCCC-4312-ACAF-DBF9F748F907}" type="slidenum">
              <a:rPr lang="en-US"/>
              <a:pPr/>
              <a:t>42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49179" y="208748"/>
            <a:ext cx="7315200" cy="514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Overloading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447575" y="873493"/>
            <a:ext cx="85344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Trebuchet MS" pitchFamily="34" charset="0"/>
              </a:rPr>
              <a:t>class Test { </a:t>
            </a:r>
            <a:br>
              <a:rPr lang="en-US" sz="2000" dirty="0"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Trebuchet MS" pitchFamily="34" charset="0"/>
              </a:rPr>
              <a:t>    public static void main(String </a:t>
            </a:r>
            <a:r>
              <a:rPr lang="en-US" sz="2000" dirty="0" err="1">
                <a:solidFill>
                  <a:schemeClr val="tx1"/>
                </a:solidFill>
                <a:latin typeface="Trebuchet MS" pitchFamily="34" charset="0"/>
              </a:rPr>
              <a:t>args</a:t>
            </a:r>
            <a:r>
              <a:rPr lang="en-US" sz="2000" dirty="0">
                <a:solidFill>
                  <a:schemeClr val="tx1"/>
                </a:solidFill>
                <a:latin typeface="Trebuchet MS" pitchFamily="34" charset="0"/>
              </a:rPr>
              <a:t>[]) {</a:t>
            </a:r>
            <a:br>
              <a:rPr lang="en-US" sz="2000" dirty="0"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Trebuchet MS" pitchFamily="34" charset="0"/>
              </a:rPr>
              <a:t>        </a:t>
            </a:r>
            <a:r>
              <a:rPr lang="en-US" sz="2000" dirty="0" err="1">
                <a:solidFill>
                  <a:schemeClr val="tx1"/>
                </a:solidFill>
                <a:latin typeface="Trebuchet MS" pitchFamily="34" charset="0"/>
              </a:rPr>
              <a:t>myPrint</a:t>
            </a:r>
            <a:r>
              <a:rPr lang="en-US" sz="2000" dirty="0">
                <a:solidFill>
                  <a:schemeClr val="tx1"/>
                </a:solidFill>
                <a:latin typeface="Trebuchet MS" pitchFamily="34" charset="0"/>
              </a:rPr>
              <a:t>(5);</a:t>
            </a:r>
            <a:br>
              <a:rPr lang="en-US" sz="2000" dirty="0"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Trebuchet MS" pitchFamily="34" charset="0"/>
              </a:rPr>
              <a:t>        </a:t>
            </a:r>
            <a:r>
              <a:rPr lang="en-US" sz="2000" dirty="0" err="1">
                <a:solidFill>
                  <a:schemeClr val="tx1"/>
                </a:solidFill>
                <a:latin typeface="Trebuchet MS" pitchFamily="34" charset="0"/>
              </a:rPr>
              <a:t>myPrint</a:t>
            </a:r>
            <a:r>
              <a:rPr lang="en-US" sz="2000" dirty="0">
                <a:solidFill>
                  <a:schemeClr val="tx1"/>
                </a:solidFill>
                <a:latin typeface="Trebuchet MS" pitchFamily="34" charset="0"/>
              </a:rPr>
              <a:t>(5.0);</a:t>
            </a:r>
            <a:br>
              <a:rPr lang="en-US" sz="2000" dirty="0"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Trebuchet MS" pitchFamily="34" charset="0"/>
              </a:rPr>
              <a:t>    }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Trebuchet MS" pitchFamily="34" charset="0"/>
              </a:rPr>
              <a:t>    static void </a:t>
            </a:r>
            <a:r>
              <a:rPr lang="en-US" sz="2000" dirty="0" err="1">
                <a:solidFill>
                  <a:schemeClr val="tx1"/>
                </a:solidFill>
                <a:latin typeface="Trebuchet MS" pitchFamily="34" charset="0"/>
              </a:rPr>
              <a:t>myPrint</a:t>
            </a:r>
            <a:r>
              <a:rPr lang="en-US" sz="2000" dirty="0">
                <a:solidFill>
                  <a:schemeClr val="tx1"/>
                </a:solidFill>
                <a:latin typeface="Trebuchet MS" pitchFamily="34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Trebuchet MS" pitchFamily="34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rebuchet MS" pitchFamily="34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rebuchet MS" pitchFamily="34" charset="0"/>
              </a:rPr>
              <a:t>) {</a:t>
            </a:r>
            <a:br>
              <a:rPr lang="en-US" sz="2000" dirty="0"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Trebuchet MS" pitchFamily="34" charset="0"/>
              </a:rPr>
              <a:t>        </a:t>
            </a:r>
            <a:r>
              <a:rPr lang="en-US" sz="2000" dirty="0" err="1">
                <a:solidFill>
                  <a:schemeClr val="tx1"/>
                </a:solidFill>
                <a:latin typeface="Trebuchet MS" pitchFamily="34" charset="0"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latin typeface="Trebuchet MS" pitchFamily="34" charset="0"/>
              </a:rPr>
              <a:t>("</a:t>
            </a:r>
            <a:r>
              <a:rPr lang="en-US" sz="2000" dirty="0" err="1">
                <a:solidFill>
                  <a:schemeClr val="tx1"/>
                </a:solidFill>
                <a:latin typeface="Trebuchet MS" pitchFamily="34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rebuchet MS" pitchFamily="34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rebuchet MS" pitchFamily="34" charset="0"/>
              </a:rPr>
              <a:t> = " + </a:t>
            </a:r>
            <a:r>
              <a:rPr lang="en-US" sz="2000" dirty="0" err="1">
                <a:solidFill>
                  <a:schemeClr val="tx1"/>
                </a:solidFill>
                <a:latin typeface="Trebuchet MS" pitchFamily="34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Trebuchet MS" pitchFamily="34" charset="0"/>
              </a:rPr>
              <a:t>);</a:t>
            </a:r>
            <a:br>
              <a:rPr lang="en-US" sz="2000" dirty="0"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Trebuchet MS" pitchFamily="34" charset="0"/>
              </a:rPr>
              <a:t>    }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Trebuchet MS" pitchFamily="34" charset="0"/>
              </a:rPr>
              <a:t>    static void </a:t>
            </a:r>
            <a:r>
              <a:rPr lang="en-US" sz="2000" dirty="0" err="1">
                <a:solidFill>
                  <a:schemeClr val="tx1"/>
                </a:solidFill>
                <a:latin typeface="Trebuchet MS" pitchFamily="34" charset="0"/>
              </a:rPr>
              <a:t>myPrint</a:t>
            </a:r>
            <a:r>
              <a:rPr lang="en-US" sz="2000" dirty="0">
                <a:solidFill>
                  <a:schemeClr val="tx1"/>
                </a:solidFill>
                <a:latin typeface="Trebuchet MS" pitchFamily="34" charset="0"/>
              </a:rPr>
              <a:t>(double d) { </a:t>
            </a:r>
            <a:r>
              <a:rPr lang="en-US" sz="2000" dirty="0">
                <a:solidFill>
                  <a:schemeClr val="accent1"/>
                </a:solidFill>
                <a:latin typeface="Trebuchet MS" pitchFamily="34" charset="0"/>
              </a:rPr>
              <a:t>// same name, different parameters</a:t>
            </a:r>
            <a:r>
              <a:rPr lang="en-US" sz="2000" dirty="0">
                <a:solidFill>
                  <a:schemeClr val="tx1"/>
                </a:solidFill>
                <a:latin typeface="Trebuchet MS" pitchFamily="34" charset="0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Trebuchet MS" pitchFamily="34" charset="0"/>
              </a:rPr>
              <a:t>        </a:t>
            </a:r>
            <a:r>
              <a:rPr lang="en-US" sz="2000" dirty="0" err="1">
                <a:solidFill>
                  <a:schemeClr val="tx1"/>
                </a:solidFill>
                <a:latin typeface="Trebuchet MS" pitchFamily="34" charset="0"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latin typeface="Trebuchet MS" pitchFamily="34" charset="0"/>
              </a:rPr>
              <a:t>("double d = " + d);</a:t>
            </a:r>
            <a:br>
              <a:rPr lang="en-US" sz="2000" dirty="0"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Trebuchet MS" pitchFamily="34" charset="0"/>
              </a:rPr>
              <a:t>    }</a:t>
            </a:r>
            <a:br>
              <a:rPr lang="en-US" sz="2000" dirty="0"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5622758" y="1604286"/>
            <a:ext cx="2818598" cy="70788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 5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double d = 5.0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utoUpdateAnimBg="0"/>
      <p:bldP spid="717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33193"/>
            <a:ext cx="9144000" cy="572700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 smtClean="0"/>
              <a:t>Why overload a method?</a:t>
            </a:r>
            <a:endParaRPr lang="en-US" sz="4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1EC-ED12-4B85-83B5-36A5EFF298A2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AAC09A9-7BAE-4E62-B4FC-2417CB803817}" type="slidenum">
              <a:rPr lang="en-US"/>
              <a:pPr/>
              <a:t>44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319896"/>
            <a:ext cx="8520600" cy="572700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 smtClean="0"/>
              <a:t>DRY (Don’t Repeat Yourself)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004" y="1020278"/>
            <a:ext cx="8864868" cy="370332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When you overload a method with another, very similar method, only one of them should do most of the work:</a:t>
            </a:r>
            <a:br>
              <a:rPr lang="en-US" sz="2400" dirty="0" smtClean="0"/>
            </a:br>
            <a:endParaRPr lang="en-US" sz="2400" dirty="0" smtClean="0"/>
          </a:p>
          <a:p>
            <a:pPr marL="91440">
              <a:lnSpc>
                <a:spcPct val="90000"/>
              </a:lnSpc>
              <a:buClr>
                <a:srgbClr val="FFFF99"/>
              </a:buClr>
              <a:buNone/>
            </a:pPr>
            <a:r>
              <a:rPr lang="en-US" sz="2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debug() {</a:t>
            </a:r>
            <a:br>
              <a:rPr lang="en-US" sz="2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System.out.println</a:t>
            </a:r>
            <a:r>
              <a:rPr lang="en-US" sz="2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first=" </a:t>
            </a:r>
            <a:r>
              <a:rPr lang="en-US" sz="2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+ first + ", </a:t>
            </a:r>
            <a:r>
              <a:rPr lang="en-US" sz="2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last="+ </a:t>
            </a:r>
            <a:r>
              <a:rPr lang="en-US" sz="2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last</a:t>
            </a:r>
            <a:r>
              <a:rPr lang="en-US" sz="2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91440">
              <a:lnSpc>
                <a:spcPct val="90000"/>
              </a:lnSpc>
              <a:buClr>
                <a:srgbClr val="FFFF99"/>
              </a:buClr>
              <a:buNone/>
            </a:pPr>
            <a:r>
              <a:rPr lang="en-US" sz="2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... ...</a:t>
            </a:r>
          </a:p>
          <a:p>
            <a:pPr marL="91440">
              <a:lnSpc>
                <a:spcPct val="90000"/>
              </a:lnSpc>
              <a:buClr>
                <a:srgbClr val="FFFF99"/>
              </a:buClr>
              <a:buNone/>
            </a:pPr>
            <a:r>
              <a:rPr lang="en-US" sz="2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System.out.println();</a:t>
            </a:r>
            <a:br>
              <a:rPr lang="en-US" sz="2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91440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sz="2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sz="2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void debug(String s) {</a:t>
            </a:r>
            <a:br>
              <a:rPr lang="en-US" sz="2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System.out.println("At checkpoint " + s + ":");</a:t>
            </a:r>
            <a:br>
              <a:rPr lang="en-US" sz="2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debug();</a:t>
            </a:r>
            <a:br>
              <a:rPr lang="en-US" sz="2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100" dirty="0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54F7EEF-A3EC-4FFF-97C8-8F5A67AE1839}" type="slidenum">
              <a:rPr lang="en-US"/>
              <a:pPr/>
              <a:t>45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Another reason to overload methods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You may want to do “the same thing” with different kinds of data: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  <a:t>class Student extends Person {</a:t>
            </a:r>
            <a:b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  <a:t>   ...</a:t>
            </a:r>
            <a:b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  <a:t>   </a:t>
            </a:r>
            <a:r>
              <a:rPr lang="en-US" sz="2000" b="1" dirty="0" smtClean="0">
                <a:solidFill>
                  <a:schemeClr val="accent2"/>
                </a:solidFill>
                <a:latin typeface="Trebuchet MS" pitchFamily="34" charset="0"/>
              </a:rPr>
              <a:t>void </a:t>
            </a:r>
            <a:r>
              <a:rPr lang="en-US" sz="2000" b="1" dirty="0" err="1" smtClean="0">
                <a:solidFill>
                  <a:schemeClr val="accent2"/>
                </a:solidFill>
                <a:latin typeface="Trebuchet MS" pitchFamily="34" charset="0"/>
              </a:rPr>
              <a:t>printInformation</a:t>
            </a:r>
            <a:r>
              <a:rPr lang="en-US" sz="2000" b="1" dirty="0" smtClean="0">
                <a:solidFill>
                  <a:schemeClr val="accent2"/>
                </a:solidFill>
                <a:latin typeface="Trebuchet MS" pitchFamily="34" charset="0"/>
              </a:rPr>
              <a:t>() {</a:t>
            </a:r>
            <a: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  <a:t/>
            </a:r>
            <a:b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  <a:t>        </a:t>
            </a:r>
            <a:r>
              <a:rPr lang="en-US" sz="2000" dirty="0" err="1" smtClean="0">
                <a:solidFill>
                  <a:schemeClr val="accent2"/>
                </a:solidFill>
                <a:latin typeface="Trebuchet MS" pitchFamily="34" charset="0"/>
              </a:rPr>
              <a:t>printPersonalInformation</a:t>
            </a:r>
            <a: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  <a:t>();</a:t>
            </a:r>
            <a:b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  <a:t>        </a:t>
            </a:r>
            <a:r>
              <a:rPr lang="en-US" sz="2000" dirty="0" err="1" smtClean="0">
                <a:solidFill>
                  <a:schemeClr val="accent2"/>
                </a:solidFill>
                <a:latin typeface="Trebuchet MS" pitchFamily="34" charset="0"/>
              </a:rPr>
              <a:t>printGrades</a:t>
            </a:r>
            <a: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  <a:t>();</a:t>
            </a:r>
            <a:b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  <a:t>    }</a:t>
            </a:r>
            <a:b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  <a:t>class Professor extends Person() {</a:t>
            </a:r>
            <a:b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  <a:t>    ...</a:t>
            </a:r>
            <a:b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  <a:t>    </a:t>
            </a:r>
            <a:r>
              <a:rPr lang="en-US" sz="2000" b="1" dirty="0" smtClean="0">
                <a:solidFill>
                  <a:schemeClr val="accent2"/>
                </a:solidFill>
                <a:latin typeface="Trebuchet MS" pitchFamily="34" charset="0"/>
              </a:rPr>
              <a:t>void </a:t>
            </a:r>
            <a:r>
              <a:rPr lang="en-US" sz="2000" b="1" dirty="0" err="1" smtClean="0">
                <a:solidFill>
                  <a:schemeClr val="accent2"/>
                </a:solidFill>
                <a:latin typeface="Trebuchet MS" pitchFamily="34" charset="0"/>
              </a:rPr>
              <a:t>printInformation</a:t>
            </a:r>
            <a:r>
              <a:rPr lang="en-US" sz="2000" b="1" dirty="0" smtClean="0">
                <a:solidFill>
                  <a:schemeClr val="accent2"/>
                </a:solidFill>
                <a:latin typeface="Trebuchet MS" pitchFamily="34" charset="0"/>
              </a:rPr>
              <a:t>() {</a:t>
            </a:r>
            <a: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  <a:t/>
            </a:r>
            <a:b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  <a:t>        </a:t>
            </a:r>
            <a:r>
              <a:rPr lang="en-US" sz="2000" dirty="0" err="1" smtClean="0">
                <a:solidFill>
                  <a:schemeClr val="accent2"/>
                </a:solidFill>
                <a:latin typeface="Trebuchet MS" pitchFamily="34" charset="0"/>
              </a:rPr>
              <a:t>printPersonalInformation</a:t>
            </a:r>
            <a: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  <a:t>();</a:t>
            </a:r>
            <a:b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  <a:t>        </a:t>
            </a:r>
            <a:r>
              <a:rPr lang="en-US" sz="2000" dirty="0" err="1" smtClean="0">
                <a:solidFill>
                  <a:schemeClr val="accent2"/>
                </a:solidFill>
                <a:latin typeface="Trebuchet MS" pitchFamily="34" charset="0"/>
              </a:rPr>
              <a:t>printResearchInterests</a:t>
            </a:r>
            <a: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  <a:t>();</a:t>
            </a:r>
            <a:b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  <a:t>    }</a:t>
            </a:r>
            <a:b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sz="2000" dirty="0" smtClean="0">
                <a:solidFill>
                  <a:schemeClr val="accent2"/>
                </a:solidFill>
                <a:latin typeface="Trebuchet MS" pitchFamily="34" charset="0"/>
              </a:rPr>
              <a:t>}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Java’s </a:t>
            </a:r>
            <a:r>
              <a:rPr lang="en-US" sz="2400" dirty="0" smtClean="0">
                <a:solidFill>
                  <a:schemeClr val="accent2"/>
                </a:solidFill>
                <a:latin typeface="Trebuchet MS" pitchFamily="34" charset="0"/>
              </a:rPr>
              <a:t>print</a:t>
            </a:r>
            <a:r>
              <a:rPr lang="en-US" sz="2400" dirty="0" smtClean="0"/>
              <a:t> and </a:t>
            </a:r>
            <a:r>
              <a:rPr lang="en-US" sz="2400" dirty="0" err="1" smtClean="0">
                <a:solidFill>
                  <a:schemeClr val="accent2"/>
                </a:solidFill>
                <a:latin typeface="Trebuchet MS" pitchFamily="34" charset="0"/>
              </a:rPr>
              <a:t>println</a:t>
            </a:r>
            <a:r>
              <a:rPr lang="en-US" sz="2400" dirty="0" smtClean="0"/>
              <a:t> methods are heavily overloaded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436CE162-1AC3-4604-B762-2DC2C326CE37}" type="slidenum">
              <a:rPr lang="en-US"/>
              <a:pPr/>
              <a:t>46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Legal assignments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801979"/>
            <a:ext cx="8574088" cy="927998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Widening is legal</a:t>
            </a:r>
          </a:p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Narrowing is illegal (unless you cast)</a:t>
            </a: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92492" y="988395"/>
            <a:ext cx="776598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Test { </a:t>
            </a:r>
            <a:b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static void main(String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 {</a:t>
            </a:r>
            <a:b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double d;</a:t>
            </a:r>
            <a:b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d = 5;                  // legal</a:t>
            </a:r>
            <a:b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3.5;                // illegal</a:t>
            </a:r>
            <a:b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3.5;        // legal</a:t>
            </a:r>
            <a:b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bldLvl="4" autoUpdateAnimBg="0"/>
      <p:bldP spid="102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6BDD0EA-00A9-49A1-820E-4D33CC46E104}" type="slidenum">
              <a:rPr lang="en-US"/>
              <a:pPr/>
              <a:t>47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Legal method calls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922" y="3811002"/>
            <a:ext cx="7924800" cy="914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ysClr val="windowText" lastClr="000000"/>
                </a:solidFill>
              </a:rPr>
              <a:t>Legal because parameter transmission is equivalent to </a:t>
            </a:r>
            <a:r>
              <a:rPr lang="en-US" sz="2400" dirty="0" smtClean="0">
                <a:solidFill>
                  <a:sysClr val="windowText" lastClr="000000"/>
                </a:solidFill>
              </a:rPr>
              <a:t>assignment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400" dirty="0" smtClean="0">
              <a:solidFill>
                <a:sysClr val="windowText" lastClr="00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>
                <a:solidFill>
                  <a:sysClr val="windowText" lastClr="000000"/>
                </a:solidFill>
                <a:latin typeface="Trebuchet MS" pitchFamily="34" charset="0"/>
              </a:rPr>
              <a:t>myPrint</a:t>
            </a:r>
            <a:r>
              <a:rPr lang="en-US" sz="2400" dirty="0" smtClean="0">
                <a:solidFill>
                  <a:sysClr val="windowText" lastClr="000000"/>
                </a:solidFill>
                <a:latin typeface="Trebuchet MS" pitchFamily="34" charset="0"/>
              </a:rPr>
              <a:t>(5)</a:t>
            </a:r>
            <a:r>
              <a:rPr lang="en-US" sz="2400" dirty="0" smtClean="0">
                <a:solidFill>
                  <a:sysClr val="windowText" lastClr="000000"/>
                </a:solidFill>
              </a:rPr>
              <a:t> is like </a:t>
            </a:r>
            <a:r>
              <a:rPr lang="en-US" sz="2400" dirty="0" smtClean="0">
                <a:solidFill>
                  <a:sysClr val="windowText" lastClr="000000"/>
                </a:solidFill>
                <a:latin typeface="Trebuchet MS" pitchFamily="34" charset="0"/>
              </a:rPr>
              <a:t>double d = 5; System.out.println(d);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761999" y="1200151"/>
            <a:ext cx="7814109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Test { </a:t>
            </a:r>
            <a:b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 static void main(String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 {</a:t>
            </a:r>
            <a:b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myPrint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(5);</a:t>
            </a:r>
            <a:b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static void </a:t>
            </a:r>
            <a:r>
              <a:rPr lang="en-US" sz="2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myPrint</a:t>
            </a: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(double d) {</a:t>
            </a:r>
            <a:b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System.out.println(d);</a:t>
            </a:r>
            <a:b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6872438" y="2034541"/>
            <a:ext cx="1799924" cy="4001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>
                <a:latin typeface="Trebuchet MS" pitchFamily="34" charset="0"/>
              </a:rPr>
              <a:t>5.0</a:t>
            </a:r>
            <a:endParaRPr lang="en-US" sz="3600" dirty="0"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4" autoUpdateAnimBg="0"/>
      <p:bldP spid="5124" grpId="0" autoUpdateAnimBg="0"/>
      <p:bldP spid="5125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61E441E-DB6C-4009-9D92-D59706676B0E}" type="slidenum">
              <a:rPr lang="en-US"/>
              <a:pPr/>
              <a:t>48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146641"/>
            <a:ext cx="8520600" cy="572700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 smtClean="0"/>
              <a:t>Illegal method calls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6293" y="3867551"/>
            <a:ext cx="7924800" cy="85725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Illegal because parameter transmission is equivalent to </a:t>
            </a:r>
            <a:r>
              <a:rPr lang="en-US" sz="2400" dirty="0" smtClean="0"/>
              <a:t>assignment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err="1" smtClean="0">
                <a:solidFill>
                  <a:schemeClr val="accent2"/>
                </a:solidFill>
                <a:latin typeface="Trebuchet MS" pitchFamily="34" charset="0"/>
              </a:rPr>
              <a:t>myPrint</a:t>
            </a:r>
            <a:r>
              <a:rPr lang="en-US" sz="2400" dirty="0" smtClean="0">
                <a:solidFill>
                  <a:schemeClr val="accent2"/>
                </a:solidFill>
                <a:latin typeface="Trebuchet MS" pitchFamily="34" charset="0"/>
              </a:rPr>
              <a:t>(5.0)</a:t>
            </a:r>
            <a:r>
              <a:rPr lang="en-US" sz="2400" dirty="0" smtClean="0"/>
              <a:t> is like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rebuchet MS" pitchFamily="34" charset="0"/>
              </a:rPr>
              <a:t>int</a:t>
            </a:r>
            <a:r>
              <a:rPr lang="en-US" sz="2400" dirty="0" smtClean="0">
                <a:solidFill>
                  <a:schemeClr val="accent2"/>
                </a:solidFill>
                <a:latin typeface="Trebuchet MS" pitchFamily="34" charset="0"/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  <a:latin typeface="Trebuchet MS" pitchFamily="34" charset="0"/>
              </a:rPr>
              <a:t>i</a:t>
            </a:r>
            <a:r>
              <a:rPr lang="en-US" sz="2400" dirty="0" smtClean="0">
                <a:solidFill>
                  <a:schemeClr val="accent2"/>
                </a:solidFill>
                <a:latin typeface="Trebuchet MS" pitchFamily="34" charset="0"/>
              </a:rPr>
              <a:t> = 5.0; System.out.println(</a:t>
            </a:r>
            <a:r>
              <a:rPr lang="en-US" sz="2400" dirty="0" err="1" smtClean="0">
                <a:solidFill>
                  <a:schemeClr val="accent2"/>
                </a:solidFill>
                <a:latin typeface="Trebuchet MS" pitchFamily="34" charset="0"/>
              </a:rPr>
              <a:t>i</a:t>
            </a:r>
            <a:r>
              <a:rPr lang="en-US" sz="2400" dirty="0" smtClean="0">
                <a:solidFill>
                  <a:schemeClr val="accent2"/>
                </a:solidFill>
                <a:latin typeface="Trebuchet MS" pitchFamily="34" charset="0"/>
              </a:rPr>
              <a:t>);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396239" y="988395"/>
            <a:ext cx="8218371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class Test { </a:t>
            </a:r>
            <a:br>
              <a:rPr lang="en-US" sz="200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public static void main(String </a:t>
            </a:r>
            <a:r>
              <a:rPr lang="en-US" sz="2000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200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[]) {</a:t>
            </a:r>
            <a:br>
              <a:rPr lang="en-US" sz="200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000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myPrint</a:t>
            </a:r>
            <a:r>
              <a:rPr lang="en-US" sz="200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(5.0);</a:t>
            </a:r>
            <a:br>
              <a:rPr lang="en-US" sz="200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spcBef>
                <a:spcPct val="50000"/>
              </a:spcBef>
            </a:pPr>
            <a:r>
              <a:rPr lang="en-US" sz="200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static void </a:t>
            </a:r>
            <a:r>
              <a:rPr lang="en-US" sz="2000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myPrint</a:t>
            </a:r>
            <a:r>
              <a:rPr lang="en-US" sz="200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) {</a:t>
            </a:r>
            <a:br>
              <a:rPr lang="en-US" sz="200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    System.out.println(</a:t>
            </a:r>
            <a:r>
              <a:rPr lang="en-US" sz="2000" dirty="0" err="1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en-US" sz="200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br>
              <a:rPr lang="en-US" sz="200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ysClr val="windowText" lastClr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762000" y="3314701"/>
            <a:ext cx="7848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2000" dirty="0" err="1">
                <a:solidFill>
                  <a:srgbClr val="FF0000"/>
                </a:solidFill>
                <a:latin typeface="Trebuchet MS" pitchFamily="34" charset="0"/>
              </a:rPr>
              <a:t>myPrint</a:t>
            </a:r>
            <a:r>
              <a:rPr lang="en-US" sz="2000" dirty="0">
                <a:solidFill>
                  <a:srgbClr val="FF0000"/>
                </a:solidFill>
                <a:latin typeface="Trebuchet MS" pitchFamily="34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Trebuchet MS" pitchFamily="34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Trebuchet MS" pitchFamily="34" charset="0"/>
              </a:rPr>
              <a:t>) in Test cannot be applied to (double)</a:t>
            </a:r>
            <a:endParaRPr lang="en-US" sz="2000" dirty="0">
              <a:solidFill>
                <a:srgbClr val="FF9999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bldLvl="4" autoUpdateAnimBg="0"/>
      <p:bldP spid="6148" grpId="0" autoUpdateAnimBg="0"/>
      <p:bldP spid="6149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0123600-F604-4206-BEE6-44A92D3BF41A}" type="slidenum">
              <a:rPr lang="en-US"/>
              <a:pPr/>
              <a:t>49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11700" y="156267"/>
            <a:ext cx="8520600" cy="572700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 err="1" smtClean="0"/>
              <a:t>Superclass</a:t>
            </a:r>
            <a:r>
              <a:rPr lang="en-US" b="1" dirty="0" smtClean="0"/>
              <a:t> </a:t>
            </a:r>
            <a:r>
              <a:rPr lang="en-US" b="1" dirty="0" smtClean="0"/>
              <a:t>construction</a:t>
            </a:r>
            <a:endParaRPr lang="en-US" b="1" dirty="0" smtClean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70021"/>
            <a:ext cx="8574088" cy="4144879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Unless you specify otherwise, every constructor calls the </a:t>
            </a:r>
            <a:r>
              <a:rPr lang="en-US" sz="2000" i="1" dirty="0" smtClean="0">
                <a:solidFill>
                  <a:schemeClr val="tx1"/>
                </a:solidFill>
              </a:rPr>
              <a:t>default</a:t>
            </a:r>
            <a:r>
              <a:rPr lang="en-US" sz="2000" dirty="0" smtClean="0">
                <a:solidFill>
                  <a:schemeClr val="tx1"/>
                </a:solidFill>
              </a:rPr>
              <a:t> constructor for its </a:t>
            </a:r>
            <a:r>
              <a:rPr lang="en-US" sz="2000" dirty="0" err="1" smtClean="0">
                <a:solidFill>
                  <a:schemeClr val="tx1"/>
                </a:solidFill>
              </a:rPr>
              <a:t>superclass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extends Bar {</a:t>
            </a:r>
            <a:b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// constructor</a:t>
            </a:r>
            <a:b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super(); </a:t>
            </a:r>
            <a:r>
              <a:rPr lang="en-US" sz="1800" dirty="0" smtClean="0">
                <a:solidFill>
                  <a:schemeClr val="tx1"/>
                </a:solidFill>
                <a:latin typeface="Trebuchet MS" pitchFamily="34" charset="0"/>
              </a:rPr>
              <a:t>// </a:t>
            </a:r>
            <a:r>
              <a:rPr lang="en-US" sz="1800" b="1" i="1" dirty="0" smtClean="0">
                <a:solidFill>
                  <a:schemeClr val="tx1"/>
                </a:solidFill>
                <a:latin typeface="Trebuchet MS" pitchFamily="34" charset="0"/>
              </a:rPr>
              <a:t>invisible</a:t>
            </a:r>
            <a:r>
              <a:rPr lang="en-US" sz="1800" dirty="0" smtClean="0">
                <a:solidFill>
                  <a:schemeClr val="tx1"/>
                </a:solidFill>
                <a:latin typeface="Trebuchet MS" pitchFamily="34" charset="0"/>
              </a:rPr>
              <a:t> call to </a:t>
            </a:r>
            <a:r>
              <a:rPr lang="en-US" sz="1800" dirty="0" err="1" smtClean="0">
                <a:solidFill>
                  <a:schemeClr val="tx1"/>
                </a:solidFill>
                <a:latin typeface="Trebuchet MS" pitchFamily="34" charset="0"/>
              </a:rPr>
              <a:t>superclass</a:t>
            </a:r>
            <a:r>
              <a:rPr lang="en-US" sz="1800" dirty="0" smtClean="0">
                <a:solidFill>
                  <a:schemeClr val="tx1"/>
                </a:solidFill>
                <a:latin typeface="Trebuchet MS" pitchFamily="34" charset="0"/>
              </a:rPr>
              <a:t> constructor</a:t>
            </a:r>
            <a:br>
              <a:rPr lang="en-US" sz="1800" dirty="0" smtClean="0"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Trebuchet MS" pitchFamily="34" charset="0"/>
              </a:rPr>
              <a:t>        ...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You can use</a:t>
            </a:r>
            <a:r>
              <a:rPr lang="en-US" sz="2000" dirty="0" smtClean="0">
                <a:solidFill>
                  <a:schemeClr val="tx1"/>
                </a:solidFill>
                <a:latin typeface="Trebuchet MS" pitchFamily="34" charset="0"/>
              </a:rPr>
              <a:t> this(...) </a:t>
            </a:r>
            <a:r>
              <a:rPr lang="en-US" sz="2000" dirty="0" smtClean="0">
                <a:solidFill>
                  <a:schemeClr val="tx1"/>
                </a:solidFill>
              </a:rPr>
              <a:t>to call another constructor in the same class: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extends Bar {</a:t>
            </a:r>
            <a:b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(String message) { // constructor</a:t>
            </a:r>
            <a:b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this(message, 0, 0);</a:t>
            </a:r>
            <a:r>
              <a:rPr lang="en-US" sz="1800" dirty="0" smtClean="0">
                <a:solidFill>
                  <a:schemeClr val="tx1"/>
                </a:solidFill>
                <a:latin typeface="Trebuchet MS" pitchFamily="34" charset="0"/>
              </a:rPr>
              <a:t> // </a:t>
            </a:r>
            <a:r>
              <a:rPr lang="en-US" sz="1800" b="1" i="1" dirty="0" smtClean="0">
                <a:solidFill>
                  <a:schemeClr val="tx1"/>
                </a:solidFill>
                <a:latin typeface="Trebuchet MS" pitchFamily="34" charset="0"/>
              </a:rPr>
              <a:t>explicit</a:t>
            </a:r>
            <a:r>
              <a:rPr lang="en-US" sz="18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Trebuchet MS" pitchFamily="34" charset="0"/>
              </a:rPr>
              <a:t>call to another constructor</a:t>
            </a:r>
            <a:br>
              <a:rPr lang="en-US" sz="1800" dirty="0" smtClean="0"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Trebuchet MS" pitchFamily="34" charset="0"/>
              </a:rPr>
              <a:t>        ...</a:t>
            </a:r>
            <a:endParaRPr lang="en-US" sz="180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You can use</a:t>
            </a:r>
            <a:r>
              <a:rPr lang="en-US" sz="2000" dirty="0" smtClean="0">
                <a:solidFill>
                  <a:schemeClr val="tx1"/>
                </a:solidFill>
                <a:latin typeface="Trebuchet MS" pitchFamily="34" charset="0"/>
              </a:rPr>
              <a:t> super(...) </a:t>
            </a:r>
            <a:r>
              <a:rPr lang="en-US" sz="2000" dirty="0" smtClean="0">
                <a:solidFill>
                  <a:schemeClr val="tx1"/>
                </a:solidFill>
              </a:rPr>
              <a:t>to call a specific </a:t>
            </a:r>
            <a:r>
              <a:rPr lang="en-US" sz="2000" i="1" dirty="0" err="1" smtClean="0">
                <a:solidFill>
                  <a:schemeClr val="tx1"/>
                </a:solidFill>
              </a:rPr>
              <a:t>superclass</a:t>
            </a:r>
            <a:r>
              <a:rPr lang="en-US" sz="2000" dirty="0" smtClean="0">
                <a:solidFill>
                  <a:schemeClr val="tx1"/>
                </a:solidFill>
              </a:rPr>
              <a:t> constructor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extends Bar {</a:t>
            </a:r>
            <a:b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(String name) { // constructor</a:t>
            </a:r>
            <a:b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super(name, 5); </a:t>
            </a:r>
            <a:r>
              <a:rPr lang="en-US" sz="1800" dirty="0" smtClean="0">
                <a:solidFill>
                  <a:schemeClr val="tx1"/>
                </a:solidFill>
                <a:latin typeface="Trebuchet MS" pitchFamily="34" charset="0"/>
              </a:rPr>
              <a:t>// </a:t>
            </a:r>
            <a:r>
              <a:rPr lang="en-US" sz="1800" b="1" i="1" dirty="0" smtClean="0">
                <a:solidFill>
                  <a:schemeClr val="tx1"/>
                </a:solidFill>
                <a:latin typeface="Trebuchet MS" pitchFamily="34" charset="0"/>
              </a:rPr>
              <a:t>explicit</a:t>
            </a:r>
            <a:r>
              <a:rPr lang="en-US" sz="18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Trebuchet MS" pitchFamily="34" charset="0"/>
              </a:rPr>
              <a:t>call to </a:t>
            </a:r>
            <a:r>
              <a:rPr lang="en-US" sz="1800" dirty="0" err="1" smtClean="0">
                <a:solidFill>
                  <a:schemeClr val="tx1"/>
                </a:solidFill>
                <a:latin typeface="Trebuchet MS" pitchFamily="34" charset="0"/>
              </a:rPr>
              <a:t>superclass</a:t>
            </a:r>
            <a:r>
              <a:rPr lang="en-US" sz="1800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Trebuchet MS" pitchFamily="34" charset="0"/>
              </a:rPr>
              <a:t>constructor</a:t>
            </a:r>
            <a:br>
              <a:rPr lang="en-US" sz="1800" dirty="0" smtClean="0"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1800" dirty="0" smtClean="0">
                <a:solidFill>
                  <a:schemeClr val="tx1"/>
                </a:solidFill>
                <a:latin typeface="Trebuchet MS" pitchFamily="34" charset="0"/>
              </a:rPr>
              <a:t>        ...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Since the call to another constructor must be the </a:t>
            </a:r>
            <a:r>
              <a:rPr lang="en-US" sz="2000" i="1" dirty="0" smtClean="0">
                <a:solidFill>
                  <a:schemeClr val="tx1"/>
                </a:solidFill>
              </a:rPr>
              <a:t>very first thing you do</a:t>
            </a:r>
            <a:r>
              <a:rPr lang="en-US" sz="2000" dirty="0" smtClean="0">
                <a:solidFill>
                  <a:schemeClr val="tx1"/>
                </a:solidFill>
              </a:rPr>
              <a:t> in the constructor, you can only do </a:t>
            </a:r>
            <a:r>
              <a:rPr lang="en-US" sz="2000" i="1" dirty="0" smtClean="0">
                <a:solidFill>
                  <a:schemeClr val="tx1"/>
                </a:solidFill>
              </a:rPr>
              <a:t>one</a:t>
            </a:r>
            <a:r>
              <a:rPr lang="en-US" sz="2000" dirty="0" smtClean="0">
                <a:solidFill>
                  <a:schemeClr val="tx1"/>
                </a:solidFill>
              </a:rPr>
              <a:t> of the above</a:t>
            </a:r>
            <a:endParaRPr lang="en-US" sz="2000" dirty="0" smtClean="0">
              <a:solidFill>
                <a:schemeClr val="tx1"/>
              </a:solidFill>
              <a:latin typeface="Trebuchet MS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1597850" y="1684250"/>
            <a:ext cx="537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/>
              <a:t>Let’s discuss some examples of Objects</a:t>
            </a:r>
            <a:endParaRPr sz="3620"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Summary</a:t>
            </a:r>
            <a:endParaRPr lang="en-US" sz="32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8A1EC-ED12-4B85-83B5-36A5EFF298A2}" type="slidenum">
              <a:rPr lang="en-US" altLang="en-US" smtClean="0"/>
              <a:pPr/>
              <a:t>50</a:t>
            </a:fld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174282"/>
            <a:ext cx="8229600" cy="3443438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chemeClr val="tx1"/>
                </a:solidFill>
              </a:rPr>
              <a:t>We can think the relation between multiple classes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Can make an inheritance 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Can design a bit complex scenario with </a:t>
            </a:r>
            <a:r>
              <a:rPr lang="en-US" sz="2000" dirty="0" err="1" smtClean="0">
                <a:solidFill>
                  <a:schemeClr val="tx1"/>
                </a:solidFill>
              </a:rPr>
              <a:t>superclass</a:t>
            </a:r>
            <a:r>
              <a:rPr lang="en-US" sz="2000" dirty="0" smtClean="0">
                <a:solidFill>
                  <a:schemeClr val="tx1"/>
                </a:solidFill>
              </a:rPr>
              <a:t> and subclass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Can write multiple methods with same name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Can distinguish method overloading and overriding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Can think about the construction chain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Can design basic OOP problems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>
            <a:spLocks noGrp="1"/>
          </p:cNvSpPr>
          <p:nvPr>
            <p:ph type="title"/>
          </p:nvPr>
        </p:nvSpPr>
        <p:spPr>
          <a:xfrm>
            <a:off x="358625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you next day …</a:t>
            </a:r>
            <a:endParaRPr/>
          </a:p>
        </p:txBody>
      </p:sp>
      <p:sp>
        <p:nvSpPr>
          <p:cNvPr id="212" name="Google Shape;21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51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171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Design Guidelines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274" y="0"/>
            <a:ext cx="49232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1999050"/>
            <a:ext cx="252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6870" algn="l" rtl="0">
              <a:spcBef>
                <a:spcPts val="0"/>
              </a:spcBef>
              <a:spcAft>
                <a:spcPts val="0"/>
              </a:spcAft>
              <a:buSzPts val="2020"/>
              <a:buChar char="-"/>
            </a:pPr>
            <a:r>
              <a:rPr lang="en" sz="2020"/>
              <a:t>Data Hiding</a:t>
            </a:r>
            <a:endParaRPr sz="2020"/>
          </a:p>
          <a:p>
            <a:pPr marL="457200" lvl="0" indent="-356870" algn="l" rtl="0">
              <a:spcBef>
                <a:spcPts val="0"/>
              </a:spcBef>
              <a:spcAft>
                <a:spcPts val="0"/>
              </a:spcAft>
              <a:buSzPts val="2020"/>
              <a:buChar char="-"/>
            </a:pPr>
            <a:r>
              <a:rPr lang="en" sz="2020"/>
              <a:t>Communication </a:t>
            </a:r>
            <a:endParaRPr sz="20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communicate with Objects?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775" y="1017725"/>
            <a:ext cx="584724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communicate with Objects?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025" y="1151350"/>
            <a:ext cx="584724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Class Diagrams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275" y="1190650"/>
            <a:ext cx="5935150" cy="34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1663</Words>
  <PresentationFormat>On-screen Show (16:9)</PresentationFormat>
  <Paragraphs>464</Paragraphs>
  <Slides>51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Arial</vt:lpstr>
      <vt:lpstr>Roboto Mono</vt:lpstr>
      <vt:lpstr>Courier New</vt:lpstr>
      <vt:lpstr>Times New Roman</vt:lpstr>
      <vt:lpstr>Wingdings</vt:lpstr>
      <vt:lpstr>Forte</vt:lpstr>
      <vt:lpstr>Courier</vt:lpstr>
      <vt:lpstr>Monotype Sorts</vt:lpstr>
      <vt:lpstr>Trebuchet MS</vt:lpstr>
      <vt:lpstr>Simple Light</vt:lpstr>
      <vt:lpstr>Picture</vt:lpstr>
      <vt:lpstr>Object Oriented Thoughts</vt:lpstr>
      <vt:lpstr>Why do we need the object-based thinking?</vt:lpstr>
      <vt:lpstr>Procedural Versus OO Programming</vt:lpstr>
      <vt:lpstr>Object forms with attributes and behaviors</vt:lpstr>
      <vt:lpstr>Let’s discuss some examples of Objects</vt:lpstr>
      <vt:lpstr>Class Design Guidelines</vt:lpstr>
      <vt:lpstr>How to communicate with Objects?</vt:lpstr>
      <vt:lpstr>How to communicate with Objects?</vt:lpstr>
      <vt:lpstr>UML Class Diagrams</vt:lpstr>
      <vt:lpstr>Program Space in OOP </vt:lpstr>
      <vt:lpstr>Classes Are Object Templates</vt:lpstr>
      <vt:lpstr>Let’s design an UML class for Person  And design an UML class for Student </vt:lpstr>
      <vt:lpstr>What is the relationship between  a Person class and a Student class?</vt:lpstr>
      <vt:lpstr>Inheritance</vt:lpstr>
      <vt:lpstr>Mammal hierarchy</vt:lpstr>
      <vt:lpstr>Superclasses and Subclasses</vt:lpstr>
      <vt:lpstr>Abstraction</vt:lpstr>
      <vt:lpstr>Example of Abstraction</vt:lpstr>
      <vt:lpstr>Is-a Relationships</vt:lpstr>
      <vt:lpstr>Super classes and Subclasses</vt:lpstr>
      <vt:lpstr>Are superclass’s Constructor Inherited?</vt:lpstr>
      <vt:lpstr>Superclass’s Constructor Is Always Invoked</vt:lpstr>
      <vt:lpstr>Using the Keyword super</vt:lpstr>
      <vt:lpstr>CAUTION</vt:lpstr>
      <vt:lpstr>Constructor Chain</vt:lpstr>
      <vt:lpstr>Constructor Chaining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Example on the Impact of a Superclass without no-arg Constructor</vt:lpstr>
      <vt:lpstr>Example on the Impact of a Superclass without no-arg Constructor</vt:lpstr>
      <vt:lpstr>Overriding vs. Overloading</vt:lpstr>
      <vt:lpstr>NOTE</vt:lpstr>
      <vt:lpstr>The toString() method in Object</vt:lpstr>
      <vt:lpstr>Polymorphism</vt:lpstr>
      <vt:lpstr>Polymorphism</vt:lpstr>
      <vt:lpstr>Overloading</vt:lpstr>
      <vt:lpstr>Why overload a method?</vt:lpstr>
      <vt:lpstr>DRY (Don’t Repeat Yourself)</vt:lpstr>
      <vt:lpstr>Another reason to overload methods</vt:lpstr>
      <vt:lpstr>Legal assignments</vt:lpstr>
      <vt:lpstr>Legal method calls</vt:lpstr>
      <vt:lpstr>Illegal method calls</vt:lpstr>
      <vt:lpstr>Superclass construction</vt:lpstr>
      <vt:lpstr>Summary</vt:lpstr>
      <vt:lpstr>See you next day 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Thoughts</dc:title>
  <cp:lastModifiedBy>Moriom</cp:lastModifiedBy>
  <cp:revision>13</cp:revision>
  <dcterms:modified xsi:type="dcterms:W3CDTF">2025-05-22T01:32:29Z</dcterms:modified>
</cp:coreProperties>
</file>