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59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738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4/27/2024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4/27/2024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6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4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8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93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22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4/27/2024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4/27/2024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4/27/2024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4/27/2024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Cloud Native AI Introduction, Challenges and Path Forward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PATH FORWARD WITH CLOUD NATIVE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Opportunities for Further Development:</a:t>
            </a:r>
          </a:p>
          <a:p>
            <a:r>
              <a:rPr lang="en-US" b="1" dirty="0"/>
              <a:t>CNCF Project Landscape: </a:t>
            </a:r>
            <a:r>
              <a:rPr lang="en-US" dirty="0"/>
              <a:t>Explore Linux Foundation groups like CNCF for AI projects and tools, providing educational and collaborative opportunities for AI and cloud engineers.</a:t>
            </a:r>
          </a:p>
          <a:p>
            <a:r>
              <a:rPr lang="en-US" b="1" dirty="0"/>
              <a:t>CNAI for Kids and Students: </a:t>
            </a:r>
            <a:r>
              <a:rPr lang="en-US" dirty="0"/>
              <a:t>Introduce educational programs focusing on AI technologies early to foster inclusivity and diversity in AI development and adoption.</a:t>
            </a:r>
          </a:p>
          <a:p>
            <a:r>
              <a:rPr lang="en-US" b="1" dirty="0"/>
              <a:t>Trust and Safety / Safety By Design: </a:t>
            </a:r>
            <a:r>
              <a:rPr lang="en-US" dirty="0"/>
              <a:t>Prioritize responsible AI and Cloud Native technology development by embedding safety and ethical considerations into design and development processes.</a:t>
            </a:r>
          </a:p>
        </p:txBody>
      </p:sp>
    </p:spTree>
    <p:extLst>
      <p:ext uri="{BB962C8B-B14F-4D97-AF65-F5344CB8AC3E}">
        <p14:creationId xmlns:p14="http://schemas.microsoft.com/office/powerpoint/2010/main" val="2967645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US" b="1" dirty="0"/>
              <a:t>FUTURE OF CNAI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/>
          </a:bodyPr>
          <a:lstStyle/>
          <a:p>
            <a:r>
              <a:rPr lang="en-US" dirty="0"/>
              <a:t>The future of CNAI will witness the convergence of hybrid cloud architectures, integrating public cloud, private cloud, and edge computing for optimized AI workloads.</a:t>
            </a:r>
          </a:p>
          <a:p>
            <a:r>
              <a:rPr lang="en-US" dirty="0"/>
              <a:t>Advancements in Kubernetes-based AI orchestration will continue, enabling end-to-end lifecycle management of AI applications with efficient resource utilization and scalability.</a:t>
            </a:r>
          </a:p>
          <a:p>
            <a:r>
              <a:rPr lang="en-US" dirty="0"/>
              <a:t>Expect deeper integration of AI/ML capabilities into cloud native infrastructure, fostering the development of specialized platforms that simplify AI deployment and management while prioritizing responsible AI practices and ethical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9510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		THANK YOU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519291"/>
          </a:xfrm>
        </p:spPr>
        <p:txBody>
          <a:bodyPr/>
          <a:lstStyle/>
          <a:p>
            <a:r>
              <a:rPr lang="en-US" dirty="0"/>
              <a:t>Cloud Native Artificial Intelligence allows the construction of practical systems to deploy, run, and scale</a:t>
            </a:r>
          </a:p>
          <a:p>
            <a:r>
              <a:rPr lang="en-US" dirty="0"/>
              <a:t>CNAI solutions address challenges AI application scientists, developers, and deployers face in developing, deploying, running, scaling, and monitoring AI workloads on cloud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Cloud Native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 its elastic, always-on infrastructure, the cloud has allowed enterprises, startups, and developers to prototype quickly, offer new services, scale solutions, and much more.</a:t>
            </a:r>
          </a:p>
          <a:p>
            <a:r>
              <a:rPr lang="en-US" dirty="0"/>
              <a:t>The average user no longer has to worry about ordering hardware or dealing with logistics like space, power, network connectivity, cooling, software licensing, and installation.</a:t>
            </a:r>
          </a:p>
          <a:p>
            <a:r>
              <a:rPr lang="en-US" dirty="0"/>
              <a:t>AI has similar concerns – rapid prototyping, accessing storage, networking, and computing resources to tackle small and large-scale training and inference tasks.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8EA163-1C6C-A888-29AC-1077C47CEE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3385" y="1706563"/>
            <a:ext cx="4653268" cy="4465637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FOR CLOUD NATIVE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Preparation</a:t>
            </a:r>
          </a:p>
          <a:p>
            <a:pPr lvl="1"/>
            <a:r>
              <a:rPr lang="en-US" dirty="0"/>
              <a:t>Data preparation for cloud native artificial intelligence poses unique challenges due to the distributed nature of data sources and the dynamic infrastructure of cloud environments</a:t>
            </a:r>
          </a:p>
          <a:p>
            <a:pPr lvl="1"/>
            <a:r>
              <a:rPr lang="en-US" dirty="0"/>
              <a:t>Ensuring data consistency, quality, and accessibility across disparate systems and platforms requires robust orchestration and integration capabilities</a:t>
            </a:r>
          </a:p>
          <a:p>
            <a:pPr lvl="1"/>
            <a:r>
              <a:rPr lang="en-US" dirty="0"/>
              <a:t>Efficient data governance frameworks and scalable data pipelines are essential to overcome these challenges and enable seamless integration of AI capabilities in cloud native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FOR CLOUD NATIVE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Model Training</a:t>
            </a:r>
          </a:p>
          <a:p>
            <a:pPr marL="377886" lvl="1" indent="0">
              <a:buNone/>
            </a:pPr>
            <a:r>
              <a:rPr lang="en-US" dirty="0"/>
              <a:t>Model training in cloud native artificial intelligence presents several unique challenges:</a:t>
            </a:r>
          </a:p>
          <a:p>
            <a:pPr lvl="1"/>
            <a:r>
              <a:rPr lang="en-US" dirty="0"/>
              <a:t>Resource Scalability: Ensuring sufficient compute resources to scale training processes dynamically based on workload demands.</a:t>
            </a:r>
          </a:p>
          <a:p>
            <a:pPr lvl="1"/>
            <a:r>
              <a:rPr lang="en-US" dirty="0"/>
              <a:t>Data Management: Efficiently handling large volumes of training data distributed across cloud environments while ensuring data integrity and accessibility.</a:t>
            </a:r>
          </a:p>
          <a:p>
            <a:pPr lvl="1"/>
            <a:r>
              <a:rPr lang="en-US" dirty="0"/>
              <a:t>Container Orchestration: Managing and orchestrating training jobs using containerized environments (e.g., Kubernetes) to optimize resource utilization and scalability.</a:t>
            </a:r>
          </a:p>
          <a:p>
            <a:pPr lvl="1"/>
            <a:r>
              <a:rPr lang="en-US" dirty="0"/>
              <a:t>Monitoring and Debugging: Implementing robust monitoring and logging mechanisms to track model performance, diagnose issues, and optimize training workflows in a distributed cloud-native setting.</a:t>
            </a:r>
          </a:p>
        </p:txBody>
      </p:sp>
    </p:spTree>
    <p:extLst>
      <p:ext uri="{BB962C8B-B14F-4D97-AF65-F5344CB8AC3E}">
        <p14:creationId xmlns:p14="http://schemas.microsoft.com/office/powerpoint/2010/main" val="249326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FOR CLOUD NATIVE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Model Serving</a:t>
            </a:r>
          </a:p>
          <a:p>
            <a:pPr marL="0" indent="0">
              <a:buNone/>
            </a:pPr>
            <a:r>
              <a:rPr lang="en-US" dirty="0"/>
              <a:t>Model serving for cloud native artificial intelligence presents several challenges that need to be addressed for efficient and scalable deployment:</a:t>
            </a:r>
          </a:p>
          <a:p>
            <a:r>
              <a:rPr lang="en-US" dirty="0"/>
              <a:t>Scalability and Resource Management: Ensuring that model inference can scale dynamically based on workload demands while efficiently managing computational resources like CPU, memory, and GPU resources.</a:t>
            </a:r>
          </a:p>
          <a:p>
            <a:r>
              <a:rPr lang="en-US" dirty="0"/>
              <a:t>Versioning and Deployment: Managing multiple versions of AI models and deploying them seamlessly across distributed environments, ensuring backward compatibility and smooth transitions.	</a:t>
            </a:r>
          </a:p>
          <a:p>
            <a:r>
              <a:rPr lang="en-US" dirty="0"/>
              <a:t>Real-time Inference and Latency: Meeting stringent latency requirements for real-time inference, especially in applications like streaming analytics or online recommendations, requires optimizing model serving pipelines and leveraging edge computing.</a:t>
            </a:r>
          </a:p>
          <a:p>
            <a:r>
              <a:rPr lang="en-US" dirty="0"/>
              <a:t>Monitoring and Observability: Implementing robust monitoring and observability tools to track model performance, detect anomalies, and ensure reliability, especially in complex distributed environments involving microservices and container orchestration platforms like Kubernetes.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939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FOR CLOUD NATIVE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User Experience</a:t>
            </a:r>
          </a:p>
          <a:p>
            <a:pPr marL="0" indent="0">
              <a:buNone/>
            </a:pPr>
            <a:r>
              <a:rPr lang="en-US" dirty="0"/>
              <a:t>Adoption of cloud native technologies (e.g., containers, Kubernetes) enables portability and scalability but presents a steep learning curve for users transitioning from traditional systems.</a:t>
            </a:r>
          </a:p>
          <a:p>
            <a:r>
              <a:rPr lang="en-US" dirty="0"/>
              <a:t>Seamless AI Pipeline Development: Providing a streamlined user experience for AI practitioners involves offering user-friendly Python SDKs that abstract away Kubernetes complexities.</a:t>
            </a:r>
          </a:p>
          <a:p>
            <a:r>
              <a:rPr lang="en-US" dirty="0"/>
              <a:t>Bridge Between Big Data and ML Ecosystems: It requires enhancements in data loading tools and integration of large-scale data preparation solutions to optimize IO overhead in training workloads.</a:t>
            </a:r>
          </a:p>
          <a:p>
            <a:r>
              <a:rPr lang="en-US" dirty="0"/>
              <a:t>Simplifying Deployment and Maintenance: Simplifying the deployment and upgrade paths for ML workloads on Kubernetes, including managing GPU drivers and ensuring resilience to Kubernetes upgrades, is essential for user adoption and ease of maintenance.</a:t>
            </a:r>
          </a:p>
          <a:p>
            <a:r>
              <a:rPr lang="en-US" dirty="0"/>
              <a:t>User Experience and Observability: Improving multi-tenancy management with clear resource allocation tools and enhancing observability and debugging capabilities are critical for non-admin users to navigate complex distributed environments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92647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PATH FORWARD WITH CLOUD NATIVE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Recommendations for Implementing CNAI:</a:t>
            </a:r>
          </a:p>
          <a:p>
            <a:r>
              <a:rPr lang="en-US" dirty="0"/>
              <a:t>Embrace flexibility by leveraging popular tools and techniques that interface with cloud resources effectively, ensuring adaptability to evolving AI offerings.</a:t>
            </a:r>
          </a:p>
          <a:p>
            <a:r>
              <a:rPr lang="en-US" dirty="0"/>
              <a:t>Enhance sustainability by improving accountability for AI workload environmental impact, integrating cloud native technologies for workload optimization, and advocating standardized methodologies for environmental impact assessments.</a:t>
            </a:r>
          </a:p>
          <a:p>
            <a:r>
              <a:rPr lang="en-US" dirty="0"/>
              <a:t>Address custom platform dependencies by ensuring cloud native environments support necessary GPU drivers and configurations critical for AI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90142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PATH FORWARD WITH CLOUD NATIVE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Evolving Solutions for AI/ML:</a:t>
            </a:r>
          </a:p>
          <a:p>
            <a:r>
              <a:rPr lang="en-US" b="1" dirty="0"/>
              <a:t>Orchestration with Kubeflow: </a:t>
            </a:r>
            <a:r>
              <a:rPr lang="en-US" dirty="0"/>
              <a:t>Utilize Kubeflow as a Cloud Native AI tool supporting ML Operations (</a:t>
            </a:r>
            <a:r>
              <a:rPr lang="en-US" dirty="0" err="1"/>
              <a:t>MLOps</a:t>
            </a:r>
            <a:r>
              <a:rPr lang="en-US" dirty="0"/>
              <a:t>) by leveraging Kubernetes for scalable and efficient AI/ML workflows.</a:t>
            </a:r>
          </a:p>
          <a:p>
            <a:r>
              <a:rPr lang="en-US" b="1" dirty="0"/>
              <a:t>Context with Vector Databases: </a:t>
            </a:r>
            <a:r>
              <a:rPr lang="en-US" dirty="0"/>
              <a:t>Implement vector databases to enrich AI model prompts, enabling diverse input handling and context enrichment for Generative AI systems.</a:t>
            </a:r>
          </a:p>
          <a:p>
            <a:r>
              <a:rPr lang="en-US" b="1" dirty="0"/>
              <a:t>Observability via </a:t>
            </a:r>
            <a:r>
              <a:rPr lang="en-US" b="1" dirty="0" err="1"/>
              <a:t>OpenLLMetry</a:t>
            </a:r>
            <a:r>
              <a:rPr lang="en-US" b="1" dirty="0"/>
              <a:t>: </a:t>
            </a:r>
            <a:r>
              <a:rPr lang="en-US" dirty="0"/>
              <a:t>Leverage </a:t>
            </a:r>
            <a:r>
              <a:rPr lang="en-US" dirty="0" err="1"/>
              <a:t>OpenLLMetry</a:t>
            </a:r>
            <a:r>
              <a:rPr lang="en-US" dirty="0"/>
              <a:t> for comprehensive Observability of Generative AI, aiding in improving model performance and fine-tuning workflows.</a:t>
            </a:r>
          </a:p>
        </p:txBody>
      </p:sp>
    </p:spTree>
    <p:extLst>
      <p:ext uri="{BB962C8B-B14F-4D97-AF65-F5344CB8AC3E}">
        <p14:creationId xmlns:p14="http://schemas.microsoft.com/office/powerpoint/2010/main" val="33203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1022</Words>
  <Application>Microsoft Office PowerPoint</Application>
  <PresentationFormat>Custom</PresentationFormat>
  <Paragraphs>62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Cloud Native AI Introduction, Challenges and Path Forward</vt:lpstr>
      <vt:lpstr>Introduction</vt:lpstr>
      <vt:lpstr>Why Cloud Native Artificial Intelligence?</vt:lpstr>
      <vt:lpstr>CHALLENGES FOR CLOUD NATIVE ARTIFICIAL INTELLIGENCE</vt:lpstr>
      <vt:lpstr>CHALLENGES FOR CLOUD NATIVE ARTIFICIAL INTELLIGENCE</vt:lpstr>
      <vt:lpstr>CHALLENGES FOR CLOUD NATIVE ARTIFICIAL INTELLIGENCE</vt:lpstr>
      <vt:lpstr>CHALLENGES FOR CLOUD NATIVE ARTIFICIAL INTELLIGENCE</vt:lpstr>
      <vt:lpstr>PATH FORWARD WITH CLOUD NATIVE ARTIFICIAL INTELLIGENCE</vt:lpstr>
      <vt:lpstr>PATH FORWARD WITH CLOUD NATIVE ARTIFICIAL INTELLIGENCE</vt:lpstr>
      <vt:lpstr>PATH FORWARD WITH CLOUD NATIVE ARTIFICIAL INTELLIGENCE</vt:lpstr>
      <vt:lpstr>FUTURE OF CNAI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2024-04-27T07:44:32Z</dcterms:created>
  <dcterms:modified xsi:type="dcterms:W3CDTF">2024-04-27T08:19:19Z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