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66" r:id="rId5"/>
    <p:sldId id="257" r:id="rId6"/>
    <p:sldId id="273" r:id="rId7"/>
    <p:sldId id="263" r:id="rId8"/>
    <p:sldId id="264" r:id="rId9"/>
    <p:sldId id="267" r:id="rId10"/>
    <p:sldId id="258" r:id="rId11"/>
    <p:sldId id="261" r:id="rId12"/>
    <p:sldId id="268" r:id="rId13"/>
    <p:sldId id="274" r:id="rId14"/>
    <p:sldId id="276" r:id="rId15"/>
    <p:sldId id="289" r:id="rId16"/>
    <p:sldId id="277" r:id="rId17"/>
    <p:sldId id="269" r:id="rId18"/>
    <p:sldId id="259" r:id="rId19"/>
    <p:sldId id="284" r:id="rId20"/>
    <p:sldId id="275" r:id="rId21"/>
    <p:sldId id="283" r:id="rId22"/>
    <p:sldId id="278" r:id="rId23"/>
    <p:sldId id="280" r:id="rId24"/>
    <p:sldId id="281" r:id="rId25"/>
    <p:sldId id="282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Saeed Alam" userId="f97c758be4cc68e5" providerId="LiveId" clId="{85C19348-14FF-4CFE-AFA7-1C2F0E38AA8B}"/>
    <pc:docChg chg="custSel modSld">
      <pc:chgData name="Kazi Saeed Alam" userId="f97c758be4cc68e5" providerId="LiveId" clId="{85C19348-14FF-4CFE-AFA7-1C2F0E38AA8B}" dt="2024-01-08T19:00:02.585" v="0" actId="478"/>
      <pc:docMkLst>
        <pc:docMk/>
      </pc:docMkLst>
      <pc:sldChg chg="delSp mod delAnim">
        <pc:chgData name="Kazi Saeed Alam" userId="f97c758be4cc68e5" providerId="LiveId" clId="{85C19348-14FF-4CFE-AFA7-1C2F0E38AA8B}" dt="2024-01-08T19:00:02.585" v="0" actId="478"/>
        <pc:sldMkLst>
          <pc:docMk/>
          <pc:sldMk cId="2086057254" sldId="283"/>
        </pc:sldMkLst>
        <pc:picChg chg="del">
          <ac:chgData name="Kazi Saeed Alam" userId="f97c758be4cc68e5" providerId="LiveId" clId="{85C19348-14FF-4CFE-AFA7-1C2F0E38AA8B}" dt="2024-01-08T19:00:02.585" v="0" actId="478"/>
          <ac:picMkLst>
            <pc:docMk/>
            <pc:sldMk cId="2086057254" sldId="283"/>
            <ac:picMk id="7" creationId="{46DC7EA5-7D05-46B7-86C9-FCC61EAE87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EFC3-033B-40A6-A5AF-163B4DFEB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FFC78-88CD-469A-9AC5-ED1B0DAE5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9F5F-92DC-4BAF-BCEE-93D1260D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0603-9CD4-47A7-8C30-901D3AB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C320-B8B4-4B22-B7A1-FC53AE1B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31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124-0686-43C3-9809-7E6D6362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58549-E4DB-4276-B06D-7F1A9929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456D-2F4C-48E3-83F2-3C89C30A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C939-8544-4670-9558-90F95E47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5AEB-DEFC-4C1B-8C55-9AB155F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0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A4A9-7EF8-4949-B845-4297C9A0F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AC95-5742-44D7-ADAF-EB6F18E5D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E371-A948-4F79-B182-BA2A4C54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5A59-F286-46EA-8101-BD784D4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E2B-3E37-4C29-A4B8-75923B0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C8CC-14C0-4CB3-81BA-32AB97A7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1AD4-CB60-44DD-BCED-30E18EA4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CD38-A412-4F0E-83AF-C0897528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EE91-DB79-4B0C-B568-93D9492C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E03C-8F7A-4C10-B139-3236A13E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0742-2682-4CC5-A153-DCBE323D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0532-FAF2-4022-8E0F-B218F43B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151F-A849-4A99-A281-CE263E59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61F-AD48-4C48-B780-6DD81258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620E-F3A6-4D3C-9B09-5FCA9FF9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8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FD28-161B-4782-B154-2E643461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CA8B-2E10-4A6C-81AF-CACA0D9B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6B25-15F7-4E84-9786-5D191417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55F6-1414-4620-8C2E-DAF01904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7F9F3-0E39-4737-90EF-3BF7858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F4A4-CCE6-4888-9E23-5A1B5C2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3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F1DB-676F-4D0B-9050-34D22D45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E2E99-3523-4BB5-A74D-F7239582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B075-4F45-4676-A55A-9C26DDE16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97588-B79F-40D0-B7B4-EECBA15E8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8077-ED79-4D5F-AF50-684774C3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3EBF9-215C-4155-869C-598FB8E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A81-4024-4E92-A6CB-7EACC068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39D7-DAF2-4E88-9952-95785012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6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2EBA-C9A2-4519-9594-DF44A335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AE7D5-E98C-42B4-9BE2-65BD7F44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5F045-E6CC-4A77-920D-8A86895C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4E5E-92EA-4038-B019-2DD95A2D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5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33329-7A66-45E0-937E-53C650E3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F324-1FA3-4EE2-929E-67144E56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E4D3-FF72-4FF9-BDA4-D52015D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93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C485-759F-43BA-855D-7F25D4DC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43CC-FA6A-481D-A434-E7428EA6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D5F3D-72CE-4A80-AEBF-C1A1A779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2966D-C0D6-4086-BC88-BFD542C9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C96B-9358-4D1F-90F6-AA480B7A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C7CB0-A686-4A2B-BE80-C51D43BE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91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D929-276B-4499-99A1-1C1BF06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8CD09-2B0F-459B-B18C-5644353F2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8523A-0D7F-4F23-A8F8-96FEAAF0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6C35-B8BF-4ED6-BFC3-F96C7C81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F15C-FE0F-44F2-B489-964E1D86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1F74-EDD2-436A-8B2F-5AFCC3AD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0761E-1D9E-4569-8508-8BCFC658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0AF9-6C66-40C4-A5EE-54830412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FC5E-AC93-480E-A9F8-153DD122D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FBB2-5CCE-4E3E-8D07-034A588A83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F78E-5E53-48FA-8E92-615A7B81F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661E-4253-492F-81DB-8678545AF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9016-B749-446B-9F92-5B43C2B879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0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C860-FA6C-4035-A760-2E6A75EAB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D57D8-FC91-489A-8A0F-11B9E5E18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31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9E2EC-6004-4848-BC64-C2396A3A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SG" dirty="0"/>
              <a:t>Extract time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8ED11-7FCB-4CFC-B243-BABE1E70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009979"/>
            <a:ext cx="5069382" cy="191369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5D1B0-BAA5-4DA3-8E58-409D34DE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SG" sz="2400" dirty="0"/>
              <a:t>Change directory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2400" dirty="0" err="1"/>
              <a:t>largest_time</a:t>
            </a:r>
            <a:r>
              <a:rPr lang="en-SG" sz="2400" dirty="0"/>
              <a:t>: the time point of end diastolic</a:t>
            </a:r>
          </a:p>
          <a:p>
            <a:pPr marL="514350" indent="-514350">
              <a:buAutoNum type="arabicPeriod"/>
            </a:pPr>
            <a:r>
              <a:rPr lang="en-SG" sz="2400" dirty="0"/>
              <a:t>start slice: enter; end slice: enter</a:t>
            </a:r>
          </a:p>
          <a:p>
            <a:pPr marL="514350" indent="-514350">
              <a:buAutoNum type="arabicPeriod"/>
            </a:pPr>
            <a:r>
              <a:rPr lang="en-SG" sz="2400" dirty="0"/>
              <a:t>choose 2 big grid</a:t>
            </a:r>
          </a:p>
          <a:p>
            <a:pPr marL="514350" indent="-514350">
              <a:buAutoNum type="arabicPeriod"/>
            </a:pPr>
            <a:r>
              <a:rPr lang="en-SG" sz="2400" dirty="0"/>
              <a:t>crop and right click to crop image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1884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ECE3-D992-4EB6-B364-F0F9F32C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SG" dirty="0" err="1"/>
              <a:t>View_across_time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49CB-32B9-40BD-BBD2-BECA919D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6170428" cy="3972926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SG" sz="2400" dirty="0"/>
              <a:t>Change the following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err="1"/>
              <a:t>numTimes</a:t>
            </a:r>
            <a:r>
              <a:rPr lang="en-SG" dirty="0"/>
              <a:t>=36;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err="1"/>
              <a:t>sliceNum</a:t>
            </a:r>
            <a:r>
              <a:rPr lang="en-SG" dirty="0"/>
              <a:t>=6; (the slice of interest)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 err="1"/>
              <a:t>maxSlice</a:t>
            </a:r>
            <a:r>
              <a:rPr lang="en-SG" dirty="0"/>
              <a:t>=16;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Left and right arrow: change time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Top and bottom arrow: change slice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Aim: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to check if images are sliced correctly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dirty="0"/>
              <a:t>To find end systolic and end diastolic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439FC-8867-4436-AA07-9BA0A3AEC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" r="1027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3714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057181-76BD-40BE-8E5F-3B5DA9D99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Image registration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D593C9-845F-4FF3-B73D-8C7C3F1C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rgbClr val="FFFFFF"/>
                </a:solidFill>
              </a:rPr>
              <a:t>Register </a:t>
            </a:r>
            <a:r>
              <a:rPr lang="en-US" altLang="zh-CN" dirty="0">
                <a:solidFill>
                  <a:srgbClr val="FFFFFF"/>
                </a:solidFill>
              </a:rPr>
              <a:t>one </a:t>
            </a:r>
            <a:r>
              <a:rPr lang="en-SG" altLang="zh-CN" dirty="0">
                <a:solidFill>
                  <a:srgbClr val="FFFFFF"/>
                </a:solidFill>
              </a:rPr>
              <a:t>slice at different time</a:t>
            </a:r>
            <a:endParaRPr lang="en-SG" dirty="0">
              <a:solidFill>
                <a:srgbClr val="FFFFFF"/>
              </a:solidFill>
            </a:endParaRPr>
          </a:p>
          <a:p>
            <a:r>
              <a:rPr lang="en-SG" dirty="0">
                <a:solidFill>
                  <a:srgbClr val="FFFFFF"/>
                </a:solidFill>
              </a:rPr>
              <a:t>2D_registration.py </a:t>
            </a:r>
          </a:p>
        </p:txBody>
      </p:sp>
    </p:spTree>
    <p:extLst>
      <p:ext uri="{BB962C8B-B14F-4D97-AF65-F5344CB8AC3E}">
        <p14:creationId xmlns:p14="http://schemas.microsoft.com/office/powerpoint/2010/main" val="50917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B6251-FCC8-42F9-964F-5111CB3AD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84"/>
          <a:stretch/>
        </p:blipFill>
        <p:spPr>
          <a:xfrm>
            <a:off x="177291" y="144150"/>
            <a:ext cx="3102838" cy="423862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4B3B59-B3ED-4AA0-A03E-B480A2303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3200" dirty="0"/>
              <a:t>1. Load image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11D91B-1FC5-478C-9739-9181CE4C5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3200" dirty="0"/>
              <a:t>2. Register image with respect to t0 and the previous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D5C37-1477-4E56-A8A3-F87200A4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2" y="4077039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Image registration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change file directory and run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6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1D6EEF-7483-46E3-86DC-3C3BEBB4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Initialisation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59A7E-CCC8-4BE5-8490-DD9A7501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5BB5F"/>
                </a:solidFill>
                <a:latin typeface="+mn-lt"/>
                <a:ea typeface="+mn-ea"/>
                <a:cs typeface="+mn-cs"/>
              </a:rPr>
              <a:t>This step is done after registration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B11EB88-D62F-4478-96EA-C04804B2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63" y="2509911"/>
            <a:ext cx="95751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EBDEDA-EC03-4A71-9728-2F0E7244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Batch correction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369A0C-A1BB-4CAA-A744-EAEFEB26D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en-SG" dirty="0">
                <a:solidFill>
                  <a:srgbClr val="FFFFFF"/>
                </a:solidFill>
              </a:rPr>
              <a:t>Packages needed: https://pypi.org/user/choonhwai/</a:t>
            </a:r>
          </a:p>
        </p:txBody>
      </p:sp>
    </p:spTree>
    <p:extLst>
      <p:ext uri="{BB962C8B-B14F-4D97-AF65-F5344CB8AC3E}">
        <p14:creationId xmlns:p14="http://schemas.microsoft.com/office/powerpoint/2010/main" val="352530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25E-8E54-465F-A5B8-9D5A77B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SG"/>
              <a:t>Batch correction  (Loadsolver.py)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D27A-84B2-4FA5-B488-B591AF8B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SG" sz="2000" dirty="0"/>
              <a:t>Upload ImageReg_t0_RMS and _init.txt to WinSCP</a:t>
            </a:r>
          </a:p>
          <a:p>
            <a:r>
              <a:rPr lang="en-SG" sz="2000" dirty="0"/>
              <a:t>Open Putty with name of external (</a:t>
            </a:r>
            <a:r>
              <a:rPr lang="en-SG" sz="2000" dirty="0" err="1"/>
              <a:t>yaplab</a:t>
            </a:r>
            <a:r>
              <a:rPr lang="en-SG" sz="2000" dirty="0"/>
              <a:t>)</a:t>
            </a:r>
          </a:p>
          <a:p>
            <a:r>
              <a:rPr lang="en-US" altLang="zh-CN" sz="2000" dirty="0"/>
              <a:t>Run loadsolver.py</a:t>
            </a:r>
          </a:p>
          <a:p>
            <a:r>
              <a:rPr lang="en-US" altLang="zh-CN" sz="2000" dirty="0"/>
              <a:t>Change file location and </a:t>
            </a:r>
            <a:r>
              <a:rPr lang="en-US" altLang="zh-CN" sz="2000" dirty="0" err="1"/>
              <a:t>timestepNo</a:t>
            </a:r>
            <a:endParaRPr lang="en-US" altLang="zh-CN" sz="2000" dirty="0"/>
          </a:p>
          <a:p>
            <a:r>
              <a:rPr lang="en-US" sz="2000" dirty="0"/>
              <a:t>*the pc runs on Linux, format a bit different from that in windows.(no need \\)</a:t>
            </a:r>
            <a:endParaRPr lang="en-SG" sz="2000" dirty="0"/>
          </a:p>
          <a:p>
            <a:endParaRPr lang="en-SG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66E19-5B3E-43A4-990F-F88EAC1F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80" y="1396100"/>
            <a:ext cx="2364317" cy="591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97132-DAE4-4602-B1BC-2CC3E48D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4490936"/>
            <a:ext cx="5446184" cy="1170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F2571-B171-4069-930E-FCFD02A26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605" y="967070"/>
            <a:ext cx="2364317" cy="11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EBDEDA-EC03-4A71-9728-2F0E7244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Segmentation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369A0C-A1BB-4CAA-A744-EAEFEB26D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en-SG" dirty="0">
                <a:solidFill>
                  <a:srgbClr val="FFFFFF"/>
                </a:solidFill>
              </a:rPr>
              <a:t>Segment myocardium from the images for one particular slice at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71522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4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EFCFD-08E7-48F7-B710-D778753C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SG" dirty="0">
                <a:solidFill>
                  <a:srgbClr val="FFFFFF"/>
                </a:solidFill>
              </a:rPr>
              <a:t>Image segmentation (</a:t>
            </a:r>
            <a:r>
              <a:rPr lang="en-SG" dirty="0" err="1">
                <a:solidFill>
                  <a:srgbClr val="FFFFFF"/>
                </a:solidFill>
              </a:rPr>
              <a:t>lazysnap</a:t>
            </a:r>
            <a:r>
              <a:rPr lang="en-SG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71FFD-E403-4543-A8A2-3F6A6980A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719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D88D-85B2-427E-8507-1F7ECCFC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rgbClr val="FFFFFF"/>
                </a:solidFill>
              </a:rPr>
              <a:t>1. Three time points to segment </a:t>
            </a:r>
          </a:p>
          <a:p>
            <a:pPr marL="914400" lvl="1" indent="-457200">
              <a:buAutoNum type="arabicPeriod"/>
            </a:pPr>
            <a:r>
              <a:rPr lang="en-SG" sz="2000" dirty="0">
                <a:solidFill>
                  <a:srgbClr val="FFFFFF"/>
                </a:solidFill>
              </a:rPr>
              <a:t>End-systolic</a:t>
            </a:r>
          </a:p>
          <a:p>
            <a:pPr marL="914400" lvl="1" indent="-457200">
              <a:buAutoNum type="arabicPeriod"/>
            </a:pPr>
            <a:r>
              <a:rPr lang="en-SG" sz="2000" dirty="0">
                <a:solidFill>
                  <a:srgbClr val="FFFFFF"/>
                </a:solidFill>
              </a:rPr>
              <a:t>End-diastolic</a:t>
            </a:r>
          </a:p>
          <a:p>
            <a:pPr marL="914400" lvl="1" indent="-457200">
              <a:buAutoNum type="arabicPeriod"/>
            </a:pPr>
            <a:r>
              <a:rPr lang="en-SG" sz="2000" dirty="0">
                <a:solidFill>
                  <a:srgbClr val="FFFFFF"/>
                </a:solidFill>
              </a:rPr>
              <a:t>The first time point</a:t>
            </a:r>
          </a:p>
          <a:p>
            <a:pPr marL="0" indent="0">
              <a:buNone/>
            </a:pPr>
            <a:endParaRPr lang="en-SG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SG" sz="2400" dirty="0">
                <a:solidFill>
                  <a:srgbClr val="FFFFFF"/>
                </a:solidFill>
              </a:rPr>
              <a:t>2. Input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FFFFF"/>
                </a:solidFill>
              </a:rPr>
              <a:t>Give the number of slice/time:</a:t>
            </a:r>
          </a:p>
          <a:p>
            <a:pPr marL="0" indent="0">
              <a:buNone/>
            </a:pPr>
            <a:r>
              <a:rPr lang="en-SG" sz="1800" dirty="0">
                <a:solidFill>
                  <a:srgbClr val="FFFFFF"/>
                </a:solidFill>
              </a:rPr>
              <a:t>The slice/time of interest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FFFFF"/>
                </a:solidFill>
              </a:rPr>
              <a:t>Start slice/time:</a:t>
            </a:r>
          </a:p>
          <a:p>
            <a:pPr marL="0" indent="0">
              <a:buNone/>
            </a:pPr>
            <a:r>
              <a:rPr lang="en-SG" sz="1800" dirty="0">
                <a:solidFill>
                  <a:srgbClr val="FFFFFF"/>
                </a:solidFill>
              </a:rPr>
              <a:t>The slice/time of interest</a:t>
            </a:r>
          </a:p>
        </p:txBody>
      </p:sp>
    </p:spTree>
    <p:extLst>
      <p:ext uri="{BB962C8B-B14F-4D97-AF65-F5344CB8AC3E}">
        <p14:creationId xmlns:p14="http://schemas.microsoft.com/office/powerpoint/2010/main" val="3700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C4E13F-3FAB-46E6-9C0D-712B3C5C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Only 3D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612ED-D227-41A1-A292-CBE7F693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S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1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007C-6DA1-4BB7-A857-DF839154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D449-D7E0-43D7-A23F-85FA4A3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Slice the .vol data: Extract time</a:t>
            </a:r>
          </a:p>
          <a:p>
            <a:r>
              <a:rPr lang="en-SG" dirty="0"/>
              <a:t>*Image registration (</a:t>
            </a:r>
            <a:r>
              <a:rPr lang="en-SG" dirty="0" err="1"/>
              <a:t>py</a:t>
            </a:r>
            <a:r>
              <a:rPr lang="en-SG" dirty="0"/>
              <a:t> code) </a:t>
            </a:r>
            <a:r>
              <a:rPr lang="en-SG" dirty="0">
                <a:sym typeface="Wingdings" panose="05000000000000000000" pitchFamily="2" charset="2"/>
              </a:rPr>
              <a:t> initialisation  batch correction(loadsolver.py) to get a </a:t>
            </a:r>
            <a:r>
              <a:rPr lang="en-SG" dirty="0" err="1">
                <a:sym typeface="Wingdings" panose="05000000000000000000" pitchFamily="2" charset="2"/>
              </a:rPr>
              <a:t>bspline</a:t>
            </a:r>
            <a:r>
              <a:rPr lang="en-SG" dirty="0">
                <a:sym typeface="Wingdings" panose="05000000000000000000" pitchFamily="2" charset="2"/>
              </a:rPr>
              <a:t> </a:t>
            </a:r>
            <a:r>
              <a:rPr lang="en-SG" dirty="0" err="1">
                <a:sym typeface="Wingdings" panose="05000000000000000000" pitchFamily="2" charset="2"/>
              </a:rPr>
              <a:t>fourier</a:t>
            </a:r>
            <a:r>
              <a:rPr lang="en-SG" dirty="0">
                <a:sym typeface="Wingdings" panose="05000000000000000000" pitchFamily="2" charset="2"/>
              </a:rPr>
              <a:t> txt</a:t>
            </a:r>
          </a:p>
          <a:p>
            <a:r>
              <a:rPr lang="en-SG" dirty="0">
                <a:sym typeface="Wingdings" panose="05000000000000000000" pitchFamily="2" charset="2"/>
              </a:rPr>
              <a:t>*Segmentation(lazy snap 3 time points)  3D reconstruction (using </a:t>
            </a:r>
            <a:r>
              <a:rPr lang="en-SG" dirty="0" err="1">
                <a:sym typeface="Wingdings" panose="05000000000000000000" pitchFamily="2" charset="2"/>
              </a:rPr>
              <a:t>vmtk</a:t>
            </a:r>
            <a:r>
              <a:rPr lang="en-SG" dirty="0">
                <a:sym typeface="Wingdings" panose="05000000000000000000" pitchFamily="2" charset="2"/>
              </a:rPr>
              <a:t> to generate </a:t>
            </a:r>
            <a:r>
              <a:rPr lang="en-SG" dirty="0" err="1">
                <a:sym typeface="Wingdings" panose="05000000000000000000" pitchFamily="2" charset="2"/>
              </a:rPr>
              <a:t>stl</a:t>
            </a:r>
            <a:r>
              <a:rPr lang="en-SG" dirty="0">
                <a:sym typeface="Wingdings" panose="05000000000000000000" pitchFamily="2" charset="2"/>
              </a:rPr>
              <a:t>)  check </a:t>
            </a:r>
            <a:r>
              <a:rPr lang="en-SG" dirty="0" err="1">
                <a:sym typeface="Wingdings" panose="05000000000000000000" pitchFamily="2" charset="2"/>
              </a:rPr>
              <a:t>stl</a:t>
            </a:r>
            <a:r>
              <a:rPr lang="en-SG" dirty="0">
                <a:sym typeface="Wingdings" panose="05000000000000000000" pitchFamily="2" charset="2"/>
              </a:rPr>
              <a:t> shape (</a:t>
            </a:r>
            <a:r>
              <a:rPr lang="en-SG" dirty="0" err="1">
                <a:sym typeface="Wingdings" panose="05000000000000000000" pitchFamily="2" charset="2"/>
              </a:rPr>
              <a:t>check_stl_fit.m</a:t>
            </a:r>
            <a:r>
              <a:rPr lang="en-SG" dirty="0">
                <a:sym typeface="Wingdings" panose="05000000000000000000" pitchFamily="2" charset="2"/>
              </a:rPr>
              <a:t>)</a:t>
            </a:r>
            <a:endParaRPr lang="en-SG" dirty="0"/>
          </a:p>
          <a:p>
            <a:r>
              <a:rPr lang="en-SG" dirty="0"/>
              <a:t>**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txt+stl</a:t>
            </a:r>
            <a:r>
              <a:rPr lang="en-SG" dirty="0">
                <a:sym typeface="Wingdings" panose="05000000000000000000" pitchFamily="2" charset="2"/>
              </a:rPr>
              <a:t> to generate </a:t>
            </a:r>
            <a:r>
              <a:rPr lang="en-SG" dirty="0" err="1">
                <a:sym typeface="Wingdings" panose="05000000000000000000" pitchFamily="2" charset="2"/>
              </a:rPr>
              <a:t>stl</a:t>
            </a:r>
            <a:r>
              <a:rPr lang="en-SG" dirty="0">
                <a:sym typeface="Wingdings" panose="05000000000000000000" pitchFamily="2" charset="2"/>
              </a:rPr>
              <a:t> video using </a:t>
            </a:r>
            <a:r>
              <a:rPr lang="en-SG" dirty="0" err="1">
                <a:sym typeface="Wingdings" panose="05000000000000000000" pitchFamily="2" charset="2"/>
              </a:rPr>
              <a:t>generate_fourier_stl</a:t>
            </a:r>
            <a:r>
              <a:rPr lang="en-SG" dirty="0">
                <a:sym typeface="Wingdings" panose="05000000000000000000" pitchFamily="2" charset="2"/>
              </a:rPr>
              <a:t> for all time points</a:t>
            </a:r>
          </a:p>
          <a:p>
            <a:r>
              <a:rPr lang="en-SG" dirty="0">
                <a:sym typeface="Wingdings" panose="05000000000000000000" pitchFamily="2" charset="2"/>
              </a:rPr>
              <a:t>Strain information + …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752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A84F0-0E68-45C1-989A-C5E36E1D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SG" sz="2600">
                <a:solidFill>
                  <a:srgbClr val="FFFFFF"/>
                </a:solidFill>
              </a:rPr>
              <a:t>VMTK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94CBD-7D30-4A02-98BC-1FA04E51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94276"/>
            <a:ext cx="7188199" cy="29291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E160-7CAA-4EFE-9CBC-7A5A63D9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SG" dirty="0"/>
              <a:t>Change file location and run VMTP</a:t>
            </a:r>
          </a:p>
          <a:p>
            <a:r>
              <a:rPr lang="en-SG" dirty="0"/>
              <a:t>It will generate a vmtk.txt</a:t>
            </a:r>
          </a:p>
        </p:txBody>
      </p:sp>
    </p:spTree>
    <p:extLst>
      <p:ext uri="{BB962C8B-B14F-4D97-AF65-F5344CB8AC3E}">
        <p14:creationId xmlns:p14="http://schemas.microsoft.com/office/powerpoint/2010/main" val="424894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5B42-121E-4678-8F05-1BFF2C3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SG" sz="2800" dirty="0" err="1">
                <a:solidFill>
                  <a:schemeClr val="bg1"/>
                </a:solidFill>
              </a:rPr>
              <a:t>Geomagic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AE07-7EAC-4521-AA99-20C37A53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algn="just"/>
            <a:r>
              <a:rPr lang="en-SG" sz="3200" dirty="0">
                <a:solidFill>
                  <a:schemeClr val="bg1"/>
                </a:solidFill>
              </a:rPr>
              <a:t>To repair the </a:t>
            </a:r>
            <a:r>
              <a:rPr lang="en-SG" sz="3200" dirty="0" err="1">
                <a:solidFill>
                  <a:schemeClr val="bg1"/>
                </a:solidFill>
              </a:rPr>
              <a:t>stl</a:t>
            </a:r>
            <a:r>
              <a:rPr lang="en-SG" sz="3200" dirty="0">
                <a:solidFill>
                  <a:schemeClr val="bg1"/>
                </a:solidFill>
              </a:rPr>
              <a:t> file from segmentation.</a:t>
            </a:r>
          </a:p>
          <a:p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5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5B42-121E-4678-8F05-1BFF2C3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SG" sz="2800">
                <a:solidFill>
                  <a:schemeClr val="bg1"/>
                </a:solidFill>
              </a:rPr>
              <a:t>Check_stl</a:t>
            </a:r>
            <a:r>
              <a:rPr lang="en-US" sz="2800">
                <a:solidFill>
                  <a:schemeClr val="bg1"/>
                </a:solidFill>
              </a:rPr>
              <a:t>_fit</a:t>
            </a:r>
            <a:endParaRPr lang="en-SG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AE07-7EAC-4521-AA99-20C37A53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SG" dirty="0">
                <a:solidFill>
                  <a:schemeClr val="bg1"/>
                </a:solidFill>
              </a:rPr>
              <a:t>After generating </a:t>
            </a:r>
            <a:r>
              <a:rPr lang="en-SG" dirty="0" err="1">
                <a:solidFill>
                  <a:schemeClr val="bg1"/>
                </a:solidFill>
              </a:rPr>
              <a:t>stl</a:t>
            </a:r>
            <a:r>
              <a:rPr lang="en-SG" dirty="0">
                <a:solidFill>
                  <a:schemeClr val="bg1"/>
                </a:solidFill>
              </a:rPr>
              <a:t> file</a:t>
            </a:r>
          </a:p>
          <a:p>
            <a:pPr algn="just"/>
            <a:r>
              <a:rPr lang="en-SG" dirty="0">
                <a:solidFill>
                  <a:schemeClr val="bg1"/>
                </a:solidFill>
              </a:rPr>
              <a:t>To compare segmented with original images.</a:t>
            </a:r>
          </a:p>
          <a:p>
            <a:pPr algn="just"/>
            <a:r>
              <a:rPr lang="en-SG" dirty="0">
                <a:solidFill>
                  <a:schemeClr val="bg1"/>
                </a:solidFill>
              </a:rPr>
              <a:t>Change file location and scale and slice number and run the code.</a:t>
            </a:r>
          </a:p>
          <a:p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CA0B2-147F-40B6-B87D-3717745C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78" y="643467"/>
            <a:ext cx="613053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10CF3-7A7D-4492-892E-8B613D73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SG" sz="2800" dirty="0" err="1">
                <a:solidFill>
                  <a:schemeClr val="bg1"/>
                </a:solidFill>
              </a:rPr>
              <a:t>Generate_fourier_stls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8C7E-F107-439B-9C19-B05A6023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Change directory and run</a:t>
            </a:r>
          </a:p>
          <a:p>
            <a:r>
              <a:rPr lang="en-SG" dirty="0">
                <a:solidFill>
                  <a:schemeClr val="bg1"/>
                </a:solidFill>
              </a:rPr>
              <a:t>To generate </a:t>
            </a:r>
            <a:r>
              <a:rPr lang="en-SG" dirty="0" err="1">
                <a:solidFill>
                  <a:schemeClr val="bg1"/>
                </a:solidFill>
              </a:rPr>
              <a:t>stls</a:t>
            </a:r>
            <a:r>
              <a:rPr lang="en-SG" dirty="0">
                <a:solidFill>
                  <a:schemeClr val="bg1"/>
                </a:solidFill>
              </a:rPr>
              <a:t> for all time points</a:t>
            </a:r>
          </a:p>
          <a:p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383EC-59F7-4E4D-B69E-3C749E46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96776"/>
            <a:ext cx="6250769" cy="3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8EFD0-BCA5-4784-BA5D-17FD74D2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SG" sz="2800" dirty="0" err="1">
                <a:solidFill>
                  <a:schemeClr val="bg1"/>
                </a:solidFill>
              </a:rPr>
              <a:t>STL_Video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94CA-A6BA-460A-9D4C-75E094CF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Change the directory, slice number and time points and run</a:t>
            </a:r>
          </a:p>
          <a:p>
            <a:r>
              <a:rPr lang="en-SG" dirty="0">
                <a:solidFill>
                  <a:schemeClr val="bg1"/>
                </a:solidFill>
              </a:rPr>
              <a:t>To check whether the </a:t>
            </a:r>
            <a:r>
              <a:rPr lang="en-SG" dirty="0" err="1">
                <a:solidFill>
                  <a:schemeClr val="bg1"/>
                </a:solidFill>
              </a:rPr>
              <a:t>stl</a:t>
            </a:r>
            <a:r>
              <a:rPr lang="en-SG" dirty="0">
                <a:solidFill>
                  <a:schemeClr val="bg1"/>
                </a:solidFill>
              </a:rPr>
              <a:t> fit into the motion based on the image</a:t>
            </a:r>
          </a:p>
          <a:p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4BB2D-7642-4BBA-9F67-D0CA934A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56134"/>
            <a:ext cx="6250769" cy="39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1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4249-991E-4769-9291-BD2B6F48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en-SG"/>
              <a:t>Find the right plane to 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F02F5-600C-4BA1-B039-94F09752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046642"/>
            <a:ext cx="3044697" cy="247381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06649-27F2-4F30-B3C7-BBC358D27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260"/>
          <a:stretch/>
        </p:blipFill>
        <p:spPr>
          <a:xfrm>
            <a:off x="4323497" y="1442638"/>
            <a:ext cx="2434338" cy="54906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2CE4A-9A85-4A6F-9811-5B389A614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60" y="4336393"/>
            <a:ext cx="3044697" cy="164878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49E61-B246-407E-B69E-08163DBEC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995" y="3096468"/>
            <a:ext cx="2229342" cy="29563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E2C8-328C-487A-8426-5165D184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Find the targeted plane (figure on top left)</a:t>
            </a:r>
          </a:p>
          <a:p>
            <a:r>
              <a:rPr lang="en-SG" sz="2400" dirty="0"/>
              <a:t>Run the code highlighted in blue (figure on the right)</a:t>
            </a:r>
          </a:p>
          <a:p>
            <a:r>
              <a:rPr lang="en-SG" sz="2400" dirty="0"/>
              <a:t>Change the number in blue (figure on the bottom left) and run section to view </a:t>
            </a:r>
            <a:r>
              <a:rPr lang="en-SG" sz="2400" dirty="0" err="1"/>
              <a:t>stl</a:t>
            </a:r>
            <a:r>
              <a:rPr lang="en-SG" sz="2400" dirty="0"/>
              <a:t> with the specified orientation.</a:t>
            </a:r>
          </a:p>
        </p:txBody>
      </p:sp>
    </p:spTree>
    <p:extLst>
      <p:ext uri="{BB962C8B-B14F-4D97-AF65-F5344CB8AC3E}">
        <p14:creationId xmlns:p14="http://schemas.microsoft.com/office/powerpoint/2010/main" val="362164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9473-4C89-4EA4-9D44-8BB7039A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 change the reference slice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5DD6C-EB02-4757-9E2A-EAB17DEA9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6464"/>
            <a:ext cx="6201034" cy="2985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5F7A0-B00F-42B3-AB21-14C827D17362}"/>
              </a:ext>
            </a:extLst>
          </p:cNvPr>
          <p:cNvSpPr txBox="1"/>
          <p:nvPr/>
        </p:nvSpPr>
        <p:spPr>
          <a:xfrm>
            <a:off x="6517758" y="2849526"/>
            <a:ext cx="28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Change </a:t>
            </a:r>
            <a:r>
              <a:rPr lang="en-SG" altLang="zh-CN" dirty="0" err="1"/>
              <a:t>x_loc</a:t>
            </a:r>
            <a:r>
              <a:rPr lang="en-SG" altLang="zh-CN" dirty="0"/>
              <a:t> and </a:t>
            </a:r>
            <a:r>
              <a:rPr lang="en-SG" altLang="zh-CN"/>
              <a:t>slice_num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690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0E751-0E3F-4E11-8A24-58F29C1B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images from .vol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D60A-2303-4A94-B358-D22BDE8A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Ultrasound images from the raw .vol file are converted into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images at different time points and different slice.</a:t>
            </a:r>
          </a:p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6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DEA64-A00B-4C78-8556-81803F4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chemeClr val="tx1"/>
                </a:solidFill>
              </a:rPr>
              <a:t>avi</a:t>
            </a:r>
            <a:r>
              <a:rPr lang="en-US" sz="1800" dirty="0">
                <a:solidFill>
                  <a:schemeClr val="tx1"/>
                </a:solidFill>
              </a:rPr>
              <a:t> file for each time point is </a:t>
            </a:r>
            <a:r>
              <a:rPr lang="en-US" sz="1800" dirty="0" err="1">
                <a:solidFill>
                  <a:schemeClr val="tx1"/>
                </a:solidFill>
              </a:rPr>
              <a:t>genereated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1B2C6B-E6B0-4C9B-A21C-95E6644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Make </a:t>
            </a:r>
            <a:r>
              <a:rPr lang="en-US" sz="4000" dirty="0" err="1">
                <a:solidFill>
                  <a:schemeClr val="bg1"/>
                </a:solidFill>
              </a:rPr>
              <a:t>avi</a:t>
            </a:r>
            <a:r>
              <a:rPr lang="en-US" sz="4000" dirty="0">
                <a:solidFill>
                  <a:schemeClr val="bg1"/>
                </a:solidFill>
              </a:rPr>
              <a:t> from .vol using 4D view</a:t>
            </a:r>
            <a:endParaRPr lang="en-US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03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4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2E628-1388-466E-852E-76C9D10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Generate video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VOL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AVI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67645-EB71-43AE-B70E-F65BCB7BE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73171"/>
            <a:ext cx="7188199" cy="47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A95B6-85F5-4250-88DB-AABB74FC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Open .vol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C209A-B4F5-411E-89B8-D3A30244F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0"/>
          <a:stretch/>
        </p:blipFill>
        <p:spPr>
          <a:xfrm>
            <a:off x="4256920" y="-410481"/>
            <a:ext cx="7602466" cy="7114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6236CB-16E3-4A2B-9D70-0B355110E57D}"/>
              </a:ext>
            </a:extLst>
          </p:cNvPr>
          <p:cNvSpPr/>
          <p:nvPr/>
        </p:nvSpPr>
        <p:spPr>
          <a:xfrm>
            <a:off x="9292856" y="1871330"/>
            <a:ext cx="2566529" cy="2105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93D0D-E095-44FD-B275-35F6E2F47B96}"/>
              </a:ext>
            </a:extLst>
          </p:cNvPr>
          <p:cNvSpPr txBox="1"/>
          <p:nvPr/>
        </p:nvSpPr>
        <p:spPr>
          <a:xfrm>
            <a:off x="800100" y="471022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4D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234AA-ADE6-4695-B38A-ED2AC34D5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39" t="15415" r="22238" b="20360"/>
          <a:stretch/>
        </p:blipFill>
        <p:spPr>
          <a:xfrm>
            <a:off x="2275367" y="4476306"/>
            <a:ext cx="829340" cy="797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742ACC-4BF8-4B16-8E26-A85750FBDD40}"/>
              </a:ext>
            </a:extLst>
          </p:cNvPr>
          <p:cNvSpPr txBox="1"/>
          <p:nvPr/>
        </p:nvSpPr>
        <p:spPr>
          <a:xfrm>
            <a:off x="11375343" y="33337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5F03C-14B9-4A06-8437-531C879B23F6}"/>
              </a:ext>
            </a:extLst>
          </p:cNvPr>
          <p:cNvSpPr/>
          <p:nvPr/>
        </p:nvSpPr>
        <p:spPr>
          <a:xfrm>
            <a:off x="9307033" y="4486938"/>
            <a:ext cx="1219199" cy="4890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5CE08-E857-4157-9BEA-E1CD46F24C76}"/>
              </a:ext>
            </a:extLst>
          </p:cNvPr>
          <p:cNvSpPr txBox="1"/>
          <p:nvPr/>
        </p:nvSpPr>
        <p:spPr>
          <a:xfrm>
            <a:off x="9241695" y="39085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52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9FD33CF-2227-45AB-81EA-0E5A53B9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19" y="182880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Cine Calc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675E7-89EE-47A8-A0FE-6A0632E7415D}"/>
              </a:ext>
            </a:extLst>
          </p:cNvPr>
          <p:cNvSpPr txBox="1"/>
          <p:nvPr/>
        </p:nvSpPr>
        <p:spPr>
          <a:xfrm>
            <a:off x="3666016" y="182880"/>
            <a:ext cx="7458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 cine at each time point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With same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cine length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(adjust start and end slice until cannot see ventricle)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size: 0.5mm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Press Start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90F760-7413-4D6B-AF59-27AB93A00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6"/>
          <a:stretch/>
        </p:blipFill>
        <p:spPr>
          <a:xfrm>
            <a:off x="519223" y="1537517"/>
            <a:ext cx="11153554" cy="52711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E7D66F-00F7-4308-8B68-E36C7767E8BA}"/>
              </a:ext>
            </a:extLst>
          </p:cNvPr>
          <p:cNvSpPr/>
          <p:nvPr/>
        </p:nvSpPr>
        <p:spPr>
          <a:xfrm>
            <a:off x="519223" y="5760215"/>
            <a:ext cx="2835348" cy="1048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2C5BA-024F-4B16-A59B-7E0F3BBCAA92}"/>
              </a:ext>
            </a:extLst>
          </p:cNvPr>
          <p:cNvSpPr txBox="1"/>
          <p:nvPr/>
        </p:nvSpPr>
        <p:spPr>
          <a:xfrm>
            <a:off x="2935867" y="61623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21EE0A-A057-417A-9E30-E19AC1406794}"/>
              </a:ext>
            </a:extLst>
          </p:cNvPr>
          <p:cNvSpPr/>
          <p:nvPr/>
        </p:nvSpPr>
        <p:spPr>
          <a:xfrm>
            <a:off x="9548037" y="3233211"/>
            <a:ext cx="1850065" cy="1232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EE945-7BA7-47CD-AD94-246AD4A33C28}"/>
              </a:ext>
            </a:extLst>
          </p:cNvPr>
          <p:cNvSpPr txBox="1"/>
          <p:nvPr/>
        </p:nvSpPr>
        <p:spPr>
          <a:xfrm>
            <a:off x="9461600" y="2633765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0B305B-515C-4956-A0B0-6CB362267F29}"/>
              </a:ext>
            </a:extLst>
          </p:cNvPr>
          <p:cNvSpPr/>
          <p:nvPr/>
        </p:nvSpPr>
        <p:spPr>
          <a:xfrm>
            <a:off x="9670953" y="5320483"/>
            <a:ext cx="1727150" cy="499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ABF23-A677-403A-9E11-95F8CA19EF9F}"/>
              </a:ext>
            </a:extLst>
          </p:cNvPr>
          <p:cNvSpPr txBox="1"/>
          <p:nvPr/>
        </p:nvSpPr>
        <p:spPr>
          <a:xfrm>
            <a:off x="10907384" y="4772955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108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D2F0FF-CF44-4D23-BCDA-7903A9F5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Save as .avi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7B1F2-ABAA-4833-867E-28098117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4" y="1483841"/>
            <a:ext cx="9803292" cy="50977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D1F6D6-8001-444B-BB6C-2F126714FDFD}"/>
              </a:ext>
            </a:extLst>
          </p:cNvPr>
          <p:cNvSpPr/>
          <p:nvPr/>
        </p:nvSpPr>
        <p:spPr>
          <a:xfrm>
            <a:off x="1300714" y="3540641"/>
            <a:ext cx="2665227" cy="3349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1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03DD7F-1490-4F55-BC5F-32DC2823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1B2C6B-E6B0-4C9B-A21C-95E6644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Make </a:t>
            </a:r>
            <a:r>
              <a:rPr lang="en-US" sz="4000" dirty="0" err="1">
                <a:solidFill>
                  <a:schemeClr val="bg2"/>
                </a:solidFill>
              </a:rPr>
              <a:t>png</a:t>
            </a:r>
            <a:r>
              <a:rPr lang="en-US" sz="4000" dirty="0">
                <a:solidFill>
                  <a:schemeClr val="bg2"/>
                </a:solidFill>
              </a:rPr>
              <a:t> from .</a:t>
            </a:r>
            <a:r>
              <a:rPr lang="en-US" sz="4000" dirty="0" err="1">
                <a:solidFill>
                  <a:schemeClr val="bg2"/>
                </a:solidFill>
              </a:rPr>
              <a:t>avi</a:t>
            </a:r>
            <a:r>
              <a:rPr lang="en-US" sz="4000" dirty="0">
                <a:solidFill>
                  <a:schemeClr val="bg2"/>
                </a:solidFill>
              </a:rPr>
              <a:t> for each slice</a:t>
            </a:r>
            <a:endParaRPr lang="en-US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868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625</Words>
  <Application>Microsoft Office PowerPoint</Application>
  <PresentationFormat>Widescreen</PresentationFormat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Workflow</vt:lpstr>
      <vt:lpstr>Get images from .vol</vt:lpstr>
      <vt:lpstr>Make avi from .vol using 4D view</vt:lpstr>
      <vt:lpstr>Generate video  VOL  AVI</vt:lpstr>
      <vt:lpstr>Open .vol</vt:lpstr>
      <vt:lpstr>Cine Calc   </vt:lpstr>
      <vt:lpstr>Save as .avi</vt:lpstr>
      <vt:lpstr>Make png from .avi for each slice</vt:lpstr>
      <vt:lpstr>Extract time </vt:lpstr>
      <vt:lpstr>View_across_time</vt:lpstr>
      <vt:lpstr>Image registration</vt:lpstr>
      <vt:lpstr>Image registration change file directory and run </vt:lpstr>
      <vt:lpstr>Initialisation</vt:lpstr>
      <vt:lpstr>Batch correction</vt:lpstr>
      <vt:lpstr>Batch correction  (Loadsolver.py)</vt:lpstr>
      <vt:lpstr>Segmentation</vt:lpstr>
      <vt:lpstr>Image segmentation (lazysnap)</vt:lpstr>
      <vt:lpstr>Only 3D</vt:lpstr>
      <vt:lpstr>VMTK</vt:lpstr>
      <vt:lpstr>Geomagic</vt:lpstr>
      <vt:lpstr>Check_stl_fit</vt:lpstr>
      <vt:lpstr>Generate_fourier_stls</vt:lpstr>
      <vt:lpstr>STL_Video</vt:lpstr>
      <vt:lpstr>Find the right plane to view</vt:lpstr>
      <vt:lpstr>To change the reference 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meifeng ren</dc:creator>
  <cp:lastModifiedBy>Kazi Saeed Alam</cp:lastModifiedBy>
  <cp:revision>16</cp:revision>
  <dcterms:created xsi:type="dcterms:W3CDTF">2019-09-26T09:34:13Z</dcterms:created>
  <dcterms:modified xsi:type="dcterms:W3CDTF">2024-01-08T19:00:08Z</dcterms:modified>
</cp:coreProperties>
</file>