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803763"/>
  <p:notesSz cx="6858000" cy="9144000"/>
  <p:defaultTextStyle>
    <a:defPPr>
      <a:defRPr lang="en-US"/>
    </a:defPPr>
    <a:lvl1pPr algn="l" rtl="0" fontAlgn="base">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53">
          <p15:clr>
            <a:srgbClr val="A4A3A4"/>
          </p15:clr>
        </p15:guide>
        <p15:guide id="2" orient="horz" pos="24328">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614" autoAdjust="0"/>
    <p:restoredTop sz="94472" autoAdjust="0"/>
  </p:normalViewPr>
  <p:slideViewPr>
    <p:cSldViewPr snapToGrid="0" snapToObjects="1">
      <p:cViewPr>
        <p:scale>
          <a:sx n="50" d="100"/>
          <a:sy n="50" d="100"/>
        </p:scale>
        <p:origin x="53" y="-4243"/>
      </p:cViewPr>
      <p:guideLst>
        <p:guide orient="horz" pos="5453"/>
        <p:guide orient="horz" pos="24328"/>
        <p:guide pos="-1319"/>
        <p:guide pos="5663"/>
        <p:guide pos="6027"/>
        <p:guide pos="20354"/>
        <p:guide pos="13008"/>
        <p:guide pos="13373"/>
      </p:guideLst>
    </p:cSldViewPr>
  </p:slid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05481DCE-3411-4091-BFA2-33772FCF537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01AB3C5B-F302-470A-BC7C-A96E747DB5C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43541AEE-40B8-4804-81CA-D2DDEDADE851}"/>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ACCEA078-535D-4CF5-A7D4-4902F1F7400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C128BE64-C739-4BBF-8AE1-0BA35BBCF1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C68279AE-18EA-4215-BD4C-BDC916DBBD5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CC4F3F3-7A65-46EB-81A4-288C8AE44C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6C67F26F-4E48-432E-8119-6DBB9635FC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fld id="{F945122F-64C5-4B5B-A105-B4FA004ABC98}"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6146" name="Rectangle 2">
            <a:extLst>
              <a:ext uri="{FF2B5EF4-FFF2-40B4-BE49-F238E27FC236}">
                <a16:creationId xmlns:a16="http://schemas.microsoft.com/office/drawing/2014/main" id="{F0683C17-73D5-4B46-9459-63995CA7CAF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9C41D16F-ED70-4492-B7B5-16F79A9FA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78244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4672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7168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32153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70102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7580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5206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7263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35885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61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226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39686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4684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13724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1190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816866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76199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1787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3853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59049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11450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27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5069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6842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29246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779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250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401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5103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7126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09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753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269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0E066406-4519-4E3B-B4C7-48D636E3ECC8}"/>
              </a:ext>
            </a:extLst>
          </p:cNvPr>
          <p:cNvSpPr>
            <a:spLocks noChangeArrowheads="1"/>
          </p:cNvSpPr>
          <p:nvPr/>
        </p:nvSpPr>
        <p:spPr bwMode="auto">
          <a:xfrm>
            <a:off x="0" y="0"/>
            <a:ext cx="30275213" cy="5291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1027" name="Rectangle 33">
            <a:extLst>
              <a:ext uri="{FF2B5EF4-FFF2-40B4-BE49-F238E27FC236}">
                <a16:creationId xmlns:a16="http://schemas.microsoft.com/office/drawing/2014/main" id="{3D68101F-DAD6-4246-81EC-D7110EB64899}"/>
              </a:ext>
            </a:extLst>
          </p:cNvPr>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1028" name="Rectangle 15">
            <a:extLst>
              <a:ext uri="{FF2B5EF4-FFF2-40B4-BE49-F238E27FC236}">
                <a16:creationId xmlns:a16="http://schemas.microsoft.com/office/drawing/2014/main" id="{C8E5AE6E-5897-4B83-BE80-5267326E081C}"/>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1029" name="Rectangle 16">
            <a:extLst>
              <a:ext uri="{FF2B5EF4-FFF2-40B4-BE49-F238E27FC236}">
                <a16:creationId xmlns:a16="http://schemas.microsoft.com/office/drawing/2014/main" id="{6A222731-17B6-46EB-B5F4-A6D3DE41D9C4}"/>
              </a:ext>
            </a:extLst>
          </p:cNvPr>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0" name="Rectangle 25">
            <a:extLst>
              <a:ext uri="{FF2B5EF4-FFF2-40B4-BE49-F238E27FC236}">
                <a16:creationId xmlns:a16="http://schemas.microsoft.com/office/drawing/2014/main" id="{ABFAD2A5-C845-4A0A-8357-08A650718210}"/>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1031" name="Rectangle 40">
            <a:extLst>
              <a:ext uri="{FF2B5EF4-FFF2-40B4-BE49-F238E27FC236}">
                <a16:creationId xmlns:a16="http://schemas.microsoft.com/office/drawing/2014/main" id="{62762BDD-D4CE-4942-8491-96F14E096568}"/>
              </a:ext>
            </a:extLst>
          </p:cNvPr>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1032" name="Rectangle 41">
            <a:extLst>
              <a:ext uri="{FF2B5EF4-FFF2-40B4-BE49-F238E27FC236}">
                <a16:creationId xmlns:a16="http://schemas.microsoft.com/office/drawing/2014/main" id="{E10F7107-4141-4935-8801-4EB65DACADB3}"/>
              </a:ext>
            </a:extLst>
          </p:cNvPr>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1033" name="Text Box 14">
            <a:extLst>
              <a:ext uri="{FF2B5EF4-FFF2-40B4-BE49-F238E27FC236}">
                <a16:creationId xmlns:a16="http://schemas.microsoft.com/office/drawing/2014/main" id="{2E8FC334-D0C9-4BB8-A528-6D836FBE551A}"/>
              </a:ext>
            </a:extLst>
          </p:cNvPr>
          <p:cNvSpPr txBox="1">
            <a:spLocks noChangeArrowheads="1"/>
          </p:cNvSpPr>
          <p:nvPr/>
        </p:nvSpPr>
        <p:spPr bwMode="auto">
          <a:xfrm>
            <a:off x="560388" y="42244963"/>
            <a:ext cx="3308350" cy="163512"/>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dirty="0" err="1">
                <a:latin typeface="Arial" pitchFamily="34" charset="0"/>
              </a:rPr>
              <a:t>www.meteconferences.org</a:t>
            </a:r>
            <a:endParaRPr lang="en-US" sz="800" b="1"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MS PGothic" charset="0"/>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94F43C6-B465-4476-8E8B-D01DB761B919}"/>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2051" name="Rectangle 3">
            <a:extLst>
              <a:ext uri="{FF2B5EF4-FFF2-40B4-BE49-F238E27FC236}">
                <a16:creationId xmlns:a16="http://schemas.microsoft.com/office/drawing/2014/main" id="{942CAFCB-A525-4B70-80D9-D4CE2DA756DF}"/>
              </a:ext>
            </a:extLst>
          </p:cNvPr>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2052" name="Rectangle 6">
            <a:extLst>
              <a:ext uri="{FF2B5EF4-FFF2-40B4-BE49-F238E27FC236}">
                <a16:creationId xmlns:a16="http://schemas.microsoft.com/office/drawing/2014/main" id="{C83DAEA1-BF55-40C2-A37F-1C6A2D681B08}"/>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2053" name="Rectangle 7">
            <a:extLst>
              <a:ext uri="{FF2B5EF4-FFF2-40B4-BE49-F238E27FC236}">
                <a16:creationId xmlns:a16="http://schemas.microsoft.com/office/drawing/2014/main" id="{9203EB98-F0B0-4814-A5BD-3FF063362079}"/>
              </a:ext>
            </a:extLst>
          </p:cNvPr>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4" name="Rectangle 8">
            <a:extLst>
              <a:ext uri="{FF2B5EF4-FFF2-40B4-BE49-F238E27FC236}">
                <a16:creationId xmlns:a16="http://schemas.microsoft.com/office/drawing/2014/main" id="{0CA789E9-C6EB-4DA0-A764-440FE5D19F69}"/>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2055" name="Rectangle 9">
            <a:extLst>
              <a:ext uri="{FF2B5EF4-FFF2-40B4-BE49-F238E27FC236}">
                <a16:creationId xmlns:a16="http://schemas.microsoft.com/office/drawing/2014/main" id="{AE893FB6-5294-41F5-BF53-149FECBCCA3D}"/>
              </a:ext>
            </a:extLst>
          </p:cNvPr>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2056" name="Rectangle 11">
            <a:extLst>
              <a:ext uri="{FF2B5EF4-FFF2-40B4-BE49-F238E27FC236}">
                <a16:creationId xmlns:a16="http://schemas.microsoft.com/office/drawing/2014/main" id="{87A7061D-0BFE-438B-81AF-275DCC75D2FA}"/>
              </a:ext>
            </a:extLst>
          </p:cNvPr>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2057" name="Text Box 14">
            <a:extLst>
              <a:ext uri="{FF2B5EF4-FFF2-40B4-BE49-F238E27FC236}">
                <a16:creationId xmlns:a16="http://schemas.microsoft.com/office/drawing/2014/main" id="{723351C4-4660-4F47-8E66-FF5171572A53}"/>
              </a:ext>
            </a:extLst>
          </p:cNvPr>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6433B5-FA2E-4FC0-8646-EB41A9DFAED0}"/>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3075" name="Rectangle 3">
            <a:extLst>
              <a:ext uri="{FF2B5EF4-FFF2-40B4-BE49-F238E27FC236}">
                <a16:creationId xmlns:a16="http://schemas.microsoft.com/office/drawing/2014/main" id="{EB304B16-8C93-48E3-90B0-004B9BE27DD3}"/>
              </a:ext>
            </a:extLst>
          </p:cNvPr>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3076" name="Rectangle 6">
            <a:extLst>
              <a:ext uri="{FF2B5EF4-FFF2-40B4-BE49-F238E27FC236}">
                <a16:creationId xmlns:a16="http://schemas.microsoft.com/office/drawing/2014/main" id="{7101FFE6-FEE9-46B0-BF63-D13AA56FD166}"/>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3077" name="Rectangle 7">
            <a:extLst>
              <a:ext uri="{FF2B5EF4-FFF2-40B4-BE49-F238E27FC236}">
                <a16:creationId xmlns:a16="http://schemas.microsoft.com/office/drawing/2014/main" id="{AED25DDF-DAF8-41E7-9C10-5F436AF0B627}"/>
              </a:ext>
            </a:extLst>
          </p:cNvPr>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78" name="Rectangle 8">
            <a:extLst>
              <a:ext uri="{FF2B5EF4-FFF2-40B4-BE49-F238E27FC236}">
                <a16:creationId xmlns:a16="http://schemas.microsoft.com/office/drawing/2014/main" id="{7D10F388-FC36-4725-89FB-2E9278C7CC4B}"/>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endParaRPr lang="en-GB" altLang="en-US"/>
          </a:p>
        </p:txBody>
      </p:sp>
      <p:sp>
        <p:nvSpPr>
          <p:cNvPr id="3079" name="Text Box 14">
            <a:extLst>
              <a:ext uri="{FF2B5EF4-FFF2-40B4-BE49-F238E27FC236}">
                <a16:creationId xmlns:a16="http://schemas.microsoft.com/office/drawing/2014/main" id="{BA4B23B2-670E-41A8-BA6D-701437C5A1C8}"/>
              </a:ext>
            </a:extLst>
          </p:cNvPr>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a:extLst>
              <a:ext uri="{FF2B5EF4-FFF2-40B4-BE49-F238E27FC236}">
                <a16:creationId xmlns:a16="http://schemas.microsoft.com/office/drawing/2014/main" id="{A973A3E8-A71B-40E5-9B9C-F44DA2FFC56C}"/>
              </a:ext>
            </a:extLst>
          </p:cNvPr>
          <p:cNvSpPr>
            <a:spLocks noChangeArrowheads="1"/>
          </p:cNvSpPr>
          <p:nvPr/>
        </p:nvSpPr>
        <p:spPr bwMode="auto">
          <a:xfrm>
            <a:off x="3120629" y="569523"/>
            <a:ext cx="23780750" cy="358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838" tIns="37413" rIns="74838" bIns="37413">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eaLnBrk="1" hangingPunct="1">
              <a:spcBef>
                <a:spcPct val="50000"/>
              </a:spcBef>
            </a:pPr>
            <a:r>
              <a:rPr lang="en-US" altLang="en-US" sz="6500" dirty="0">
                <a:solidFill>
                  <a:schemeClr val="bg1"/>
                </a:solidFill>
                <a:latin typeface="Arial Black" panose="020B0A04020102020204" pitchFamily="34" charset="0"/>
              </a:rPr>
              <a:t>Temporal Image Registration using deep learning for 3D Fetal Echocardiography</a:t>
            </a:r>
          </a:p>
          <a:p>
            <a:pPr algn="ctr" eaLnBrk="1" hangingPunct="1">
              <a:spcBef>
                <a:spcPct val="50000"/>
              </a:spcBef>
            </a:pPr>
            <a:r>
              <a:rPr lang="en-US" altLang="en-US" sz="4400" b="1" dirty="0">
                <a:solidFill>
                  <a:schemeClr val="bg1"/>
                </a:solidFill>
                <a:latin typeface="Arial" panose="020B0604020202020204" pitchFamily="34" charset="0"/>
              </a:rPr>
              <a:t>Kazi Saeed Alam, Md Kamrul Hasan, Dr Choon </a:t>
            </a:r>
            <a:r>
              <a:rPr lang="en-US" altLang="en-US" sz="4400" b="1" dirty="0" err="1">
                <a:solidFill>
                  <a:schemeClr val="bg1"/>
                </a:solidFill>
                <a:latin typeface="Arial" panose="020B0604020202020204" pitchFamily="34" charset="0"/>
              </a:rPr>
              <a:t>Hwai</a:t>
            </a:r>
            <a:r>
              <a:rPr lang="en-US" altLang="en-US" sz="4400" b="1" dirty="0">
                <a:solidFill>
                  <a:schemeClr val="bg1"/>
                </a:solidFill>
                <a:latin typeface="Arial" panose="020B0604020202020204" pitchFamily="34" charset="0"/>
              </a:rPr>
              <a:t> Yap</a:t>
            </a:r>
            <a:br>
              <a:rPr lang="en-US" altLang="en-US" sz="4100" b="1" dirty="0">
                <a:solidFill>
                  <a:schemeClr val="bg1"/>
                </a:solidFill>
                <a:latin typeface="Arial" panose="020B0604020202020204" pitchFamily="34" charset="0"/>
              </a:rPr>
            </a:br>
            <a:r>
              <a:rPr lang="en-US" altLang="en-US" sz="3200" b="1" dirty="0">
                <a:solidFill>
                  <a:schemeClr val="bg1"/>
                </a:solidFill>
                <a:latin typeface="Arial" panose="020B0604020202020204" pitchFamily="34" charset="0"/>
              </a:rPr>
              <a:t>Department of Bioengineering, Imperial College London, UK</a:t>
            </a:r>
            <a:endParaRPr lang="en-US" altLang="en-US" sz="2800" b="1" dirty="0">
              <a:solidFill>
                <a:schemeClr val="bg1"/>
              </a:solidFill>
              <a:latin typeface="Arial" panose="020B0604020202020204" pitchFamily="34" charset="0"/>
            </a:endParaRPr>
          </a:p>
        </p:txBody>
      </p:sp>
      <p:sp>
        <p:nvSpPr>
          <p:cNvPr id="5122" name="Text Box 471">
            <a:extLst>
              <a:ext uri="{FF2B5EF4-FFF2-40B4-BE49-F238E27FC236}">
                <a16:creationId xmlns:a16="http://schemas.microsoft.com/office/drawing/2014/main" id="{9E2FA224-48F1-4E64-A955-C106194ECF95}"/>
              </a:ext>
            </a:extLst>
          </p:cNvPr>
          <p:cNvSpPr txBox="1">
            <a:spLocks noChangeArrowheads="1"/>
          </p:cNvSpPr>
          <p:nvPr/>
        </p:nvSpPr>
        <p:spPr bwMode="auto">
          <a:xfrm>
            <a:off x="646113" y="6248400"/>
            <a:ext cx="9321800"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Introduction</a:t>
            </a:r>
          </a:p>
        </p:txBody>
      </p:sp>
      <p:sp>
        <p:nvSpPr>
          <p:cNvPr id="5123" name="Text Box 472">
            <a:extLst>
              <a:ext uri="{FF2B5EF4-FFF2-40B4-BE49-F238E27FC236}">
                <a16:creationId xmlns:a16="http://schemas.microsoft.com/office/drawing/2014/main" id="{62908C50-9425-4A06-B7DB-90EC0A8253E9}"/>
              </a:ext>
            </a:extLst>
          </p:cNvPr>
          <p:cNvSpPr txBox="1">
            <a:spLocks noChangeArrowheads="1"/>
          </p:cNvSpPr>
          <p:nvPr/>
        </p:nvSpPr>
        <p:spPr bwMode="auto">
          <a:xfrm>
            <a:off x="650875" y="6910388"/>
            <a:ext cx="9317038" cy="355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36004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360045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360045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360045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The fetal heart can experience congenital heart malformation and functional abnormalities. Ultrasound imaging plays a vital role in assessing the heart of the developing fetus due to its non-incisive nature.</a:t>
            </a:r>
          </a:p>
          <a:p>
            <a:pPr algn="just" eaLnBrk="1" hangingPunct="1"/>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Heart chambers, valves, blood flow patterns, etc. can be used as good identifiers to detect and evaluate several cardiac diseases.</a:t>
            </a:r>
            <a:endParaRPr lang="en-US" altLang="en-US" sz="2600" b="1" dirty="0">
              <a:solidFill>
                <a:schemeClr val="tx2"/>
              </a:solidFill>
            </a:endParaRPr>
          </a:p>
        </p:txBody>
      </p:sp>
      <p:sp>
        <p:nvSpPr>
          <p:cNvPr id="5124" name="Text Box 473">
            <a:extLst>
              <a:ext uri="{FF2B5EF4-FFF2-40B4-BE49-F238E27FC236}">
                <a16:creationId xmlns:a16="http://schemas.microsoft.com/office/drawing/2014/main" id="{1B52CFAC-5186-439B-B41B-4F7B90AC6281}"/>
              </a:ext>
            </a:extLst>
          </p:cNvPr>
          <p:cNvSpPr txBox="1">
            <a:spLocks noChangeArrowheads="1"/>
          </p:cNvSpPr>
          <p:nvPr/>
        </p:nvSpPr>
        <p:spPr bwMode="auto">
          <a:xfrm>
            <a:off x="654852" y="10235120"/>
            <a:ext cx="932180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Motivation</a:t>
            </a:r>
          </a:p>
        </p:txBody>
      </p:sp>
      <p:sp>
        <p:nvSpPr>
          <p:cNvPr id="5134" name="Text Box 495">
            <a:extLst>
              <a:ext uri="{FF2B5EF4-FFF2-40B4-BE49-F238E27FC236}">
                <a16:creationId xmlns:a16="http://schemas.microsoft.com/office/drawing/2014/main" id="{24E0FCB4-4BE1-48DC-8BD1-36037D282070}"/>
              </a:ext>
            </a:extLst>
          </p:cNvPr>
          <p:cNvSpPr txBox="1">
            <a:spLocks noChangeArrowheads="1"/>
          </p:cNvSpPr>
          <p:nvPr/>
        </p:nvSpPr>
        <p:spPr bwMode="auto">
          <a:xfrm>
            <a:off x="654852" y="21803572"/>
            <a:ext cx="9321800"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Data Annotation Steps</a:t>
            </a:r>
          </a:p>
        </p:txBody>
      </p:sp>
      <p:sp>
        <p:nvSpPr>
          <p:cNvPr id="5181" name="Text Box 561">
            <a:extLst>
              <a:ext uri="{FF2B5EF4-FFF2-40B4-BE49-F238E27FC236}">
                <a16:creationId xmlns:a16="http://schemas.microsoft.com/office/drawing/2014/main" id="{AD40102F-8CA4-42EC-A11E-24E694307A5B}"/>
              </a:ext>
            </a:extLst>
          </p:cNvPr>
          <p:cNvSpPr txBox="1">
            <a:spLocks noChangeArrowheads="1"/>
          </p:cNvSpPr>
          <p:nvPr/>
        </p:nvSpPr>
        <p:spPr bwMode="auto">
          <a:xfrm>
            <a:off x="20241762" y="25554848"/>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Outcomes and Conclusions</a:t>
            </a:r>
          </a:p>
        </p:txBody>
      </p:sp>
      <p:sp>
        <p:nvSpPr>
          <p:cNvPr id="5183" name="Text Box 563">
            <a:extLst>
              <a:ext uri="{FF2B5EF4-FFF2-40B4-BE49-F238E27FC236}">
                <a16:creationId xmlns:a16="http://schemas.microsoft.com/office/drawing/2014/main" id="{3EC64932-0155-4D4C-A897-38754C5096B0}"/>
              </a:ext>
            </a:extLst>
          </p:cNvPr>
          <p:cNvSpPr txBox="1">
            <a:spLocks noChangeArrowheads="1"/>
          </p:cNvSpPr>
          <p:nvPr/>
        </p:nvSpPr>
        <p:spPr bwMode="auto">
          <a:xfrm>
            <a:off x="20261263" y="37832891"/>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References </a:t>
            </a:r>
          </a:p>
        </p:txBody>
      </p:sp>
      <p:pic>
        <p:nvPicPr>
          <p:cNvPr id="7" name="Picture 6" descr="A picture containing clipart&#10;&#10;Description automatically generated">
            <a:extLst>
              <a:ext uri="{FF2B5EF4-FFF2-40B4-BE49-F238E27FC236}">
                <a16:creationId xmlns:a16="http://schemas.microsoft.com/office/drawing/2014/main" id="{D83ECC09-087A-43C1-B940-1CD03B03B578}"/>
              </a:ext>
            </a:extLst>
          </p:cNvPr>
          <p:cNvPicPr>
            <a:picLocks noChangeAspect="1"/>
          </p:cNvPicPr>
          <p:nvPr/>
        </p:nvPicPr>
        <p:blipFill>
          <a:blip r:embed="rId5"/>
          <a:stretch>
            <a:fillRect/>
          </a:stretch>
        </p:blipFill>
        <p:spPr>
          <a:xfrm>
            <a:off x="-68673" y="-33579"/>
            <a:ext cx="3198777" cy="346171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5F8597B-EE9E-459E-B3B4-1F57987CB8F6}"/>
              </a:ext>
            </a:extLst>
          </p:cNvPr>
          <p:cNvPicPr>
            <a:picLocks noChangeAspect="1"/>
          </p:cNvPicPr>
          <p:nvPr/>
        </p:nvPicPr>
        <p:blipFill rotWithShape="1">
          <a:blip r:embed="rId6"/>
          <a:srcRect l="2464" r="1674" b="623"/>
          <a:stretch/>
        </p:blipFill>
        <p:spPr>
          <a:xfrm>
            <a:off x="26582041" y="582206"/>
            <a:ext cx="3620403" cy="4557801"/>
          </a:xfrm>
          <a:prstGeom prst="rect">
            <a:avLst/>
          </a:prstGeom>
        </p:spPr>
      </p:pic>
      <p:sp>
        <p:nvSpPr>
          <p:cNvPr id="66" name="Text Box 472">
            <a:extLst>
              <a:ext uri="{FF2B5EF4-FFF2-40B4-BE49-F238E27FC236}">
                <a16:creationId xmlns:a16="http://schemas.microsoft.com/office/drawing/2014/main" id="{E9F09BBE-E6B5-4067-A8F1-9B36DD3167CF}"/>
              </a:ext>
            </a:extLst>
          </p:cNvPr>
          <p:cNvSpPr txBox="1">
            <a:spLocks noChangeArrowheads="1"/>
          </p:cNvSpPr>
          <p:nvPr/>
        </p:nvSpPr>
        <p:spPr bwMode="auto">
          <a:xfrm>
            <a:off x="642144" y="10680814"/>
            <a:ext cx="9317038" cy="515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36004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360045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360045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360045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However, the detection of heart problems in fetus via mass screening is only around 50%, suggesting a need for improvement.</a:t>
            </a:r>
          </a:p>
          <a:p>
            <a:pPr marL="457200" indent="-457200" algn="just" eaLnBrk="1" hangingPunct="1">
              <a:buBlip>
                <a:blip r:embed="rId3">
                  <a:extLst>
                    <a:ext uri="{96DAC541-7B7A-43D3-8B79-37D633B846F1}">
                      <asvg:svgBlip xmlns:asvg="http://schemas.microsoft.com/office/drawing/2016/SVG/main" r:embed="rId4"/>
                    </a:ext>
                  </a:extLst>
                </a:blip>
              </a:buBlip>
            </a:pPr>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The clinical use of echo is still stuck with 2D, likely because doctors can not visualize 3D, but for machine learning it makes more sense to go 3D, for real-time detection with improved accuracy and precision.</a:t>
            </a:r>
          </a:p>
          <a:p>
            <a:pPr marL="457200" indent="-457200" algn="just" eaLnBrk="1" hangingPunct="1">
              <a:buBlip>
                <a:blip r:embed="rId3">
                  <a:extLst>
                    <a:ext uri="{96DAC541-7B7A-43D3-8B79-37D633B846F1}">
                      <asvg:svgBlip xmlns:asvg="http://schemas.microsoft.com/office/drawing/2016/SVG/main" r:embed="rId4"/>
                    </a:ext>
                  </a:extLst>
                </a:blip>
              </a:buBlip>
            </a:pPr>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Most of the works are based on adult hearts, there is less research in the field of fetal echocardiography.</a:t>
            </a:r>
          </a:p>
          <a:p>
            <a:pPr marL="457200" indent="-457200" algn="just" eaLnBrk="1" hangingPunct="1">
              <a:buBlip>
                <a:blip r:embed="rId3">
                  <a:extLst>
                    <a:ext uri="{96DAC541-7B7A-43D3-8B79-37D633B846F1}">
                      <asvg:svgBlip xmlns:asvg="http://schemas.microsoft.com/office/drawing/2016/SVG/main" r:embed="rId4"/>
                    </a:ext>
                  </a:extLst>
                </a:blip>
              </a:buBlip>
            </a:pPr>
            <a:endParaRPr lang="en-US" altLang="en-US" sz="2600" dirty="0">
              <a:solidFill>
                <a:schemeClr val="tx2"/>
              </a:solidFill>
            </a:endParaRPr>
          </a:p>
        </p:txBody>
      </p:sp>
      <p:sp>
        <p:nvSpPr>
          <p:cNvPr id="2" name="Rectangle 1">
            <a:extLst>
              <a:ext uri="{FF2B5EF4-FFF2-40B4-BE49-F238E27FC236}">
                <a16:creationId xmlns:a16="http://schemas.microsoft.com/office/drawing/2014/main" id="{AE8EFE8C-EA3E-4530-A52B-CA6723E54C48}"/>
              </a:ext>
            </a:extLst>
          </p:cNvPr>
          <p:cNvSpPr/>
          <p:nvPr/>
        </p:nvSpPr>
        <p:spPr bwMode="auto">
          <a:xfrm>
            <a:off x="434340" y="42115740"/>
            <a:ext cx="1775460" cy="43434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Narrow" charset="0"/>
            </a:endParaRPr>
          </a:p>
        </p:txBody>
      </p:sp>
      <p:sp>
        <p:nvSpPr>
          <p:cNvPr id="57" name="Text Box 490">
            <a:extLst>
              <a:ext uri="{FF2B5EF4-FFF2-40B4-BE49-F238E27FC236}">
                <a16:creationId xmlns:a16="http://schemas.microsoft.com/office/drawing/2014/main" id="{77F9898F-E82D-400E-ADF2-5A512208DB90}"/>
              </a:ext>
            </a:extLst>
          </p:cNvPr>
          <p:cNvSpPr txBox="1">
            <a:spLocks noChangeArrowheads="1"/>
          </p:cNvSpPr>
          <p:nvPr/>
        </p:nvSpPr>
        <p:spPr bwMode="auto">
          <a:xfrm>
            <a:off x="653733" y="15307757"/>
            <a:ext cx="931545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rgbClr val="F8F8F8"/>
                </a:solidFill>
              </a:rPr>
              <a:t>Dataset Description</a:t>
            </a:r>
          </a:p>
        </p:txBody>
      </p:sp>
      <p:sp>
        <p:nvSpPr>
          <p:cNvPr id="75" name="Text Box 561">
            <a:extLst>
              <a:ext uri="{FF2B5EF4-FFF2-40B4-BE49-F238E27FC236}">
                <a16:creationId xmlns:a16="http://schemas.microsoft.com/office/drawing/2014/main" id="{740C9009-4C16-47C0-A967-85E006EEDC40}"/>
              </a:ext>
            </a:extLst>
          </p:cNvPr>
          <p:cNvSpPr txBox="1">
            <a:spLocks noChangeArrowheads="1"/>
          </p:cNvSpPr>
          <p:nvPr/>
        </p:nvSpPr>
        <p:spPr bwMode="auto">
          <a:xfrm>
            <a:off x="10463530" y="24835815"/>
            <a:ext cx="9320212" cy="6295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Variational Autoencoder </a:t>
            </a:r>
          </a:p>
        </p:txBody>
      </p:sp>
      <p:sp>
        <p:nvSpPr>
          <p:cNvPr id="76" name="Text Box 561">
            <a:extLst>
              <a:ext uri="{FF2B5EF4-FFF2-40B4-BE49-F238E27FC236}">
                <a16:creationId xmlns:a16="http://schemas.microsoft.com/office/drawing/2014/main" id="{653EE756-B43A-42B3-BE99-859CE832D7F9}"/>
              </a:ext>
            </a:extLst>
          </p:cNvPr>
          <p:cNvSpPr txBox="1">
            <a:spLocks noChangeArrowheads="1"/>
          </p:cNvSpPr>
          <p:nvPr/>
        </p:nvSpPr>
        <p:spPr bwMode="auto">
          <a:xfrm>
            <a:off x="20261263" y="8464579"/>
            <a:ext cx="9320212" cy="6295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Experimental Results</a:t>
            </a:r>
          </a:p>
        </p:txBody>
      </p:sp>
      <p:sp>
        <p:nvSpPr>
          <p:cNvPr id="45" name="TextBox 44">
            <a:extLst>
              <a:ext uri="{FF2B5EF4-FFF2-40B4-BE49-F238E27FC236}">
                <a16:creationId xmlns:a16="http://schemas.microsoft.com/office/drawing/2014/main" id="{77463D9A-927F-41BF-BE72-FD0040B6E456}"/>
              </a:ext>
            </a:extLst>
          </p:cNvPr>
          <p:cNvSpPr txBox="1"/>
          <p:nvPr/>
        </p:nvSpPr>
        <p:spPr>
          <a:xfrm>
            <a:off x="20431312" y="38672610"/>
            <a:ext cx="9027186" cy="3000373"/>
          </a:xfrm>
          <a:prstGeom prst="rect">
            <a:avLst/>
          </a:prstGeom>
          <a:noFill/>
        </p:spPr>
        <p:txBody>
          <a:bodyPr wrap="square" rtlCol="0">
            <a:spAutoFit/>
          </a:bodyPr>
          <a:lstStyle/>
          <a:p>
            <a:pPr>
              <a:lnSpc>
                <a:spcPct val="150000"/>
              </a:lnSpc>
            </a:pPr>
            <a:r>
              <a:rPr lang="en-US" sz="1600" dirty="0">
                <a:solidFill>
                  <a:schemeClr val="tx2"/>
                </a:solidFill>
              </a:rPr>
              <a:t>[1]. </a:t>
            </a:r>
            <a:r>
              <a:rPr lang="en-US" sz="1600" dirty="0" err="1">
                <a:solidFill>
                  <a:schemeClr val="tx2"/>
                </a:solidFill>
              </a:rPr>
              <a:t>Wiputra</a:t>
            </a:r>
            <a:r>
              <a:rPr lang="en-US" sz="1600" dirty="0">
                <a:solidFill>
                  <a:schemeClr val="tx2"/>
                </a:solidFill>
              </a:rPr>
              <a:t>, H., Chan, W.X., Foo, Y.Y., Ho, S., Yap, C.H., 2020. Cardiac motion estimation from medical images: a </a:t>
            </a:r>
            <a:r>
              <a:rPr lang="en-US" sz="1600" dirty="0" err="1">
                <a:solidFill>
                  <a:schemeClr val="tx2"/>
                </a:solidFill>
              </a:rPr>
              <a:t>regularisation</a:t>
            </a:r>
            <a:r>
              <a:rPr lang="en-US" sz="1600" dirty="0">
                <a:solidFill>
                  <a:schemeClr val="tx2"/>
                </a:solidFill>
              </a:rPr>
              <a:t> frame-work applied on pairwise image registration displacement fields. Scientific Reports 10</a:t>
            </a:r>
          </a:p>
          <a:p>
            <a:pPr>
              <a:lnSpc>
                <a:spcPct val="150000"/>
              </a:lnSpc>
            </a:pPr>
            <a:r>
              <a:rPr lang="en-US" sz="1600" dirty="0">
                <a:solidFill>
                  <a:schemeClr val="tx2"/>
                </a:solidFill>
              </a:rPr>
              <a:t>[2] </a:t>
            </a:r>
            <a:r>
              <a:rPr lang="en-US" sz="1600" dirty="0" err="1">
                <a:solidFill>
                  <a:schemeClr val="tx2"/>
                </a:solidFill>
              </a:rPr>
              <a:t>Oktay</a:t>
            </a:r>
            <a:r>
              <a:rPr lang="en-US" sz="1600" dirty="0">
                <a:solidFill>
                  <a:schemeClr val="tx2"/>
                </a:solidFill>
              </a:rPr>
              <a:t>, O., Ferrante, E. et al., 2017. Anatomically constrained neural networks (</a:t>
            </a:r>
            <a:r>
              <a:rPr lang="en-US" sz="1600" dirty="0" err="1">
                <a:solidFill>
                  <a:schemeClr val="tx2"/>
                </a:solidFill>
              </a:rPr>
              <a:t>acnns</a:t>
            </a:r>
            <a:r>
              <a:rPr lang="en-US" sz="1600" dirty="0">
                <a:solidFill>
                  <a:schemeClr val="tx2"/>
                </a:solidFill>
              </a:rPr>
              <a:t>): Application to cardiac image enhancement and segmentation. IEEE Transactions on Medical Imaging 37, 384–395</a:t>
            </a:r>
          </a:p>
          <a:p>
            <a:pPr>
              <a:lnSpc>
                <a:spcPct val="150000"/>
              </a:lnSpc>
            </a:pPr>
            <a:r>
              <a:rPr lang="en-US" sz="1600" dirty="0">
                <a:solidFill>
                  <a:schemeClr val="tx2"/>
                </a:solidFill>
              </a:rPr>
              <a:t>[3] Leclerc, S., </a:t>
            </a:r>
            <a:r>
              <a:rPr lang="en-US" sz="1600" dirty="0" err="1">
                <a:solidFill>
                  <a:schemeClr val="tx2"/>
                </a:solidFill>
              </a:rPr>
              <a:t>Smistad</a:t>
            </a:r>
            <a:r>
              <a:rPr lang="en-US" sz="1600" dirty="0">
                <a:solidFill>
                  <a:schemeClr val="tx2"/>
                </a:solidFill>
              </a:rPr>
              <a:t>, E., et al., 2019. Deep learning for segmentation using an open large-scale dataset in 2d echocardiography. IEEE Transactions on Medical Imaging 38, 2198–2210. doi:10.1109/TMI.2019.2900516</a:t>
            </a:r>
          </a:p>
          <a:p>
            <a:pPr>
              <a:lnSpc>
                <a:spcPct val="150000"/>
              </a:lnSpc>
            </a:pPr>
            <a:r>
              <a:rPr lang="en-US" sz="1600" dirty="0">
                <a:solidFill>
                  <a:schemeClr val="tx2"/>
                </a:solidFill>
              </a:rPr>
              <a:t>[4] Balakrishnan, G., Zhao, A., </a:t>
            </a:r>
            <a:r>
              <a:rPr lang="en-US" sz="1600" dirty="0" err="1">
                <a:solidFill>
                  <a:schemeClr val="tx2"/>
                </a:solidFill>
              </a:rPr>
              <a:t>Sabuncu</a:t>
            </a:r>
            <a:r>
              <a:rPr lang="en-US" sz="1600" dirty="0">
                <a:solidFill>
                  <a:schemeClr val="tx2"/>
                </a:solidFill>
              </a:rPr>
              <a:t>, M.R., </a:t>
            </a:r>
            <a:r>
              <a:rPr lang="en-US" sz="1600" dirty="0" err="1">
                <a:solidFill>
                  <a:schemeClr val="tx2"/>
                </a:solidFill>
              </a:rPr>
              <a:t>Guttag</a:t>
            </a:r>
            <a:r>
              <a:rPr lang="en-US" sz="1600" dirty="0">
                <a:solidFill>
                  <a:schemeClr val="tx2"/>
                </a:solidFill>
              </a:rPr>
              <a:t>, J.V., Dalca, A.V., 2018. </a:t>
            </a:r>
            <a:r>
              <a:rPr lang="en-US" sz="1600" dirty="0" err="1">
                <a:solidFill>
                  <a:schemeClr val="tx2"/>
                </a:solidFill>
              </a:rPr>
              <a:t>Voxelmorph</a:t>
            </a:r>
            <a:r>
              <a:rPr lang="en-US" sz="1600" dirty="0">
                <a:solidFill>
                  <a:schemeClr val="tx2"/>
                </a:solidFill>
              </a:rPr>
              <a:t>: A learning framework for deformable medical image registration. IEEE Transactions on Medical Imaging 38, 1788–1800.</a:t>
            </a:r>
          </a:p>
        </p:txBody>
      </p:sp>
      <p:sp>
        <p:nvSpPr>
          <p:cNvPr id="49" name="TextBox 48">
            <a:extLst>
              <a:ext uri="{FF2B5EF4-FFF2-40B4-BE49-F238E27FC236}">
                <a16:creationId xmlns:a16="http://schemas.microsoft.com/office/drawing/2014/main" id="{5D8F413C-E4F2-425E-B817-687FEA174A36}"/>
              </a:ext>
            </a:extLst>
          </p:cNvPr>
          <p:cNvSpPr txBox="1"/>
          <p:nvPr/>
        </p:nvSpPr>
        <p:spPr>
          <a:xfrm>
            <a:off x="20253385" y="26394567"/>
            <a:ext cx="9287826" cy="11102398"/>
          </a:xfrm>
          <a:prstGeom prst="rect">
            <a:avLst/>
          </a:prstGeom>
          <a:noFill/>
        </p:spPr>
        <p:txBody>
          <a:bodyPr wrap="square" rtlCol="0">
            <a:spAutoFit/>
          </a:bodyPr>
          <a:lstStyle/>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The experiments were done both for 2D Camus and 3D fetal dataset.</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The comparison was shown starting from Vanilla-DLIR to finally the proposed AdvAC model. In case of 2D, the improvement for multi-resolution (MACMR) was also shown in the table.</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We can see, with only the unsupervised Van-DLIR, without considering the anatomy, the similarity between two intensity images increases, but the similarity between fixed and moved masks does not improve satisfactorily or fail in some cases.</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In case of AC-DLIR, Local and global anatomical constraints were added both using latent space consideration which improved the dice and reduced the MSE of simple Van-DLIR. So, adding anatomically constraint is beneficial both for 2D and 3D.</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Finally, after adding the adversarial network’s discriminator the dice for LV and Myocardium further improves as generator is trying to generate images more like the target image.</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The results for 2D improves significantly and thus the similar trend of improvement can be observed for 3D as well. Fewer data for 3D could be the reason of slightly low dice as there is still space for further improvement for 3D cases.</a:t>
            </a:r>
          </a:p>
          <a:p>
            <a:pPr marL="342900" indent="-342900">
              <a:lnSpc>
                <a:spcPct val="150000"/>
              </a:lnSpc>
              <a:buBlip>
                <a:blip r:embed="rId3">
                  <a:extLst>
                    <a:ext uri="{96DAC541-7B7A-43D3-8B79-37D633B846F1}">
                      <asvg:svgBlip xmlns:asvg="http://schemas.microsoft.com/office/drawing/2016/SVG/main" r:embed="rId4"/>
                    </a:ext>
                  </a:extLst>
                </a:blip>
              </a:buBlip>
            </a:pPr>
            <a:r>
              <a:rPr lang="en-US" dirty="0">
                <a:solidFill>
                  <a:schemeClr val="tx2"/>
                </a:solidFill>
              </a:rPr>
              <a:t>Also, applying multi-resolution based model for 3D is part of </a:t>
            </a:r>
            <a:r>
              <a:rPr lang="en-US">
                <a:solidFill>
                  <a:schemeClr val="tx2"/>
                </a:solidFill>
              </a:rPr>
              <a:t>future plan.</a:t>
            </a:r>
            <a:endParaRPr lang="en-US" dirty="0">
              <a:solidFill>
                <a:schemeClr val="tx2"/>
              </a:solidFill>
            </a:endParaRPr>
          </a:p>
        </p:txBody>
      </p:sp>
      <p:pic>
        <p:nvPicPr>
          <p:cNvPr id="1034" name="Picture 10" descr="The Imperial logo | Staff | Imperial College London">
            <a:extLst>
              <a:ext uri="{FF2B5EF4-FFF2-40B4-BE49-F238E27FC236}">
                <a16:creationId xmlns:a16="http://schemas.microsoft.com/office/drawing/2014/main" id="{115B444A-4127-9018-8DF2-3A2345E7E4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34" t="1" r="8602" b="24555"/>
          <a:stretch/>
        </p:blipFill>
        <p:spPr bwMode="auto">
          <a:xfrm>
            <a:off x="0" y="3804141"/>
            <a:ext cx="5005168" cy="1464992"/>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472">
            <a:extLst>
              <a:ext uri="{FF2B5EF4-FFF2-40B4-BE49-F238E27FC236}">
                <a16:creationId xmlns:a16="http://schemas.microsoft.com/office/drawing/2014/main" id="{4256E715-41A2-9E0A-AB21-B3F62A9E4287}"/>
              </a:ext>
            </a:extLst>
          </p:cNvPr>
          <p:cNvSpPr txBox="1">
            <a:spLocks noChangeArrowheads="1"/>
          </p:cNvSpPr>
          <p:nvPr/>
        </p:nvSpPr>
        <p:spPr bwMode="auto">
          <a:xfrm>
            <a:off x="677314" y="15849835"/>
            <a:ext cx="9317038" cy="59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36004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360045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360045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360045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Images were acquired in 4D echocardiography dicom format, out of which 4 cases were from healthy patients and 10 were from patients with hearts abnormalities.</a:t>
            </a:r>
          </a:p>
          <a:p>
            <a:pPr marL="457200" indent="-457200" algn="just" eaLnBrk="1" hangingPunct="1">
              <a:buBlip>
                <a:blip r:embed="rId3">
                  <a:extLst>
                    <a:ext uri="{96DAC541-7B7A-43D3-8B79-37D633B846F1}">
                      <asvg:svgBlip xmlns:asvg="http://schemas.microsoft.com/office/drawing/2016/SVG/main" r:embed="rId4"/>
                    </a:ext>
                  </a:extLst>
                </a:blip>
              </a:buBlip>
            </a:pPr>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The 4D echo images were carried out with GE </a:t>
            </a:r>
            <a:r>
              <a:rPr lang="en-US" altLang="en-US" sz="2600" dirty="0" err="1">
                <a:solidFill>
                  <a:schemeClr val="tx2"/>
                </a:solidFill>
              </a:rPr>
              <a:t>Voluson</a:t>
            </a:r>
            <a:r>
              <a:rPr lang="en-US" altLang="en-US" sz="2600" dirty="0">
                <a:solidFill>
                  <a:schemeClr val="tx2"/>
                </a:solidFill>
              </a:rPr>
              <a:t> 730 ultrasound connected to the RAB 4-8L transducer (GE Healthcare Inc., Chicago, Illinois, USA) which has approximated 154 </a:t>
            </a:r>
            <a:r>
              <a:rPr lang="el-GR" altLang="en-US" sz="2600" dirty="0">
                <a:solidFill>
                  <a:schemeClr val="tx2"/>
                </a:solidFill>
              </a:rPr>
              <a:t>μ</a:t>
            </a:r>
            <a:r>
              <a:rPr lang="en-US" altLang="en-US" sz="2600" dirty="0">
                <a:solidFill>
                  <a:schemeClr val="tx2"/>
                </a:solidFill>
              </a:rPr>
              <a:t>m axial resolution and around 219 </a:t>
            </a:r>
            <a:r>
              <a:rPr lang="el-GR" altLang="en-US" sz="2600" dirty="0">
                <a:solidFill>
                  <a:schemeClr val="tx2"/>
                </a:solidFill>
              </a:rPr>
              <a:t>μ</a:t>
            </a:r>
            <a:r>
              <a:rPr lang="en-US" altLang="en-US" sz="2600" dirty="0">
                <a:solidFill>
                  <a:schemeClr val="tx2"/>
                </a:solidFill>
              </a:rPr>
              <a:t>m lateral resolution along with a transducer of 5 </a:t>
            </a:r>
            <a:r>
              <a:rPr lang="en-US" altLang="en-US" sz="2600" dirty="0" err="1">
                <a:solidFill>
                  <a:schemeClr val="tx2"/>
                </a:solidFill>
              </a:rPr>
              <a:t>MHz.</a:t>
            </a:r>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endParaRPr lang="en-US" altLang="en-US" sz="2600" dirty="0">
              <a:solidFill>
                <a:schemeClr val="tx2"/>
              </a:solidFill>
            </a:endParaRPr>
          </a:p>
          <a:p>
            <a:pPr marL="457200" indent="-457200" algn="just" eaLnBrk="1" hangingPunct="1">
              <a:buBlip>
                <a:blip r:embed="rId3">
                  <a:extLst>
                    <a:ext uri="{96DAC541-7B7A-43D3-8B79-37D633B846F1}">
                      <asvg:svgBlip xmlns:asvg="http://schemas.microsoft.com/office/drawing/2016/SVG/main" r:embed="rId4"/>
                    </a:ext>
                  </a:extLst>
                </a:blip>
              </a:buBlip>
            </a:pPr>
            <a:r>
              <a:rPr lang="en-US" altLang="en-US" sz="2600" dirty="0">
                <a:solidFill>
                  <a:schemeClr val="tx2"/>
                </a:solidFill>
              </a:rPr>
              <a:t>The fetuses were of mixed gender and different ethnic groups (Chinese, Indian, Malay). Most of the cases had a gestation age between 22 to 32 weeks.</a:t>
            </a:r>
          </a:p>
        </p:txBody>
      </p:sp>
      <p:grpSp>
        <p:nvGrpSpPr>
          <p:cNvPr id="32" name="Group 31">
            <a:extLst>
              <a:ext uri="{FF2B5EF4-FFF2-40B4-BE49-F238E27FC236}">
                <a16:creationId xmlns:a16="http://schemas.microsoft.com/office/drawing/2014/main" id="{5EFBF993-FB67-0033-178A-4D737491E192}"/>
              </a:ext>
            </a:extLst>
          </p:cNvPr>
          <p:cNvGrpSpPr/>
          <p:nvPr/>
        </p:nvGrpSpPr>
        <p:grpSpPr>
          <a:xfrm>
            <a:off x="605849" y="30914914"/>
            <a:ext cx="9402327" cy="6121865"/>
            <a:chOff x="666445" y="1249655"/>
            <a:chExt cx="11014855" cy="7875457"/>
          </a:xfrm>
        </p:grpSpPr>
        <p:grpSp>
          <p:nvGrpSpPr>
            <p:cNvPr id="33" name="Group 32">
              <a:extLst>
                <a:ext uri="{FF2B5EF4-FFF2-40B4-BE49-F238E27FC236}">
                  <a16:creationId xmlns:a16="http://schemas.microsoft.com/office/drawing/2014/main" id="{5C4B0058-2C14-14BF-57DC-B72B4CA4793B}"/>
                </a:ext>
              </a:extLst>
            </p:cNvPr>
            <p:cNvGrpSpPr/>
            <p:nvPr/>
          </p:nvGrpSpPr>
          <p:grpSpPr>
            <a:xfrm>
              <a:off x="666445" y="1249655"/>
              <a:ext cx="11014855" cy="5637328"/>
              <a:chOff x="666445" y="1249655"/>
              <a:chExt cx="11014855" cy="5637328"/>
            </a:xfrm>
          </p:grpSpPr>
          <p:pic>
            <p:nvPicPr>
              <p:cNvPr id="37" name="Picture 36">
                <a:extLst>
                  <a:ext uri="{FF2B5EF4-FFF2-40B4-BE49-F238E27FC236}">
                    <a16:creationId xmlns:a16="http://schemas.microsoft.com/office/drawing/2014/main" id="{0DA465B1-5C5C-F546-60EF-0F5E119D2D38}"/>
                  </a:ext>
                </a:extLst>
              </p:cNvPr>
              <p:cNvPicPr>
                <a:picLocks noChangeAspect="1"/>
              </p:cNvPicPr>
              <p:nvPr/>
            </p:nvPicPr>
            <p:blipFill rotWithShape="1">
              <a:blip r:embed="rId8">
                <a:extLst>
                  <a:ext uri="{28A0092B-C50C-407E-A947-70E740481C1C}">
                    <a14:useLocalDpi xmlns:a14="http://schemas.microsoft.com/office/drawing/2010/main" val="0"/>
                  </a:ext>
                </a:extLst>
              </a:blip>
              <a:srcRect l="-2767" t="49368" r="486" b="632"/>
              <a:stretch/>
            </p:blipFill>
            <p:spPr>
              <a:xfrm>
                <a:off x="666445" y="1249655"/>
                <a:ext cx="10859109" cy="1863935"/>
              </a:xfrm>
              <a:prstGeom prst="rect">
                <a:avLst/>
              </a:prstGeom>
            </p:spPr>
          </p:pic>
          <p:pic>
            <p:nvPicPr>
              <p:cNvPr id="38" name="Picture 37">
                <a:extLst>
                  <a:ext uri="{FF2B5EF4-FFF2-40B4-BE49-F238E27FC236}">
                    <a16:creationId xmlns:a16="http://schemas.microsoft.com/office/drawing/2014/main" id="{89A3BE42-6CE5-472D-D65E-E49192344285}"/>
                  </a:ext>
                </a:extLst>
              </p:cNvPr>
              <p:cNvPicPr>
                <a:picLocks noChangeAspect="1"/>
              </p:cNvPicPr>
              <p:nvPr/>
            </p:nvPicPr>
            <p:blipFill rotWithShape="1">
              <a:blip r:embed="rId9">
                <a:extLst>
                  <a:ext uri="{28A0092B-C50C-407E-A947-70E740481C1C}">
                    <a14:useLocalDpi xmlns:a14="http://schemas.microsoft.com/office/drawing/2010/main" val="0"/>
                  </a:ext>
                </a:extLst>
              </a:blip>
              <a:srcRect l="-1" t="50000" r="-728"/>
              <a:stretch/>
            </p:blipFill>
            <p:spPr>
              <a:xfrm>
                <a:off x="1030146" y="3113590"/>
                <a:ext cx="10651154" cy="1863936"/>
              </a:xfrm>
              <a:prstGeom prst="rect">
                <a:avLst/>
              </a:prstGeom>
            </p:spPr>
          </p:pic>
          <p:pic>
            <p:nvPicPr>
              <p:cNvPr id="39" name="Picture 38">
                <a:extLst>
                  <a:ext uri="{FF2B5EF4-FFF2-40B4-BE49-F238E27FC236}">
                    <a16:creationId xmlns:a16="http://schemas.microsoft.com/office/drawing/2014/main" id="{9019E27E-5713-B8BE-C0E4-A06D871B1C30}"/>
                  </a:ext>
                </a:extLst>
              </p:cNvPr>
              <p:cNvPicPr>
                <a:picLocks noChangeAspect="1"/>
              </p:cNvPicPr>
              <p:nvPr/>
            </p:nvPicPr>
            <p:blipFill rotWithShape="1">
              <a:blip r:embed="rId10">
                <a:extLst>
                  <a:ext uri="{28A0092B-C50C-407E-A947-70E740481C1C}">
                    <a14:useLocalDpi xmlns:a14="http://schemas.microsoft.com/office/drawing/2010/main" val="0"/>
                  </a:ext>
                </a:extLst>
              </a:blip>
              <a:srcRect t="49381" r="459"/>
              <a:stretch/>
            </p:blipFill>
            <p:spPr>
              <a:xfrm>
                <a:off x="1106269" y="4977525"/>
                <a:ext cx="10419285" cy="1909458"/>
              </a:xfrm>
              <a:prstGeom prst="rect">
                <a:avLst/>
              </a:prstGeom>
            </p:spPr>
          </p:pic>
        </p:grpSp>
        <p:pic>
          <p:nvPicPr>
            <p:cNvPr id="36" name="Picture 35">
              <a:extLst>
                <a:ext uri="{FF2B5EF4-FFF2-40B4-BE49-F238E27FC236}">
                  <a16:creationId xmlns:a16="http://schemas.microsoft.com/office/drawing/2014/main" id="{98E6E677-AAFB-6755-31A8-ABAE0C8F6E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84733" y="7085911"/>
              <a:ext cx="6422532" cy="2039201"/>
            </a:xfrm>
            <a:prstGeom prst="rect">
              <a:avLst/>
            </a:prstGeom>
          </p:spPr>
        </p:pic>
      </p:grpSp>
      <p:sp>
        <p:nvSpPr>
          <p:cNvPr id="40" name="TextBox 39">
            <a:extLst>
              <a:ext uri="{FF2B5EF4-FFF2-40B4-BE49-F238E27FC236}">
                <a16:creationId xmlns:a16="http://schemas.microsoft.com/office/drawing/2014/main" id="{B0B06FB7-D68F-B0A3-11B7-D7782BFC4E1D}"/>
              </a:ext>
            </a:extLst>
          </p:cNvPr>
          <p:cNvSpPr txBox="1"/>
          <p:nvPr/>
        </p:nvSpPr>
        <p:spPr>
          <a:xfrm>
            <a:off x="715835" y="37152711"/>
            <a:ext cx="9218136" cy="1477328"/>
          </a:xfrm>
          <a:prstGeom prst="rect">
            <a:avLst/>
          </a:prstGeom>
          <a:noFill/>
        </p:spPr>
        <p:txBody>
          <a:bodyPr wrap="square" rtlCol="0">
            <a:spAutoFit/>
          </a:bodyPr>
          <a:lstStyle/>
          <a:p>
            <a:pPr algn="just"/>
            <a:r>
              <a:rPr lang="en-US" sz="1800" dirty="0">
                <a:solidFill>
                  <a:schemeClr val="tx2"/>
                </a:solidFill>
              </a:rPr>
              <a:t>Figure 1: Data annotation steps: </a:t>
            </a:r>
            <a:r>
              <a:rPr lang="en-US" sz="1800" dirty="0" err="1">
                <a:solidFill>
                  <a:schemeClr val="tx2"/>
                </a:solidFill>
              </a:rPr>
              <a:t>i</a:t>
            </a:r>
            <a:r>
              <a:rPr lang="en-US" sz="1800" dirty="0">
                <a:solidFill>
                  <a:schemeClr val="tx2"/>
                </a:solidFill>
              </a:rPr>
              <a:t>) Preprocessed intensity images, ii) Annotated masks using </a:t>
            </a:r>
            <a:r>
              <a:rPr lang="en-US" sz="1800" i="1" dirty="0" err="1">
                <a:solidFill>
                  <a:schemeClr val="tx2"/>
                </a:solidFill>
              </a:rPr>
              <a:t>Lazysnap</a:t>
            </a:r>
            <a:r>
              <a:rPr lang="en-US" sz="1800" dirty="0">
                <a:solidFill>
                  <a:schemeClr val="tx2"/>
                </a:solidFill>
              </a:rPr>
              <a:t>, iii) Masks generated after segmentation step, iv) Final reconstructed 3D left ventricle chamber with myocardium. (In the end, </a:t>
            </a:r>
            <a:r>
              <a:rPr lang="en-US" sz="1800" b="1" dirty="0">
                <a:solidFill>
                  <a:schemeClr val="tx2"/>
                </a:solidFill>
              </a:rPr>
              <a:t>14</a:t>
            </a:r>
            <a:r>
              <a:rPr lang="en-US" sz="1800" dirty="0">
                <a:solidFill>
                  <a:schemeClr val="tx2"/>
                </a:solidFill>
              </a:rPr>
              <a:t> 4D echocardiography images were transformed into a total of </a:t>
            </a:r>
            <a:r>
              <a:rPr lang="en-US" sz="1800" b="1" dirty="0">
                <a:solidFill>
                  <a:schemeClr val="tx2"/>
                </a:solidFill>
              </a:rPr>
              <a:t>518</a:t>
            </a:r>
            <a:r>
              <a:rPr lang="en-US" sz="1800" dirty="0">
                <a:solidFill>
                  <a:schemeClr val="tx2"/>
                </a:solidFill>
              </a:rPr>
              <a:t> 3D images where each of the 3D images holds around </a:t>
            </a:r>
            <a:r>
              <a:rPr lang="en-US" sz="1800" b="1" dirty="0">
                <a:solidFill>
                  <a:schemeClr val="tx2"/>
                </a:solidFill>
              </a:rPr>
              <a:t>40</a:t>
            </a:r>
            <a:r>
              <a:rPr lang="en-US" sz="1800" dirty="0">
                <a:solidFill>
                  <a:schemeClr val="tx2"/>
                </a:solidFill>
              </a:rPr>
              <a:t> 2D slices. As the nifty formatted files are hard to visualize, a sample of slices for image and mask pairs are shown in Figure )</a:t>
            </a:r>
          </a:p>
        </p:txBody>
      </p:sp>
      <p:sp>
        <p:nvSpPr>
          <p:cNvPr id="50" name="TextBox 49">
            <a:extLst>
              <a:ext uri="{FF2B5EF4-FFF2-40B4-BE49-F238E27FC236}">
                <a16:creationId xmlns:a16="http://schemas.microsoft.com/office/drawing/2014/main" id="{F2956802-BE7A-FD7C-4A47-3CD8B1973921}"/>
              </a:ext>
            </a:extLst>
          </p:cNvPr>
          <p:cNvSpPr txBox="1"/>
          <p:nvPr/>
        </p:nvSpPr>
        <p:spPr>
          <a:xfrm>
            <a:off x="767457" y="22697280"/>
            <a:ext cx="9219528" cy="8217634"/>
          </a:xfrm>
          <a:prstGeom prst="rect">
            <a:avLst/>
          </a:prstGeom>
          <a:noFill/>
        </p:spPr>
        <p:txBody>
          <a:bodyPr wrap="square" rtlCol="0">
            <a:spAutoFit/>
          </a:bodyPr>
          <a:lstStyle/>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1 (Data Preparation) : </a:t>
            </a:r>
            <a:r>
              <a:rPr lang="en-US" dirty="0">
                <a:solidFill>
                  <a:schemeClr val="tx2"/>
                </a:solidFill>
              </a:rPr>
              <a:t>4D dicom images were converted to 3D video (.</a:t>
            </a:r>
            <a:r>
              <a:rPr lang="en-US" dirty="0" err="1">
                <a:solidFill>
                  <a:schemeClr val="tx2"/>
                </a:solidFill>
              </a:rPr>
              <a:t>avi</a:t>
            </a:r>
            <a:r>
              <a:rPr lang="en-US" dirty="0">
                <a:solidFill>
                  <a:schemeClr val="tx2"/>
                </a:solidFill>
              </a:rPr>
              <a:t>) format containing each time points from which slices were later extracted in .</a:t>
            </a:r>
            <a:r>
              <a:rPr lang="en-US" dirty="0" err="1">
                <a:solidFill>
                  <a:schemeClr val="tx2"/>
                </a:solidFill>
              </a:rPr>
              <a:t>png</a:t>
            </a:r>
            <a:r>
              <a:rPr lang="en-US" dirty="0">
                <a:solidFill>
                  <a:schemeClr val="tx2"/>
                </a:solidFill>
              </a:rPr>
              <a:t> format.</a:t>
            </a: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2 (Registration) :  </a:t>
            </a:r>
            <a:r>
              <a:rPr lang="en-US" dirty="0">
                <a:solidFill>
                  <a:schemeClr val="tx2"/>
                </a:solidFill>
              </a:rPr>
              <a:t>Each slice image at a particular time point </a:t>
            </a:r>
            <a:r>
              <a:rPr lang="en-US" dirty="0" err="1">
                <a:solidFill>
                  <a:schemeClr val="tx2"/>
                </a:solidFill>
              </a:rPr>
              <a:t>t</a:t>
            </a:r>
            <a:r>
              <a:rPr lang="en-US" sz="2000" dirty="0" err="1">
                <a:solidFill>
                  <a:schemeClr val="tx2"/>
                </a:solidFill>
              </a:rPr>
              <a:t>n</a:t>
            </a:r>
            <a:r>
              <a:rPr lang="en-US" dirty="0">
                <a:solidFill>
                  <a:schemeClr val="tx2"/>
                </a:solidFill>
              </a:rPr>
              <a:t> was registered with respect to the initial time point t</a:t>
            </a:r>
            <a:r>
              <a:rPr lang="en-US" sz="1800" dirty="0">
                <a:solidFill>
                  <a:schemeClr val="tx2"/>
                </a:solidFill>
              </a:rPr>
              <a:t>0</a:t>
            </a:r>
            <a:r>
              <a:rPr lang="en-US" dirty="0">
                <a:solidFill>
                  <a:schemeClr val="tx2"/>
                </a:solidFill>
              </a:rPr>
              <a:t> and the previous time point image t</a:t>
            </a:r>
            <a:r>
              <a:rPr lang="en-US" sz="2000" dirty="0">
                <a:solidFill>
                  <a:schemeClr val="tx2"/>
                </a:solidFill>
              </a:rPr>
              <a:t>n-</a:t>
            </a:r>
            <a:r>
              <a:rPr lang="en-US" sz="1800" dirty="0">
                <a:solidFill>
                  <a:schemeClr val="tx2"/>
                </a:solidFill>
              </a:rPr>
              <a:t>1. </a:t>
            </a:r>
            <a:r>
              <a:rPr lang="en-US" dirty="0">
                <a:solidFill>
                  <a:schemeClr val="tx2"/>
                </a:solidFill>
              </a:rPr>
              <a:t>The deformation field was computed using cardiac motion estimation library[1].</a:t>
            </a: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3 (Segmentation) : </a:t>
            </a:r>
            <a:r>
              <a:rPr lang="en-US" dirty="0">
                <a:solidFill>
                  <a:schemeClr val="tx2"/>
                </a:solidFill>
              </a:rPr>
              <a:t>The left ventricle chamber and myocardium  for all slices at selected end-systolic and end-diastolic time points were manually annotated using lazy-snapping.</a:t>
            </a:r>
            <a:endParaRPr lang="en-US" b="1" dirty="0">
              <a:solidFill>
                <a:schemeClr val="tx2"/>
              </a:solidFill>
            </a:endParaRP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4 (3D Reconstruction) : </a:t>
            </a:r>
            <a:r>
              <a:rPr lang="en-US" dirty="0">
                <a:solidFill>
                  <a:schemeClr val="tx2"/>
                </a:solidFill>
              </a:rPr>
              <a:t>Combining the masks from all slices, the next step is to generate the 3D reconstructed masks for each time point. These 3D masks were corrected and smoothed with the help of an expert using Geomagic wrap. Masks for other time points were generated using the deformation fields from registration step.</a:t>
            </a:r>
            <a:endParaRPr lang="en-US" b="1" dirty="0">
              <a:solidFill>
                <a:schemeClr val="tx2"/>
              </a:solidFill>
            </a:endParaRP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5 (Artifacts Removal) : C</a:t>
            </a:r>
            <a:r>
              <a:rPr lang="en-US" dirty="0">
                <a:solidFill>
                  <a:schemeClr val="tx2"/>
                </a:solidFill>
              </a:rPr>
              <a:t>onstant white boxes or arrows in the ultrasound intensity image were removed using interpolation method.</a:t>
            </a: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Step 6 (Image-Mask Pair Generation) : </a:t>
            </a:r>
            <a:r>
              <a:rPr lang="en-US" dirty="0">
                <a:solidFill>
                  <a:schemeClr val="tx2"/>
                </a:solidFill>
              </a:rPr>
              <a:t>In the last step, the inner wall of the reconstructed masks was filled and  reconstructed masks were binarized where (class 0 represents the background, 1 for the left ventricle chamber, and 2 for the myocardium. Then they were paired with the intensity image to finalize the dataset annotation process.</a:t>
            </a:r>
          </a:p>
        </p:txBody>
      </p:sp>
      <p:sp>
        <p:nvSpPr>
          <p:cNvPr id="61" name="Text Box 561">
            <a:extLst>
              <a:ext uri="{FF2B5EF4-FFF2-40B4-BE49-F238E27FC236}">
                <a16:creationId xmlns:a16="http://schemas.microsoft.com/office/drawing/2014/main" id="{366C2282-FA9D-AB88-3F6F-E04793DDBFAD}"/>
              </a:ext>
            </a:extLst>
          </p:cNvPr>
          <p:cNvSpPr txBox="1">
            <a:spLocks noChangeArrowheads="1"/>
          </p:cNvSpPr>
          <p:nvPr/>
        </p:nvSpPr>
        <p:spPr bwMode="auto">
          <a:xfrm>
            <a:off x="648971" y="38970945"/>
            <a:ext cx="9320212" cy="6295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Proposed Approach </a:t>
            </a:r>
          </a:p>
        </p:txBody>
      </p:sp>
      <p:pic>
        <p:nvPicPr>
          <p:cNvPr id="63" name="Picture 62">
            <a:extLst>
              <a:ext uri="{FF2B5EF4-FFF2-40B4-BE49-F238E27FC236}">
                <a16:creationId xmlns:a16="http://schemas.microsoft.com/office/drawing/2014/main" id="{5DE25A27-9CBB-D747-CE12-A6843C648A15}"/>
              </a:ext>
            </a:extLst>
          </p:cNvPr>
          <p:cNvPicPr>
            <a:picLocks noChangeAspect="1"/>
          </p:cNvPicPr>
          <p:nvPr/>
        </p:nvPicPr>
        <p:blipFill>
          <a:blip r:embed="rId14"/>
          <a:stretch>
            <a:fillRect/>
          </a:stretch>
        </p:blipFill>
        <p:spPr>
          <a:xfrm>
            <a:off x="10510421" y="6278311"/>
            <a:ext cx="9265829" cy="6315607"/>
          </a:xfrm>
          <a:prstGeom prst="rect">
            <a:avLst/>
          </a:prstGeom>
        </p:spPr>
      </p:pic>
      <p:sp>
        <p:nvSpPr>
          <p:cNvPr id="65" name="TextBox 64">
            <a:extLst>
              <a:ext uri="{FF2B5EF4-FFF2-40B4-BE49-F238E27FC236}">
                <a16:creationId xmlns:a16="http://schemas.microsoft.com/office/drawing/2014/main" id="{E9787465-7020-D7C8-BB4F-BF6FD1C74011}"/>
              </a:ext>
            </a:extLst>
          </p:cNvPr>
          <p:cNvSpPr txBox="1"/>
          <p:nvPr/>
        </p:nvSpPr>
        <p:spPr>
          <a:xfrm>
            <a:off x="10459729" y="12568809"/>
            <a:ext cx="9218136" cy="646331"/>
          </a:xfrm>
          <a:prstGeom prst="rect">
            <a:avLst/>
          </a:prstGeom>
          <a:noFill/>
        </p:spPr>
        <p:txBody>
          <a:bodyPr wrap="square" rtlCol="0">
            <a:spAutoFit/>
          </a:bodyPr>
          <a:lstStyle/>
          <a:p>
            <a:pPr algn="just"/>
            <a:r>
              <a:rPr lang="en-US" sz="1800" dirty="0">
                <a:solidFill>
                  <a:schemeClr val="tx2"/>
                </a:solidFill>
              </a:rPr>
              <a:t>Figure 2: Proposed Architecture of the model to perform temporal image registration using anatomical constraints and adversarial learning.</a:t>
            </a:r>
          </a:p>
        </p:txBody>
      </p:sp>
      <p:sp>
        <p:nvSpPr>
          <p:cNvPr id="73" name="TextBox 72">
            <a:extLst>
              <a:ext uri="{FF2B5EF4-FFF2-40B4-BE49-F238E27FC236}">
                <a16:creationId xmlns:a16="http://schemas.microsoft.com/office/drawing/2014/main" id="{B780FBD9-C4C4-7219-DEF1-C8E98166B97E}"/>
              </a:ext>
            </a:extLst>
          </p:cNvPr>
          <p:cNvSpPr txBox="1"/>
          <p:nvPr/>
        </p:nvSpPr>
        <p:spPr>
          <a:xfrm>
            <a:off x="605849" y="39661265"/>
            <a:ext cx="9298995" cy="1938992"/>
          </a:xfrm>
          <a:prstGeom prst="rect">
            <a:avLst/>
          </a:prstGeom>
          <a:noFill/>
        </p:spPr>
        <p:txBody>
          <a:bodyPr wrap="square" rtlCol="0">
            <a:spAutoFit/>
          </a:bodyPr>
          <a:lstStyle/>
          <a:p>
            <a:pPr algn="just"/>
            <a:r>
              <a:rPr lang="en-US" dirty="0">
                <a:solidFill>
                  <a:schemeClr val="tx2"/>
                </a:solidFill>
              </a:rPr>
              <a:t>The goal is to deform the moving image so that the anatomical location for all the voxels in fixed and moved images will be the same. Deep learning-based image registration (DLIR) neural networks were used to model the displacement field which tried to align the moving image with the fixed image. Several experiments were done and the proposed architecture is shown in Figure 2.</a:t>
            </a:r>
          </a:p>
        </p:txBody>
      </p:sp>
      <p:sp>
        <p:nvSpPr>
          <p:cNvPr id="78" name="TextBox 77">
            <a:extLst>
              <a:ext uri="{FF2B5EF4-FFF2-40B4-BE49-F238E27FC236}">
                <a16:creationId xmlns:a16="http://schemas.microsoft.com/office/drawing/2014/main" id="{896CB964-CB65-0E0A-82C6-18CE5A8D7E45}"/>
              </a:ext>
            </a:extLst>
          </p:cNvPr>
          <p:cNvSpPr txBox="1"/>
          <p:nvPr/>
        </p:nvSpPr>
        <p:spPr>
          <a:xfrm>
            <a:off x="10534030" y="13238586"/>
            <a:ext cx="9219528" cy="11541621"/>
          </a:xfrm>
          <a:prstGeom prst="rect">
            <a:avLst/>
          </a:prstGeom>
          <a:noFill/>
        </p:spPr>
        <p:txBody>
          <a:bodyPr wrap="square" rtlCol="0">
            <a:spAutoFit/>
          </a:bodyPr>
          <a:lstStyle/>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Approach 1 (Vanilla DLIR) : </a:t>
            </a:r>
            <a:r>
              <a:rPr lang="en-US" dirty="0">
                <a:solidFill>
                  <a:schemeClr val="tx2"/>
                </a:solidFill>
              </a:rPr>
              <a:t>The underlying architecture of Vanilla DLIR shown in Figure 2 is based on the traditional UNET architecture used for segmentation. The UNET consists of encoding and decoding layers with residual skip connections. The conventional path cannot degrade the features’ quality as a non-zero regularizing path will skip over them. On the other hand, the direct skipping of the non-zero regularizing path cannot hamper the performance as it has been added to the conventional path's learned features. The input images and masks are of </a:t>
            </a:r>
            <a:r>
              <a:rPr lang="en-US" b="1" dirty="0">
                <a:solidFill>
                  <a:schemeClr val="tx2"/>
                </a:solidFill>
              </a:rPr>
              <a:t>256*256*32</a:t>
            </a:r>
            <a:r>
              <a:rPr lang="en-US" dirty="0">
                <a:solidFill>
                  <a:schemeClr val="tx2"/>
                </a:solidFill>
              </a:rPr>
              <a:t> size. </a:t>
            </a:r>
          </a:p>
          <a:p>
            <a:pPr algn="just"/>
            <a:endParaRPr lang="en-US" b="1" dirty="0">
              <a:solidFill>
                <a:schemeClr val="tx2"/>
              </a:solidFill>
            </a:endParaRP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Approach 2 (AC DLIR) : </a:t>
            </a:r>
            <a:r>
              <a:rPr lang="en-US" dirty="0">
                <a:solidFill>
                  <a:schemeClr val="tx2"/>
                </a:solidFill>
              </a:rPr>
              <a:t>To improve the performance of Vanilla-DLIR, global anatomical constraint was added to the model. [4] Also, the latent space was considered as the local segmentation-aware uses pixel-level predictions and may not ensure a satisfactory global match between the warped source and target anatomical masks.[2]  Thus, a variational autoencoder was trained to reconstruct the shape of LV and myocardium which was later incorporated in the main model architecture.</a:t>
            </a:r>
          </a:p>
          <a:p>
            <a:pPr algn="just"/>
            <a:endParaRPr lang="en-US" b="1" dirty="0">
              <a:solidFill>
                <a:schemeClr val="tx2"/>
              </a:solidFill>
            </a:endParaRP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Approach 3 (Adv DLIR) : </a:t>
            </a:r>
            <a:r>
              <a:rPr lang="en-US" dirty="0">
                <a:solidFill>
                  <a:schemeClr val="tx2"/>
                </a:solidFill>
              </a:rPr>
              <a:t>Moreover, the use of the GAN network as a zero-sum game theory could be beneficial for learning deformable fields in image registration. the part of Van-DLIR for generating the deformable images with the produced deformation field was treated as a generator for the adversarial network. In addition to that, a discriminator was also trained which was able to classify the fixed and moved images. </a:t>
            </a:r>
          </a:p>
          <a:p>
            <a:pPr algn="just"/>
            <a:endParaRPr lang="en-US" b="1" dirty="0">
              <a:solidFill>
                <a:schemeClr val="tx2"/>
              </a:solidFill>
            </a:endParaRP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Approach 4 (AdvAC DLIR) : </a:t>
            </a:r>
            <a:r>
              <a:rPr lang="en-US" dirty="0">
                <a:solidFill>
                  <a:schemeClr val="tx2"/>
                </a:solidFill>
              </a:rPr>
              <a:t>So. Finally both anatomically constrained based variational autoencoder and the adversarial network added to the Van-DLIR to derive the proposed architecture. We’ve also thought of applying multi-resolution (MACMR) based training where trained parameters on the lower scale will be used to initialize the higher-scale training. We’ve applied the MACMR for 2D dataset for 3D, it is a part of future plane.</a:t>
            </a:r>
            <a:endParaRPr lang="en-US" b="1" dirty="0">
              <a:solidFill>
                <a:schemeClr val="tx2"/>
              </a:solidFill>
            </a:endParaRPr>
          </a:p>
          <a:p>
            <a:pPr algn="just"/>
            <a:endParaRPr lang="en-US" b="1" dirty="0">
              <a:solidFill>
                <a:schemeClr val="tx2"/>
              </a:solidFill>
            </a:endParaRPr>
          </a:p>
        </p:txBody>
      </p:sp>
      <p:pic>
        <p:nvPicPr>
          <p:cNvPr id="89" name="Picture 88">
            <a:extLst>
              <a:ext uri="{FF2B5EF4-FFF2-40B4-BE49-F238E27FC236}">
                <a16:creationId xmlns:a16="http://schemas.microsoft.com/office/drawing/2014/main" id="{4D468F30-9E35-B401-AA75-DA447D388CD7}"/>
              </a:ext>
            </a:extLst>
          </p:cNvPr>
          <p:cNvPicPr>
            <a:picLocks noChangeAspect="1"/>
          </p:cNvPicPr>
          <p:nvPr/>
        </p:nvPicPr>
        <p:blipFill>
          <a:blip r:embed="rId15"/>
          <a:stretch>
            <a:fillRect/>
          </a:stretch>
        </p:blipFill>
        <p:spPr>
          <a:xfrm>
            <a:off x="11652684" y="28232504"/>
            <a:ext cx="6832225" cy="2940789"/>
          </a:xfrm>
          <a:prstGeom prst="rect">
            <a:avLst/>
          </a:prstGeom>
        </p:spPr>
      </p:pic>
      <p:pic>
        <p:nvPicPr>
          <p:cNvPr id="93" name="Picture 92">
            <a:extLst>
              <a:ext uri="{FF2B5EF4-FFF2-40B4-BE49-F238E27FC236}">
                <a16:creationId xmlns:a16="http://schemas.microsoft.com/office/drawing/2014/main" id="{4AA459A0-A58D-656D-87D0-4AE62C8D69F8}"/>
              </a:ext>
            </a:extLst>
          </p:cNvPr>
          <p:cNvPicPr>
            <a:picLocks noChangeAspect="1"/>
          </p:cNvPicPr>
          <p:nvPr/>
        </p:nvPicPr>
        <p:blipFill>
          <a:blip r:embed="rId16"/>
          <a:stretch>
            <a:fillRect/>
          </a:stretch>
        </p:blipFill>
        <p:spPr>
          <a:xfrm>
            <a:off x="11119315" y="31612187"/>
            <a:ext cx="8045154" cy="4644296"/>
          </a:xfrm>
          <a:prstGeom prst="rect">
            <a:avLst/>
          </a:prstGeom>
        </p:spPr>
      </p:pic>
      <p:sp>
        <p:nvSpPr>
          <p:cNvPr id="94" name="TextBox 93">
            <a:extLst>
              <a:ext uri="{FF2B5EF4-FFF2-40B4-BE49-F238E27FC236}">
                <a16:creationId xmlns:a16="http://schemas.microsoft.com/office/drawing/2014/main" id="{D6F11AF7-84F9-CE45-F56C-2FA010EB0397}"/>
              </a:ext>
            </a:extLst>
          </p:cNvPr>
          <p:cNvSpPr txBox="1"/>
          <p:nvPr/>
        </p:nvSpPr>
        <p:spPr>
          <a:xfrm>
            <a:off x="10401936" y="36246575"/>
            <a:ext cx="9218136" cy="369332"/>
          </a:xfrm>
          <a:prstGeom prst="rect">
            <a:avLst/>
          </a:prstGeom>
          <a:noFill/>
        </p:spPr>
        <p:txBody>
          <a:bodyPr wrap="square" rtlCol="0">
            <a:spAutoFit/>
          </a:bodyPr>
          <a:lstStyle/>
          <a:p>
            <a:pPr algn="ctr"/>
            <a:r>
              <a:rPr lang="en-US" sz="1800" dirty="0">
                <a:solidFill>
                  <a:schemeClr val="tx2"/>
                </a:solidFill>
              </a:rPr>
              <a:t>Figure 4 : Results from variational encoder, Reconstructed Myocardium and LV. </a:t>
            </a:r>
          </a:p>
        </p:txBody>
      </p:sp>
      <p:sp>
        <p:nvSpPr>
          <p:cNvPr id="96" name="TextBox 95">
            <a:extLst>
              <a:ext uri="{FF2B5EF4-FFF2-40B4-BE49-F238E27FC236}">
                <a16:creationId xmlns:a16="http://schemas.microsoft.com/office/drawing/2014/main" id="{A39EDA9A-7E3C-FDBC-DE52-E2354BA44EFE}"/>
              </a:ext>
            </a:extLst>
          </p:cNvPr>
          <p:cNvSpPr txBox="1"/>
          <p:nvPr/>
        </p:nvSpPr>
        <p:spPr>
          <a:xfrm>
            <a:off x="10510421" y="25554848"/>
            <a:ext cx="9219528" cy="2677656"/>
          </a:xfrm>
          <a:prstGeom prst="rect">
            <a:avLst/>
          </a:prstGeom>
          <a:noFill/>
        </p:spPr>
        <p:txBody>
          <a:bodyPr wrap="square" rtlCol="0">
            <a:spAutoFit/>
          </a:bodyPr>
          <a:lstStyle/>
          <a:p>
            <a:pPr algn="just"/>
            <a:r>
              <a:rPr lang="en-US" dirty="0">
                <a:solidFill>
                  <a:schemeClr val="tx2"/>
                </a:solidFill>
              </a:rPr>
              <a:t>To compute the global loss from the observations, the segmented masks needed to be transformed into latent space as in Figure 3. A Variational autoencoders(VAE) provide a probabilistic manner to describe the observations in latent space. Encoders learn effective data encoding from datasets and pass it into bottleneck architectures. The autoencoder's decoder employs latent space in the bottleneck layer to generate dataset-like images. These results backpropagate from the neural network in the form of the loss function.</a:t>
            </a:r>
          </a:p>
        </p:txBody>
      </p:sp>
      <p:sp>
        <p:nvSpPr>
          <p:cNvPr id="98" name="TextBox 97">
            <a:extLst>
              <a:ext uri="{FF2B5EF4-FFF2-40B4-BE49-F238E27FC236}">
                <a16:creationId xmlns:a16="http://schemas.microsoft.com/office/drawing/2014/main" id="{20062DBC-B47A-2BEB-9859-E047709B3668}"/>
              </a:ext>
            </a:extLst>
          </p:cNvPr>
          <p:cNvSpPr txBox="1"/>
          <p:nvPr/>
        </p:nvSpPr>
        <p:spPr>
          <a:xfrm>
            <a:off x="10484723" y="31208074"/>
            <a:ext cx="9218136" cy="369332"/>
          </a:xfrm>
          <a:prstGeom prst="rect">
            <a:avLst/>
          </a:prstGeom>
          <a:noFill/>
        </p:spPr>
        <p:txBody>
          <a:bodyPr wrap="square" rtlCol="0">
            <a:spAutoFit/>
          </a:bodyPr>
          <a:lstStyle/>
          <a:p>
            <a:pPr algn="ctr"/>
            <a:r>
              <a:rPr lang="en-US" sz="1800" dirty="0">
                <a:solidFill>
                  <a:schemeClr val="tx2"/>
                </a:solidFill>
              </a:rPr>
              <a:t>Figure 3: Variational Autoencoder (VAE), latent space consideration.</a:t>
            </a:r>
          </a:p>
        </p:txBody>
      </p:sp>
      <p:sp>
        <p:nvSpPr>
          <p:cNvPr id="100" name="Text Box 563">
            <a:extLst>
              <a:ext uri="{FF2B5EF4-FFF2-40B4-BE49-F238E27FC236}">
                <a16:creationId xmlns:a16="http://schemas.microsoft.com/office/drawing/2014/main" id="{AF8CED27-0D90-63A1-DCA8-91BAA8CB76D6}"/>
              </a:ext>
            </a:extLst>
          </p:cNvPr>
          <p:cNvSpPr txBox="1">
            <a:spLocks noChangeArrowheads="1"/>
          </p:cNvSpPr>
          <p:nvPr/>
        </p:nvSpPr>
        <p:spPr bwMode="auto">
          <a:xfrm>
            <a:off x="10477500" y="36837592"/>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defTabSz="74930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defTabSz="7493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defTabSz="7493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defTabSz="7493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600" b="1" dirty="0">
                <a:solidFill>
                  <a:schemeClr val="bg1"/>
                </a:solidFill>
              </a:rPr>
              <a:t>Proposed Loss Functions </a:t>
            </a:r>
          </a:p>
        </p:txBody>
      </p:sp>
      <p:pic>
        <p:nvPicPr>
          <p:cNvPr id="108" name="Picture 107">
            <a:extLst>
              <a:ext uri="{FF2B5EF4-FFF2-40B4-BE49-F238E27FC236}">
                <a16:creationId xmlns:a16="http://schemas.microsoft.com/office/drawing/2014/main" id="{90B2A4A6-4B80-3BBC-A78A-B645CFC401BF}"/>
              </a:ext>
            </a:extLst>
          </p:cNvPr>
          <p:cNvPicPr>
            <a:picLocks noChangeAspect="1"/>
          </p:cNvPicPr>
          <p:nvPr/>
        </p:nvPicPr>
        <p:blipFill>
          <a:blip r:embed="rId17"/>
          <a:stretch>
            <a:fillRect/>
          </a:stretch>
        </p:blipFill>
        <p:spPr>
          <a:xfrm>
            <a:off x="10473270" y="37467829"/>
            <a:ext cx="9293829" cy="1728880"/>
          </a:xfrm>
          <a:prstGeom prst="rect">
            <a:avLst/>
          </a:prstGeom>
        </p:spPr>
      </p:pic>
      <p:sp>
        <p:nvSpPr>
          <p:cNvPr id="112" name="TextBox 111">
            <a:extLst>
              <a:ext uri="{FF2B5EF4-FFF2-40B4-BE49-F238E27FC236}">
                <a16:creationId xmlns:a16="http://schemas.microsoft.com/office/drawing/2014/main" id="{9AF6268F-8E83-2B70-455B-7911E1C67D33}"/>
              </a:ext>
            </a:extLst>
          </p:cNvPr>
          <p:cNvSpPr txBox="1"/>
          <p:nvPr/>
        </p:nvSpPr>
        <p:spPr>
          <a:xfrm>
            <a:off x="10463529" y="39265180"/>
            <a:ext cx="9214335" cy="2308324"/>
          </a:xfrm>
          <a:prstGeom prst="rect">
            <a:avLst/>
          </a:prstGeom>
          <a:noFill/>
        </p:spPr>
        <p:txBody>
          <a:bodyPr wrap="square" rtlCol="0">
            <a:spAutoFit/>
          </a:bodyPr>
          <a:lstStyle/>
          <a:p>
            <a:r>
              <a:rPr lang="en-US" dirty="0">
                <a:solidFill>
                  <a:schemeClr val="tx2"/>
                </a:solidFill>
              </a:rPr>
              <a:t>Here, </a:t>
            </a:r>
            <a:r>
              <a:rPr lang="el-GR" dirty="0">
                <a:solidFill>
                  <a:schemeClr val="tx2"/>
                </a:solidFill>
              </a:rPr>
              <a:t>β</a:t>
            </a:r>
            <a:r>
              <a:rPr lang="en-US" dirty="0">
                <a:solidFill>
                  <a:schemeClr val="tx2"/>
                </a:solidFill>
              </a:rPr>
              <a:t>,</a:t>
            </a:r>
            <a:r>
              <a:rPr lang="el-GR" dirty="0">
                <a:solidFill>
                  <a:schemeClr val="tx2"/>
                </a:solidFill>
              </a:rPr>
              <a:t>γ</a:t>
            </a:r>
            <a:r>
              <a:rPr lang="en-US" dirty="0">
                <a:solidFill>
                  <a:schemeClr val="tx2"/>
                </a:solidFill>
              </a:rPr>
              <a:t>,</a:t>
            </a:r>
            <a:r>
              <a:rPr lang="el-GR" dirty="0">
                <a:solidFill>
                  <a:schemeClr val="tx2"/>
                </a:solidFill>
              </a:rPr>
              <a:t>φ</a:t>
            </a:r>
            <a:r>
              <a:rPr lang="en-US" dirty="0">
                <a:solidFill>
                  <a:schemeClr val="tx2"/>
                </a:solidFill>
              </a:rPr>
              <a:t>,</a:t>
            </a:r>
            <a:r>
              <a:rPr lang="el-GR" dirty="0">
                <a:solidFill>
                  <a:schemeClr val="tx2"/>
                </a:solidFill>
              </a:rPr>
              <a:t>λ</a:t>
            </a:r>
            <a:r>
              <a:rPr lang="en-US" dirty="0">
                <a:solidFill>
                  <a:schemeClr val="tx2"/>
                </a:solidFill>
              </a:rPr>
              <a:t> are all regularization parameters.</a:t>
            </a: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Equation 1 </a:t>
            </a:r>
            <a:r>
              <a:rPr lang="en-US" dirty="0">
                <a:solidFill>
                  <a:schemeClr val="tx2"/>
                </a:solidFill>
              </a:rPr>
              <a:t>denotes the total loss function for proposed AdvAC model. Where, </a:t>
            </a:r>
          </a:p>
          <a:p>
            <a:pPr algn="just"/>
            <a:r>
              <a:rPr lang="en-US" dirty="0">
                <a:solidFill>
                  <a:schemeClr val="tx2"/>
                </a:solidFill>
              </a:rPr>
              <a:t>L</a:t>
            </a:r>
            <a:r>
              <a:rPr lang="en-US" sz="2000" dirty="0">
                <a:solidFill>
                  <a:schemeClr val="tx2"/>
                </a:solidFill>
              </a:rPr>
              <a:t>us </a:t>
            </a:r>
            <a:r>
              <a:rPr lang="en-US" dirty="0">
                <a:solidFill>
                  <a:schemeClr val="tx2"/>
                </a:solidFill>
              </a:rPr>
              <a:t>denotes the loss function of </a:t>
            </a:r>
            <a:r>
              <a:rPr lang="en-US" b="1" dirty="0">
                <a:solidFill>
                  <a:schemeClr val="tx2"/>
                </a:solidFill>
              </a:rPr>
              <a:t>unsupervised</a:t>
            </a:r>
            <a:r>
              <a:rPr lang="en-US" dirty="0">
                <a:solidFill>
                  <a:schemeClr val="tx2"/>
                </a:solidFill>
              </a:rPr>
              <a:t> Van-DLIR, </a:t>
            </a:r>
            <a:r>
              <a:rPr lang="en-US" dirty="0" err="1">
                <a:solidFill>
                  <a:schemeClr val="tx2"/>
                </a:solidFill>
              </a:rPr>
              <a:t>L</a:t>
            </a:r>
            <a:r>
              <a:rPr lang="en-US" sz="2000" dirty="0" err="1">
                <a:solidFill>
                  <a:schemeClr val="tx2"/>
                </a:solidFill>
              </a:rPr>
              <a:t>dice</a:t>
            </a:r>
            <a:r>
              <a:rPr lang="en-US" sz="2000" dirty="0">
                <a:solidFill>
                  <a:schemeClr val="tx2"/>
                </a:solidFill>
              </a:rPr>
              <a:t> </a:t>
            </a:r>
            <a:r>
              <a:rPr lang="en-US" dirty="0">
                <a:solidFill>
                  <a:schemeClr val="tx2"/>
                </a:solidFill>
              </a:rPr>
              <a:t>denotes the </a:t>
            </a:r>
            <a:r>
              <a:rPr lang="en-US" b="1" dirty="0">
                <a:solidFill>
                  <a:schemeClr val="tx2"/>
                </a:solidFill>
              </a:rPr>
              <a:t>dice</a:t>
            </a:r>
            <a:r>
              <a:rPr lang="en-US" dirty="0">
                <a:solidFill>
                  <a:schemeClr val="tx2"/>
                </a:solidFill>
              </a:rPr>
              <a:t> score between target and moving mask, L</a:t>
            </a:r>
            <a:r>
              <a:rPr lang="en-US" sz="2000" dirty="0">
                <a:solidFill>
                  <a:schemeClr val="tx2"/>
                </a:solidFill>
              </a:rPr>
              <a:t>l2 </a:t>
            </a:r>
            <a:r>
              <a:rPr lang="en-US" dirty="0">
                <a:solidFill>
                  <a:schemeClr val="tx2"/>
                </a:solidFill>
              </a:rPr>
              <a:t>denotes the </a:t>
            </a:r>
            <a:r>
              <a:rPr lang="en-US" b="1" dirty="0">
                <a:solidFill>
                  <a:schemeClr val="tx2"/>
                </a:solidFill>
              </a:rPr>
              <a:t>Euclidian</a:t>
            </a:r>
            <a:r>
              <a:rPr lang="en-US" dirty="0">
                <a:solidFill>
                  <a:schemeClr val="tx2"/>
                </a:solidFill>
              </a:rPr>
              <a:t> distance between the target and moving masks in the latent space.  And, L</a:t>
            </a:r>
            <a:r>
              <a:rPr lang="en-US" sz="2000" dirty="0">
                <a:solidFill>
                  <a:schemeClr val="tx2"/>
                </a:solidFill>
              </a:rPr>
              <a:t>g </a:t>
            </a:r>
            <a:r>
              <a:rPr lang="en-US" dirty="0">
                <a:solidFill>
                  <a:schemeClr val="tx2"/>
                </a:solidFill>
              </a:rPr>
              <a:t>denotes the loss (Binary Cross Entropy) for the </a:t>
            </a:r>
            <a:r>
              <a:rPr lang="en-US" b="1" dirty="0">
                <a:solidFill>
                  <a:schemeClr val="tx2"/>
                </a:solidFill>
              </a:rPr>
              <a:t>generator</a:t>
            </a:r>
            <a:r>
              <a:rPr lang="en-US" dirty="0">
                <a:solidFill>
                  <a:schemeClr val="tx2"/>
                </a:solidFill>
              </a:rPr>
              <a:t> in </a:t>
            </a:r>
            <a:r>
              <a:rPr lang="en-US" dirty="0" err="1">
                <a:solidFill>
                  <a:schemeClr val="tx2"/>
                </a:solidFill>
              </a:rPr>
              <a:t>Adverserial</a:t>
            </a:r>
            <a:r>
              <a:rPr lang="en-US" dirty="0">
                <a:solidFill>
                  <a:schemeClr val="tx2"/>
                </a:solidFill>
              </a:rPr>
              <a:t> network.</a:t>
            </a:r>
          </a:p>
        </p:txBody>
      </p:sp>
      <p:sp>
        <p:nvSpPr>
          <p:cNvPr id="114" name="TextBox 113">
            <a:extLst>
              <a:ext uri="{FF2B5EF4-FFF2-40B4-BE49-F238E27FC236}">
                <a16:creationId xmlns:a16="http://schemas.microsoft.com/office/drawing/2014/main" id="{B5DC5C43-9509-AB83-27A8-21AF1D5C4872}"/>
              </a:ext>
            </a:extLst>
          </p:cNvPr>
          <p:cNvSpPr txBox="1"/>
          <p:nvPr/>
        </p:nvSpPr>
        <p:spPr>
          <a:xfrm>
            <a:off x="20294701" y="6351961"/>
            <a:ext cx="9214335" cy="1938992"/>
          </a:xfrm>
          <a:prstGeom prst="rect">
            <a:avLst/>
          </a:prstGeom>
          <a:noFill/>
        </p:spPr>
        <p:txBody>
          <a:bodyPr wrap="square" rtlCol="0">
            <a:spAutoFit/>
          </a:bodyPr>
          <a:lstStyle/>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Equation 2 </a:t>
            </a:r>
            <a:r>
              <a:rPr lang="en-US" dirty="0">
                <a:solidFill>
                  <a:schemeClr val="tx2"/>
                </a:solidFill>
              </a:rPr>
              <a:t>denotes the unsupervised loss which is comprised of the structural similarity loss (</a:t>
            </a:r>
            <a:r>
              <a:rPr lang="en-US" dirty="0" err="1">
                <a:solidFill>
                  <a:schemeClr val="tx2"/>
                </a:solidFill>
              </a:rPr>
              <a:t>L</a:t>
            </a:r>
            <a:r>
              <a:rPr lang="en-US" sz="2000" dirty="0" err="1">
                <a:solidFill>
                  <a:schemeClr val="tx2"/>
                </a:solidFill>
              </a:rPr>
              <a:t>sim</a:t>
            </a:r>
            <a:r>
              <a:rPr lang="en-US" dirty="0">
                <a:solidFill>
                  <a:schemeClr val="tx2"/>
                </a:solidFill>
              </a:rPr>
              <a:t>) and binding energy loss (</a:t>
            </a:r>
            <a:r>
              <a:rPr lang="en-US" dirty="0" err="1">
                <a:solidFill>
                  <a:schemeClr val="tx2"/>
                </a:solidFill>
              </a:rPr>
              <a:t>L</a:t>
            </a:r>
            <a:r>
              <a:rPr lang="en-US" sz="2000" dirty="0" err="1">
                <a:solidFill>
                  <a:schemeClr val="tx2"/>
                </a:solidFill>
              </a:rPr>
              <a:t>smooth</a:t>
            </a:r>
            <a:r>
              <a:rPr lang="en-US" dirty="0">
                <a:solidFill>
                  <a:schemeClr val="tx2"/>
                </a:solidFill>
              </a:rPr>
              <a:t>).</a:t>
            </a:r>
          </a:p>
          <a:p>
            <a:pPr marL="342900" indent="-342900" algn="just">
              <a:buBlip>
                <a:blip r:embed="rId12">
                  <a:extLst>
                    <a:ext uri="{96DAC541-7B7A-43D3-8B79-37D633B846F1}">
                      <asvg:svgBlip xmlns:asvg="http://schemas.microsoft.com/office/drawing/2016/SVG/main" r:embed="rId13"/>
                    </a:ext>
                  </a:extLst>
                </a:blip>
              </a:buBlip>
            </a:pPr>
            <a:r>
              <a:rPr lang="en-US" b="1" dirty="0">
                <a:solidFill>
                  <a:schemeClr val="tx2"/>
                </a:solidFill>
              </a:rPr>
              <a:t>Equation 3 </a:t>
            </a:r>
            <a:r>
              <a:rPr lang="en-US" dirty="0">
                <a:solidFill>
                  <a:schemeClr val="tx2"/>
                </a:solidFill>
              </a:rPr>
              <a:t>shows the loss function of variational autoencoder which is the summation of dice-sore, structural similarity loss, Euclidian loss and KL-divergence loss (used for regularization).</a:t>
            </a:r>
            <a:endParaRPr lang="en-US" b="1" dirty="0">
              <a:solidFill>
                <a:schemeClr val="tx2"/>
              </a:solidFill>
            </a:endParaRPr>
          </a:p>
        </p:txBody>
      </p:sp>
      <p:graphicFrame>
        <p:nvGraphicFramePr>
          <p:cNvPr id="123" name="Table 123">
            <a:extLst>
              <a:ext uri="{FF2B5EF4-FFF2-40B4-BE49-F238E27FC236}">
                <a16:creationId xmlns:a16="http://schemas.microsoft.com/office/drawing/2014/main" id="{FA81C5CF-D486-0AFC-840A-94AB49E9F98D}"/>
              </a:ext>
            </a:extLst>
          </p:cNvPr>
          <p:cNvGraphicFramePr>
            <a:graphicFrameLocks noGrp="1"/>
          </p:cNvGraphicFramePr>
          <p:nvPr>
            <p:extLst>
              <p:ext uri="{D42A27DB-BD31-4B8C-83A1-F6EECF244321}">
                <p14:modId xmlns:p14="http://schemas.microsoft.com/office/powerpoint/2010/main" val="476363822"/>
              </p:ext>
            </p:extLst>
          </p:nvPr>
        </p:nvGraphicFramePr>
        <p:xfrm>
          <a:off x="20711174" y="14112163"/>
          <a:ext cx="8381388" cy="4572000"/>
        </p:xfrm>
        <a:graphic>
          <a:graphicData uri="http://schemas.openxmlformats.org/drawingml/2006/table">
            <a:tbl>
              <a:tblPr firstRow="1" bandRow="1">
                <a:tableStyleId>{F5AB1C69-6EDB-4FF4-983F-18BD219EF322}</a:tableStyleId>
              </a:tblPr>
              <a:tblGrid>
                <a:gridCol w="1396898">
                  <a:extLst>
                    <a:ext uri="{9D8B030D-6E8A-4147-A177-3AD203B41FA5}">
                      <a16:colId xmlns:a16="http://schemas.microsoft.com/office/drawing/2014/main" val="1247750395"/>
                    </a:ext>
                  </a:extLst>
                </a:gridCol>
                <a:gridCol w="1396898">
                  <a:extLst>
                    <a:ext uri="{9D8B030D-6E8A-4147-A177-3AD203B41FA5}">
                      <a16:colId xmlns:a16="http://schemas.microsoft.com/office/drawing/2014/main" val="2467098204"/>
                    </a:ext>
                  </a:extLst>
                </a:gridCol>
                <a:gridCol w="1396898">
                  <a:extLst>
                    <a:ext uri="{9D8B030D-6E8A-4147-A177-3AD203B41FA5}">
                      <a16:colId xmlns:a16="http://schemas.microsoft.com/office/drawing/2014/main" val="2220404070"/>
                    </a:ext>
                  </a:extLst>
                </a:gridCol>
                <a:gridCol w="1396898">
                  <a:extLst>
                    <a:ext uri="{9D8B030D-6E8A-4147-A177-3AD203B41FA5}">
                      <a16:colId xmlns:a16="http://schemas.microsoft.com/office/drawing/2014/main" val="3474077815"/>
                    </a:ext>
                  </a:extLst>
                </a:gridCol>
                <a:gridCol w="1396898">
                  <a:extLst>
                    <a:ext uri="{9D8B030D-6E8A-4147-A177-3AD203B41FA5}">
                      <a16:colId xmlns:a16="http://schemas.microsoft.com/office/drawing/2014/main" val="2276561899"/>
                    </a:ext>
                  </a:extLst>
                </a:gridCol>
                <a:gridCol w="1396898">
                  <a:extLst>
                    <a:ext uri="{9D8B030D-6E8A-4147-A177-3AD203B41FA5}">
                      <a16:colId xmlns:a16="http://schemas.microsoft.com/office/drawing/2014/main" val="4223418737"/>
                    </a:ext>
                  </a:extLst>
                </a:gridCol>
              </a:tblGrid>
              <a:tr h="0">
                <a:tc rowSpan="2">
                  <a:txBody>
                    <a:bodyPr/>
                    <a:lstStyle/>
                    <a:p>
                      <a:pPr algn="ctr"/>
                      <a:r>
                        <a:rPr lang="en-US" dirty="0"/>
                        <a:t>Model</a:t>
                      </a:r>
                    </a:p>
                  </a:txBody>
                  <a:tcPr marL="83127" marR="83127" anchor="ctr"/>
                </a:tc>
                <a:tc rowSpan="2">
                  <a:txBody>
                    <a:bodyPr/>
                    <a:lstStyle/>
                    <a:p>
                      <a:pPr algn="ctr"/>
                      <a:r>
                        <a:rPr lang="en-US" dirty="0"/>
                        <a:t>MSE</a:t>
                      </a:r>
                    </a:p>
                  </a:txBody>
                  <a:tcPr marL="83127" marR="83127" anchor="ctr"/>
                </a:tc>
                <a:tc gridSpan="3">
                  <a:txBody>
                    <a:bodyPr/>
                    <a:lstStyle/>
                    <a:p>
                      <a:pPr algn="ctr"/>
                      <a:r>
                        <a:rPr lang="en-US" dirty="0"/>
                        <a:t>Dice Score</a:t>
                      </a:r>
                    </a:p>
                  </a:txBody>
                  <a:tcPr marL="75570" marR="75570" anchor="ctr"/>
                </a:tc>
                <a:tc hMerge="1">
                  <a:txBody>
                    <a:bodyPr/>
                    <a:lstStyle/>
                    <a:p>
                      <a:endParaRPr lang="en-US" dirty="0"/>
                    </a:p>
                  </a:txBody>
                  <a:tcPr marL="83127" marR="83127"/>
                </a:tc>
                <a:tc hMerge="1">
                  <a:txBody>
                    <a:bodyPr/>
                    <a:lstStyle/>
                    <a:p>
                      <a:endParaRPr lang="en-US" dirty="0"/>
                    </a:p>
                  </a:txBody>
                  <a:tcPr marL="83127" marR="83127"/>
                </a:tc>
                <a:tc rowSpan="2">
                  <a:txBody>
                    <a:bodyPr/>
                    <a:lstStyle/>
                    <a:p>
                      <a:pPr algn="ctr"/>
                      <a:r>
                        <a:rPr lang="en-US" dirty="0"/>
                        <a:t>Mean Dice </a:t>
                      </a:r>
                      <a:r>
                        <a:rPr lang="en-US" sz="1800" b="0" i="0" kern="1200" dirty="0">
                          <a:solidFill>
                            <a:schemeClr val="lt1"/>
                          </a:solidFill>
                          <a:effectLst/>
                          <a:latin typeface="+mn-lt"/>
                          <a:ea typeface="+mn-ea"/>
                          <a:cs typeface="+mn-cs"/>
                        </a:rPr>
                        <a:t>±</a:t>
                      </a:r>
                      <a:r>
                        <a:rPr lang="en-US" dirty="0"/>
                        <a:t>std</a:t>
                      </a:r>
                    </a:p>
                  </a:txBody>
                  <a:tcPr marL="83127" marR="83127" anchor="ctr"/>
                </a:tc>
                <a:extLst>
                  <a:ext uri="{0D108BD9-81ED-4DB2-BD59-A6C34878D82A}">
                    <a16:rowId xmlns:a16="http://schemas.microsoft.com/office/drawing/2014/main" val="670392637"/>
                  </a:ext>
                </a:extLst>
              </a:tr>
              <a:tr h="256015">
                <a:tc vMerge="1">
                  <a:txBody>
                    <a:bodyPr/>
                    <a:lstStyle/>
                    <a:p>
                      <a:endParaRPr lang="en-US"/>
                    </a:p>
                  </a:txBody>
                  <a:tcPr/>
                </a:tc>
                <a:tc vMerge="1">
                  <a:txBody>
                    <a:bodyPr/>
                    <a:lstStyle/>
                    <a:p>
                      <a:endParaRPr lang="en-US"/>
                    </a:p>
                  </a:txBody>
                  <a:tcPr/>
                </a:tc>
                <a:tc>
                  <a:txBody>
                    <a:bodyPr/>
                    <a:lstStyle/>
                    <a:p>
                      <a:pPr algn="ctr"/>
                      <a:r>
                        <a:rPr lang="en-US" dirty="0"/>
                        <a:t>Background</a:t>
                      </a:r>
                    </a:p>
                  </a:txBody>
                  <a:tcPr marL="75570" marR="75570" anchor="ctr"/>
                </a:tc>
                <a:tc>
                  <a:txBody>
                    <a:bodyPr/>
                    <a:lstStyle/>
                    <a:p>
                      <a:pPr algn="ctr"/>
                      <a:r>
                        <a:rPr lang="en-US" dirty="0"/>
                        <a:t>Myo</a:t>
                      </a:r>
                    </a:p>
                  </a:txBody>
                  <a:tcPr marL="75570" marR="75570" anchor="ctr"/>
                </a:tc>
                <a:tc>
                  <a:txBody>
                    <a:bodyPr/>
                    <a:lstStyle/>
                    <a:p>
                      <a:pPr algn="ctr"/>
                      <a:r>
                        <a:rPr lang="en-US" dirty="0"/>
                        <a:t>LV</a:t>
                      </a:r>
                    </a:p>
                  </a:txBody>
                  <a:tcPr marL="75570" marR="75570" anchor="ctr"/>
                </a:tc>
                <a:tc vMerge="1">
                  <a:txBody>
                    <a:bodyPr/>
                    <a:lstStyle/>
                    <a:p>
                      <a:endParaRPr lang="en-US"/>
                    </a:p>
                  </a:txBody>
                  <a:tcPr/>
                </a:tc>
                <a:extLst>
                  <a:ext uri="{0D108BD9-81ED-4DB2-BD59-A6C34878D82A}">
                    <a16:rowId xmlns:a16="http://schemas.microsoft.com/office/drawing/2014/main" val="912253190"/>
                  </a:ext>
                </a:extLst>
              </a:tr>
              <a:tr h="512030">
                <a:tc>
                  <a:txBody>
                    <a:bodyPr/>
                    <a:lstStyle/>
                    <a:p>
                      <a:pPr algn="ctr"/>
                      <a:r>
                        <a:rPr lang="en-US" sz="1800" b="0" i="0" kern="1200" dirty="0">
                          <a:solidFill>
                            <a:schemeClr val="dk1"/>
                          </a:solidFill>
                          <a:effectLst/>
                          <a:latin typeface="+mn-lt"/>
                          <a:ea typeface="+mn-ea"/>
                          <a:cs typeface="+mn-cs"/>
                        </a:rPr>
                        <a:t>Without Registration</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0.00972</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0.96678</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0.69391</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0.76046</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0.80235± 0.05491</a:t>
                      </a:r>
                      <a:endParaRPr lang="en-US" dirty="0"/>
                    </a:p>
                  </a:txBody>
                  <a:tcPr marL="75570" marR="75570" anchor="ctr"/>
                </a:tc>
                <a:extLst>
                  <a:ext uri="{0D108BD9-81ED-4DB2-BD59-A6C34878D82A}">
                    <a16:rowId xmlns:a16="http://schemas.microsoft.com/office/drawing/2014/main" val="902393479"/>
                  </a:ext>
                </a:extLst>
              </a:tr>
              <a:tr h="512030">
                <a:tc>
                  <a:txBody>
                    <a:bodyPr/>
                    <a:lstStyle/>
                    <a:p>
                      <a:pPr algn="ctr"/>
                      <a:r>
                        <a:rPr lang="en-US" sz="1800" b="0" i="0" kern="1200" dirty="0">
                          <a:solidFill>
                            <a:schemeClr val="dk1"/>
                          </a:solidFill>
                          <a:effectLst/>
                          <a:latin typeface="+mn-lt"/>
                          <a:ea typeface="+mn-ea"/>
                          <a:cs typeface="+mn-cs"/>
                        </a:rPr>
                        <a:t>Vanilla-DLIR</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0.0042</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0.97352</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0.74977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0.87523</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0.88487± 0.03261</a:t>
                      </a:r>
                      <a:endParaRPr lang="en-US" dirty="0"/>
                    </a:p>
                  </a:txBody>
                  <a:tcPr marL="75570" marR="75570" anchor="ctr"/>
                </a:tc>
                <a:extLst>
                  <a:ext uri="{0D108BD9-81ED-4DB2-BD59-A6C34878D82A}">
                    <a16:rowId xmlns:a16="http://schemas.microsoft.com/office/drawing/2014/main" val="1547178972"/>
                  </a:ext>
                </a:extLst>
              </a:tr>
              <a:tr h="512030">
                <a:tc>
                  <a:txBody>
                    <a:bodyPr/>
                    <a:lstStyle/>
                    <a:p>
                      <a:pPr algn="ctr"/>
                      <a:r>
                        <a:rPr lang="en-US" sz="1800" b="0" i="0" kern="1200" dirty="0">
                          <a:solidFill>
                            <a:schemeClr val="dk1"/>
                          </a:solidFill>
                          <a:effectLst/>
                          <a:latin typeface="+mn-lt"/>
                          <a:ea typeface="+mn-ea"/>
                          <a:cs typeface="+mn-cs"/>
                        </a:rPr>
                        <a:t>AC-DLIR</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0.00598</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0.97972</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0.81437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0.91935</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0.90303± 0.03447</a:t>
                      </a:r>
                      <a:endParaRPr lang="en-US" dirty="0"/>
                    </a:p>
                  </a:txBody>
                  <a:tcPr marL="75570" marR="75570" anchor="ctr"/>
                </a:tc>
                <a:extLst>
                  <a:ext uri="{0D108BD9-81ED-4DB2-BD59-A6C34878D82A}">
                    <a16:rowId xmlns:a16="http://schemas.microsoft.com/office/drawing/2014/main" val="4198723414"/>
                  </a:ext>
                </a:extLst>
              </a:tr>
              <a:tr h="512030">
                <a:tc>
                  <a:txBody>
                    <a:bodyPr/>
                    <a:lstStyle/>
                    <a:p>
                      <a:pPr algn="ctr"/>
                      <a:r>
                        <a:rPr lang="en-US" sz="1800" b="0" i="0" kern="1200" dirty="0">
                          <a:solidFill>
                            <a:schemeClr val="dk1"/>
                          </a:solidFill>
                          <a:effectLst/>
                          <a:latin typeface="+mn-lt"/>
                          <a:ea typeface="+mn-ea"/>
                          <a:cs typeface="+mn-cs"/>
                        </a:rPr>
                        <a:t>Adv-DLIR</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0.00533</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0.97429</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0.79278</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0.86842</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0.85733± 0.04129</a:t>
                      </a:r>
                      <a:endParaRPr lang="en-US" dirty="0"/>
                    </a:p>
                  </a:txBody>
                  <a:tcPr marL="75570" marR="75570" anchor="ctr"/>
                </a:tc>
                <a:extLst>
                  <a:ext uri="{0D108BD9-81ED-4DB2-BD59-A6C34878D82A}">
                    <a16:rowId xmlns:a16="http://schemas.microsoft.com/office/drawing/2014/main" val="871386613"/>
                  </a:ext>
                </a:extLst>
              </a:tr>
              <a:tr h="512030">
                <a:tc>
                  <a:txBody>
                    <a:bodyPr/>
                    <a:lstStyle/>
                    <a:p>
                      <a:pPr algn="ctr"/>
                      <a:r>
                        <a:rPr lang="en-US" sz="1800" b="0" i="0" kern="1200" dirty="0">
                          <a:solidFill>
                            <a:schemeClr val="dk1"/>
                          </a:solidFill>
                          <a:effectLst/>
                          <a:latin typeface="+mn-lt"/>
                          <a:ea typeface="+mn-ea"/>
                          <a:cs typeface="+mn-cs"/>
                        </a:rPr>
                        <a:t>AdvAC-DLIR</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0.00589</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0.98742</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0.82751</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0.93573</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0.91689± 0.02596</a:t>
                      </a:r>
                      <a:endParaRPr lang="en-US" dirty="0"/>
                    </a:p>
                  </a:txBody>
                  <a:tcPr marL="75570" marR="75570" anchor="ctr"/>
                </a:tc>
                <a:extLst>
                  <a:ext uri="{0D108BD9-81ED-4DB2-BD59-A6C34878D82A}">
                    <a16:rowId xmlns:a16="http://schemas.microsoft.com/office/drawing/2014/main" val="2429921945"/>
                  </a:ext>
                </a:extLst>
              </a:tr>
              <a:tr h="512030">
                <a:tc>
                  <a:txBody>
                    <a:bodyPr/>
                    <a:lstStyle/>
                    <a:p>
                      <a:pPr algn="ctr"/>
                      <a:r>
                        <a:rPr lang="en-US" sz="1800" b="0" i="0" kern="1200" dirty="0">
                          <a:solidFill>
                            <a:schemeClr val="dk1"/>
                          </a:solidFill>
                          <a:effectLst/>
                          <a:latin typeface="+mn-lt"/>
                          <a:ea typeface="+mn-ea"/>
                          <a:cs typeface="+mn-cs"/>
                        </a:rPr>
                        <a:t>MACMR</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0.00489</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0.98779</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0.84871</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0.95423</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0.94245± 0.02474</a:t>
                      </a:r>
                      <a:endParaRPr lang="en-US" dirty="0"/>
                    </a:p>
                  </a:txBody>
                  <a:tcPr marL="75570" marR="75570" anchor="ctr"/>
                </a:tc>
                <a:extLst>
                  <a:ext uri="{0D108BD9-81ED-4DB2-BD59-A6C34878D82A}">
                    <a16:rowId xmlns:a16="http://schemas.microsoft.com/office/drawing/2014/main" val="1562885357"/>
                  </a:ext>
                </a:extLst>
              </a:tr>
            </a:tbl>
          </a:graphicData>
        </a:graphic>
      </p:graphicFrame>
      <p:graphicFrame>
        <p:nvGraphicFramePr>
          <p:cNvPr id="131" name="Table 123">
            <a:extLst>
              <a:ext uri="{FF2B5EF4-FFF2-40B4-BE49-F238E27FC236}">
                <a16:creationId xmlns:a16="http://schemas.microsoft.com/office/drawing/2014/main" id="{59CF4F7D-C87D-E5A3-C151-C6C8F0245BAF}"/>
              </a:ext>
            </a:extLst>
          </p:cNvPr>
          <p:cNvGraphicFramePr>
            <a:graphicFrameLocks noGrp="1"/>
          </p:cNvGraphicFramePr>
          <p:nvPr>
            <p:extLst>
              <p:ext uri="{D42A27DB-BD31-4B8C-83A1-F6EECF244321}">
                <p14:modId xmlns:p14="http://schemas.microsoft.com/office/powerpoint/2010/main" val="606111952"/>
              </p:ext>
            </p:extLst>
          </p:nvPr>
        </p:nvGraphicFramePr>
        <p:xfrm>
          <a:off x="20781016" y="9436114"/>
          <a:ext cx="8381388" cy="3931920"/>
        </p:xfrm>
        <a:graphic>
          <a:graphicData uri="http://schemas.openxmlformats.org/drawingml/2006/table">
            <a:tbl>
              <a:tblPr firstRow="1" bandRow="1">
                <a:tableStyleId>{F5AB1C69-6EDB-4FF4-983F-18BD219EF322}</a:tableStyleId>
              </a:tblPr>
              <a:tblGrid>
                <a:gridCol w="1396898">
                  <a:extLst>
                    <a:ext uri="{9D8B030D-6E8A-4147-A177-3AD203B41FA5}">
                      <a16:colId xmlns:a16="http://schemas.microsoft.com/office/drawing/2014/main" val="1247750395"/>
                    </a:ext>
                  </a:extLst>
                </a:gridCol>
                <a:gridCol w="1396898">
                  <a:extLst>
                    <a:ext uri="{9D8B030D-6E8A-4147-A177-3AD203B41FA5}">
                      <a16:colId xmlns:a16="http://schemas.microsoft.com/office/drawing/2014/main" val="2467098204"/>
                    </a:ext>
                  </a:extLst>
                </a:gridCol>
                <a:gridCol w="1396898">
                  <a:extLst>
                    <a:ext uri="{9D8B030D-6E8A-4147-A177-3AD203B41FA5}">
                      <a16:colId xmlns:a16="http://schemas.microsoft.com/office/drawing/2014/main" val="2220404070"/>
                    </a:ext>
                  </a:extLst>
                </a:gridCol>
                <a:gridCol w="1396898">
                  <a:extLst>
                    <a:ext uri="{9D8B030D-6E8A-4147-A177-3AD203B41FA5}">
                      <a16:colId xmlns:a16="http://schemas.microsoft.com/office/drawing/2014/main" val="3474077815"/>
                    </a:ext>
                  </a:extLst>
                </a:gridCol>
                <a:gridCol w="1396898">
                  <a:extLst>
                    <a:ext uri="{9D8B030D-6E8A-4147-A177-3AD203B41FA5}">
                      <a16:colId xmlns:a16="http://schemas.microsoft.com/office/drawing/2014/main" val="2276561899"/>
                    </a:ext>
                  </a:extLst>
                </a:gridCol>
                <a:gridCol w="1396898">
                  <a:extLst>
                    <a:ext uri="{9D8B030D-6E8A-4147-A177-3AD203B41FA5}">
                      <a16:colId xmlns:a16="http://schemas.microsoft.com/office/drawing/2014/main" val="4223418737"/>
                    </a:ext>
                  </a:extLst>
                </a:gridCol>
              </a:tblGrid>
              <a:tr h="0">
                <a:tc rowSpan="2">
                  <a:txBody>
                    <a:bodyPr/>
                    <a:lstStyle/>
                    <a:p>
                      <a:pPr algn="ctr"/>
                      <a:r>
                        <a:rPr lang="en-US" dirty="0"/>
                        <a:t>Model</a:t>
                      </a:r>
                    </a:p>
                  </a:txBody>
                  <a:tcPr marL="83127" marR="83127" anchor="ctr"/>
                </a:tc>
                <a:tc rowSpan="2">
                  <a:txBody>
                    <a:bodyPr/>
                    <a:lstStyle/>
                    <a:p>
                      <a:pPr algn="ctr"/>
                      <a:r>
                        <a:rPr lang="en-US" dirty="0"/>
                        <a:t>MSE</a:t>
                      </a:r>
                    </a:p>
                  </a:txBody>
                  <a:tcPr marL="83127" marR="83127" anchor="ctr"/>
                </a:tc>
                <a:tc gridSpan="3">
                  <a:txBody>
                    <a:bodyPr/>
                    <a:lstStyle/>
                    <a:p>
                      <a:pPr algn="ctr"/>
                      <a:r>
                        <a:rPr lang="en-US" dirty="0"/>
                        <a:t>Dice Score</a:t>
                      </a:r>
                    </a:p>
                  </a:txBody>
                  <a:tcPr marL="75570" marR="75570" anchor="ctr"/>
                </a:tc>
                <a:tc hMerge="1">
                  <a:txBody>
                    <a:bodyPr/>
                    <a:lstStyle/>
                    <a:p>
                      <a:endParaRPr lang="en-US" dirty="0"/>
                    </a:p>
                  </a:txBody>
                  <a:tcPr marL="83127" marR="83127"/>
                </a:tc>
                <a:tc hMerge="1">
                  <a:txBody>
                    <a:bodyPr/>
                    <a:lstStyle/>
                    <a:p>
                      <a:endParaRPr lang="en-US" dirty="0"/>
                    </a:p>
                  </a:txBody>
                  <a:tcPr marL="83127" marR="83127"/>
                </a:tc>
                <a:tc rowSpan="2">
                  <a:txBody>
                    <a:bodyPr/>
                    <a:lstStyle/>
                    <a:p>
                      <a:pPr algn="ctr"/>
                      <a:r>
                        <a:rPr lang="en-US" dirty="0"/>
                        <a:t>Mean Dice </a:t>
                      </a:r>
                      <a:r>
                        <a:rPr lang="en-US" sz="1800" b="0" i="0" kern="1200" dirty="0">
                          <a:solidFill>
                            <a:schemeClr val="lt1"/>
                          </a:solidFill>
                          <a:effectLst/>
                          <a:latin typeface="+mn-lt"/>
                          <a:ea typeface="+mn-ea"/>
                          <a:cs typeface="+mn-cs"/>
                        </a:rPr>
                        <a:t>±</a:t>
                      </a:r>
                      <a:r>
                        <a:rPr lang="en-US" dirty="0"/>
                        <a:t>std</a:t>
                      </a:r>
                    </a:p>
                  </a:txBody>
                  <a:tcPr marL="83127" marR="83127" anchor="ctr"/>
                </a:tc>
                <a:extLst>
                  <a:ext uri="{0D108BD9-81ED-4DB2-BD59-A6C34878D82A}">
                    <a16:rowId xmlns:a16="http://schemas.microsoft.com/office/drawing/2014/main" val="670392637"/>
                  </a:ext>
                </a:extLst>
              </a:tr>
              <a:tr h="0">
                <a:tc vMerge="1">
                  <a:txBody>
                    <a:bodyPr/>
                    <a:lstStyle/>
                    <a:p>
                      <a:endParaRPr lang="en-US"/>
                    </a:p>
                  </a:txBody>
                  <a:tcPr/>
                </a:tc>
                <a:tc vMerge="1">
                  <a:txBody>
                    <a:bodyPr/>
                    <a:lstStyle/>
                    <a:p>
                      <a:endParaRPr lang="en-US"/>
                    </a:p>
                  </a:txBody>
                  <a:tcPr/>
                </a:tc>
                <a:tc>
                  <a:txBody>
                    <a:bodyPr/>
                    <a:lstStyle/>
                    <a:p>
                      <a:pPr algn="ctr"/>
                      <a:r>
                        <a:rPr lang="en-US" dirty="0"/>
                        <a:t>Background</a:t>
                      </a:r>
                    </a:p>
                  </a:txBody>
                  <a:tcPr marL="75570" marR="75570" anchor="ctr"/>
                </a:tc>
                <a:tc>
                  <a:txBody>
                    <a:bodyPr/>
                    <a:lstStyle/>
                    <a:p>
                      <a:pPr algn="ctr"/>
                      <a:r>
                        <a:rPr lang="en-US" dirty="0"/>
                        <a:t>LV</a:t>
                      </a:r>
                    </a:p>
                  </a:txBody>
                  <a:tcPr marL="75570" marR="75570" anchor="ctr"/>
                </a:tc>
                <a:tc>
                  <a:txBody>
                    <a:bodyPr/>
                    <a:lstStyle/>
                    <a:p>
                      <a:pPr algn="ctr"/>
                      <a:r>
                        <a:rPr lang="en-US" dirty="0"/>
                        <a:t>Myo</a:t>
                      </a:r>
                    </a:p>
                  </a:txBody>
                  <a:tcPr marL="75570" marR="75570" anchor="ctr"/>
                </a:tc>
                <a:tc vMerge="1">
                  <a:txBody>
                    <a:bodyPr/>
                    <a:lstStyle/>
                    <a:p>
                      <a:endParaRPr lang="en-US"/>
                    </a:p>
                  </a:txBody>
                  <a:tcPr/>
                </a:tc>
                <a:extLst>
                  <a:ext uri="{0D108BD9-81ED-4DB2-BD59-A6C34878D82A}">
                    <a16:rowId xmlns:a16="http://schemas.microsoft.com/office/drawing/2014/main" val="912253190"/>
                  </a:ext>
                </a:extLst>
              </a:tr>
              <a:tr h="512030">
                <a:tc>
                  <a:txBody>
                    <a:bodyPr/>
                    <a:lstStyle/>
                    <a:p>
                      <a:pPr algn="ctr"/>
                      <a:r>
                        <a:rPr lang="en-US" sz="1800" b="0" i="0" kern="1200" dirty="0">
                          <a:solidFill>
                            <a:schemeClr val="dk1"/>
                          </a:solidFill>
                          <a:effectLst/>
                          <a:latin typeface="+mn-lt"/>
                          <a:ea typeface="+mn-ea"/>
                          <a:cs typeface="+mn-cs"/>
                        </a:rPr>
                        <a:t>Without Registration</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0.00377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0.99093</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0.78917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0.72605</a:t>
                      </a:r>
                      <a:endParaRPr lang="en-US" dirty="0"/>
                    </a:p>
                  </a:txBody>
                  <a:tcPr marL="75570" marR="75570" anchor="ctr"/>
                </a:tc>
                <a:tc>
                  <a:txBody>
                    <a:bodyPr/>
                    <a:lstStyle/>
                    <a:p>
                      <a:pPr algn="ctr"/>
                      <a:r>
                        <a:rPr lang="en-US" b="0" i="0" dirty="0">
                          <a:solidFill>
                            <a:srgbClr val="333333"/>
                          </a:solidFill>
                          <a:effectLst/>
                          <a:latin typeface="Times New Roman" panose="02020603050405020304" pitchFamily="18" charset="0"/>
                        </a:rPr>
                        <a:t>0.83539± 0.12798</a:t>
                      </a:r>
                      <a:endParaRPr lang="en-US" dirty="0"/>
                    </a:p>
                  </a:txBody>
                  <a:tcPr marL="75570" marR="75570" anchor="ctr"/>
                </a:tc>
                <a:extLst>
                  <a:ext uri="{0D108BD9-81ED-4DB2-BD59-A6C34878D82A}">
                    <a16:rowId xmlns:a16="http://schemas.microsoft.com/office/drawing/2014/main" val="902393479"/>
                  </a:ext>
                </a:extLst>
              </a:tr>
              <a:tr h="512030">
                <a:tc>
                  <a:txBody>
                    <a:bodyPr/>
                    <a:lstStyle/>
                    <a:p>
                      <a:pPr algn="ctr"/>
                      <a:r>
                        <a:rPr lang="en-US" sz="1800" b="0" i="0" kern="1200" dirty="0">
                          <a:solidFill>
                            <a:schemeClr val="dk1"/>
                          </a:solidFill>
                          <a:effectLst/>
                          <a:latin typeface="+mn-lt"/>
                          <a:ea typeface="+mn-ea"/>
                          <a:cs typeface="+mn-cs"/>
                        </a:rPr>
                        <a:t>Vanilla-DLIR</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0.00296</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0.98699</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0.70087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0.58543</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0.75776± 0.04036</a:t>
                      </a:r>
                      <a:endParaRPr lang="en-US" dirty="0"/>
                    </a:p>
                  </a:txBody>
                  <a:tcPr marL="75570" marR="75570" anchor="ctr"/>
                </a:tc>
                <a:extLst>
                  <a:ext uri="{0D108BD9-81ED-4DB2-BD59-A6C34878D82A}">
                    <a16:rowId xmlns:a16="http://schemas.microsoft.com/office/drawing/2014/main" val="1547178972"/>
                  </a:ext>
                </a:extLst>
              </a:tr>
              <a:tr h="512030">
                <a:tc>
                  <a:txBody>
                    <a:bodyPr/>
                    <a:lstStyle/>
                    <a:p>
                      <a:pPr algn="ctr"/>
                      <a:r>
                        <a:rPr lang="en-US" sz="1800" b="0" i="0" kern="1200" dirty="0">
                          <a:solidFill>
                            <a:schemeClr val="dk1"/>
                          </a:solidFill>
                          <a:effectLst/>
                          <a:latin typeface="+mn-lt"/>
                          <a:ea typeface="+mn-ea"/>
                          <a:cs typeface="+mn-cs"/>
                        </a:rPr>
                        <a:t>AC-DLIR</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0.00251</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0.98959</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0.73347</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0.64435</a:t>
                      </a:r>
                      <a:endParaRPr lang="en-US" dirty="0"/>
                    </a:p>
                  </a:txBody>
                  <a:tcPr marL="75570" marR="75570" anchor="ctr"/>
                </a:tc>
                <a:tc>
                  <a:txBody>
                    <a:bodyPr/>
                    <a:lstStyle/>
                    <a:p>
                      <a:pPr algn="ctr"/>
                      <a:r>
                        <a:rPr lang="en-US" sz="1800" b="0" i="0" kern="1200" dirty="0">
                          <a:solidFill>
                            <a:schemeClr val="dk1"/>
                          </a:solidFill>
                          <a:effectLst/>
                          <a:latin typeface="+mn-lt"/>
                          <a:ea typeface="+mn-ea"/>
                          <a:cs typeface="+mn-cs"/>
                        </a:rPr>
                        <a:t>0.80013± 0.05401</a:t>
                      </a:r>
                      <a:endParaRPr lang="en-US" dirty="0"/>
                    </a:p>
                  </a:txBody>
                  <a:tcPr marL="75570" marR="75570" anchor="ctr"/>
                </a:tc>
                <a:extLst>
                  <a:ext uri="{0D108BD9-81ED-4DB2-BD59-A6C34878D82A}">
                    <a16:rowId xmlns:a16="http://schemas.microsoft.com/office/drawing/2014/main" val="4198723414"/>
                  </a:ext>
                </a:extLst>
              </a:tr>
              <a:tr h="512030">
                <a:tc>
                  <a:txBody>
                    <a:bodyPr/>
                    <a:lstStyle/>
                    <a:p>
                      <a:pPr algn="ctr"/>
                      <a:r>
                        <a:rPr lang="en-US" sz="1800" b="0" i="0" kern="1200" dirty="0">
                          <a:solidFill>
                            <a:schemeClr val="dk1"/>
                          </a:solidFill>
                          <a:effectLst/>
                          <a:latin typeface="+mn-lt"/>
                          <a:ea typeface="+mn-ea"/>
                          <a:cs typeface="+mn-cs"/>
                        </a:rPr>
                        <a:t>Adv-DLIR</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0.00339</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0.99031</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0.73836</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0.67389</a:t>
                      </a:r>
                      <a:endParaRPr lang="en-US" b="1" dirty="0"/>
                    </a:p>
                  </a:txBody>
                  <a:tcPr marL="75570" marR="75570" anchor="ctr"/>
                </a:tc>
                <a:tc>
                  <a:txBody>
                    <a:bodyPr/>
                    <a:lstStyle/>
                    <a:p>
                      <a:pPr algn="ctr"/>
                      <a:r>
                        <a:rPr lang="en-US" sz="1800" b="0" i="0" kern="1200" dirty="0">
                          <a:solidFill>
                            <a:schemeClr val="dk1"/>
                          </a:solidFill>
                          <a:effectLst/>
                          <a:latin typeface="+mn-lt"/>
                          <a:ea typeface="+mn-ea"/>
                          <a:cs typeface="+mn-cs"/>
                        </a:rPr>
                        <a:t>0.80989± 0.05142</a:t>
                      </a:r>
                      <a:endParaRPr lang="en-US" dirty="0"/>
                    </a:p>
                  </a:txBody>
                  <a:tcPr marL="75570" marR="75570" anchor="ctr"/>
                </a:tc>
                <a:extLst>
                  <a:ext uri="{0D108BD9-81ED-4DB2-BD59-A6C34878D82A}">
                    <a16:rowId xmlns:a16="http://schemas.microsoft.com/office/drawing/2014/main" val="871386613"/>
                  </a:ext>
                </a:extLst>
              </a:tr>
              <a:tr h="512030">
                <a:tc>
                  <a:txBody>
                    <a:bodyPr/>
                    <a:lstStyle/>
                    <a:p>
                      <a:pPr algn="ctr"/>
                      <a:r>
                        <a:rPr lang="en-US" sz="1800" b="0" i="0" kern="1200" dirty="0">
                          <a:solidFill>
                            <a:schemeClr val="dk1"/>
                          </a:solidFill>
                          <a:effectLst/>
                          <a:latin typeface="+mn-lt"/>
                          <a:ea typeface="+mn-ea"/>
                          <a:cs typeface="+mn-cs"/>
                        </a:rPr>
                        <a:t>AdvAC-DLIR</a:t>
                      </a:r>
                      <a:endParaRPr lang="en-US" dirty="0"/>
                    </a:p>
                  </a:txBody>
                  <a:tcPr marL="75570" marR="75570" anchor="ctr"/>
                </a:tc>
                <a:tc>
                  <a:txBody>
                    <a:bodyPr/>
                    <a:lstStyle/>
                    <a:p>
                      <a:pPr algn="ctr"/>
                      <a:r>
                        <a:rPr lang="en-US" sz="1800" b="1" i="0" kern="1200" dirty="0">
                          <a:solidFill>
                            <a:schemeClr val="dk1"/>
                          </a:solidFill>
                          <a:effectLst/>
                          <a:latin typeface="+mn-lt"/>
                          <a:ea typeface="+mn-ea"/>
                          <a:cs typeface="+mn-cs"/>
                        </a:rPr>
                        <a:t>0.00258</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0.99089</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0.79884</a:t>
                      </a:r>
                      <a:endParaRPr lang="en-US" b="1" dirty="0"/>
                    </a:p>
                  </a:txBody>
                  <a:tcPr marL="75570" marR="75570" anchor="ctr"/>
                </a:tc>
                <a:tc>
                  <a:txBody>
                    <a:bodyPr/>
                    <a:lstStyle/>
                    <a:p>
                      <a:pPr algn="ctr"/>
                      <a:r>
                        <a:rPr lang="en-US" sz="1800" b="1" i="0" kern="1200" dirty="0">
                          <a:solidFill>
                            <a:schemeClr val="dk1"/>
                          </a:solidFill>
                          <a:effectLst/>
                          <a:latin typeface="+mn-lt"/>
                          <a:ea typeface="+mn-ea"/>
                          <a:cs typeface="+mn-cs"/>
                        </a:rPr>
                        <a:t>0.73482</a:t>
                      </a:r>
                      <a:endParaRPr lang="en-US" b="1" dirty="0"/>
                    </a:p>
                  </a:txBody>
                  <a:tcPr marL="75570" marR="75570" anchor="ctr"/>
                </a:tc>
                <a:tc>
                  <a:txBody>
                    <a:bodyPr/>
                    <a:lstStyle/>
                    <a:p>
                      <a:pPr algn="ctr"/>
                      <a:r>
                        <a:rPr lang="en-US" sz="1800" b="0" i="0" kern="1200" dirty="0">
                          <a:solidFill>
                            <a:schemeClr val="dk1"/>
                          </a:solidFill>
                          <a:effectLst/>
                          <a:latin typeface="+mn-lt"/>
                          <a:ea typeface="+mn-ea"/>
                          <a:cs typeface="+mn-cs"/>
                        </a:rPr>
                        <a:t>0.84668± 0.04586</a:t>
                      </a:r>
                      <a:endParaRPr lang="en-US" dirty="0"/>
                    </a:p>
                  </a:txBody>
                  <a:tcPr marL="75570" marR="75570" anchor="ctr"/>
                </a:tc>
                <a:extLst>
                  <a:ext uri="{0D108BD9-81ED-4DB2-BD59-A6C34878D82A}">
                    <a16:rowId xmlns:a16="http://schemas.microsoft.com/office/drawing/2014/main" val="2429921945"/>
                  </a:ext>
                </a:extLst>
              </a:tr>
            </a:tbl>
          </a:graphicData>
        </a:graphic>
      </p:graphicFrame>
      <p:sp>
        <p:nvSpPr>
          <p:cNvPr id="132" name="TextBox 131">
            <a:extLst>
              <a:ext uri="{FF2B5EF4-FFF2-40B4-BE49-F238E27FC236}">
                <a16:creationId xmlns:a16="http://schemas.microsoft.com/office/drawing/2014/main" id="{B3536B31-A149-4870-8663-9B39EFB8B979}"/>
              </a:ext>
            </a:extLst>
          </p:cNvPr>
          <p:cNvSpPr txBox="1"/>
          <p:nvPr/>
        </p:nvSpPr>
        <p:spPr>
          <a:xfrm>
            <a:off x="20856709" y="13541654"/>
            <a:ext cx="8381388" cy="369332"/>
          </a:xfrm>
          <a:prstGeom prst="rect">
            <a:avLst/>
          </a:prstGeom>
          <a:noFill/>
        </p:spPr>
        <p:txBody>
          <a:bodyPr wrap="square" rtlCol="0">
            <a:spAutoFit/>
          </a:bodyPr>
          <a:lstStyle/>
          <a:p>
            <a:pPr algn="ctr"/>
            <a:r>
              <a:rPr lang="en-US" sz="1800" dirty="0">
                <a:solidFill>
                  <a:schemeClr val="tx2"/>
                </a:solidFill>
              </a:rPr>
              <a:t>Table 1: Comparison of proposed registration models on Fetal 3D Dataset.</a:t>
            </a:r>
          </a:p>
        </p:txBody>
      </p:sp>
      <p:sp>
        <p:nvSpPr>
          <p:cNvPr id="133" name="TextBox 132">
            <a:extLst>
              <a:ext uri="{FF2B5EF4-FFF2-40B4-BE49-F238E27FC236}">
                <a16:creationId xmlns:a16="http://schemas.microsoft.com/office/drawing/2014/main" id="{B0077012-D7D0-3E27-6BBC-0456E7606C15}"/>
              </a:ext>
            </a:extLst>
          </p:cNvPr>
          <p:cNvSpPr txBox="1"/>
          <p:nvPr/>
        </p:nvSpPr>
        <p:spPr>
          <a:xfrm>
            <a:off x="20856709" y="18824730"/>
            <a:ext cx="8381388" cy="369332"/>
          </a:xfrm>
          <a:prstGeom prst="rect">
            <a:avLst/>
          </a:prstGeom>
          <a:noFill/>
        </p:spPr>
        <p:txBody>
          <a:bodyPr wrap="square" rtlCol="0">
            <a:spAutoFit/>
          </a:bodyPr>
          <a:lstStyle/>
          <a:p>
            <a:pPr algn="ctr"/>
            <a:r>
              <a:rPr lang="en-US" sz="1800" dirty="0">
                <a:solidFill>
                  <a:schemeClr val="tx2"/>
                </a:solidFill>
              </a:rPr>
              <a:t>Table 2: Comparison of proposed registration models on CAMUS 2D Dataset.[3]</a:t>
            </a:r>
          </a:p>
        </p:txBody>
      </p:sp>
      <p:pic>
        <p:nvPicPr>
          <p:cNvPr id="136" name="Picture 135">
            <a:extLst>
              <a:ext uri="{FF2B5EF4-FFF2-40B4-BE49-F238E27FC236}">
                <a16:creationId xmlns:a16="http://schemas.microsoft.com/office/drawing/2014/main" id="{C58536FF-4AAE-1E02-39DF-DF3955A74BD3}"/>
              </a:ext>
            </a:extLst>
          </p:cNvPr>
          <p:cNvPicPr>
            <a:picLocks noChangeAspect="1"/>
          </p:cNvPicPr>
          <p:nvPr/>
        </p:nvPicPr>
        <p:blipFill>
          <a:blip r:embed="rId18"/>
          <a:stretch>
            <a:fillRect/>
          </a:stretch>
        </p:blipFill>
        <p:spPr>
          <a:xfrm>
            <a:off x="20711174" y="19365131"/>
            <a:ext cx="8381388" cy="5250102"/>
          </a:xfrm>
          <a:prstGeom prst="rect">
            <a:avLst/>
          </a:prstGeom>
        </p:spPr>
      </p:pic>
      <p:sp>
        <p:nvSpPr>
          <p:cNvPr id="137" name="TextBox 136">
            <a:extLst>
              <a:ext uri="{FF2B5EF4-FFF2-40B4-BE49-F238E27FC236}">
                <a16:creationId xmlns:a16="http://schemas.microsoft.com/office/drawing/2014/main" id="{6A6EB84A-359A-5037-AE02-AE3E5990908C}"/>
              </a:ext>
            </a:extLst>
          </p:cNvPr>
          <p:cNvSpPr txBox="1"/>
          <p:nvPr/>
        </p:nvSpPr>
        <p:spPr>
          <a:xfrm>
            <a:off x="20963896" y="24730931"/>
            <a:ext cx="8381388" cy="369332"/>
          </a:xfrm>
          <a:prstGeom prst="rect">
            <a:avLst/>
          </a:prstGeom>
          <a:noFill/>
        </p:spPr>
        <p:txBody>
          <a:bodyPr wrap="square" rtlCol="0">
            <a:spAutoFit/>
          </a:bodyPr>
          <a:lstStyle/>
          <a:p>
            <a:pPr algn="ctr"/>
            <a:r>
              <a:rPr lang="en-US" sz="1800" dirty="0">
                <a:solidFill>
                  <a:schemeClr val="tx2"/>
                </a:solidFill>
              </a:rPr>
              <a:t>Figure 5: Visualization of the results with overlapping of target and moving mask slices.</a:t>
            </a:r>
          </a:p>
        </p:txBody>
      </p:sp>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21106</TotalTime>
  <Words>1882</Words>
  <Application>Microsoft Office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Free PowerPoint poster templates</dc:subject>
  <dc:creator>Copywrite Digital - Tralee - 066 7128671</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Alam, Kazi Saeed</cp:lastModifiedBy>
  <cp:revision>314</cp:revision>
  <cp:lastPrinted>2009-11-10T08:04:03Z</cp:lastPrinted>
  <dcterms:created xsi:type="dcterms:W3CDTF">2009-11-10T07:29:27Z</dcterms:created>
  <dcterms:modified xsi:type="dcterms:W3CDTF">2023-06-16T11:21:36Z</dcterms:modified>
  <cp:category>Powerpoint poster templates</cp:category>
</cp:coreProperties>
</file>