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78" r:id="rId5"/>
    <p:sldId id="282" r:id="rId6"/>
    <p:sldId id="283" r:id="rId7"/>
    <p:sldId id="284" r:id="rId8"/>
    <p:sldId id="277" r:id="rId9"/>
    <p:sldId id="279" r:id="rId10"/>
    <p:sldId id="280" r:id="rId11"/>
    <p:sldId id="273" r:id="rId12"/>
    <p:sldId id="285" r:id="rId13"/>
    <p:sldId id="287" r:id="rId14"/>
    <p:sldId id="286" r:id="rId15"/>
    <p:sldId id="290" r:id="rId16"/>
    <p:sldId id="293" r:id="rId17"/>
    <p:sldId id="291" r:id="rId18"/>
    <p:sldId id="289" r:id="rId19"/>
    <p:sldId id="300" r:id="rId20"/>
    <p:sldId id="276" r:id="rId21"/>
    <p:sldId id="295" r:id="rId22"/>
    <p:sldId id="296" r:id="rId23"/>
    <p:sldId id="299" r:id="rId24"/>
    <p:sldId id="274" r:id="rId25"/>
    <p:sldId id="275" r:id="rId26"/>
    <p:sldId id="294" r:id="rId27"/>
    <p:sldId id="272" r:id="rId28"/>
    <p:sldId id="261" r:id="rId29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6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4D86E0-09C7-4711-AE9A-CEFCDF8E2F2E}" v="1797" dt="2022-01-08T05:58:14.330"/>
    <p1510:client id="{34D4CE4C-880B-4DEA-A0EA-C23DBF1AD74F}" v="466" dt="2022-01-07T21:40:44.023"/>
    <p1510:client id="{7ECAFDC4-D16F-4217-908F-348413AFE104}" v="4" dt="2022-01-07T21:00:20.952"/>
    <p1510:client id="{8CE81693-7A40-4109-8823-00A29CABECD9}" v="12" dt="2022-01-07T21:14:12.348"/>
    <p1510:client id="{A4CDBAA2-C958-480C-BAEC-75D93E68F47E}" v="417" dt="2022-01-07T21:54:14.962"/>
    <p1510:client id="{C1A73EE7-7DA2-4766-A348-2878AE2D750F}" v="134" dt="2022-01-07T20:58:44.817"/>
    <p1510:client id="{DD972843-464B-4094-9087-5A441ABC6B95}" v="107" dt="2022-01-08T06:26:47.320"/>
    <p1510:client id="{E3478ACB-1720-4A8F-A700-8D7C85746CAE}" v="265" dt="2022-01-08T06:42:06.379"/>
    <p1510:client id="{E5B676F2-261E-7449-B0FA-1A80C3C6DAE5}" v="105" dt="2022-01-07T20:58:22.2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HN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62E1E-E822-084C-8407-0C71A1C93CCB}" type="datetimeFigureOut">
              <a:rPr lang="es-HN" smtClean="0"/>
              <a:t>8/1/2022</a:t>
            </a:fld>
            <a:endParaRPr lang="es-HN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HN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AB45B-B96B-054A-8298-B6E52195AE79}" type="slidenum">
              <a:rPr lang="es-HN" smtClean="0"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49699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AB45B-B96B-054A-8298-B6E52195AE79}" type="slidenum">
              <a:rPr lang="es-HN" smtClean="0"/>
              <a:t>2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383852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AB45B-B96B-054A-8298-B6E52195AE79}" type="slidenum">
              <a:rPr lang="es-HN" smtClean="0"/>
              <a:t>10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190667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AB45B-B96B-054A-8298-B6E52195AE79}" type="slidenum">
              <a:rPr lang="es-HN" smtClean="0"/>
              <a:t>12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003827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4915A-2D60-934F-91E6-B84DD09CD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HN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97D714-20F7-CE49-9343-A17841695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15E85D-1875-2747-B73F-23312F3F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4AB2-ED5B-1647-821E-AA0AE10A7DD6}" type="datetimeFigureOut">
              <a:rPr lang="es-HN" smtClean="0"/>
              <a:t>8/1/2022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A80F92-BB13-3347-9698-031EFD11E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B0341A-A1D4-F143-9D10-96DEF238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88E1-6AF4-154A-B754-75959A26BA22}" type="slidenum">
              <a:rPr lang="es-HN" smtClean="0"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92809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3812B-A175-E544-8BF6-09247B9EA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D8C50BA-8B81-514F-999D-9D2E393B8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313DB7-D09D-2E43-BE3C-9E5895DF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4AB2-ED5B-1647-821E-AA0AE10A7DD6}" type="datetimeFigureOut">
              <a:rPr lang="es-HN" smtClean="0"/>
              <a:t>8/1/2022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BD84A6-AC3F-8C4F-938B-3ABDCD2C0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827B0B-A9AE-DB4B-B3B5-608E757D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88E1-6AF4-154A-B754-75959A26BA22}" type="slidenum">
              <a:rPr lang="es-HN" smtClean="0"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86699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E33CF5-D76D-5149-AC0C-B3DB3C993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6CB8BB-83D8-314F-8FD0-2F25E851C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D783CA-352B-434A-AA9A-4E4128A44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4AB2-ED5B-1647-821E-AA0AE10A7DD6}" type="datetimeFigureOut">
              <a:rPr lang="es-HN" smtClean="0"/>
              <a:t>8/1/2022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17CBFA-0772-5A42-B312-931E1E23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4F2851-8512-F548-88E5-05995698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88E1-6AF4-154A-B754-75959A26BA22}" type="slidenum">
              <a:rPr lang="es-HN" smtClean="0"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8658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E39DB-AE7F-1642-88BC-28BEB6CC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5D5AF6-B9DD-6E4F-B36C-4D3966D6E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F558F0-F4DF-284F-A22C-9DA0B3AE9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4AB2-ED5B-1647-821E-AA0AE10A7DD6}" type="datetimeFigureOut">
              <a:rPr lang="es-HN" smtClean="0"/>
              <a:t>8/1/2022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17A113-AE5A-E245-8B02-F291ADB9F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205CC9-FC51-9342-8BC6-6FDAB2644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88E1-6AF4-154A-B754-75959A26BA22}" type="slidenum">
              <a:rPr lang="es-HN" smtClean="0"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20756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45ED5-AFC6-A649-A5F9-48358CECE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5A029A-985B-A041-BCB8-5A18F2A74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CDC62A-DC57-CD47-A9AE-5DFE74C4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4AB2-ED5B-1647-821E-AA0AE10A7DD6}" type="datetimeFigureOut">
              <a:rPr lang="es-HN" smtClean="0"/>
              <a:t>8/1/2022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BAB19C-6502-5449-AD63-22BD761E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456CC5-F14C-4D40-9C1B-9598979FF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88E1-6AF4-154A-B754-75959A26BA22}" type="slidenum">
              <a:rPr lang="es-HN" smtClean="0"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52405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21AC0-5B88-4847-A3C1-054249537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81D356-C237-9744-92FA-4E66C52C9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HN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25528C-A40E-2D44-9DAC-6DFBDCB6A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HN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78B8FB-3E7F-C54C-AD78-6098EE8E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4AB2-ED5B-1647-821E-AA0AE10A7DD6}" type="datetimeFigureOut">
              <a:rPr lang="es-HN" smtClean="0"/>
              <a:t>8/1/2022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1BA65C-A601-5841-A6B1-A136A0D8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6FBB58-3F1E-0940-9D3B-2594931A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88E1-6AF4-154A-B754-75959A26BA22}" type="slidenum">
              <a:rPr lang="es-HN" smtClean="0"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97717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F55FD-B003-8041-BACE-B12BE57D3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93961C-C96D-5C49-BF0A-C46323B70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CD7212-D4BB-AD4D-BEF5-0863F87C6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HN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CC6E160-ECDC-2A44-968A-DB9D6CA3E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6C5DAB7-0059-B743-96C0-17C7D224A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HN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E654EF2-535D-704A-ACC8-E3D8266A3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4AB2-ED5B-1647-821E-AA0AE10A7DD6}" type="datetimeFigureOut">
              <a:rPr lang="es-HN" smtClean="0"/>
              <a:t>8/1/2022</a:t>
            </a:fld>
            <a:endParaRPr lang="es-HN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F34CA06-0A3C-274F-851F-BB04229F3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4468F24-9A87-DD43-AA81-2A8660A9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88E1-6AF4-154A-B754-75959A26BA22}" type="slidenum">
              <a:rPr lang="es-HN" smtClean="0"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52188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594B5-71DF-074D-9EDD-A0F96166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HN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D008586-E49E-2C4A-9580-57959265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4AB2-ED5B-1647-821E-AA0AE10A7DD6}" type="datetimeFigureOut">
              <a:rPr lang="es-HN" smtClean="0"/>
              <a:t>8/1/2022</a:t>
            </a:fld>
            <a:endParaRPr lang="es-HN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CD2EBF4-DD1E-F44B-8D38-2396BCD1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FA5B88C-E62D-424E-B5C7-9FCDF50B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88E1-6AF4-154A-B754-75959A26BA22}" type="slidenum">
              <a:rPr lang="es-HN" smtClean="0"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85677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DB6A17B-28BA-C940-8DF4-74BD53E0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4AB2-ED5B-1647-821E-AA0AE10A7DD6}" type="datetimeFigureOut">
              <a:rPr lang="es-HN" smtClean="0"/>
              <a:t>8/1/2022</a:t>
            </a:fld>
            <a:endParaRPr lang="es-HN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15DEC5-A6D6-B642-8A9C-577397E7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739AC6-226A-4A4B-A8A4-E15A1A16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88E1-6AF4-154A-B754-75959A26BA22}" type="slidenum">
              <a:rPr lang="es-HN" smtClean="0"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44552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D2694-46EB-E64F-AE54-9203C301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68C495-A507-4B47-9BEB-80499C58E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AA81B9-E098-0C42-97BA-C1F0F4858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0A6093-DA13-354C-AC8E-8DA924360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4AB2-ED5B-1647-821E-AA0AE10A7DD6}" type="datetimeFigureOut">
              <a:rPr lang="es-HN" smtClean="0"/>
              <a:t>8/1/2022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A425EB-96E3-8D46-A837-350DCCA47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3AECAA-5BCE-924B-BB87-4F0DD937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88E1-6AF4-154A-B754-75959A26BA22}" type="slidenum">
              <a:rPr lang="es-HN" smtClean="0"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61722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11147-0773-F04C-A755-1D36E970A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HN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375ADAC-E638-0947-928D-36D5A5DA5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A5BEA-A5BF-024A-A133-88861EE67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E77E5B-51DE-FD4C-B515-71355F47D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4AB2-ED5B-1647-821E-AA0AE10A7DD6}" type="datetimeFigureOut">
              <a:rPr lang="es-HN" smtClean="0"/>
              <a:t>8/1/2022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09C586-D4A5-0448-A710-4C8413D21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443D46-5BFB-B144-B88D-03A8F43E4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88E1-6AF4-154A-B754-75959A26BA22}" type="slidenum">
              <a:rPr lang="es-HN" smtClean="0"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57792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274A4A6-6805-A34D-B986-DD9FE833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F5356C-201D-8A44-BC35-9A9F4A380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3AD63D-66BC-5242-850C-4D074E1D8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04AB2-ED5B-1647-821E-AA0AE10A7DD6}" type="datetimeFigureOut">
              <a:rPr lang="es-HN" smtClean="0"/>
              <a:t>8/1/2022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39D0F0-32D2-5C4A-83C4-3C84FDFC3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96946E-D9E3-7E4F-8B3D-103B83D94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F88E1-6AF4-154A-B754-75959A26BA22}" type="slidenum">
              <a:rPr lang="es-HN" smtClean="0"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28052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gi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_Fv2xF392IA?feature=oembed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46B8872-9938-3F47-8C90-D34D2777FE01}"/>
              </a:ext>
            </a:extLst>
          </p:cNvPr>
          <p:cNvSpPr txBox="1"/>
          <p:nvPr/>
        </p:nvSpPr>
        <p:spPr>
          <a:xfrm>
            <a:off x="-1" y="2542556"/>
            <a:ext cx="609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3200" b="1">
                <a:solidFill>
                  <a:srgbClr val="002060"/>
                </a:solidFill>
                <a:latin typeface="DIN Alternate" panose="020B0500000000000000" pitchFamily="34" charset="77"/>
              </a:rPr>
              <a:t>Retinal blood </a:t>
            </a:r>
            <a:r>
              <a:rPr lang="es-HN" sz="3200" b="1">
                <a:solidFill>
                  <a:srgbClr val="C00000"/>
                </a:solidFill>
                <a:latin typeface="DIN Alternate" panose="020B0500000000000000" pitchFamily="34" charset="77"/>
              </a:rPr>
              <a:t>vessel segmentation </a:t>
            </a:r>
            <a:r>
              <a:rPr lang="es-HN" sz="3200" b="1">
                <a:solidFill>
                  <a:srgbClr val="002060"/>
                </a:solidFill>
                <a:latin typeface="DIN Alternate" panose="020B0500000000000000" pitchFamily="34" charset="77"/>
              </a:rPr>
              <a:t>in eyes fundus images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73F263-5EA3-3F43-929E-3FF6DB353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5740069"/>
            <a:ext cx="1828800" cy="111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6C772BB-DA7D-D949-A58D-9AAD4ED19574}"/>
              </a:ext>
            </a:extLst>
          </p:cNvPr>
          <p:cNvSpPr txBox="1"/>
          <p:nvPr/>
        </p:nvSpPr>
        <p:spPr>
          <a:xfrm>
            <a:off x="-1" y="4365010"/>
            <a:ext cx="6096000" cy="24929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HN" sz="2000" dirty="0" err="1">
                <a:latin typeface="DIN Alternate"/>
              </a:rPr>
              <a:t>Marawan</a:t>
            </a:r>
            <a:r>
              <a:rPr lang="es-HN" sz="2000" dirty="0">
                <a:latin typeface="DIN Alternate"/>
              </a:rPr>
              <a:t> </a:t>
            </a:r>
            <a:r>
              <a:rPr lang="es-HN" sz="2000" dirty="0" err="1">
                <a:latin typeface="DIN Alternate"/>
              </a:rPr>
              <a:t>Elbatel</a:t>
            </a:r>
          </a:p>
          <a:p>
            <a:r>
              <a:rPr lang="es-HN" sz="2000" dirty="0" err="1">
                <a:latin typeface="DIN Alternate"/>
              </a:rPr>
              <a:t>Kazi</a:t>
            </a:r>
            <a:r>
              <a:rPr lang="es-HN" sz="2000" dirty="0">
                <a:latin typeface="DIN Alternate"/>
              </a:rPr>
              <a:t> </a:t>
            </a:r>
            <a:r>
              <a:rPr lang="es-HN" sz="2000" dirty="0" err="1">
                <a:latin typeface="DIN Alternate"/>
              </a:rPr>
              <a:t>Saaed</a:t>
            </a:r>
            <a:r>
              <a:rPr lang="es-HN" sz="2000" dirty="0">
                <a:latin typeface="DIN Alternate"/>
              </a:rPr>
              <a:t> Alam</a:t>
            </a:r>
          </a:p>
          <a:p>
            <a:r>
              <a:rPr lang="es-HN" sz="2000" dirty="0">
                <a:latin typeface="DIN Alternate"/>
              </a:rPr>
              <a:t>José Carlos Reyes Hernández</a:t>
            </a:r>
          </a:p>
          <a:p>
            <a:endParaRPr lang="es-HN" sz="2000">
              <a:latin typeface="DIN Alternate" panose="020B0500000000000000" pitchFamily="34" charset="77"/>
            </a:endParaRPr>
          </a:p>
          <a:p>
            <a:r>
              <a:rPr lang="es-HN" sz="2000" dirty="0" err="1">
                <a:latin typeface="DIN Alternate"/>
              </a:rPr>
              <a:t>University</a:t>
            </a:r>
            <a:r>
              <a:rPr lang="es-HN" sz="2000" dirty="0">
                <a:latin typeface="DIN Alternate"/>
              </a:rPr>
              <a:t> </a:t>
            </a:r>
            <a:r>
              <a:rPr lang="es-HN" sz="2000" dirty="0" err="1">
                <a:latin typeface="DIN Alternate"/>
              </a:rPr>
              <a:t>of</a:t>
            </a:r>
            <a:r>
              <a:rPr lang="es-HN" sz="2000" dirty="0">
                <a:latin typeface="DIN Alternate"/>
              </a:rPr>
              <a:t> </a:t>
            </a:r>
            <a:r>
              <a:rPr lang="es-HN" sz="2000" dirty="0" err="1">
                <a:latin typeface="DIN Alternate"/>
              </a:rPr>
              <a:t>Burgundy</a:t>
            </a:r>
          </a:p>
          <a:p>
            <a:r>
              <a:rPr lang="es-HN" sz="2000" b="1" dirty="0" err="1">
                <a:solidFill>
                  <a:srgbClr val="C00000"/>
                </a:solidFill>
                <a:latin typeface="DIN Alternate"/>
              </a:rPr>
              <a:t>Image</a:t>
            </a:r>
            <a:r>
              <a:rPr lang="es-HN" sz="2000" b="1" dirty="0">
                <a:solidFill>
                  <a:srgbClr val="C00000"/>
                </a:solidFill>
                <a:latin typeface="DIN Alternate"/>
              </a:rPr>
              <a:t> Processing</a:t>
            </a:r>
          </a:p>
          <a:p>
            <a:endParaRPr lang="es-HN" sz="2000" b="1">
              <a:latin typeface="DIN Alternate" panose="020B0500000000000000" pitchFamily="34" charset="77"/>
            </a:endParaRPr>
          </a:p>
          <a:p>
            <a:r>
              <a:rPr lang="es-HN" sz="1400" b="1" dirty="0" err="1">
                <a:latin typeface="DIN Alternate"/>
              </a:rPr>
              <a:t>Januray</a:t>
            </a:r>
            <a:r>
              <a:rPr lang="es-HN" sz="1400" b="1" dirty="0">
                <a:latin typeface="DIN Alternate"/>
              </a:rPr>
              <a:t> 10th, 2022. Le </a:t>
            </a:r>
            <a:r>
              <a:rPr lang="es-HN" sz="1400" b="1" dirty="0" err="1">
                <a:latin typeface="DIN Alternate"/>
              </a:rPr>
              <a:t>Creusot</a:t>
            </a:r>
            <a:r>
              <a:rPr lang="es-HN" sz="1400" b="1" dirty="0">
                <a:latin typeface="DIN Alternate"/>
              </a:rPr>
              <a:t>, France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594DF79-1845-2549-871A-3B3704494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4470401" cy="167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54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5BA86C9-8027-8A4A-86E5-A7D558CAD7F7}"/>
              </a:ext>
            </a:extLst>
          </p:cNvPr>
          <p:cNvSpPr txBox="1"/>
          <p:nvPr/>
        </p:nvSpPr>
        <p:spPr>
          <a:xfrm>
            <a:off x="152398" y="195640"/>
            <a:ext cx="11811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DIN Alternate" panose="020B0500000000000000" pitchFamily="34" charset="77"/>
              </a:rPr>
              <a:t>Preliminary</a:t>
            </a:r>
            <a:r>
              <a:rPr lang="es-HN" sz="3200" b="1">
                <a:latin typeface="DIN Alternate" panose="020B0500000000000000" pitchFamily="34" charset="77"/>
              </a:rPr>
              <a:t> </a:t>
            </a:r>
            <a:r>
              <a:rPr lang="en-US" sz="3200" b="1">
                <a:latin typeface="DIN Alternate" panose="020B0500000000000000" pitchFamily="34" charset="77"/>
              </a:rPr>
              <a:t>Concepts: </a:t>
            </a:r>
            <a:r>
              <a:rPr lang="en-US" sz="3200" b="1">
                <a:solidFill>
                  <a:srgbClr val="C00000"/>
                </a:solidFill>
                <a:latin typeface="DIN Alternate" panose="020B0500000000000000" pitchFamily="34" charset="77"/>
              </a:rPr>
              <a:t>Postprocessing (Morphological Operations)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7B1C226-410C-1842-BE7E-C101A049DCD3}"/>
              </a:ext>
            </a:extLst>
          </p:cNvPr>
          <p:cNvSpPr txBox="1"/>
          <p:nvPr/>
        </p:nvSpPr>
        <p:spPr>
          <a:xfrm>
            <a:off x="228600" y="841971"/>
            <a:ext cx="58674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pPr marL="742950" indent="-742950">
              <a:buAutoNum type="arabicPeriod"/>
            </a:pPr>
            <a:endParaRPr lang="en-GB" sz="4400" b="1">
              <a:solidFill>
                <a:srgbClr val="002060"/>
              </a:solidFill>
              <a:latin typeface="DIN Alternate" panose="020B0500000000000000" pitchFamily="34" charset="77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D94DBC9-73E3-AA43-84B4-5002A8C9842D}"/>
              </a:ext>
            </a:extLst>
          </p:cNvPr>
          <p:cNvSpPr txBox="1"/>
          <p:nvPr/>
        </p:nvSpPr>
        <p:spPr>
          <a:xfrm>
            <a:off x="228599" y="943571"/>
            <a:ext cx="11338089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>
                <a:latin typeface="DIN Alternate"/>
              </a:rPr>
              <a:t>Postprocessing operations </a:t>
            </a:r>
            <a:r>
              <a:rPr lang="en-US" sz="2200" b="0" i="0" u="none" strike="noStrike" baseline="0">
                <a:solidFill>
                  <a:srgbClr val="000000"/>
                </a:solidFill>
                <a:latin typeface="DIN Alternate"/>
              </a:rPr>
              <a:t>is performed by using morphological operations such as </a:t>
            </a:r>
            <a:r>
              <a:rPr lang="en-US" sz="2200" b="0" i="0" u="none" strike="noStrike" baseline="0">
                <a:solidFill>
                  <a:srgbClr val="C00000"/>
                </a:solidFill>
                <a:latin typeface="DIN Alternate"/>
              </a:rPr>
              <a:t>closing and opening</a:t>
            </a:r>
            <a:r>
              <a:rPr lang="en-US" sz="2200" b="0" i="0" u="none" strike="noStrike" baseline="0">
                <a:solidFill>
                  <a:srgbClr val="000000"/>
                </a:solidFill>
                <a:latin typeface="DIN Alternate"/>
              </a:rPr>
              <a:t>.</a:t>
            </a:r>
            <a:r>
              <a:rPr lang="en-US" sz="2200">
                <a:solidFill>
                  <a:srgbClr val="000000"/>
                </a:solidFill>
                <a:latin typeface="DIN Alternate"/>
              </a:rPr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u="none" strike="noStrike" baseline="0">
                <a:solidFill>
                  <a:srgbClr val="000000"/>
                </a:solidFill>
                <a:latin typeface="DIN Alternate"/>
              </a:rPr>
              <a:t>These operations allow </a:t>
            </a:r>
            <a:r>
              <a:rPr lang="en-US" sz="2200" b="0" i="0" u="none" strike="noStrike" baseline="0">
                <a:solidFill>
                  <a:srgbClr val="C00000"/>
                </a:solidFill>
                <a:latin typeface="DIN Alternate"/>
              </a:rPr>
              <a:t>removing not connected </a:t>
            </a:r>
            <a:r>
              <a:rPr lang="en-US" sz="2200" b="0" i="0" u="none" strike="noStrike" baseline="0">
                <a:solidFill>
                  <a:srgbClr val="000000"/>
                </a:solidFill>
                <a:latin typeface="DIN Alternate"/>
              </a:rPr>
              <a:t>structures considering as noise.</a:t>
            </a:r>
            <a:r>
              <a:rPr lang="en-US" sz="2200">
                <a:solidFill>
                  <a:srgbClr val="000000"/>
                </a:solidFill>
                <a:latin typeface="DIN Alternate"/>
              </a:rPr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u="none" strike="noStrike" baseline="0">
                <a:solidFill>
                  <a:srgbClr val="000000"/>
                </a:solidFill>
                <a:latin typeface="DIN Alternate"/>
              </a:rPr>
              <a:t>Also rebuild those elements considered as a part of vessel</a:t>
            </a:r>
            <a:r>
              <a:rPr lang="en-US" sz="2200">
                <a:solidFill>
                  <a:srgbClr val="000000"/>
                </a:solidFill>
                <a:latin typeface="DIN Alternate"/>
              </a:rPr>
              <a:t> </a:t>
            </a:r>
            <a:endParaRPr lang="en-GB" sz="2200" b="1">
              <a:solidFill>
                <a:srgbClr val="002060"/>
              </a:solidFill>
              <a:latin typeface="DIN Alternate" panose="020B0500000000000000" pitchFamily="34" charset="77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2B57456-6127-CD47-990C-48C55362B843}"/>
              </a:ext>
            </a:extLst>
          </p:cNvPr>
          <p:cNvSpPr/>
          <p:nvPr/>
        </p:nvSpPr>
        <p:spPr>
          <a:xfrm>
            <a:off x="0" y="6489700"/>
            <a:ext cx="12192000" cy="368300"/>
          </a:xfrm>
          <a:prstGeom prst="rect">
            <a:avLst/>
          </a:prstGeom>
          <a:solidFill>
            <a:srgbClr val="F46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77650-39B0-4796-A0A8-BFCB9490C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713" y="2670296"/>
            <a:ext cx="3146443" cy="32522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7D6812-0318-4FED-9680-898E69A78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035" y="2645935"/>
            <a:ext cx="3162156" cy="3268494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4AFFCDB-0316-45D9-B26F-7BD14E03AF9C}"/>
              </a:ext>
            </a:extLst>
          </p:cNvPr>
          <p:cNvSpPr/>
          <p:nvPr/>
        </p:nvSpPr>
        <p:spPr>
          <a:xfrm>
            <a:off x="5426924" y="3950359"/>
            <a:ext cx="821093" cy="37626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D3BF4-9481-4146-981D-B5F2C79F864E}"/>
              </a:ext>
            </a:extLst>
          </p:cNvPr>
          <p:cNvSpPr txBox="1"/>
          <p:nvPr/>
        </p:nvSpPr>
        <p:spPr>
          <a:xfrm>
            <a:off x="2511489" y="5954238"/>
            <a:ext cx="31941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MCET-HHO image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B498A-963C-4113-A9CA-05F42E0AD8CE}"/>
              </a:ext>
            </a:extLst>
          </p:cNvPr>
          <p:cNvSpPr txBox="1"/>
          <p:nvPr/>
        </p:nvSpPr>
        <p:spPr>
          <a:xfrm>
            <a:off x="6672122" y="5926372"/>
            <a:ext cx="31941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Final Image(Method-1)</a:t>
            </a:r>
          </a:p>
        </p:txBody>
      </p:sp>
    </p:spTree>
    <p:extLst>
      <p:ext uri="{BB962C8B-B14F-4D97-AF65-F5344CB8AC3E}">
        <p14:creationId xmlns:p14="http://schemas.microsoft.com/office/powerpoint/2010/main" val="3944939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5BA86C9-8027-8A4A-86E5-A7D558CAD7F7}"/>
              </a:ext>
            </a:extLst>
          </p:cNvPr>
          <p:cNvSpPr txBox="1"/>
          <p:nvPr/>
        </p:nvSpPr>
        <p:spPr>
          <a:xfrm>
            <a:off x="152399" y="195640"/>
            <a:ext cx="11070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DIN Alternate" panose="020B0500000000000000" pitchFamily="34" charset="77"/>
              </a:rPr>
              <a:t>Preliminary</a:t>
            </a:r>
            <a:r>
              <a:rPr lang="es-HN" sz="3600" b="1">
                <a:latin typeface="DIN Alternate" panose="020B0500000000000000" pitchFamily="34" charset="77"/>
              </a:rPr>
              <a:t> </a:t>
            </a:r>
            <a:r>
              <a:rPr lang="en-US" sz="3600" b="1">
                <a:latin typeface="DIN Alternate" panose="020B0500000000000000" pitchFamily="34" charset="77"/>
              </a:rPr>
              <a:t>Concepts: </a:t>
            </a:r>
            <a:r>
              <a:rPr lang="en-US" sz="3600" b="1">
                <a:solidFill>
                  <a:srgbClr val="C00000"/>
                </a:solidFill>
                <a:latin typeface="DIN Alternate" panose="020B0500000000000000" pitchFamily="34" charset="77"/>
              </a:rPr>
              <a:t>Bottom-Hat Transformation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7B1C226-410C-1842-BE7E-C101A049DCD3}"/>
              </a:ext>
            </a:extLst>
          </p:cNvPr>
          <p:cNvSpPr txBox="1"/>
          <p:nvPr/>
        </p:nvSpPr>
        <p:spPr>
          <a:xfrm>
            <a:off x="228600" y="841971"/>
            <a:ext cx="58674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200" dirty="0">
              <a:latin typeface="DIN Alternate" panose="020B0500000000000000" pitchFamily="34" charset="77"/>
            </a:endParaRPr>
          </a:p>
          <a:p>
            <a:endParaRPr lang="en-GB" sz="3200" dirty="0">
              <a:latin typeface="DIN Alternate" panose="020B0500000000000000" pitchFamily="34" charset="77"/>
            </a:endParaRPr>
          </a:p>
          <a:p>
            <a:endParaRPr lang="en-GB" sz="3200" dirty="0">
              <a:latin typeface="DIN Alternate" panose="020B0500000000000000" pitchFamily="34" charset="77"/>
            </a:endParaRPr>
          </a:p>
          <a:p>
            <a:endParaRPr lang="en-GB" sz="3200" dirty="0">
              <a:latin typeface="DIN Alternate" panose="020B0500000000000000" pitchFamily="34" charset="77"/>
            </a:endParaRPr>
          </a:p>
          <a:p>
            <a:endParaRPr lang="en-GB" sz="3200" dirty="0">
              <a:latin typeface="DIN Alternate" panose="020B0500000000000000" pitchFamily="34" charset="77"/>
            </a:endParaRPr>
          </a:p>
          <a:p>
            <a:endParaRPr lang="en-GB" sz="3200" dirty="0">
              <a:latin typeface="DIN Alternate" panose="020B0500000000000000" pitchFamily="34" charset="77"/>
            </a:endParaRPr>
          </a:p>
          <a:p>
            <a:endParaRPr lang="en-GB" sz="3200" dirty="0">
              <a:latin typeface="DIN Alternate" panose="020B0500000000000000" pitchFamily="34" charset="77"/>
            </a:endParaRPr>
          </a:p>
          <a:p>
            <a:endParaRPr lang="en-GB" sz="3200" dirty="0">
              <a:latin typeface="DIN Alternate" panose="020B0500000000000000" pitchFamily="34" charset="77"/>
            </a:endParaRPr>
          </a:p>
          <a:p>
            <a:endParaRPr lang="en-GB" sz="3200" dirty="0">
              <a:latin typeface="DIN Alternate" panose="020B0500000000000000" pitchFamily="34" charset="77"/>
            </a:endParaRPr>
          </a:p>
          <a:p>
            <a:pPr marL="742950" indent="-742950">
              <a:buAutoNum type="arabicPeriod"/>
            </a:pPr>
            <a:endParaRPr lang="en-GB" sz="4400" b="1" dirty="0">
              <a:solidFill>
                <a:srgbClr val="002060"/>
              </a:solidFill>
              <a:latin typeface="DIN Alternate" panose="020B0500000000000000" pitchFamily="34" charset="77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2B57456-6127-CD47-990C-48C55362B843}"/>
              </a:ext>
            </a:extLst>
          </p:cNvPr>
          <p:cNvSpPr/>
          <p:nvPr/>
        </p:nvSpPr>
        <p:spPr>
          <a:xfrm>
            <a:off x="0" y="6489700"/>
            <a:ext cx="12192000" cy="368300"/>
          </a:xfrm>
          <a:prstGeom prst="rect">
            <a:avLst/>
          </a:prstGeom>
          <a:solidFill>
            <a:srgbClr val="F46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E6AF55F-76C8-7646-A0A1-B3A915ADE9E9}"/>
                  </a:ext>
                </a:extLst>
              </p:cNvPr>
              <p:cNvSpPr txBox="1"/>
              <p:nvPr/>
            </p:nvSpPr>
            <p:spPr>
              <a:xfrm>
                <a:off x="0" y="1111481"/>
                <a:ext cx="11811000" cy="2185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DIN Alternate" panose="020B0500000000000000" pitchFamily="34" charset="77"/>
                  </a:rPr>
                  <a:t>Adjust the </a:t>
                </a:r>
                <a:r>
                  <a:rPr lang="en-GB" sz="2400" dirty="0">
                    <a:solidFill>
                      <a:srgbClr val="C00000"/>
                    </a:solidFill>
                    <a:latin typeface="DIN Alternate" panose="020B0500000000000000" pitchFamily="34" charset="77"/>
                  </a:rPr>
                  <a:t>intensities improving the contrast</a:t>
                </a:r>
                <a:r>
                  <a:rPr lang="en-GB" sz="2400" dirty="0">
                    <a:solidFill>
                      <a:srgbClr val="002060"/>
                    </a:solidFill>
                    <a:latin typeface="DIN Alternate" panose="020B0500000000000000" pitchFamily="34" charset="77"/>
                  </a:rPr>
                  <a:t> </a:t>
                </a:r>
                <a:r>
                  <a:rPr lang="en-GB" sz="2400" dirty="0">
                    <a:latin typeface="DIN Alternate" panose="020B0500000000000000" pitchFamily="34" charset="77"/>
                  </a:rPr>
                  <a:t>of the image</a:t>
                </a:r>
                <a:r>
                  <a:rPr lang="en-GB" sz="2400" dirty="0">
                    <a:solidFill>
                      <a:srgbClr val="002060"/>
                    </a:solidFill>
                    <a:latin typeface="DIN Alternate" panose="020B0500000000000000" pitchFamily="34" charset="77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400" b="1" dirty="0">
                  <a:solidFill>
                    <a:srgbClr val="002060"/>
                  </a:solidFill>
                  <a:latin typeface="DIN Alternate" panose="020B0500000000000000" pitchFamily="34" charset="7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s-E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𝒃𝒉</m:t>
                        </m:r>
                      </m:sub>
                    </m:sSub>
                    <m:r>
                      <a:rPr lang="es-E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s-E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sub>
                        </m:sSub>
                        <m:r>
                          <a:rPr lang="es-E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s-E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s-E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s-ES" sz="2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s-E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</m:oMath>
                </a14:m>
                <a:endParaRPr lang="en-GB" sz="2400" b="1" dirty="0">
                  <a:solidFill>
                    <a:srgbClr val="002060"/>
                  </a:solidFill>
                  <a:latin typeface="DIN Alternate" panose="020B0500000000000000" pitchFamily="34" charset="7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400" b="1" dirty="0">
                  <a:solidFill>
                    <a:srgbClr val="002060"/>
                  </a:solidFill>
                  <a:latin typeface="DIN Alternate" panose="020B0500000000000000" pitchFamily="34" charset="7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3600" b="1" dirty="0">
                  <a:solidFill>
                    <a:srgbClr val="C00000"/>
                  </a:solidFill>
                  <a:latin typeface="DIN Alternate" panose="020B0500000000000000" pitchFamily="34" charset="77"/>
                </a:endParaRP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E6AF55F-76C8-7646-A0A1-B3A915ADE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11481"/>
                <a:ext cx="11811000" cy="2185022"/>
              </a:xfrm>
              <a:prstGeom prst="rect">
                <a:avLst/>
              </a:prstGeom>
              <a:blipFill>
                <a:blip r:embed="rId2"/>
                <a:stretch>
                  <a:fillRect l="-671" t="-2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476DD04-1C69-1348-9DE7-1C06E1497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929" y="2772555"/>
            <a:ext cx="3044217" cy="3146589"/>
          </a:xfrm>
          <a:prstGeom prst="rect">
            <a:avLst/>
          </a:prstGeom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91AE4D6E-43EE-2E48-BE30-2E4F68118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323" y="2772556"/>
            <a:ext cx="3044216" cy="3146588"/>
          </a:xfrm>
          <a:prstGeom prst="rect">
            <a:avLst/>
          </a:prstGeom>
        </p:spPr>
      </p:pic>
      <p:sp>
        <p:nvSpPr>
          <p:cNvPr id="11" name="Arrow: Right 6">
            <a:extLst>
              <a:ext uri="{FF2B5EF4-FFF2-40B4-BE49-F238E27FC236}">
                <a16:creationId xmlns:a16="http://schemas.microsoft.com/office/drawing/2014/main" id="{8CDB8EB5-74EB-AB47-989C-080182CEF4D3}"/>
              </a:ext>
            </a:extLst>
          </p:cNvPr>
          <p:cNvSpPr/>
          <p:nvPr/>
        </p:nvSpPr>
        <p:spPr>
          <a:xfrm>
            <a:off x="5375446" y="4074484"/>
            <a:ext cx="978408" cy="48463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6FDAD6-10C6-42AC-90D6-7A32C23F1874}"/>
              </a:ext>
            </a:extLst>
          </p:cNvPr>
          <p:cNvSpPr txBox="1"/>
          <p:nvPr/>
        </p:nvSpPr>
        <p:spPr>
          <a:xfrm>
            <a:off x="2670546" y="5943573"/>
            <a:ext cx="31941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Black Ring Removed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4E5FF7-6EC3-4870-AAB9-BE6B2B7E3E86}"/>
              </a:ext>
            </a:extLst>
          </p:cNvPr>
          <p:cNvSpPr txBox="1"/>
          <p:nvPr/>
        </p:nvSpPr>
        <p:spPr>
          <a:xfrm>
            <a:off x="7062567" y="5919144"/>
            <a:ext cx="31941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Bottom Hat Image</a:t>
            </a:r>
          </a:p>
        </p:txBody>
      </p:sp>
    </p:spTree>
    <p:extLst>
      <p:ext uri="{BB962C8B-B14F-4D97-AF65-F5344CB8AC3E}">
        <p14:creationId xmlns:p14="http://schemas.microsoft.com/office/powerpoint/2010/main" val="3580173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5BA86C9-8027-8A4A-86E5-A7D558CAD7F7}"/>
              </a:ext>
            </a:extLst>
          </p:cNvPr>
          <p:cNvSpPr txBox="1"/>
          <p:nvPr/>
        </p:nvSpPr>
        <p:spPr>
          <a:xfrm>
            <a:off x="152400" y="195640"/>
            <a:ext cx="79756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HN" sz="3600" b="1">
                <a:solidFill>
                  <a:srgbClr val="C00000"/>
                </a:solidFill>
                <a:latin typeface="DIN Alternate"/>
              </a:rPr>
              <a:t>Top </a:t>
            </a:r>
            <a:r>
              <a:rPr lang="es-HN" sz="3600" b="1" err="1">
                <a:solidFill>
                  <a:srgbClr val="C00000"/>
                </a:solidFill>
                <a:latin typeface="DIN Alternate"/>
              </a:rPr>
              <a:t>Hat</a:t>
            </a:r>
            <a:r>
              <a:rPr lang="es-HN" sz="3600" b="1">
                <a:solidFill>
                  <a:srgbClr val="C00000"/>
                </a:solidFill>
                <a:latin typeface="DIN Alternate"/>
              </a:rPr>
              <a:t> </a:t>
            </a:r>
            <a:r>
              <a:rPr lang="es-HN" sz="3600" b="1" err="1">
                <a:solidFill>
                  <a:srgbClr val="C00000"/>
                </a:solidFill>
                <a:latin typeface="DIN Alternate"/>
              </a:rPr>
              <a:t>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D94DBC9-73E3-AA43-84B4-5002A8C9842D}"/>
                  </a:ext>
                </a:extLst>
              </p:cNvPr>
              <p:cNvSpPr txBox="1"/>
              <p:nvPr/>
            </p:nvSpPr>
            <p:spPr>
              <a:xfrm>
                <a:off x="152400" y="1562606"/>
                <a:ext cx="11214100" cy="2185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400">
                    <a:solidFill>
                      <a:srgbClr val="C00000"/>
                    </a:solidFill>
                    <a:latin typeface="DIN Alternate" panose="020B0500000000000000" pitchFamily="34" charset="77"/>
                  </a:rPr>
                  <a:t>Enhance bright objects </a:t>
                </a:r>
                <a:r>
                  <a:rPr lang="en-GB" sz="2400">
                    <a:latin typeface="DIN Alternate" panose="020B0500000000000000" pitchFamily="34" charset="77"/>
                  </a:rPr>
                  <a:t>of interest in a dark background</a:t>
                </a:r>
                <a:r>
                  <a:rPr lang="en-GB" sz="2400" b="1">
                    <a:solidFill>
                      <a:srgbClr val="002060"/>
                    </a:solidFill>
                    <a:latin typeface="DIN Alternate" panose="020B0500000000000000" pitchFamily="34" charset="77"/>
                  </a:rPr>
                  <a:t>.</a:t>
                </a:r>
              </a:p>
              <a:p>
                <a:endParaRPr lang="en-GB" sz="2400" b="1">
                  <a:solidFill>
                    <a:srgbClr val="002060"/>
                  </a:solidFill>
                  <a:latin typeface="DIN Alternate" panose="020B0500000000000000" pitchFamily="34" charset="7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s-E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𝒕𝒉</m:t>
                        </m:r>
                      </m:sub>
                    </m:sSub>
                    <m:r>
                      <a:rPr lang="es-E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s-E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  <m:r>
                      <a:rPr lang="es-E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s-E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s-E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sub>
                        </m:sSub>
                        <m:r>
                          <a:rPr lang="es-E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s-E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</m:d>
                  </m:oMath>
                </a14:m>
                <a:endParaRPr lang="en-GB" sz="2400" b="1">
                  <a:solidFill>
                    <a:srgbClr val="002060"/>
                  </a:solidFill>
                  <a:latin typeface="DIN Alternate" panose="020B0500000000000000" pitchFamily="34" charset="7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400" b="1">
                  <a:solidFill>
                    <a:srgbClr val="002060"/>
                  </a:solidFill>
                  <a:latin typeface="DIN Alternate" panose="020B0500000000000000" pitchFamily="34" charset="7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3600" b="1">
                  <a:solidFill>
                    <a:srgbClr val="C00000"/>
                  </a:solidFill>
                  <a:latin typeface="DIN Alternate" panose="020B0500000000000000" pitchFamily="34" charset="77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D94DBC9-73E3-AA43-84B4-5002A8C98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562606"/>
                <a:ext cx="11214100" cy="2185022"/>
              </a:xfrm>
              <a:prstGeom prst="rect">
                <a:avLst/>
              </a:prstGeom>
              <a:blipFill>
                <a:blip r:embed="rId3"/>
                <a:stretch>
                  <a:fillRect l="-707" t="-2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ángulo 8">
            <a:extLst>
              <a:ext uri="{FF2B5EF4-FFF2-40B4-BE49-F238E27FC236}">
                <a16:creationId xmlns:a16="http://schemas.microsoft.com/office/drawing/2014/main" id="{02B57456-6127-CD47-990C-48C55362B843}"/>
              </a:ext>
            </a:extLst>
          </p:cNvPr>
          <p:cNvSpPr/>
          <p:nvPr/>
        </p:nvSpPr>
        <p:spPr>
          <a:xfrm>
            <a:off x="0" y="6489700"/>
            <a:ext cx="12192000" cy="368300"/>
          </a:xfrm>
          <a:prstGeom prst="rect">
            <a:avLst/>
          </a:prstGeom>
          <a:solidFill>
            <a:srgbClr val="F46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4" name="Picture 4" descr="A picture containing invertebrate, echinoderm&#10;&#10;Description automatically generated">
            <a:extLst>
              <a:ext uri="{FF2B5EF4-FFF2-40B4-BE49-F238E27FC236}">
                <a16:creationId xmlns:a16="http://schemas.microsoft.com/office/drawing/2014/main" id="{0B0306DC-6D62-4E08-AC54-8CE4981AB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207" y="2859308"/>
            <a:ext cx="2743200" cy="2835449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C2EA3916-679B-407F-A856-D074118760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8529" y="2908468"/>
            <a:ext cx="2743200" cy="2835449"/>
          </a:xfrm>
          <a:prstGeom prst="rect">
            <a:avLst/>
          </a:prstGeom>
        </p:spPr>
      </p:pic>
      <p:pic>
        <p:nvPicPr>
          <p:cNvPr id="7" name="Picture 7" descr="Shape, circle&#10;&#10;Description automatically generated">
            <a:extLst>
              <a:ext uri="{FF2B5EF4-FFF2-40B4-BE49-F238E27FC236}">
                <a16:creationId xmlns:a16="http://schemas.microsoft.com/office/drawing/2014/main" id="{F689833F-1EED-4F9A-9458-F5A922BFAE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1433" y="2859307"/>
            <a:ext cx="2743200" cy="28354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3A864F0-A66F-4D37-B8AF-4192D16133E2}"/>
              </a:ext>
            </a:extLst>
          </p:cNvPr>
          <p:cNvSpPr txBox="1"/>
          <p:nvPr/>
        </p:nvSpPr>
        <p:spPr>
          <a:xfrm>
            <a:off x="1401404" y="577675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Image Complement</a:t>
            </a:r>
            <a:endParaRPr lang="en-US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9496F1-07CC-4C9C-A997-E241136D8EC6}"/>
              </a:ext>
            </a:extLst>
          </p:cNvPr>
          <p:cNvSpPr txBox="1"/>
          <p:nvPr/>
        </p:nvSpPr>
        <p:spPr>
          <a:xfrm>
            <a:off x="5690726" y="573988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Opened Image</a:t>
            </a:r>
            <a:endParaRPr lang="en-US" dirty="0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737A60-9C15-4B28-A156-82827171A8B3}"/>
              </a:ext>
            </a:extLst>
          </p:cNvPr>
          <p:cNvSpPr txBox="1"/>
          <p:nvPr/>
        </p:nvSpPr>
        <p:spPr>
          <a:xfrm>
            <a:off x="9451564" y="577675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Top Hat Image</a:t>
            </a:r>
          </a:p>
        </p:txBody>
      </p:sp>
    </p:spTree>
    <p:extLst>
      <p:ext uri="{BB962C8B-B14F-4D97-AF65-F5344CB8AC3E}">
        <p14:creationId xmlns:p14="http://schemas.microsoft.com/office/powerpoint/2010/main" val="1255132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5BA86C9-8027-8A4A-86E5-A7D558CAD7F7}"/>
              </a:ext>
            </a:extLst>
          </p:cNvPr>
          <p:cNvSpPr txBox="1"/>
          <p:nvPr/>
        </p:nvSpPr>
        <p:spPr>
          <a:xfrm>
            <a:off x="152400" y="195640"/>
            <a:ext cx="79756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HN" sz="3600" b="1">
                <a:solidFill>
                  <a:srgbClr val="C00000"/>
                </a:solidFill>
                <a:latin typeface="DIN Alternate"/>
              </a:rPr>
              <a:t>OTSU </a:t>
            </a:r>
            <a:r>
              <a:rPr lang="es-HN" sz="3600" b="1" err="1">
                <a:solidFill>
                  <a:srgbClr val="C00000"/>
                </a:solidFill>
                <a:latin typeface="DIN Alternate"/>
              </a:rPr>
              <a:t>Thresholding</a:t>
            </a:r>
            <a:endParaRPr lang="es-HN" sz="3600" b="1">
              <a:solidFill>
                <a:srgbClr val="C00000"/>
              </a:solidFill>
              <a:latin typeface="DIN Alternate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D94DBC9-73E3-AA43-84B4-5002A8C9842D}"/>
              </a:ext>
            </a:extLst>
          </p:cNvPr>
          <p:cNvSpPr txBox="1"/>
          <p:nvPr/>
        </p:nvSpPr>
        <p:spPr>
          <a:xfrm>
            <a:off x="152400" y="1254119"/>
            <a:ext cx="11493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DIN Alternate" panose="020B0500000000000000" pitchFamily="34" charset="77"/>
              </a:rPr>
              <a:t>Find the threshold value where the </a:t>
            </a:r>
            <a:r>
              <a:rPr lang="en-GB" sz="2400">
                <a:solidFill>
                  <a:srgbClr val="C00000"/>
                </a:solidFill>
                <a:latin typeface="DIN Alternate" panose="020B0500000000000000" pitchFamily="34" charset="77"/>
              </a:rPr>
              <a:t>spread value is the least</a:t>
            </a:r>
            <a:r>
              <a:rPr lang="en-GB" sz="2400">
                <a:solidFill>
                  <a:srgbClr val="002060"/>
                </a:solidFill>
                <a:latin typeface="DIN Alternate" panose="020B0500000000000000" pitchFamily="34" charset="7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>
              <a:solidFill>
                <a:srgbClr val="002060"/>
              </a:solidFill>
              <a:latin typeface="DIN Alternate" panose="020B0500000000000000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600" b="1">
              <a:solidFill>
                <a:srgbClr val="C00000"/>
              </a:solidFill>
              <a:latin typeface="DIN Alternate" panose="020B0500000000000000" pitchFamily="34" charset="77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2B57456-6127-CD47-990C-48C55362B843}"/>
              </a:ext>
            </a:extLst>
          </p:cNvPr>
          <p:cNvSpPr/>
          <p:nvPr/>
        </p:nvSpPr>
        <p:spPr>
          <a:xfrm>
            <a:off x="0" y="6489700"/>
            <a:ext cx="12192000" cy="368300"/>
          </a:xfrm>
          <a:prstGeom prst="rect">
            <a:avLst/>
          </a:prstGeom>
          <a:solidFill>
            <a:srgbClr val="F46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D90EEF1-D930-4298-9BCB-30815A316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86" y="2131076"/>
            <a:ext cx="3431933" cy="354170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61E3796-83AE-4623-A0C2-1761F9D1603E}"/>
              </a:ext>
            </a:extLst>
          </p:cNvPr>
          <p:cNvSpPr/>
          <p:nvPr/>
        </p:nvSpPr>
        <p:spPr>
          <a:xfrm>
            <a:off x="5189221" y="3776526"/>
            <a:ext cx="1432839" cy="5750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OTSU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32D8AB-0375-4223-A034-9CE02F84CCB3}"/>
              </a:ext>
            </a:extLst>
          </p:cNvPr>
          <p:cNvSpPr txBox="1"/>
          <p:nvPr/>
        </p:nvSpPr>
        <p:spPr>
          <a:xfrm>
            <a:off x="2110187" y="576196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Top Hat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70BE7F-9A42-4EA7-B5AB-E34C2422AE0C}"/>
              </a:ext>
            </a:extLst>
          </p:cNvPr>
          <p:cNvSpPr txBox="1"/>
          <p:nvPr/>
        </p:nvSpPr>
        <p:spPr>
          <a:xfrm>
            <a:off x="8268702" y="576196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Thresholded</a:t>
            </a:r>
            <a:r>
              <a:rPr lang="en-US" dirty="0">
                <a:cs typeface="Calibri"/>
              </a:rPr>
              <a:t> Image</a:t>
            </a:r>
            <a:endParaRPr lang="en-US" dirty="0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EB99CF02-E02B-499D-99DA-FAF831BE0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525" y="2131076"/>
            <a:ext cx="3425491" cy="354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43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5BA86C9-8027-8A4A-86E5-A7D558CAD7F7}"/>
              </a:ext>
            </a:extLst>
          </p:cNvPr>
          <p:cNvSpPr txBox="1"/>
          <p:nvPr/>
        </p:nvSpPr>
        <p:spPr>
          <a:xfrm>
            <a:off x="152400" y="195640"/>
            <a:ext cx="797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3600" b="1" err="1">
                <a:latin typeface="DIN Alternate" panose="020B0500000000000000" pitchFamily="34" charset="77"/>
              </a:rPr>
              <a:t>Preliminary</a:t>
            </a:r>
            <a:r>
              <a:rPr lang="es-HN" sz="3600" b="1">
                <a:latin typeface="DIN Alternate" panose="020B0500000000000000" pitchFamily="34" charset="77"/>
              </a:rPr>
              <a:t> </a:t>
            </a:r>
            <a:r>
              <a:rPr lang="es-HN" sz="3600" b="1" err="1">
                <a:latin typeface="DIN Alternate" panose="020B0500000000000000" pitchFamily="34" charset="77"/>
              </a:rPr>
              <a:t>concepts</a:t>
            </a:r>
            <a:r>
              <a:rPr lang="es-HN" sz="3600" b="1">
                <a:latin typeface="DIN Alternate" panose="020B0500000000000000" pitchFamily="34" charset="77"/>
              </a:rPr>
              <a:t>:</a:t>
            </a:r>
            <a:r>
              <a:rPr lang="es-HN" sz="3600" b="1">
                <a:solidFill>
                  <a:srgbClr val="C00000"/>
                </a:solidFill>
                <a:latin typeface="DIN Alternate" panose="020B0500000000000000" pitchFamily="34" charset="77"/>
              </a:rPr>
              <a:t> Lateral </a:t>
            </a:r>
            <a:r>
              <a:rPr lang="es-HN" sz="3600" b="1" err="1">
                <a:solidFill>
                  <a:srgbClr val="C00000"/>
                </a:solidFill>
                <a:latin typeface="DIN Alternate" panose="020B0500000000000000" pitchFamily="34" charset="77"/>
              </a:rPr>
              <a:t>inhibition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D94DBC9-73E3-AA43-84B4-5002A8C9842D}"/>
              </a:ext>
            </a:extLst>
          </p:cNvPr>
          <p:cNvSpPr txBox="1"/>
          <p:nvPr/>
        </p:nvSpPr>
        <p:spPr>
          <a:xfrm>
            <a:off x="152400" y="1067306"/>
            <a:ext cx="12331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DIN Alternate" panose="020B0500000000000000" pitchFamily="34" charset="77"/>
              </a:rPr>
              <a:t>Active receptor to </a:t>
            </a:r>
            <a:r>
              <a:rPr lang="en-GB" sz="2400">
                <a:solidFill>
                  <a:srgbClr val="C00000"/>
                </a:solidFill>
                <a:latin typeface="DIN Alternate" panose="020B0500000000000000" pitchFamily="34" charset="77"/>
              </a:rPr>
              <a:t>decrease the activity </a:t>
            </a:r>
            <a:r>
              <a:rPr lang="en-GB" sz="2400">
                <a:latin typeface="DIN Alternate" panose="020B0500000000000000" pitchFamily="34" charset="77"/>
              </a:rPr>
              <a:t>of its neighbour.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>
              <a:solidFill>
                <a:srgbClr val="002060"/>
              </a:solidFill>
              <a:latin typeface="DIN Alternate" panose="020B0500000000000000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solidFill>
                  <a:srgbClr val="C00000"/>
                </a:solidFill>
                <a:latin typeface="DIN Alternate" panose="020B0500000000000000" pitchFamily="34" charset="77"/>
              </a:rPr>
              <a:t>Pixels</a:t>
            </a:r>
            <a:r>
              <a:rPr lang="en-GB" sz="2400">
                <a:latin typeface="DIN Alternate" panose="020B0500000000000000" pitchFamily="34" charset="77"/>
              </a:rPr>
              <a:t>= receptors; </a:t>
            </a:r>
            <a:r>
              <a:rPr lang="en-GB" sz="2400">
                <a:solidFill>
                  <a:srgbClr val="C00000"/>
                </a:solidFill>
                <a:latin typeface="DIN Alternate" panose="020B0500000000000000" pitchFamily="34" charset="77"/>
              </a:rPr>
              <a:t>Gray values</a:t>
            </a:r>
            <a:r>
              <a:rPr lang="en-GB" sz="2400">
                <a:latin typeface="DIN Alternate" panose="020B0500000000000000" pitchFamily="34" charset="77"/>
              </a:rPr>
              <a:t>= activation levels.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>
              <a:solidFill>
                <a:srgbClr val="002060"/>
              </a:solidFill>
              <a:latin typeface="DIN Alternate" panose="020B0500000000000000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DIN Alternate" panose="020B0500000000000000" pitchFamily="34" charset="77"/>
              </a:rPr>
              <a:t>Pixels differences in regions of </a:t>
            </a:r>
            <a:r>
              <a:rPr lang="en-GB" sz="2400">
                <a:solidFill>
                  <a:srgbClr val="C00000"/>
                </a:solidFill>
                <a:latin typeface="DIN Alternate" panose="020B0500000000000000" pitchFamily="34" charset="77"/>
              </a:rPr>
              <a:t>high contrast</a:t>
            </a:r>
            <a:endParaRPr lang="en-GB" sz="3600">
              <a:solidFill>
                <a:srgbClr val="C00000"/>
              </a:solidFill>
              <a:latin typeface="DIN Alternate" panose="020B0500000000000000" pitchFamily="34" charset="77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2B57456-6127-CD47-990C-48C55362B843}"/>
              </a:ext>
            </a:extLst>
          </p:cNvPr>
          <p:cNvSpPr/>
          <p:nvPr/>
        </p:nvSpPr>
        <p:spPr>
          <a:xfrm>
            <a:off x="0" y="6489700"/>
            <a:ext cx="12192000" cy="368300"/>
          </a:xfrm>
          <a:prstGeom prst="rect">
            <a:avLst/>
          </a:prstGeom>
          <a:solidFill>
            <a:srgbClr val="F46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886D053-EE78-9B4A-AFB2-0FFD908BA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519" y="3006299"/>
            <a:ext cx="2988929" cy="309492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8BA2A62A-3F8B-CB48-8284-9CF85C4ED6A8}"/>
              </a:ext>
            </a:extLst>
          </p:cNvPr>
          <p:cNvSpPr/>
          <p:nvPr/>
        </p:nvSpPr>
        <p:spPr>
          <a:xfrm>
            <a:off x="5115390" y="4325373"/>
            <a:ext cx="821093" cy="37626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2F73B75A-435E-044A-91D2-25B9952BA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716" y="3034801"/>
            <a:ext cx="2988929" cy="30894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F59362-A157-4E10-8AB5-68C0919C23C7}"/>
              </a:ext>
            </a:extLst>
          </p:cNvPr>
          <p:cNvSpPr txBox="1"/>
          <p:nvPr/>
        </p:nvSpPr>
        <p:spPr>
          <a:xfrm>
            <a:off x="2331832" y="6122306"/>
            <a:ext cx="31941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Median Filtered Image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A52EFC-624D-496C-8FF8-44B1915D6735}"/>
              </a:ext>
            </a:extLst>
          </p:cNvPr>
          <p:cNvSpPr txBox="1"/>
          <p:nvPr/>
        </p:nvSpPr>
        <p:spPr>
          <a:xfrm>
            <a:off x="6530948" y="6097344"/>
            <a:ext cx="31941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After Lateral Inhibition</a:t>
            </a:r>
          </a:p>
        </p:txBody>
      </p:sp>
    </p:spTree>
    <p:extLst>
      <p:ext uri="{BB962C8B-B14F-4D97-AF65-F5344CB8AC3E}">
        <p14:creationId xmlns:p14="http://schemas.microsoft.com/office/powerpoint/2010/main" val="663220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5BA86C9-8027-8A4A-86E5-A7D558CAD7F7}"/>
              </a:ext>
            </a:extLst>
          </p:cNvPr>
          <p:cNvSpPr txBox="1"/>
          <p:nvPr/>
        </p:nvSpPr>
        <p:spPr>
          <a:xfrm>
            <a:off x="152399" y="195640"/>
            <a:ext cx="1045275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 dirty="0">
                <a:latin typeface="DIN Alternate"/>
              </a:rPr>
              <a:t>Preliminary</a:t>
            </a:r>
            <a:r>
              <a:rPr lang="es-HN" sz="3600" b="1" dirty="0">
                <a:latin typeface="DIN Alternate"/>
              </a:rPr>
              <a:t> </a:t>
            </a:r>
            <a:r>
              <a:rPr lang="en-US" sz="3600" b="1" dirty="0">
                <a:latin typeface="DIN Alternate"/>
              </a:rPr>
              <a:t>Concepts: </a:t>
            </a:r>
            <a:r>
              <a:rPr lang="en-US" sz="3600" b="1" dirty="0">
                <a:solidFill>
                  <a:srgbClr val="C00000"/>
                </a:solidFill>
                <a:latin typeface="DIN Alternate"/>
              </a:rPr>
              <a:t>MCET-HHO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7B1C226-410C-1842-BE7E-C101A049DCD3}"/>
              </a:ext>
            </a:extLst>
          </p:cNvPr>
          <p:cNvSpPr txBox="1"/>
          <p:nvPr/>
        </p:nvSpPr>
        <p:spPr>
          <a:xfrm>
            <a:off x="228600" y="841971"/>
            <a:ext cx="58674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pPr marL="742950" indent="-742950">
              <a:buAutoNum type="arabicPeriod"/>
            </a:pPr>
            <a:endParaRPr lang="en-GB" sz="4400" b="1">
              <a:solidFill>
                <a:srgbClr val="002060"/>
              </a:solidFill>
              <a:latin typeface="DIN Alternate" panose="020B0500000000000000" pitchFamily="34" charset="77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D94DBC9-73E3-AA43-84B4-5002A8C9842D}"/>
              </a:ext>
            </a:extLst>
          </p:cNvPr>
          <p:cNvSpPr txBox="1"/>
          <p:nvPr/>
        </p:nvSpPr>
        <p:spPr>
          <a:xfrm>
            <a:off x="228599" y="943571"/>
            <a:ext cx="11608905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/>
              </a:rPr>
              <a:t>Sample image histogram.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DIN Alternate" panose="020B0500000000000000" pitchFamily="34" charset="77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2B57456-6127-CD47-990C-48C55362B843}"/>
              </a:ext>
            </a:extLst>
          </p:cNvPr>
          <p:cNvSpPr/>
          <p:nvPr/>
        </p:nvSpPr>
        <p:spPr>
          <a:xfrm>
            <a:off x="0" y="6489700"/>
            <a:ext cx="12192000" cy="368300"/>
          </a:xfrm>
          <a:prstGeom prst="rect">
            <a:avLst/>
          </a:prstGeom>
          <a:solidFill>
            <a:srgbClr val="F46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9D0F92DC-1B64-4A8D-BC5C-BF5BA2109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386" y="1616122"/>
            <a:ext cx="4938214" cy="3284560"/>
          </a:xfrm>
          <a:prstGeom prst="rect">
            <a:avLst/>
          </a:prstGeom>
        </p:spPr>
      </p:pic>
      <p:pic>
        <p:nvPicPr>
          <p:cNvPr id="14" name="Picture 11" descr="A picture containing outdoor object, web&#10;&#10;Description automatically generated">
            <a:extLst>
              <a:ext uri="{FF2B5EF4-FFF2-40B4-BE49-F238E27FC236}">
                <a16:creationId xmlns:a16="http://schemas.microsoft.com/office/drawing/2014/main" id="{7857FE1C-296F-4145-9C2B-986703B97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72" y="1753698"/>
            <a:ext cx="3290552" cy="3372068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A56C7DDB-3000-44FA-A32A-A6411AE0E7D7}"/>
              </a:ext>
            </a:extLst>
          </p:cNvPr>
          <p:cNvSpPr/>
          <p:nvPr/>
        </p:nvSpPr>
        <p:spPr>
          <a:xfrm>
            <a:off x="4298998" y="2970317"/>
            <a:ext cx="1432839" cy="5750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hist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2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5BA86C9-8027-8A4A-86E5-A7D558CAD7F7}"/>
              </a:ext>
            </a:extLst>
          </p:cNvPr>
          <p:cNvSpPr txBox="1"/>
          <p:nvPr/>
        </p:nvSpPr>
        <p:spPr>
          <a:xfrm>
            <a:off x="152399" y="195640"/>
            <a:ext cx="1045275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 dirty="0">
                <a:latin typeface="DIN Alternate"/>
              </a:rPr>
              <a:t>Preliminary</a:t>
            </a:r>
            <a:r>
              <a:rPr lang="es-HN" sz="3600" b="1" dirty="0">
                <a:latin typeface="DIN Alternate"/>
              </a:rPr>
              <a:t> </a:t>
            </a:r>
            <a:r>
              <a:rPr lang="en-US" sz="3600" b="1" dirty="0">
                <a:latin typeface="DIN Alternate"/>
              </a:rPr>
              <a:t>Concepts: </a:t>
            </a:r>
            <a:r>
              <a:rPr lang="en-US" sz="3600" b="1" dirty="0">
                <a:solidFill>
                  <a:srgbClr val="C00000"/>
                </a:solidFill>
                <a:latin typeface="DIN Alternate"/>
              </a:rPr>
              <a:t>MCET-HHO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7B1C226-410C-1842-BE7E-C101A049DCD3}"/>
              </a:ext>
            </a:extLst>
          </p:cNvPr>
          <p:cNvSpPr txBox="1"/>
          <p:nvPr/>
        </p:nvSpPr>
        <p:spPr>
          <a:xfrm>
            <a:off x="228600" y="841971"/>
            <a:ext cx="58674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pPr marL="742950" indent="-742950">
              <a:buAutoNum type="arabicPeriod"/>
            </a:pPr>
            <a:endParaRPr lang="en-GB" sz="4400" b="1">
              <a:solidFill>
                <a:srgbClr val="002060"/>
              </a:solidFill>
              <a:latin typeface="DIN Alternate" panose="020B0500000000000000" pitchFamily="34" charset="77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D94DBC9-73E3-AA43-84B4-5002A8C9842D}"/>
              </a:ext>
            </a:extLst>
          </p:cNvPr>
          <p:cNvSpPr txBox="1"/>
          <p:nvPr/>
        </p:nvSpPr>
        <p:spPr>
          <a:xfrm>
            <a:off x="228599" y="943571"/>
            <a:ext cx="11608905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/>
              </a:rPr>
              <a:t>Minimum Cross Entropy with Harris Hawks Optimization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DIN Alternate" panose="020B0500000000000000" pitchFamily="34" charset="77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2B57456-6127-CD47-990C-48C55362B843}"/>
              </a:ext>
            </a:extLst>
          </p:cNvPr>
          <p:cNvSpPr/>
          <p:nvPr/>
        </p:nvSpPr>
        <p:spPr>
          <a:xfrm>
            <a:off x="0" y="6489700"/>
            <a:ext cx="12192000" cy="368300"/>
          </a:xfrm>
          <a:prstGeom prst="rect">
            <a:avLst/>
          </a:prstGeom>
          <a:solidFill>
            <a:srgbClr val="F46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4" name="Picture 4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C82AC8E9-D58A-482D-A081-B01B5AEC2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886" y="1307302"/>
            <a:ext cx="3647440" cy="1217526"/>
          </a:xfrm>
          <a:prstGeom prst="rect">
            <a:avLst/>
          </a:prstGeom>
        </p:spPr>
      </p:pic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57CDFDF7-7ADA-49C9-A3FD-60E781022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139" y="4902174"/>
            <a:ext cx="7004832" cy="1323915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FEEEF9BB-F46A-43BA-9028-E46FE2CAA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4192" y="2899604"/>
            <a:ext cx="4932889" cy="1519887"/>
          </a:xfrm>
          <a:prstGeom prst="rect">
            <a:avLst/>
          </a:prstGeom>
        </p:spPr>
      </p:pic>
      <p:pic>
        <p:nvPicPr>
          <p:cNvPr id="8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623EB918-8359-4F95-8AA7-320E42844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1578" y="1640215"/>
            <a:ext cx="2743200" cy="884474"/>
          </a:xfrm>
          <a:prstGeom prst="rect">
            <a:avLst/>
          </a:prstGeom>
        </p:spPr>
      </p:pic>
      <p:pic>
        <p:nvPicPr>
          <p:cNvPr id="10" name="Picture 10" descr="Text, whiteboard&#10;&#10;Description automatically generated">
            <a:extLst>
              <a:ext uri="{FF2B5EF4-FFF2-40B4-BE49-F238E27FC236}">
                <a16:creationId xmlns:a16="http://schemas.microsoft.com/office/drawing/2014/main" id="{9CF2130D-01AA-446D-9E2F-F8B511985F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3689" y="2898367"/>
            <a:ext cx="4319392" cy="15623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E54ADA-895E-42EA-8227-09D325883855}"/>
              </a:ext>
            </a:extLst>
          </p:cNvPr>
          <p:cNvSpPr txBox="1"/>
          <p:nvPr/>
        </p:nvSpPr>
        <p:spPr>
          <a:xfrm>
            <a:off x="2146126" y="238620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Cross-Entropy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26C606-E931-40FD-A949-0E541E39BF89}"/>
              </a:ext>
            </a:extLst>
          </p:cNvPr>
          <p:cNvSpPr txBox="1"/>
          <p:nvPr/>
        </p:nvSpPr>
        <p:spPr>
          <a:xfrm>
            <a:off x="8659661" y="246971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Mean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3E04B5-7C8A-464E-A9F2-F52713B26D51}"/>
              </a:ext>
            </a:extLst>
          </p:cNvPr>
          <p:cNvSpPr txBox="1"/>
          <p:nvPr/>
        </p:nvSpPr>
        <p:spPr>
          <a:xfrm>
            <a:off x="2146126" y="445300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8499AB-D615-43DD-BC34-EF4D2E681FDB}"/>
              </a:ext>
            </a:extLst>
          </p:cNvPr>
          <p:cNvSpPr txBox="1"/>
          <p:nvPr/>
        </p:nvSpPr>
        <p:spPr>
          <a:xfrm>
            <a:off x="1999988" y="452607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Cross-Entropy 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18CD0C-1B7D-4A0D-A024-C46B8BB8C4F1}"/>
              </a:ext>
            </a:extLst>
          </p:cNvPr>
          <p:cNvSpPr txBox="1"/>
          <p:nvPr/>
        </p:nvSpPr>
        <p:spPr>
          <a:xfrm>
            <a:off x="8002042" y="445300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Optimized Rewriting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D3A085-0E92-48DE-9912-853183EF1501}"/>
              </a:ext>
            </a:extLst>
          </p:cNvPr>
          <p:cNvSpPr txBox="1"/>
          <p:nvPr/>
        </p:nvSpPr>
        <p:spPr>
          <a:xfrm>
            <a:off x="5141932" y="6123138"/>
            <a:ext cx="36617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Segmented Image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96783-4502-40ED-A0F9-AFA48DDDDADF}"/>
              </a:ext>
            </a:extLst>
          </p:cNvPr>
          <p:cNvSpPr txBox="1"/>
          <p:nvPr/>
        </p:nvSpPr>
        <p:spPr>
          <a:xfrm>
            <a:off x="10371550" y="180165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Eq. 2</a:t>
            </a:r>
            <a:endParaRPr lang="en-US" dirty="0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E26D90-960E-41DF-807A-A91E8BC72CD8}"/>
              </a:ext>
            </a:extLst>
          </p:cNvPr>
          <p:cNvSpPr txBox="1"/>
          <p:nvPr/>
        </p:nvSpPr>
        <p:spPr>
          <a:xfrm>
            <a:off x="5267192" y="210437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Eq. 1</a:t>
            </a:r>
            <a:endParaRPr lang="en-US" dirty="0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A21DA3-14A8-45A1-A37C-2068C534DFFE}"/>
              </a:ext>
            </a:extLst>
          </p:cNvPr>
          <p:cNvSpPr txBox="1"/>
          <p:nvPr/>
        </p:nvSpPr>
        <p:spPr>
          <a:xfrm>
            <a:off x="10465494" y="542376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Eq. 5</a:t>
            </a:r>
            <a:endParaRPr lang="en-US" dirty="0"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44B06C-8592-4582-8426-D00046EC0C19}"/>
              </a:ext>
            </a:extLst>
          </p:cNvPr>
          <p:cNvSpPr txBox="1"/>
          <p:nvPr/>
        </p:nvSpPr>
        <p:spPr>
          <a:xfrm>
            <a:off x="10465494" y="348223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Eq. 4</a:t>
            </a:r>
            <a:endParaRPr lang="en-US" dirty="0"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F7E1CE-E4F0-4DEA-9DBA-5B6E87526F7B}"/>
              </a:ext>
            </a:extLst>
          </p:cNvPr>
          <p:cNvSpPr txBox="1"/>
          <p:nvPr/>
        </p:nvSpPr>
        <p:spPr>
          <a:xfrm>
            <a:off x="5382014" y="353442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Eq. 3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8344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5BA86C9-8027-8A4A-86E5-A7D558CAD7F7}"/>
              </a:ext>
            </a:extLst>
          </p:cNvPr>
          <p:cNvSpPr txBox="1"/>
          <p:nvPr/>
        </p:nvSpPr>
        <p:spPr>
          <a:xfrm>
            <a:off x="152399" y="195640"/>
            <a:ext cx="1045275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 dirty="0">
                <a:latin typeface="DIN Alternate"/>
              </a:rPr>
              <a:t>Preliminary</a:t>
            </a:r>
            <a:r>
              <a:rPr lang="es-HN" sz="3600" b="1" dirty="0">
                <a:latin typeface="DIN Alternate"/>
              </a:rPr>
              <a:t> </a:t>
            </a:r>
            <a:r>
              <a:rPr lang="en-US" sz="3600" b="1" dirty="0">
                <a:latin typeface="DIN Alternate"/>
              </a:rPr>
              <a:t>Concepts: </a:t>
            </a:r>
            <a:r>
              <a:rPr lang="en-US" sz="3600" b="1" dirty="0">
                <a:solidFill>
                  <a:srgbClr val="C00000"/>
                </a:solidFill>
                <a:latin typeface="DIN Alternate"/>
              </a:rPr>
              <a:t>MCET-HHO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7B1C226-410C-1842-BE7E-C101A049DCD3}"/>
              </a:ext>
            </a:extLst>
          </p:cNvPr>
          <p:cNvSpPr txBox="1"/>
          <p:nvPr/>
        </p:nvSpPr>
        <p:spPr>
          <a:xfrm>
            <a:off x="228600" y="841971"/>
            <a:ext cx="58674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pPr marL="742950" indent="-742950">
              <a:buAutoNum type="arabicPeriod"/>
            </a:pPr>
            <a:endParaRPr lang="en-GB" sz="4400" b="1">
              <a:solidFill>
                <a:srgbClr val="002060"/>
              </a:solidFill>
              <a:latin typeface="DIN Alternate" panose="020B0500000000000000" pitchFamily="34" charset="77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D94DBC9-73E3-AA43-84B4-5002A8C9842D}"/>
              </a:ext>
            </a:extLst>
          </p:cNvPr>
          <p:cNvSpPr txBox="1"/>
          <p:nvPr/>
        </p:nvSpPr>
        <p:spPr>
          <a:xfrm>
            <a:off x="228599" y="943571"/>
            <a:ext cx="11608905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/>
              </a:rPr>
              <a:t>Harris Hawks Optimization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DIN Alternate" panose="020B0500000000000000" pitchFamily="34" charset="77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2B57456-6127-CD47-990C-48C55362B843}"/>
              </a:ext>
            </a:extLst>
          </p:cNvPr>
          <p:cNvSpPr/>
          <p:nvPr/>
        </p:nvSpPr>
        <p:spPr>
          <a:xfrm>
            <a:off x="0" y="6489700"/>
            <a:ext cx="12192000" cy="368300"/>
          </a:xfrm>
          <a:prstGeom prst="rect">
            <a:avLst/>
          </a:prstGeom>
          <a:solidFill>
            <a:srgbClr val="F46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5" name="Picture 6" descr="Chart, radar chart&#10;&#10;Description automatically generated">
            <a:extLst>
              <a:ext uri="{FF2B5EF4-FFF2-40B4-BE49-F238E27FC236}">
                <a16:creationId xmlns:a16="http://schemas.microsoft.com/office/drawing/2014/main" id="{2A634D11-6D34-4C50-AE27-79120AB54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178" y="844555"/>
            <a:ext cx="5017826" cy="548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96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5BA86C9-8027-8A4A-86E5-A7D558CAD7F7}"/>
              </a:ext>
            </a:extLst>
          </p:cNvPr>
          <p:cNvSpPr txBox="1"/>
          <p:nvPr/>
        </p:nvSpPr>
        <p:spPr>
          <a:xfrm>
            <a:off x="152399" y="195640"/>
            <a:ext cx="1045275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 dirty="0">
                <a:latin typeface="DIN Alternate"/>
              </a:rPr>
              <a:t>Preliminary</a:t>
            </a:r>
            <a:r>
              <a:rPr lang="es-HN" sz="3600" b="1" dirty="0">
                <a:latin typeface="DIN Alternate"/>
              </a:rPr>
              <a:t> </a:t>
            </a:r>
            <a:r>
              <a:rPr lang="en-US" sz="3600" b="1" dirty="0">
                <a:latin typeface="DIN Alternate"/>
              </a:rPr>
              <a:t>Concepts: </a:t>
            </a:r>
            <a:r>
              <a:rPr lang="en-US" sz="3600" b="1" dirty="0">
                <a:solidFill>
                  <a:srgbClr val="C00000"/>
                </a:solidFill>
                <a:latin typeface="DIN Alternate"/>
              </a:rPr>
              <a:t>MCET-HHO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7B1C226-410C-1842-BE7E-C101A049DCD3}"/>
              </a:ext>
            </a:extLst>
          </p:cNvPr>
          <p:cNvSpPr txBox="1"/>
          <p:nvPr/>
        </p:nvSpPr>
        <p:spPr>
          <a:xfrm>
            <a:off x="228600" y="841971"/>
            <a:ext cx="58674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pPr marL="742950" indent="-742950">
              <a:buAutoNum type="arabicPeriod"/>
            </a:pPr>
            <a:endParaRPr lang="en-GB" sz="4400" b="1">
              <a:solidFill>
                <a:srgbClr val="002060"/>
              </a:solidFill>
              <a:latin typeface="DIN Alternate" panose="020B0500000000000000" pitchFamily="34" charset="77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2B57456-6127-CD47-990C-48C55362B843}"/>
              </a:ext>
            </a:extLst>
          </p:cNvPr>
          <p:cNvSpPr/>
          <p:nvPr/>
        </p:nvSpPr>
        <p:spPr>
          <a:xfrm>
            <a:off x="0" y="6489700"/>
            <a:ext cx="12192000" cy="368300"/>
          </a:xfrm>
          <a:prstGeom prst="rect">
            <a:avLst/>
          </a:prstGeom>
          <a:solidFill>
            <a:srgbClr val="F46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30A1B0B-118E-4D0F-9A2A-6A50748C356F}"/>
              </a:ext>
            </a:extLst>
          </p:cNvPr>
          <p:cNvSpPr/>
          <p:nvPr/>
        </p:nvSpPr>
        <p:spPr>
          <a:xfrm>
            <a:off x="4537834" y="2117332"/>
            <a:ext cx="1432839" cy="5750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OTSU</a:t>
            </a:r>
            <a:endParaRPr lang="en-US" dirty="0"/>
          </a:p>
        </p:txBody>
      </p:sp>
      <p:pic>
        <p:nvPicPr>
          <p:cNvPr id="4" name="Picture 9" descr="A picture containing basketball, outdoor object, web&#10;&#10;Description automatically generated">
            <a:extLst>
              <a:ext uri="{FF2B5EF4-FFF2-40B4-BE49-F238E27FC236}">
                <a16:creationId xmlns:a16="http://schemas.microsoft.com/office/drawing/2014/main" id="{B098FC45-9CBA-44E3-8133-C28A78ABA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670" y="3739190"/>
            <a:ext cx="2528551" cy="2556407"/>
          </a:xfrm>
          <a:prstGeom prst="rect">
            <a:avLst/>
          </a:prstGeom>
        </p:spPr>
      </p:pic>
      <p:pic>
        <p:nvPicPr>
          <p:cNvPr id="10" name="Picture 10" descr="A picture containing outdoor object&#10;&#10;Description automatically generated">
            <a:extLst>
              <a:ext uri="{FF2B5EF4-FFF2-40B4-BE49-F238E27FC236}">
                <a16:creationId xmlns:a16="http://schemas.microsoft.com/office/drawing/2014/main" id="{2BEC9EDB-5CF1-427E-A564-C017E97A8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668" y="895106"/>
            <a:ext cx="2528552" cy="2620802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5D2EB808-A51C-449E-AC2E-0B045E4DD727}"/>
              </a:ext>
            </a:extLst>
          </p:cNvPr>
          <p:cNvSpPr/>
          <p:nvPr/>
        </p:nvSpPr>
        <p:spPr>
          <a:xfrm>
            <a:off x="4537834" y="4231614"/>
            <a:ext cx="1621697" cy="5750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MCET-HHO</a:t>
            </a:r>
            <a:endParaRPr lang="en-US" dirty="0"/>
          </a:p>
        </p:txBody>
      </p:sp>
      <p:pic>
        <p:nvPicPr>
          <p:cNvPr id="5" name="Picture 11" descr="A picture containing outdoor object, web&#10;&#10;Description automatically generated">
            <a:extLst>
              <a:ext uri="{FF2B5EF4-FFF2-40B4-BE49-F238E27FC236}">
                <a16:creationId xmlns:a16="http://schemas.microsoft.com/office/drawing/2014/main" id="{0E2AA3BB-AD1F-4DF5-AA31-2B52F4015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72" y="1753698"/>
            <a:ext cx="3290552" cy="33720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07945-F712-4385-BF7D-BB88916AF379}"/>
              </a:ext>
            </a:extLst>
          </p:cNvPr>
          <p:cNvSpPr txBox="1"/>
          <p:nvPr/>
        </p:nvSpPr>
        <p:spPr>
          <a:xfrm>
            <a:off x="4792638" y="192660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T1=89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953BAC-4736-4FC3-8C40-A1FBC14EAB97}"/>
              </a:ext>
            </a:extLst>
          </p:cNvPr>
          <p:cNvSpPr txBox="1"/>
          <p:nvPr/>
        </p:nvSpPr>
        <p:spPr>
          <a:xfrm>
            <a:off x="4246728" y="39851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T=[</a:t>
            </a:r>
            <a:r>
              <a:rPr lang="en-US" dirty="0">
                <a:ea typeface="+mn-lt"/>
                <a:cs typeface="+mn-lt"/>
              </a:rPr>
              <a:t>73, 131, 248]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B3C67E-E7E3-405E-97A6-2C52C1EF26D0}"/>
              </a:ext>
            </a:extLst>
          </p:cNvPr>
          <p:cNvSpPr txBox="1"/>
          <p:nvPr/>
        </p:nvSpPr>
        <p:spPr>
          <a:xfrm>
            <a:off x="884142" y="5215248"/>
            <a:ext cx="31941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After Preprocessing Steps</a:t>
            </a:r>
          </a:p>
        </p:txBody>
      </p:sp>
    </p:spTree>
    <p:extLst>
      <p:ext uri="{BB962C8B-B14F-4D97-AF65-F5344CB8AC3E}">
        <p14:creationId xmlns:p14="http://schemas.microsoft.com/office/powerpoint/2010/main" val="3517799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5BA86C9-8027-8A4A-86E5-A7D558CAD7F7}"/>
              </a:ext>
            </a:extLst>
          </p:cNvPr>
          <p:cNvSpPr txBox="1"/>
          <p:nvPr/>
        </p:nvSpPr>
        <p:spPr>
          <a:xfrm>
            <a:off x="152399" y="195640"/>
            <a:ext cx="1045275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 dirty="0">
                <a:latin typeface="DIN Alternate"/>
              </a:rPr>
              <a:t>Preliminary</a:t>
            </a:r>
            <a:r>
              <a:rPr lang="es-HN" sz="3600" b="1" dirty="0">
                <a:latin typeface="DIN Alternate"/>
              </a:rPr>
              <a:t> </a:t>
            </a:r>
            <a:r>
              <a:rPr lang="en-US" sz="3600" b="1" dirty="0">
                <a:latin typeface="DIN Alternate"/>
              </a:rPr>
              <a:t>Concepts: </a:t>
            </a:r>
            <a:r>
              <a:rPr lang="en-US" sz="3600" b="1" dirty="0">
                <a:solidFill>
                  <a:srgbClr val="C00000"/>
                </a:solidFill>
                <a:latin typeface="DIN Alternate"/>
              </a:rPr>
              <a:t>2D Matched Filtering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2B57456-6127-CD47-990C-48C55362B843}"/>
              </a:ext>
            </a:extLst>
          </p:cNvPr>
          <p:cNvSpPr/>
          <p:nvPr/>
        </p:nvSpPr>
        <p:spPr>
          <a:xfrm>
            <a:off x="0" y="6489700"/>
            <a:ext cx="12192000" cy="368300"/>
          </a:xfrm>
          <a:prstGeom prst="rect">
            <a:avLst/>
          </a:prstGeom>
          <a:solidFill>
            <a:srgbClr val="F46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90BE8B-1638-462A-9058-881E3C288928}"/>
              </a:ext>
            </a:extLst>
          </p:cNvPr>
          <p:cNvSpPr txBox="1"/>
          <p:nvPr/>
        </p:nvSpPr>
        <p:spPr>
          <a:xfrm>
            <a:off x="1579808" y="4724400"/>
            <a:ext cx="29363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Sample Matched Filters Used</a:t>
            </a:r>
          </a:p>
        </p:txBody>
      </p:sp>
      <p:pic>
        <p:nvPicPr>
          <p:cNvPr id="14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5B2FB185-E2FA-4585-BC3B-900000953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58" y="1859060"/>
            <a:ext cx="5329707" cy="2592526"/>
          </a:xfrm>
          <a:prstGeom prst="rect">
            <a:avLst/>
          </a:prstGeom>
        </p:spPr>
      </p:pic>
      <p:pic>
        <p:nvPicPr>
          <p:cNvPr id="15" name="Picture 15" descr="A picture containing shape&#10;&#10;Description automatically generated">
            <a:extLst>
              <a:ext uri="{FF2B5EF4-FFF2-40B4-BE49-F238E27FC236}">
                <a16:creationId xmlns:a16="http://schemas.microsoft.com/office/drawing/2014/main" id="{140E4153-9216-4A68-AA11-407E23376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062" y="1859061"/>
            <a:ext cx="5576552" cy="273204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3B461EA-636C-446A-B5BE-D69A40C2057C}"/>
              </a:ext>
            </a:extLst>
          </p:cNvPr>
          <p:cNvSpPr txBox="1"/>
          <p:nvPr/>
        </p:nvSpPr>
        <p:spPr>
          <a:xfrm>
            <a:off x="7836795" y="4767329"/>
            <a:ext cx="34622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Sample Gaussian Derivative Filters </a:t>
            </a:r>
          </a:p>
        </p:txBody>
      </p:sp>
      <p:sp>
        <p:nvSpPr>
          <p:cNvPr id="18" name="CuadroTexto 5">
            <a:extLst>
              <a:ext uri="{FF2B5EF4-FFF2-40B4-BE49-F238E27FC236}">
                <a16:creationId xmlns:a16="http://schemas.microsoft.com/office/drawing/2014/main" id="{8EA4A381-8088-4A09-A01B-09B63C1B6EE2}"/>
              </a:ext>
            </a:extLst>
          </p:cNvPr>
          <p:cNvSpPr txBox="1"/>
          <p:nvPr/>
        </p:nvSpPr>
        <p:spPr>
          <a:xfrm>
            <a:off x="228599" y="943571"/>
            <a:ext cx="11608905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/>
              </a:rPr>
              <a:t>Signal assumed gaussian.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DIN Alternate" panose="020B0500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7042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0A567BA-EB1A-C649-8FB3-4C2D22DC2A4D}"/>
              </a:ext>
            </a:extLst>
          </p:cNvPr>
          <p:cNvSpPr txBox="1"/>
          <p:nvPr/>
        </p:nvSpPr>
        <p:spPr>
          <a:xfrm>
            <a:off x="152400" y="956271"/>
            <a:ext cx="5943600" cy="36009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742950" indent="-742950">
              <a:buAutoNum type="arabicPeriod"/>
            </a:pPr>
            <a:r>
              <a:rPr lang="en-GB" sz="2800" dirty="0">
                <a:latin typeface="DIN Alternate"/>
              </a:rPr>
              <a:t>Introduction</a:t>
            </a:r>
            <a:endParaRPr lang="en-GB" sz="1600" dirty="0">
              <a:latin typeface="DIN Alternate" panose="020B0500000000000000" pitchFamily="34" charset="77"/>
            </a:endParaRPr>
          </a:p>
          <a:p>
            <a:pPr marL="742950" indent="-742950">
              <a:buFontTx/>
              <a:buAutoNum type="arabicPeriod"/>
            </a:pPr>
            <a:r>
              <a:rPr lang="en-GB" sz="2800" dirty="0">
                <a:latin typeface="DIN Alternate"/>
              </a:rPr>
              <a:t>Preliminary concepts</a:t>
            </a:r>
          </a:p>
          <a:p>
            <a:pPr marL="742950" indent="-742950">
              <a:buFontTx/>
              <a:buAutoNum type="arabicPeriod"/>
            </a:pPr>
            <a:r>
              <a:rPr lang="en-GB" sz="2800" dirty="0">
                <a:latin typeface="DIN Alternate"/>
              </a:rPr>
              <a:t>Methodology</a:t>
            </a:r>
          </a:p>
          <a:p>
            <a:pPr marL="742950" indent="-742950">
              <a:buFontTx/>
              <a:buAutoNum type="arabicPeriod"/>
            </a:pPr>
            <a:r>
              <a:rPr lang="en-GB" sz="2800" dirty="0">
                <a:latin typeface="DIN Alternate"/>
              </a:rPr>
              <a:t>Results &amp; Discussion</a:t>
            </a:r>
            <a:endParaRPr lang="en-GB" sz="1400" dirty="0">
              <a:latin typeface="DIN Alternate" panose="020B0500000000000000" pitchFamily="34" charset="77"/>
            </a:endParaRPr>
          </a:p>
          <a:p>
            <a:pPr marL="742950" indent="-742950">
              <a:buFontTx/>
              <a:buAutoNum type="arabicPeriod"/>
            </a:pPr>
            <a:r>
              <a:rPr lang="en-GB" sz="2800" dirty="0">
                <a:latin typeface="DIN Alternate"/>
              </a:rPr>
              <a:t>Demo</a:t>
            </a:r>
            <a:endParaRPr lang="en-GB" sz="1400" dirty="0">
              <a:latin typeface="DIN Alternate" panose="020B0500000000000000" pitchFamily="34" charset="77"/>
            </a:endParaRPr>
          </a:p>
          <a:p>
            <a:pPr marL="742950" indent="-742950">
              <a:buFontTx/>
              <a:buAutoNum type="arabicPeriod"/>
            </a:pPr>
            <a:r>
              <a:rPr lang="en-GB" sz="2800" dirty="0">
                <a:latin typeface="DIN Alternate"/>
              </a:rPr>
              <a:t>References</a:t>
            </a:r>
          </a:p>
          <a:p>
            <a:pPr marL="742950" indent="-742950">
              <a:buFontTx/>
              <a:buAutoNum type="arabicPeriod"/>
            </a:pPr>
            <a:endParaRPr lang="en-GB" sz="2400" dirty="0">
              <a:latin typeface="DIN Alternate" panose="020B0500000000000000" pitchFamily="34" charset="77"/>
            </a:endParaRPr>
          </a:p>
          <a:p>
            <a:pPr marL="742950" indent="-742950">
              <a:buAutoNum type="arabicPeriod"/>
            </a:pPr>
            <a:endParaRPr lang="en-GB" sz="3600" b="1" dirty="0">
              <a:solidFill>
                <a:srgbClr val="002060"/>
              </a:solidFill>
              <a:latin typeface="DIN Alternate" panose="020B0500000000000000" pitchFamily="34" charset="77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A6398D3-416A-584E-AE69-20739B4A7822}"/>
              </a:ext>
            </a:extLst>
          </p:cNvPr>
          <p:cNvSpPr/>
          <p:nvPr/>
        </p:nvSpPr>
        <p:spPr>
          <a:xfrm>
            <a:off x="0" y="6489700"/>
            <a:ext cx="12192000" cy="368300"/>
          </a:xfrm>
          <a:prstGeom prst="rect">
            <a:avLst/>
          </a:prstGeom>
          <a:solidFill>
            <a:srgbClr val="F46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3202284-7F77-3A4F-B8F5-DA9FC8531A2D}"/>
              </a:ext>
            </a:extLst>
          </p:cNvPr>
          <p:cNvSpPr txBox="1"/>
          <p:nvPr/>
        </p:nvSpPr>
        <p:spPr>
          <a:xfrm>
            <a:off x="152400" y="19564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3600" b="1">
                <a:solidFill>
                  <a:srgbClr val="C00000"/>
                </a:solidFill>
                <a:latin typeface="DIN Alternate" panose="020B0500000000000000" pitchFamily="34" charset="77"/>
              </a:rPr>
              <a:t>Overview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CD800C1-4C92-C144-9D44-12E6601B2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05003"/>
            <a:ext cx="6096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831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5BA86C9-8027-8A4A-86E5-A7D558CAD7F7}"/>
              </a:ext>
            </a:extLst>
          </p:cNvPr>
          <p:cNvSpPr txBox="1"/>
          <p:nvPr/>
        </p:nvSpPr>
        <p:spPr>
          <a:xfrm>
            <a:off x="152400" y="195640"/>
            <a:ext cx="79756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HN" sz="3600" b="1" dirty="0" err="1">
                <a:latin typeface="DIN Alternate"/>
              </a:rPr>
              <a:t>Methodology</a:t>
            </a:r>
            <a:r>
              <a:rPr lang="es-HN" sz="3600" b="1" dirty="0">
                <a:latin typeface="DIN Alternate"/>
              </a:rPr>
              <a:t>: </a:t>
            </a:r>
            <a:r>
              <a:rPr lang="es-HN" sz="3600" b="1" dirty="0" err="1">
                <a:solidFill>
                  <a:srgbClr val="C00000"/>
                </a:solidFill>
                <a:latin typeface="DIN Alternate"/>
              </a:rPr>
              <a:t>Hybrid</a:t>
            </a:r>
            <a:r>
              <a:rPr lang="es-HN" sz="3600" b="1" dirty="0">
                <a:solidFill>
                  <a:srgbClr val="C00000"/>
                </a:solidFill>
                <a:latin typeface="DIN Alternate"/>
              </a:rPr>
              <a:t> </a:t>
            </a:r>
            <a:r>
              <a:rPr lang="es-HN" sz="3600" b="1" dirty="0" err="1">
                <a:solidFill>
                  <a:srgbClr val="C00000"/>
                </a:solidFill>
                <a:latin typeface="DIN Alternate"/>
              </a:rPr>
              <a:t>Method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7B1C226-410C-1842-BE7E-C101A049DCD3}"/>
              </a:ext>
            </a:extLst>
          </p:cNvPr>
          <p:cNvSpPr txBox="1"/>
          <p:nvPr/>
        </p:nvSpPr>
        <p:spPr>
          <a:xfrm>
            <a:off x="228600" y="841971"/>
            <a:ext cx="58674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3200">
              <a:latin typeface="DIN Alternate" panose="020B0500000000000000" pitchFamily="34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>
              <a:latin typeface="DIN Alternate" panose="020B0500000000000000" pitchFamily="34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>
              <a:latin typeface="DIN Alternate" panose="020B0500000000000000" pitchFamily="34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>
              <a:latin typeface="DIN Alternate" panose="020B0500000000000000" pitchFamily="34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>
              <a:latin typeface="DIN Alternate" panose="020B0500000000000000" pitchFamily="34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>
              <a:latin typeface="DIN Alternate" panose="020B0500000000000000" pitchFamily="34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>
              <a:latin typeface="DIN Alternate" panose="020B0500000000000000" pitchFamily="34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>
              <a:latin typeface="DIN Alternate" panose="020B0500000000000000" pitchFamily="34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>
              <a:latin typeface="DIN Alternate" panose="020B0500000000000000" pitchFamily="34" charset="77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GB" sz="4400" b="1">
              <a:solidFill>
                <a:srgbClr val="002060"/>
              </a:solidFill>
              <a:latin typeface="DIN Alternate" panose="020B0500000000000000" pitchFamily="34" charset="77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D94DBC9-73E3-AA43-84B4-5002A8C9842D}"/>
              </a:ext>
            </a:extLst>
          </p:cNvPr>
          <p:cNvSpPr txBox="1"/>
          <p:nvPr/>
        </p:nvSpPr>
        <p:spPr>
          <a:xfrm>
            <a:off x="228600" y="943571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600" b="1">
              <a:solidFill>
                <a:srgbClr val="002060"/>
              </a:solidFill>
              <a:latin typeface="DIN Alternate" panose="020B0500000000000000" pitchFamily="34" charset="77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2B57456-6127-CD47-990C-48C55362B843}"/>
              </a:ext>
            </a:extLst>
          </p:cNvPr>
          <p:cNvSpPr/>
          <p:nvPr/>
        </p:nvSpPr>
        <p:spPr>
          <a:xfrm>
            <a:off x="0" y="6489700"/>
            <a:ext cx="12192000" cy="368300"/>
          </a:xfrm>
          <a:prstGeom prst="rect">
            <a:avLst/>
          </a:prstGeom>
          <a:solidFill>
            <a:srgbClr val="F46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4" name="Minus Sign 3">
            <a:extLst>
              <a:ext uri="{FF2B5EF4-FFF2-40B4-BE49-F238E27FC236}">
                <a16:creationId xmlns:a16="http://schemas.microsoft.com/office/drawing/2014/main" id="{70AAE0A5-C467-4D7A-B1DC-AF47582D6ED9}"/>
              </a:ext>
            </a:extLst>
          </p:cNvPr>
          <p:cNvSpPr/>
          <p:nvPr/>
        </p:nvSpPr>
        <p:spPr>
          <a:xfrm>
            <a:off x="308113" y="892757"/>
            <a:ext cx="616226" cy="46714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704A1395-FBAF-4309-9846-EE4E80D5A529}"/>
              </a:ext>
            </a:extLst>
          </p:cNvPr>
          <p:cNvSpPr/>
          <p:nvPr/>
        </p:nvSpPr>
        <p:spPr>
          <a:xfrm>
            <a:off x="308113" y="1227366"/>
            <a:ext cx="616226" cy="467140"/>
          </a:xfrm>
          <a:prstGeom prst="mathMin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Sign 7">
            <a:extLst>
              <a:ext uri="{FF2B5EF4-FFF2-40B4-BE49-F238E27FC236}">
                <a16:creationId xmlns:a16="http://schemas.microsoft.com/office/drawing/2014/main" id="{DC62062C-FD11-4DF1-ABC1-3778C3945802}"/>
              </a:ext>
            </a:extLst>
          </p:cNvPr>
          <p:cNvSpPr/>
          <p:nvPr/>
        </p:nvSpPr>
        <p:spPr>
          <a:xfrm>
            <a:off x="308113" y="1597031"/>
            <a:ext cx="616226" cy="467140"/>
          </a:xfrm>
          <a:prstGeom prst="mathMin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B29C6C-3184-4D81-9B3E-EB84190CE2A9}"/>
              </a:ext>
            </a:extLst>
          </p:cNvPr>
          <p:cNvSpPr txBox="1"/>
          <p:nvPr/>
        </p:nvSpPr>
        <p:spPr>
          <a:xfrm>
            <a:off x="924339" y="947914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Saeed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E5B1DA-FB7E-403E-B45E-7C3CA3C963E9}"/>
              </a:ext>
            </a:extLst>
          </p:cNvPr>
          <p:cNvSpPr txBox="1"/>
          <p:nvPr/>
        </p:nvSpPr>
        <p:spPr>
          <a:xfrm>
            <a:off x="924339" y="1279174"/>
            <a:ext cx="108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Marwan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8F9FAB-51A7-4A57-8EA3-70AAFEC92B54}"/>
              </a:ext>
            </a:extLst>
          </p:cNvPr>
          <p:cNvSpPr txBox="1"/>
          <p:nvPr/>
        </p:nvSpPr>
        <p:spPr>
          <a:xfrm>
            <a:off x="924339" y="1636097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José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1873DF7-9F1E-4C56-8A3E-87967FA29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536" y="-1403449"/>
            <a:ext cx="5385974" cy="68793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C3F14A-EBB4-487B-8B83-1A03F0C90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110" y="990527"/>
            <a:ext cx="2410356" cy="24914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FB38AAA-9424-408C-A7CD-48B09BD6E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6991" y="3437525"/>
            <a:ext cx="2521090" cy="260587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F6F93D-AD0C-4567-9F51-C3B6B1EBD770}"/>
              </a:ext>
            </a:extLst>
          </p:cNvPr>
          <p:cNvCxnSpPr>
            <a:cxnSpLocks/>
          </p:cNvCxnSpPr>
          <p:nvPr/>
        </p:nvCxnSpPr>
        <p:spPr>
          <a:xfrm flipH="1">
            <a:off x="4648081" y="4969261"/>
            <a:ext cx="785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618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5BA86C9-8027-8A4A-86E5-A7D558CAD7F7}"/>
              </a:ext>
            </a:extLst>
          </p:cNvPr>
          <p:cNvSpPr txBox="1"/>
          <p:nvPr/>
        </p:nvSpPr>
        <p:spPr>
          <a:xfrm>
            <a:off x="152400" y="195640"/>
            <a:ext cx="79756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HN" sz="3600" b="1" dirty="0" err="1">
                <a:solidFill>
                  <a:srgbClr val="C00000"/>
                </a:solidFill>
                <a:latin typeface="DIN Alternate"/>
              </a:rPr>
              <a:t>Thick</a:t>
            </a:r>
            <a:r>
              <a:rPr lang="es-HN" sz="3600" b="1" dirty="0">
                <a:solidFill>
                  <a:srgbClr val="C00000"/>
                </a:solidFill>
                <a:latin typeface="DIN Alternate"/>
              </a:rPr>
              <a:t> </a:t>
            </a:r>
            <a:r>
              <a:rPr lang="es-HN" sz="3600" b="1" dirty="0" err="1">
                <a:solidFill>
                  <a:srgbClr val="C00000"/>
                </a:solidFill>
                <a:latin typeface="DIN Alternate"/>
              </a:rPr>
              <a:t>Vessel</a:t>
            </a:r>
            <a:r>
              <a:rPr lang="es-HN" sz="3600" b="1" dirty="0">
                <a:solidFill>
                  <a:srgbClr val="C00000"/>
                </a:solidFill>
                <a:latin typeface="DIN Alternate"/>
              </a:rPr>
              <a:t> Processing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D94DBC9-73E3-AA43-84B4-5002A8C9842D}"/>
              </a:ext>
            </a:extLst>
          </p:cNvPr>
          <p:cNvSpPr txBox="1"/>
          <p:nvPr/>
        </p:nvSpPr>
        <p:spPr>
          <a:xfrm>
            <a:off x="570271" y="1413893"/>
            <a:ext cx="11493500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GB" sz="2400" dirty="0">
              <a:solidFill>
                <a:srgbClr val="002060"/>
              </a:solidFill>
              <a:latin typeface="DIN Alternat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>
              <a:solidFill>
                <a:srgbClr val="002060"/>
              </a:solidFill>
              <a:latin typeface="DIN Alternate" panose="020B0500000000000000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600" b="1">
              <a:solidFill>
                <a:srgbClr val="C00000"/>
              </a:solidFill>
              <a:latin typeface="DIN Alternate" panose="020B0500000000000000" pitchFamily="34" charset="77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2B57456-6127-CD47-990C-48C55362B843}"/>
              </a:ext>
            </a:extLst>
          </p:cNvPr>
          <p:cNvSpPr/>
          <p:nvPr/>
        </p:nvSpPr>
        <p:spPr>
          <a:xfrm>
            <a:off x="0" y="6489700"/>
            <a:ext cx="12192000" cy="368300"/>
          </a:xfrm>
          <a:prstGeom prst="rect">
            <a:avLst/>
          </a:prstGeom>
          <a:solidFill>
            <a:srgbClr val="F46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D90EEF1-D930-4298-9BCB-30815A316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741" y="1189036"/>
            <a:ext cx="2171268" cy="23171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32D8AB-0375-4223-A034-9CE02F84CCB3}"/>
              </a:ext>
            </a:extLst>
          </p:cNvPr>
          <p:cNvSpPr txBox="1"/>
          <p:nvPr/>
        </p:nvSpPr>
        <p:spPr>
          <a:xfrm>
            <a:off x="1253918" y="352022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Top Hat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70BE7F-9A42-4EA7-B5AB-E34C2422AE0C}"/>
              </a:ext>
            </a:extLst>
          </p:cNvPr>
          <p:cNvSpPr txBox="1"/>
          <p:nvPr/>
        </p:nvSpPr>
        <p:spPr>
          <a:xfrm>
            <a:off x="1192797" y="609665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Thresholded</a:t>
            </a:r>
            <a:r>
              <a:rPr lang="en-US" dirty="0">
                <a:cs typeface="Calibri"/>
              </a:rPr>
              <a:t> Image</a:t>
            </a:r>
            <a:endParaRPr lang="en-US" dirty="0"/>
          </a:p>
        </p:txBody>
      </p:sp>
      <p:pic>
        <p:nvPicPr>
          <p:cNvPr id="3" name="Picture 6" descr="A picture containing outdoor object&#10;&#10;Description automatically generated">
            <a:extLst>
              <a:ext uri="{FF2B5EF4-FFF2-40B4-BE49-F238E27FC236}">
                <a16:creationId xmlns:a16="http://schemas.microsoft.com/office/drawing/2014/main" id="{4D5ACC8D-548F-49B6-9377-70B8AFAD4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144" y="1323017"/>
            <a:ext cx="2177845" cy="2245514"/>
          </a:xfrm>
          <a:prstGeom prst="rect">
            <a:avLst/>
          </a:prstGeom>
        </p:spPr>
      </p:pic>
      <p:pic>
        <p:nvPicPr>
          <p:cNvPr id="7" name="Picture 9" descr="A picture containing outdoor object&#10;&#10;Description automatically generated">
            <a:extLst>
              <a:ext uri="{FF2B5EF4-FFF2-40B4-BE49-F238E27FC236}">
                <a16:creationId xmlns:a16="http://schemas.microsoft.com/office/drawing/2014/main" id="{BE0AE0DB-2B00-432C-AD7E-7C708077E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141" y="4100629"/>
            <a:ext cx="2128684" cy="2196353"/>
          </a:xfrm>
          <a:prstGeom prst="rect">
            <a:avLst/>
          </a:prstGeom>
        </p:spPr>
      </p:pic>
      <p:pic>
        <p:nvPicPr>
          <p:cNvPr id="10" name="Picture 12" descr="A picture containing outdoor object, branchlet&#10;&#10;Description automatically generated">
            <a:extLst>
              <a:ext uri="{FF2B5EF4-FFF2-40B4-BE49-F238E27FC236}">
                <a16:creationId xmlns:a16="http://schemas.microsoft.com/office/drawing/2014/main" id="{E95FD5AE-B586-498D-829C-87233DE0C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7077" y="1925242"/>
            <a:ext cx="2743200" cy="2835449"/>
          </a:xfrm>
          <a:prstGeom prst="rect">
            <a:avLst/>
          </a:prstGeom>
        </p:spPr>
      </p:pic>
      <p:pic>
        <p:nvPicPr>
          <p:cNvPr id="14" name="Picture 12">
            <a:extLst>
              <a:ext uri="{FF2B5EF4-FFF2-40B4-BE49-F238E27FC236}">
                <a16:creationId xmlns:a16="http://schemas.microsoft.com/office/drawing/2014/main" id="{DDE639A4-D4CD-4DD1-9066-5C34369597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2797" y="3913463"/>
            <a:ext cx="2125222" cy="2192891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71E93869-6243-46B7-99ED-30D13DB59257}"/>
              </a:ext>
            </a:extLst>
          </p:cNvPr>
          <p:cNvSpPr/>
          <p:nvPr/>
        </p:nvSpPr>
        <p:spPr>
          <a:xfrm>
            <a:off x="3591479" y="2227945"/>
            <a:ext cx="1961322" cy="96830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Distance Threshold</a:t>
            </a:r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9BC0282-50A1-4F27-B324-BB0D91C3B44C}"/>
              </a:ext>
            </a:extLst>
          </p:cNvPr>
          <p:cNvSpPr/>
          <p:nvPr/>
        </p:nvSpPr>
        <p:spPr>
          <a:xfrm>
            <a:off x="3591477" y="4501653"/>
            <a:ext cx="1961322" cy="96830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Cleaned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1262A4-724E-4E8F-B58E-A66A9300BA9A}"/>
              </a:ext>
            </a:extLst>
          </p:cNvPr>
          <p:cNvSpPr txBox="1"/>
          <p:nvPr/>
        </p:nvSpPr>
        <p:spPr>
          <a:xfrm>
            <a:off x="7981335" y="3421625"/>
            <a:ext cx="420574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>
                <a:cs typeface="Calibri"/>
              </a:rPr>
              <a:t>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EC83DE-2A5B-41BD-8E8D-47255331A5AD}"/>
              </a:ext>
            </a:extLst>
          </p:cNvPr>
          <p:cNvSpPr txBox="1"/>
          <p:nvPr/>
        </p:nvSpPr>
        <p:spPr>
          <a:xfrm>
            <a:off x="9513016" y="475665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Thick Vessels</a:t>
            </a:r>
          </a:p>
        </p:txBody>
      </p:sp>
    </p:spTree>
    <p:extLst>
      <p:ext uri="{BB962C8B-B14F-4D97-AF65-F5344CB8AC3E}">
        <p14:creationId xmlns:p14="http://schemas.microsoft.com/office/powerpoint/2010/main" val="2225376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5BA86C9-8027-8A4A-86E5-A7D558CAD7F7}"/>
              </a:ext>
            </a:extLst>
          </p:cNvPr>
          <p:cNvSpPr txBox="1"/>
          <p:nvPr/>
        </p:nvSpPr>
        <p:spPr>
          <a:xfrm>
            <a:off x="152400" y="195640"/>
            <a:ext cx="79756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HN" sz="3600" b="1" dirty="0" err="1">
                <a:solidFill>
                  <a:srgbClr val="C00000"/>
                </a:solidFill>
                <a:latin typeface="DIN Alternate"/>
              </a:rPr>
              <a:t>Thin</a:t>
            </a:r>
            <a:r>
              <a:rPr lang="es-HN" sz="3600" b="1" dirty="0">
                <a:solidFill>
                  <a:srgbClr val="C00000"/>
                </a:solidFill>
                <a:latin typeface="DIN Alternate"/>
              </a:rPr>
              <a:t> </a:t>
            </a:r>
            <a:r>
              <a:rPr lang="es-HN" sz="3600" b="1" dirty="0" err="1">
                <a:solidFill>
                  <a:srgbClr val="C00000"/>
                </a:solidFill>
                <a:latin typeface="DIN Alternate"/>
              </a:rPr>
              <a:t>Vessel</a:t>
            </a:r>
            <a:r>
              <a:rPr lang="es-HN" sz="3600" b="1" dirty="0">
                <a:solidFill>
                  <a:srgbClr val="C00000"/>
                </a:solidFill>
                <a:latin typeface="DIN Alternate"/>
              </a:rPr>
              <a:t> Processing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D94DBC9-73E3-AA43-84B4-5002A8C9842D}"/>
              </a:ext>
            </a:extLst>
          </p:cNvPr>
          <p:cNvSpPr txBox="1"/>
          <p:nvPr/>
        </p:nvSpPr>
        <p:spPr>
          <a:xfrm>
            <a:off x="570271" y="1413893"/>
            <a:ext cx="11493500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GB" sz="2400" dirty="0">
              <a:solidFill>
                <a:srgbClr val="002060"/>
              </a:solidFill>
              <a:latin typeface="DIN Alternat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>
              <a:solidFill>
                <a:srgbClr val="002060"/>
              </a:solidFill>
              <a:latin typeface="DIN Alternate" panose="020B0500000000000000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600" b="1">
              <a:solidFill>
                <a:srgbClr val="C00000"/>
              </a:solidFill>
              <a:latin typeface="DIN Alternate" panose="020B0500000000000000" pitchFamily="34" charset="77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2B57456-6127-CD47-990C-48C55362B843}"/>
              </a:ext>
            </a:extLst>
          </p:cNvPr>
          <p:cNvSpPr/>
          <p:nvPr/>
        </p:nvSpPr>
        <p:spPr>
          <a:xfrm>
            <a:off x="0" y="6489700"/>
            <a:ext cx="12192000" cy="368300"/>
          </a:xfrm>
          <a:prstGeom prst="rect">
            <a:avLst/>
          </a:prstGeom>
          <a:solidFill>
            <a:srgbClr val="F46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32D8AB-0375-4223-A034-9CE02F84CCB3}"/>
              </a:ext>
            </a:extLst>
          </p:cNvPr>
          <p:cNvSpPr txBox="1"/>
          <p:nvPr/>
        </p:nvSpPr>
        <p:spPr>
          <a:xfrm>
            <a:off x="1671791" y="368740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Clahe</a:t>
            </a:r>
            <a:r>
              <a:rPr lang="en-US" dirty="0">
                <a:cs typeface="Calibri"/>
              </a:rPr>
              <a:t> Image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70BE7F-9A42-4EA7-B5AB-E34C2422AE0C}"/>
              </a:ext>
            </a:extLst>
          </p:cNvPr>
          <p:cNvSpPr txBox="1"/>
          <p:nvPr/>
        </p:nvSpPr>
        <p:spPr>
          <a:xfrm>
            <a:off x="1344560" y="610945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Clahe</a:t>
            </a:r>
            <a:r>
              <a:rPr lang="en-US" dirty="0">
                <a:cs typeface="Calibri"/>
              </a:rPr>
              <a:t> Gaussian Derivative</a:t>
            </a:r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1E93869-6243-46B7-99ED-30D13DB59257}"/>
              </a:ext>
            </a:extLst>
          </p:cNvPr>
          <p:cNvSpPr/>
          <p:nvPr/>
        </p:nvSpPr>
        <p:spPr>
          <a:xfrm>
            <a:off x="3591479" y="2105042"/>
            <a:ext cx="1961322" cy="96830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Matched Filter</a:t>
            </a:r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9BC0282-50A1-4F27-B324-BB0D91C3B44C}"/>
              </a:ext>
            </a:extLst>
          </p:cNvPr>
          <p:cNvSpPr/>
          <p:nvPr/>
        </p:nvSpPr>
        <p:spPr>
          <a:xfrm>
            <a:off x="3591477" y="4501653"/>
            <a:ext cx="1961322" cy="96830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Blurred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1262A4-724E-4E8F-B58E-A66A9300BA9A}"/>
              </a:ext>
            </a:extLst>
          </p:cNvPr>
          <p:cNvSpPr txBox="1"/>
          <p:nvPr/>
        </p:nvSpPr>
        <p:spPr>
          <a:xfrm>
            <a:off x="8184231" y="3309002"/>
            <a:ext cx="420574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>
                <a:cs typeface="Calibri"/>
              </a:rPr>
              <a:t>&gt;=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EC83DE-2A5B-41BD-8E8D-47255331A5AD}"/>
              </a:ext>
            </a:extLst>
          </p:cNvPr>
          <p:cNvSpPr txBox="1"/>
          <p:nvPr/>
        </p:nvSpPr>
        <p:spPr>
          <a:xfrm>
            <a:off x="9646779" y="418242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Thin Vessels</a:t>
            </a:r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35D195B5-0293-4F41-9BEF-4E00B6110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561" y="1298437"/>
            <a:ext cx="2743200" cy="2835449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66D9ED2F-2381-465E-83F2-B893F764A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271" y="3903984"/>
            <a:ext cx="2399071" cy="2466740"/>
          </a:xfrm>
          <a:prstGeom prst="rect">
            <a:avLst/>
          </a:prstGeom>
        </p:spPr>
      </p:pic>
      <p:pic>
        <p:nvPicPr>
          <p:cNvPr id="13" name="Picture 18">
            <a:extLst>
              <a:ext uri="{FF2B5EF4-FFF2-40B4-BE49-F238E27FC236}">
                <a16:creationId xmlns:a16="http://schemas.microsoft.com/office/drawing/2014/main" id="{AB6190B3-CA45-4349-BD14-3DE3FC00E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560" y="4125209"/>
            <a:ext cx="1956620" cy="2036579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1502095D-26B4-4963-AA6F-070AA9669A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0528" y="954307"/>
            <a:ext cx="2472813" cy="2565062"/>
          </a:xfrm>
          <a:prstGeom prst="rect">
            <a:avLst/>
          </a:prstGeom>
        </p:spPr>
      </p:pic>
      <p:pic>
        <p:nvPicPr>
          <p:cNvPr id="21" name="Picture 21">
            <a:extLst>
              <a:ext uri="{FF2B5EF4-FFF2-40B4-BE49-F238E27FC236}">
                <a16:creationId xmlns:a16="http://schemas.microsoft.com/office/drawing/2014/main" id="{0DE30479-D2EF-4CBF-9993-2CF4EFF4A4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8529" y="1495081"/>
            <a:ext cx="2116394" cy="219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50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5BA86C9-8027-8A4A-86E5-A7D558CAD7F7}"/>
              </a:ext>
            </a:extLst>
          </p:cNvPr>
          <p:cNvSpPr txBox="1"/>
          <p:nvPr/>
        </p:nvSpPr>
        <p:spPr>
          <a:xfrm>
            <a:off x="152400" y="195640"/>
            <a:ext cx="797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3600" b="1">
                <a:latin typeface="DIN Alternate" panose="020B0500000000000000" pitchFamily="34" charset="77"/>
              </a:rPr>
              <a:t>Methodology: </a:t>
            </a:r>
            <a:r>
              <a:rPr lang="es-HN" sz="3600" b="1">
                <a:solidFill>
                  <a:srgbClr val="C00000"/>
                </a:solidFill>
                <a:latin typeface="DIN Alternate" panose="020B0500000000000000" pitchFamily="34" charset="77"/>
              </a:rPr>
              <a:t>Farzaneh Koohestani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2B57456-6127-CD47-990C-48C55362B843}"/>
              </a:ext>
            </a:extLst>
          </p:cNvPr>
          <p:cNvSpPr/>
          <p:nvPr/>
        </p:nvSpPr>
        <p:spPr>
          <a:xfrm>
            <a:off x="0" y="6489700"/>
            <a:ext cx="12192000" cy="368300"/>
          </a:xfrm>
          <a:prstGeom prst="rect">
            <a:avLst/>
          </a:prstGeom>
          <a:solidFill>
            <a:srgbClr val="F46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6D92DBB-DD07-4142-998B-A7BFC2888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721" y="3817952"/>
            <a:ext cx="2374492" cy="2405288"/>
          </a:xfrm>
          <a:prstGeom prst="rect">
            <a:avLst/>
          </a:prstGeom>
        </p:spPr>
      </p:pic>
      <p:pic>
        <p:nvPicPr>
          <p:cNvPr id="7" name="Picture 12" descr="A picture containing outdoor object, branchlet&#10;&#10;Description automatically generated">
            <a:extLst>
              <a:ext uri="{FF2B5EF4-FFF2-40B4-BE49-F238E27FC236}">
                <a16:creationId xmlns:a16="http://schemas.microsoft.com/office/drawing/2014/main" id="{946DABBC-BE46-4691-AE75-B0B011F8D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720" y="954307"/>
            <a:ext cx="2485105" cy="25773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2BCC34-F100-4114-8311-71DE014DB025}"/>
              </a:ext>
            </a:extLst>
          </p:cNvPr>
          <p:cNvSpPr txBox="1"/>
          <p:nvPr/>
        </p:nvSpPr>
        <p:spPr>
          <a:xfrm>
            <a:off x="1856146" y="352762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Thick Vessels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E060C6-4061-43F6-A8CF-B13911972548}"/>
              </a:ext>
            </a:extLst>
          </p:cNvPr>
          <p:cNvSpPr txBox="1"/>
          <p:nvPr/>
        </p:nvSpPr>
        <p:spPr>
          <a:xfrm>
            <a:off x="1757822" y="62069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Thin Vessels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7414972-02A7-4D45-BDB4-17131E79DFF2}"/>
              </a:ext>
            </a:extLst>
          </p:cNvPr>
          <p:cNvSpPr/>
          <p:nvPr/>
        </p:nvSpPr>
        <p:spPr>
          <a:xfrm>
            <a:off x="4500960" y="3100556"/>
            <a:ext cx="2022774" cy="84540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Combine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F2D4D4-AC2D-4CAD-B7C6-4ADBBA8EA9C9}"/>
              </a:ext>
            </a:extLst>
          </p:cNvPr>
          <p:cNvSpPr txBox="1"/>
          <p:nvPr/>
        </p:nvSpPr>
        <p:spPr>
          <a:xfrm>
            <a:off x="8517500" y="538346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Predicted Image</a:t>
            </a:r>
          </a:p>
        </p:txBody>
      </p:sp>
      <p:pic>
        <p:nvPicPr>
          <p:cNvPr id="3" name="Picture 3" descr="A picture containing basketball, outdoor object&#10;&#10;Description automatically generated">
            <a:extLst>
              <a:ext uri="{FF2B5EF4-FFF2-40B4-BE49-F238E27FC236}">
                <a16:creationId xmlns:a16="http://schemas.microsoft.com/office/drawing/2014/main" id="{6046AB43-523E-4EEC-BA01-3013790FE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4982" y="843695"/>
            <a:ext cx="4279488" cy="448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37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aphical user interface, PowerPoint&#10;&#10;Description automatically generated">
            <a:extLst>
              <a:ext uri="{FF2B5EF4-FFF2-40B4-BE49-F238E27FC236}">
                <a16:creationId xmlns:a16="http://schemas.microsoft.com/office/drawing/2014/main" id="{12854B76-92D2-40E7-8918-8AB12F7FC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-180478"/>
            <a:ext cx="8686800" cy="557303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5BA86C9-8027-8A4A-86E5-A7D558CAD7F7}"/>
              </a:ext>
            </a:extLst>
          </p:cNvPr>
          <p:cNvSpPr txBox="1"/>
          <p:nvPr/>
        </p:nvSpPr>
        <p:spPr>
          <a:xfrm>
            <a:off x="152400" y="195640"/>
            <a:ext cx="797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3600" b="1">
                <a:latin typeface="DIN Alternate" panose="020B0500000000000000" pitchFamily="34" charset="77"/>
              </a:rPr>
              <a:t>Methodology: </a:t>
            </a:r>
            <a:r>
              <a:rPr lang="es-HN" sz="3600" b="1">
                <a:solidFill>
                  <a:srgbClr val="C00000"/>
                </a:solidFill>
                <a:latin typeface="DIN Alternate" panose="020B0500000000000000" pitchFamily="34" charset="77"/>
              </a:rPr>
              <a:t>Farzaneh Koohestani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7B1C226-410C-1842-BE7E-C101A049DCD3}"/>
              </a:ext>
            </a:extLst>
          </p:cNvPr>
          <p:cNvSpPr txBox="1"/>
          <p:nvPr/>
        </p:nvSpPr>
        <p:spPr>
          <a:xfrm>
            <a:off x="299720" y="628611"/>
            <a:ext cx="58674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pPr marL="742950" indent="-742950">
              <a:buAutoNum type="arabicPeriod"/>
            </a:pPr>
            <a:endParaRPr lang="en-GB" sz="4400" b="1">
              <a:solidFill>
                <a:srgbClr val="002060"/>
              </a:solidFill>
              <a:latin typeface="DIN Alternate" panose="020B0500000000000000" pitchFamily="34" charset="77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2B57456-6127-CD47-990C-48C55362B843}"/>
              </a:ext>
            </a:extLst>
          </p:cNvPr>
          <p:cNvSpPr/>
          <p:nvPr/>
        </p:nvSpPr>
        <p:spPr>
          <a:xfrm>
            <a:off x="0" y="6489700"/>
            <a:ext cx="12192000" cy="368300"/>
          </a:xfrm>
          <a:prstGeom prst="rect">
            <a:avLst/>
          </a:prstGeom>
          <a:solidFill>
            <a:srgbClr val="F46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8" name="Minus Sign 17">
            <a:extLst>
              <a:ext uri="{FF2B5EF4-FFF2-40B4-BE49-F238E27FC236}">
                <a16:creationId xmlns:a16="http://schemas.microsoft.com/office/drawing/2014/main" id="{8B21667F-3A82-4F07-91DB-F8E04094251C}"/>
              </a:ext>
            </a:extLst>
          </p:cNvPr>
          <p:cNvSpPr/>
          <p:nvPr/>
        </p:nvSpPr>
        <p:spPr>
          <a:xfrm>
            <a:off x="308113" y="892757"/>
            <a:ext cx="616226" cy="46714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id="{A5E49A79-96E0-4514-84B3-163010A46B7C}"/>
              </a:ext>
            </a:extLst>
          </p:cNvPr>
          <p:cNvSpPr/>
          <p:nvPr/>
        </p:nvSpPr>
        <p:spPr>
          <a:xfrm>
            <a:off x="308113" y="1227366"/>
            <a:ext cx="616226" cy="467140"/>
          </a:xfrm>
          <a:prstGeom prst="mathMin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id="{489777FD-7120-4B94-939E-DD427B3B9B22}"/>
              </a:ext>
            </a:extLst>
          </p:cNvPr>
          <p:cNvSpPr/>
          <p:nvPr/>
        </p:nvSpPr>
        <p:spPr>
          <a:xfrm>
            <a:off x="308113" y="1597031"/>
            <a:ext cx="616226" cy="467140"/>
          </a:xfrm>
          <a:prstGeom prst="mathMin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ABF6D3-4692-4357-8E3A-352F27F2CC37}"/>
              </a:ext>
            </a:extLst>
          </p:cNvPr>
          <p:cNvSpPr txBox="1"/>
          <p:nvPr/>
        </p:nvSpPr>
        <p:spPr>
          <a:xfrm>
            <a:off x="924339" y="947914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Saeed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E1B663-C1B8-4E03-AA0D-B4D1AB8B2C34}"/>
              </a:ext>
            </a:extLst>
          </p:cNvPr>
          <p:cNvSpPr txBox="1"/>
          <p:nvPr/>
        </p:nvSpPr>
        <p:spPr>
          <a:xfrm>
            <a:off x="924339" y="1279174"/>
            <a:ext cx="108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Marwan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7AA1D3-8F31-4C97-A775-1D93D0777685}"/>
              </a:ext>
            </a:extLst>
          </p:cNvPr>
          <p:cNvSpPr txBox="1"/>
          <p:nvPr/>
        </p:nvSpPr>
        <p:spPr>
          <a:xfrm>
            <a:off x="924339" y="1636097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José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7A00DDD-FF19-4A58-9339-19BA07241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71" y="2532208"/>
            <a:ext cx="2184224" cy="225767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E9446CB-4389-4757-A26F-DC9F5833C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644" y="2438823"/>
            <a:ext cx="2184224" cy="2257676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6BE3A2-7639-4C7D-8FE0-D4CF05665B31}"/>
              </a:ext>
            </a:extLst>
          </p:cNvPr>
          <p:cNvCxnSpPr>
            <a:cxnSpLocks/>
          </p:cNvCxnSpPr>
          <p:nvPr/>
        </p:nvCxnSpPr>
        <p:spPr>
          <a:xfrm>
            <a:off x="8845826" y="3604857"/>
            <a:ext cx="936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969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5BA86C9-8027-8A4A-86E5-A7D558CAD7F7}"/>
              </a:ext>
            </a:extLst>
          </p:cNvPr>
          <p:cNvSpPr txBox="1"/>
          <p:nvPr/>
        </p:nvSpPr>
        <p:spPr>
          <a:xfrm>
            <a:off x="152400" y="195640"/>
            <a:ext cx="79756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HN" sz="3600" b="1" dirty="0" err="1">
                <a:solidFill>
                  <a:srgbClr val="C00000"/>
                </a:solidFill>
                <a:latin typeface="DIN Alternate"/>
              </a:rPr>
              <a:t>Results</a:t>
            </a:r>
            <a:r>
              <a:rPr lang="es-HN" sz="3600" b="1" dirty="0">
                <a:solidFill>
                  <a:srgbClr val="C00000"/>
                </a:solidFill>
                <a:latin typeface="DIN Alternate"/>
              </a:rPr>
              <a:t> &amp; </a:t>
            </a:r>
            <a:r>
              <a:rPr lang="es-HN" sz="3600" b="1" dirty="0" err="1">
                <a:solidFill>
                  <a:srgbClr val="C00000"/>
                </a:solidFill>
                <a:latin typeface="DIN Alternate"/>
              </a:rPr>
              <a:t>Discussions</a:t>
            </a:r>
            <a:endParaRPr lang="es-HN" sz="3600" b="1" dirty="0" err="1">
              <a:solidFill>
                <a:srgbClr val="C00000"/>
              </a:solidFill>
              <a:latin typeface="DIN Alternate" panose="020B0500000000000000" pitchFamily="34" charset="77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7B1C226-410C-1842-BE7E-C101A049DCD3}"/>
              </a:ext>
            </a:extLst>
          </p:cNvPr>
          <p:cNvSpPr txBox="1"/>
          <p:nvPr/>
        </p:nvSpPr>
        <p:spPr>
          <a:xfrm>
            <a:off x="228600" y="841971"/>
            <a:ext cx="58674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pPr marL="742950" indent="-742950">
              <a:buAutoNum type="arabicPeriod"/>
            </a:pPr>
            <a:endParaRPr lang="en-GB" sz="4400" b="1">
              <a:solidFill>
                <a:srgbClr val="002060"/>
              </a:solidFill>
              <a:latin typeface="DIN Alternate" panose="020B0500000000000000" pitchFamily="34" charset="77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2B57456-6127-CD47-990C-48C55362B843}"/>
              </a:ext>
            </a:extLst>
          </p:cNvPr>
          <p:cNvSpPr/>
          <p:nvPr/>
        </p:nvSpPr>
        <p:spPr>
          <a:xfrm>
            <a:off x="0" y="6489700"/>
            <a:ext cx="12192000" cy="368300"/>
          </a:xfrm>
          <a:prstGeom prst="rect">
            <a:avLst/>
          </a:prstGeom>
          <a:solidFill>
            <a:srgbClr val="F46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61005B0-12EC-4D43-AD6C-8C3896784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57764"/>
              </p:ext>
            </p:extLst>
          </p:nvPr>
        </p:nvGraphicFramePr>
        <p:xfrm>
          <a:off x="772160" y="1595120"/>
          <a:ext cx="7190501" cy="3060449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1152242157"/>
                    </a:ext>
                  </a:extLst>
                </a:gridCol>
                <a:gridCol w="1188883">
                  <a:extLst>
                    <a:ext uri="{9D8B030D-6E8A-4147-A177-3AD203B41FA5}">
                      <a16:colId xmlns:a16="http://schemas.microsoft.com/office/drawing/2014/main" val="1814929436"/>
                    </a:ext>
                  </a:extLst>
                </a:gridCol>
                <a:gridCol w="1188883">
                  <a:extLst>
                    <a:ext uri="{9D8B030D-6E8A-4147-A177-3AD203B41FA5}">
                      <a16:colId xmlns:a16="http://schemas.microsoft.com/office/drawing/2014/main" val="2622579446"/>
                    </a:ext>
                  </a:extLst>
                </a:gridCol>
                <a:gridCol w="1188883">
                  <a:extLst>
                    <a:ext uri="{9D8B030D-6E8A-4147-A177-3AD203B41FA5}">
                      <a16:colId xmlns:a16="http://schemas.microsoft.com/office/drawing/2014/main" val="2709005942"/>
                    </a:ext>
                  </a:extLst>
                </a:gridCol>
                <a:gridCol w="1189626">
                  <a:extLst>
                    <a:ext uri="{9D8B030D-6E8A-4147-A177-3AD203B41FA5}">
                      <a16:colId xmlns:a16="http://schemas.microsoft.com/office/drawing/2014/main" val="1300778963"/>
                    </a:ext>
                  </a:extLst>
                </a:gridCol>
                <a:gridCol w="1189626">
                  <a:extLst>
                    <a:ext uri="{9D8B030D-6E8A-4147-A177-3AD203B41FA5}">
                      <a16:colId xmlns:a16="http://schemas.microsoft.com/office/drawing/2014/main" val="3164359733"/>
                    </a:ext>
                  </a:extLst>
                </a:gridCol>
              </a:tblGrid>
              <a:tr h="6099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Method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Dataset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Specificity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Sensitivity 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Accuracy 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Dice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616343"/>
                  </a:ext>
                </a:extLst>
              </a:tr>
              <a:tr h="599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Method-1 (Diaz)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DRIVE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0.982472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0.619957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0.950721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0.689531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930052"/>
                  </a:ext>
                </a:extLst>
              </a:tr>
              <a:tr h="6425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Method-1 (Diaz)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STARE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0.965026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0.535553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0.937838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0.547164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068797"/>
                  </a:ext>
                </a:extLst>
              </a:tr>
              <a:tr h="6099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Method-2 (</a:t>
                      </a:r>
                      <a:r>
                        <a:rPr lang="en-US" sz="1800" err="1">
                          <a:effectLst/>
                        </a:rPr>
                        <a:t>Farkoo</a:t>
                      </a:r>
                      <a:r>
                        <a:rPr lang="en-US" sz="1800">
                          <a:effectLst/>
                        </a:rPr>
                        <a:t>)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DRIVE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0.983454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0.680741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0.95684  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0.730711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300553"/>
                  </a:ext>
                </a:extLst>
              </a:tr>
              <a:tr h="599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Method-2 (</a:t>
                      </a:r>
                      <a:r>
                        <a:rPr lang="en-US" sz="1800" err="1">
                          <a:effectLst/>
                        </a:rPr>
                        <a:t>Farkoo</a:t>
                      </a:r>
                      <a:r>
                        <a:rPr lang="en-US" sz="1800">
                          <a:effectLst/>
                        </a:rPr>
                        <a:t>)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STARE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0.965026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0.57662  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0.935589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0.567613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982738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850A10E-E1FC-492E-974A-7B8BE694D295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4A658D-22AC-4C44-8071-9A960C4A5E65}"/>
              </a:ext>
            </a:extLst>
          </p:cNvPr>
          <p:cNvSpPr txBox="1"/>
          <p:nvPr/>
        </p:nvSpPr>
        <p:spPr>
          <a:xfrm>
            <a:off x="721360" y="1168400"/>
            <a:ext cx="2895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On Training Data: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6596EF-D494-44F2-B7E9-2AE621A503F4}"/>
              </a:ext>
            </a:extLst>
          </p:cNvPr>
          <p:cNvSpPr txBox="1"/>
          <p:nvPr/>
        </p:nvSpPr>
        <p:spPr>
          <a:xfrm>
            <a:off x="8229600" y="1168400"/>
            <a:ext cx="2895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On Test Data: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71DAF21-6505-416F-A5DC-4F0F11DB7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713667"/>
              </p:ext>
            </p:extLst>
          </p:nvPr>
        </p:nvGraphicFramePr>
        <p:xfrm>
          <a:off x="8260715" y="1540192"/>
          <a:ext cx="3199096" cy="1917579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599548">
                  <a:extLst>
                    <a:ext uri="{9D8B030D-6E8A-4147-A177-3AD203B41FA5}">
                      <a16:colId xmlns:a16="http://schemas.microsoft.com/office/drawing/2014/main" val="585188920"/>
                    </a:ext>
                  </a:extLst>
                </a:gridCol>
                <a:gridCol w="1599548">
                  <a:extLst>
                    <a:ext uri="{9D8B030D-6E8A-4147-A177-3AD203B41FA5}">
                      <a16:colId xmlns:a16="http://schemas.microsoft.com/office/drawing/2014/main" val="4209995302"/>
                    </a:ext>
                  </a:extLst>
                </a:gridCol>
              </a:tblGrid>
              <a:tr h="6288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Method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Dice Mean Score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902870"/>
                  </a:ext>
                </a:extLst>
              </a:tr>
              <a:tr h="6288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Method-1 (Diaz)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0.712295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5890104"/>
                  </a:ext>
                </a:extLst>
              </a:tr>
              <a:tr h="6598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Method-2 (</a:t>
                      </a:r>
                      <a:r>
                        <a:rPr lang="en-US" sz="1800" err="1">
                          <a:effectLst/>
                        </a:rPr>
                        <a:t>Farkoo</a:t>
                      </a:r>
                      <a:r>
                        <a:rPr lang="en-US" sz="1800">
                          <a:effectLst/>
                        </a:rPr>
                        <a:t>)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0.756445</a:t>
                      </a: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655438"/>
                  </a:ext>
                </a:extLst>
              </a:tr>
            </a:tbl>
          </a:graphicData>
        </a:graphic>
      </p:graphicFrame>
      <p:pic>
        <p:nvPicPr>
          <p:cNvPr id="4" name="Picture 4">
            <a:extLst>
              <a:ext uri="{FF2B5EF4-FFF2-40B4-BE49-F238E27FC236}">
                <a16:creationId xmlns:a16="http://schemas.microsoft.com/office/drawing/2014/main" id="{EEBE924B-4EC2-4C62-A6F8-1DC95C9AF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625" y="4947417"/>
            <a:ext cx="1415846" cy="12402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6441D15-99D3-4DE2-9D35-287BFA97C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4886940"/>
            <a:ext cx="1428750" cy="1238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579419-C1F8-4D60-B77F-24FEB270FE61}"/>
              </a:ext>
            </a:extLst>
          </p:cNvPr>
          <p:cNvSpPr txBox="1"/>
          <p:nvPr/>
        </p:nvSpPr>
        <p:spPr>
          <a:xfrm>
            <a:off x="5547851" y="611320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Diaz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675D54-C540-4F61-BF48-56AA2366C763}"/>
              </a:ext>
            </a:extLst>
          </p:cNvPr>
          <p:cNvSpPr txBox="1"/>
          <p:nvPr/>
        </p:nvSpPr>
        <p:spPr>
          <a:xfrm>
            <a:off x="2303205" y="611320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Sample Stare </a:t>
            </a:r>
            <a:endParaRPr lang="en-US" dirty="0" err="1">
              <a:cs typeface="Calibri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73BA013D-E123-4BC8-8FCA-46D951BAD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560" y="4885966"/>
            <a:ext cx="1428136" cy="1240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548D91-4595-4914-A5B2-1C0E45B0BF67}"/>
              </a:ext>
            </a:extLst>
          </p:cNvPr>
          <p:cNvSpPr txBox="1"/>
          <p:nvPr/>
        </p:nvSpPr>
        <p:spPr>
          <a:xfrm>
            <a:off x="8300883" y="612549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Farkoo</a:t>
            </a:r>
            <a:r>
              <a:rPr lang="en-US">
                <a:cs typeface="Calibri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58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5BA86C9-8027-8A4A-86E5-A7D558CAD7F7}"/>
              </a:ext>
            </a:extLst>
          </p:cNvPr>
          <p:cNvSpPr txBox="1"/>
          <p:nvPr/>
        </p:nvSpPr>
        <p:spPr>
          <a:xfrm>
            <a:off x="152400" y="194925"/>
            <a:ext cx="120396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600" b="1" dirty="0">
                <a:solidFill>
                  <a:srgbClr val="C00000"/>
                </a:solidFill>
                <a:latin typeface="DIN Alternate"/>
              </a:rPr>
              <a:t>DEMO</a:t>
            </a:r>
            <a:endParaRPr lang="en-U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2B57456-6127-CD47-990C-48C55362B843}"/>
              </a:ext>
            </a:extLst>
          </p:cNvPr>
          <p:cNvSpPr/>
          <p:nvPr/>
        </p:nvSpPr>
        <p:spPr>
          <a:xfrm>
            <a:off x="0" y="6489700"/>
            <a:ext cx="12192000" cy="368300"/>
          </a:xfrm>
          <a:prstGeom prst="rect">
            <a:avLst/>
          </a:prstGeom>
          <a:solidFill>
            <a:srgbClr val="F46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3" name="Online Media 2" title="demoIP MAIA IP Vessel Segmentation">
            <a:hlinkClick r:id="" action="ppaction://media"/>
            <a:extLst>
              <a:ext uri="{FF2B5EF4-FFF2-40B4-BE49-F238E27FC236}">
                <a16:creationId xmlns:a16="http://schemas.microsoft.com/office/drawing/2014/main" id="{57370DDC-DEE0-42DD-94EC-2F6897326C3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12685" y="447221"/>
            <a:ext cx="8875485" cy="557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973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5BA86C9-8027-8A4A-86E5-A7D558CAD7F7}"/>
              </a:ext>
            </a:extLst>
          </p:cNvPr>
          <p:cNvSpPr txBox="1"/>
          <p:nvPr/>
        </p:nvSpPr>
        <p:spPr>
          <a:xfrm>
            <a:off x="152400" y="2946810"/>
            <a:ext cx="1203960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4400" b="1" dirty="0">
                <a:solidFill>
                  <a:srgbClr val="C00000"/>
                </a:solidFill>
                <a:latin typeface="DIN Alternate"/>
              </a:rPr>
              <a:t>Thank you!</a:t>
            </a:r>
            <a:endParaRPr lang="en-US" sz="24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2B57456-6127-CD47-990C-48C55362B843}"/>
              </a:ext>
            </a:extLst>
          </p:cNvPr>
          <p:cNvSpPr/>
          <p:nvPr/>
        </p:nvSpPr>
        <p:spPr>
          <a:xfrm>
            <a:off x="0" y="6489700"/>
            <a:ext cx="12192000" cy="368300"/>
          </a:xfrm>
          <a:prstGeom prst="rect">
            <a:avLst/>
          </a:prstGeom>
          <a:solidFill>
            <a:srgbClr val="F46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1191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5BA86C9-8027-8A4A-86E5-A7D558CAD7F7}"/>
              </a:ext>
            </a:extLst>
          </p:cNvPr>
          <p:cNvSpPr txBox="1"/>
          <p:nvPr/>
        </p:nvSpPr>
        <p:spPr>
          <a:xfrm>
            <a:off x="152400" y="194925"/>
            <a:ext cx="1203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>
                <a:solidFill>
                  <a:srgbClr val="C00000"/>
                </a:solidFill>
                <a:latin typeface="DIN Alternate" panose="020B0500000000000000" pitchFamily="34" charset="77"/>
              </a:rPr>
              <a:t>References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7B1C226-410C-1842-BE7E-C101A049DCD3}"/>
              </a:ext>
            </a:extLst>
          </p:cNvPr>
          <p:cNvSpPr txBox="1"/>
          <p:nvPr/>
        </p:nvSpPr>
        <p:spPr>
          <a:xfrm>
            <a:off x="127000" y="841256"/>
            <a:ext cx="11912600" cy="56323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200">
                <a:latin typeface="DIN Alternate"/>
              </a:rPr>
              <a:t>[1]</a:t>
            </a:r>
            <a:r>
              <a:rPr lang="en-GB" sz="1200">
                <a:latin typeface="DIN Alternate"/>
                <a:cs typeface="Calibri"/>
              </a:rPr>
              <a:t> </a:t>
            </a:r>
            <a:r>
              <a:rPr lang="en-GB" sz="1200">
                <a:latin typeface="Calibri"/>
                <a:cs typeface="Calibri"/>
              </a:rPr>
              <a:t>Oscar Ramos-Soto, Erick Rodríguez-Esparza, Sandra E. Balderas-Mata, Diego Oliva, Aboul Ella </a:t>
            </a:r>
            <a:r>
              <a:rPr lang="en-GB" sz="1200" err="1">
                <a:latin typeface="Calibri"/>
                <a:cs typeface="Calibri"/>
              </a:rPr>
              <a:t>Hassanien</a:t>
            </a:r>
            <a:r>
              <a:rPr lang="en-GB" sz="1200">
                <a:latin typeface="Calibri"/>
                <a:cs typeface="Calibri"/>
              </a:rPr>
              <a:t>, Ratheesh K. </a:t>
            </a:r>
            <a:r>
              <a:rPr lang="en-GB" sz="1200" err="1">
                <a:latin typeface="Calibri"/>
                <a:cs typeface="Calibri"/>
              </a:rPr>
              <a:t>Meleppat</a:t>
            </a:r>
            <a:r>
              <a:rPr lang="en-GB" sz="1200">
                <a:latin typeface="Calibri"/>
                <a:cs typeface="Calibri"/>
              </a:rPr>
              <a:t>, Robert J. Zawadzki, An efficient retinal blood vessel segmentation in eye fundus images by using optimized top-hat and homomorphic filtering, Computer Methods and Programs in Biomedicine, Volume 201, 2021,</a:t>
            </a:r>
            <a:endParaRPr lang="en-GB" sz="1200">
              <a:cs typeface="Calibri"/>
            </a:endParaRPr>
          </a:p>
          <a:p>
            <a:endParaRPr lang="en-GB" sz="1200">
              <a:latin typeface="DIN Alternate"/>
            </a:endParaRPr>
          </a:p>
          <a:p>
            <a:r>
              <a:rPr lang="en-GB" sz="1200">
                <a:latin typeface="DIN Alternate"/>
              </a:rPr>
              <a:t>[2] </a:t>
            </a:r>
            <a:r>
              <a:rPr lang="en-GB" sz="1200">
                <a:ea typeface="+mn-lt"/>
                <a:cs typeface="+mn-lt"/>
              </a:rPr>
              <a:t>Díaz Primitivo, Rodríguez Alma, Cuevas Erik, Valdivia Arturo, Chavolla Edgar, Pérez-Cisneros Marco, Zaldívar Daniel, A hybrid method for blood vessel segmentation in images, Biocybernetics and Biomedical Engineering, Volume 39, Issue 3, 2019,</a:t>
            </a:r>
            <a:endParaRPr lang="en-GB" sz="1200">
              <a:cs typeface="Calibri"/>
            </a:endParaRPr>
          </a:p>
          <a:p>
            <a:endParaRPr lang="en-GB" sz="1200">
              <a:latin typeface="DIN Alternate"/>
            </a:endParaRPr>
          </a:p>
          <a:p>
            <a:r>
              <a:rPr lang="en-GB" sz="1200">
                <a:ea typeface="+mn-lt"/>
                <a:cs typeface="+mn-lt"/>
              </a:rPr>
              <a:t>[3] Zhang J, Li H, Nie Q, Cheng L. A retinal vessel boundary tracking method based on Bayesian theory and multi-scale line detection. </a:t>
            </a:r>
            <a:r>
              <a:rPr lang="en-GB" sz="1200" err="1">
                <a:ea typeface="+mn-lt"/>
                <a:cs typeface="+mn-lt"/>
              </a:rPr>
              <a:t>Comput</a:t>
            </a:r>
            <a:r>
              <a:rPr lang="en-GB" sz="1200">
                <a:ea typeface="+mn-lt"/>
                <a:cs typeface="+mn-lt"/>
              </a:rPr>
              <a:t> Med Imaging Graph 2014;38(6):517–25. </a:t>
            </a:r>
            <a:endParaRPr lang="en-GB" sz="2000">
              <a:ea typeface="+mn-lt"/>
              <a:cs typeface="+mn-lt"/>
            </a:endParaRPr>
          </a:p>
          <a:p>
            <a:endParaRPr lang="en-GB" sz="1200">
              <a:ea typeface="+mn-lt"/>
              <a:cs typeface="+mn-lt"/>
            </a:endParaRPr>
          </a:p>
          <a:p>
            <a:r>
              <a:rPr lang="en-GB" sz="1200">
                <a:ea typeface="+mn-lt"/>
                <a:cs typeface="+mn-lt"/>
              </a:rPr>
              <a:t>[4] Zhang Y, Hsu W, Lee ML. Detection of Retinal Blood Vessels Based on Nonlinear Projections. J Signal Process Syst 2009;55(1–3):103–12. </a:t>
            </a:r>
            <a:endParaRPr lang="en-GB" sz="2000">
              <a:ea typeface="+mn-lt"/>
              <a:cs typeface="+mn-lt"/>
            </a:endParaRPr>
          </a:p>
          <a:p>
            <a:endParaRPr lang="en-GB" sz="1200">
              <a:ea typeface="+mn-lt"/>
              <a:cs typeface="+mn-lt"/>
            </a:endParaRPr>
          </a:p>
          <a:p>
            <a:r>
              <a:rPr lang="en-GB" sz="1200">
                <a:ea typeface="+mn-lt"/>
                <a:cs typeface="+mn-lt"/>
              </a:rPr>
              <a:t>[5] </a:t>
            </a:r>
            <a:r>
              <a:rPr lang="en-GB" sz="1200" err="1">
                <a:ea typeface="+mn-lt"/>
                <a:cs typeface="+mn-lt"/>
              </a:rPr>
              <a:t>Khdhair</a:t>
            </a:r>
            <a:r>
              <a:rPr lang="en-GB" sz="1200">
                <a:ea typeface="+mn-lt"/>
                <a:cs typeface="+mn-lt"/>
              </a:rPr>
              <a:t> N, Abbadi E, Hamood E, Saadi A. Blood vessels extraction using mathematical morphology. J </a:t>
            </a:r>
            <a:r>
              <a:rPr lang="en-GB" sz="1200" err="1">
                <a:ea typeface="+mn-lt"/>
                <a:cs typeface="+mn-lt"/>
              </a:rPr>
              <a:t>Comput</a:t>
            </a:r>
            <a:r>
              <a:rPr lang="en-GB" sz="1200">
                <a:ea typeface="+mn-lt"/>
                <a:cs typeface="+mn-lt"/>
              </a:rPr>
              <a:t> Sci </a:t>
            </a:r>
            <a:r>
              <a:rPr lang="en-GB" sz="1200" err="1">
                <a:ea typeface="+mn-lt"/>
                <a:cs typeface="+mn-lt"/>
              </a:rPr>
              <a:t>Publ</a:t>
            </a:r>
            <a:r>
              <a:rPr lang="en-GB" sz="1200">
                <a:ea typeface="+mn-lt"/>
                <a:cs typeface="+mn-lt"/>
              </a:rPr>
              <a:t> Online 2013;9(910):1389–95. </a:t>
            </a:r>
            <a:endParaRPr lang="en-GB" sz="2000">
              <a:ea typeface="+mn-lt"/>
              <a:cs typeface="+mn-lt"/>
            </a:endParaRPr>
          </a:p>
          <a:p>
            <a:endParaRPr lang="en-GB" sz="1200">
              <a:ea typeface="+mn-lt"/>
              <a:cs typeface="+mn-lt"/>
            </a:endParaRPr>
          </a:p>
          <a:p>
            <a:r>
              <a:rPr lang="en-GB" sz="1200">
                <a:ea typeface="+mn-lt"/>
                <a:cs typeface="+mn-lt"/>
              </a:rPr>
              <a:t>[6] Hassan G, El-</a:t>
            </a:r>
            <a:r>
              <a:rPr lang="en-GB" sz="1200" err="1">
                <a:ea typeface="+mn-lt"/>
                <a:cs typeface="+mn-lt"/>
              </a:rPr>
              <a:t>Bendary</a:t>
            </a:r>
            <a:r>
              <a:rPr lang="en-GB" sz="1200">
                <a:ea typeface="+mn-lt"/>
                <a:cs typeface="+mn-lt"/>
              </a:rPr>
              <a:t> N, </a:t>
            </a:r>
            <a:r>
              <a:rPr lang="en-GB" sz="1200" err="1">
                <a:ea typeface="+mn-lt"/>
                <a:cs typeface="+mn-lt"/>
              </a:rPr>
              <a:t>Hassanien</a:t>
            </a:r>
            <a:r>
              <a:rPr lang="en-GB" sz="1200">
                <a:ea typeface="+mn-lt"/>
                <a:cs typeface="+mn-lt"/>
              </a:rPr>
              <a:t> AE, Fahmy A, Shoeb AM, </a:t>
            </a:r>
            <a:r>
              <a:rPr lang="en-GB" sz="1200" err="1">
                <a:ea typeface="+mn-lt"/>
                <a:cs typeface="+mn-lt"/>
              </a:rPr>
              <a:t>Snasel</a:t>
            </a:r>
            <a:r>
              <a:rPr lang="en-GB" sz="1200">
                <a:ea typeface="+mn-lt"/>
                <a:cs typeface="+mn-lt"/>
              </a:rPr>
              <a:t> V, et al. Retinal blood vessel segmentation approach based on mathematical morphology. Procedia </a:t>
            </a:r>
            <a:r>
              <a:rPr lang="en-GB" sz="1200" err="1">
                <a:ea typeface="+mn-lt"/>
                <a:cs typeface="+mn-lt"/>
              </a:rPr>
              <a:t>Comput</a:t>
            </a:r>
            <a:r>
              <a:rPr lang="en-GB" sz="1200">
                <a:ea typeface="+mn-lt"/>
                <a:cs typeface="+mn-lt"/>
              </a:rPr>
              <a:t> Sci 2015;65:612–22. </a:t>
            </a:r>
            <a:endParaRPr lang="en-GB" sz="2000">
              <a:ea typeface="+mn-lt"/>
              <a:cs typeface="+mn-lt"/>
            </a:endParaRPr>
          </a:p>
          <a:p>
            <a:endParaRPr lang="en-GB" sz="1200">
              <a:ea typeface="+mn-lt"/>
              <a:cs typeface="+mn-lt"/>
            </a:endParaRPr>
          </a:p>
          <a:p>
            <a:r>
              <a:rPr lang="en-GB" sz="1200">
                <a:ea typeface="+mn-lt"/>
                <a:cs typeface="+mn-lt"/>
              </a:rPr>
              <a:t>[7] Kumar D, Pramanik A, Kar SS, Maity SP. Retinal blood vessel segmentation using matched filter and Laplacian of Gaussian. 2016 International Conference on Signal Processing and Communications (SPCOM). 2016;1–5. </a:t>
            </a:r>
            <a:endParaRPr lang="en-GB" sz="2000">
              <a:ea typeface="+mn-lt"/>
              <a:cs typeface="+mn-lt"/>
            </a:endParaRPr>
          </a:p>
          <a:p>
            <a:endParaRPr lang="en-GB" sz="1200">
              <a:ea typeface="+mn-lt"/>
              <a:cs typeface="+mn-lt"/>
            </a:endParaRPr>
          </a:p>
          <a:p>
            <a:r>
              <a:rPr lang="en-GB" sz="1200">
                <a:ea typeface="+mn-lt"/>
                <a:cs typeface="+mn-lt"/>
              </a:rPr>
              <a:t>[8] Zhang B, Zhang L, Zhang L, </a:t>
            </a:r>
            <a:r>
              <a:rPr lang="en-GB" sz="1200" err="1">
                <a:ea typeface="+mn-lt"/>
                <a:cs typeface="+mn-lt"/>
              </a:rPr>
              <a:t>Karray</a:t>
            </a:r>
            <a:r>
              <a:rPr lang="en-GB" sz="1200">
                <a:ea typeface="+mn-lt"/>
                <a:cs typeface="+mn-lt"/>
              </a:rPr>
              <a:t> F. Retinal vessel extraction by matched filter with first-order derivative of Gaussian. </a:t>
            </a:r>
            <a:r>
              <a:rPr lang="en-GB" sz="1200" err="1">
                <a:ea typeface="+mn-lt"/>
                <a:cs typeface="+mn-lt"/>
              </a:rPr>
              <a:t>Comput</a:t>
            </a:r>
            <a:r>
              <a:rPr lang="en-GB" sz="1200">
                <a:ea typeface="+mn-lt"/>
                <a:cs typeface="+mn-lt"/>
              </a:rPr>
              <a:t> </a:t>
            </a:r>
            <a:r>
              <a:rPr lang="en-GB" sz="1200" err="1">
                <a:ea typeface="+mn-lt"/>
                <a:cs typeface="+mn-lt"/>
              </a:rPr>
              <a:t>Biol</a:t>
            </a:r>
            <a:r>
              <a:rPr lang="en-GB" sz="1200">
                <a:ea typeface="+mn-lt"/>
                <a:cs typeface="+mn-lt"/>
              </a:rPr>
              <a:t> Med 2010;40(4):438–45. </a:t>
            </a:r>
            <a:endParaRPr lang="en-GB" sz="2000">
              <a:ea typeface="+mn-lt"/>
              <a:cs typeface="+mn-lt"/>
            </a:endParaRPr>
          </a:p>
          <a:p>
            <a:endParaRPr lang="en-GB" sz="1200">
              <a:ea typeface="+mn-lt"/>
              <a:cs typeface="+mn-lt"/>
            </a:endParaRPr>
          </a:p>
          <a:p>
            <a:r>
              <a:rPr lang="en-GB" sz="1200">
                <a:ea typeface="+mn-lt"/>
                <a:cs typeface="+mn-lt"/>
              </a:rPr>
              <a:t>[9] Ben Abdallah M, et al. Automatic extraction of blood vessels in the retinal vascular tree using multiscale </a:t>
            </a:r>
            <a:r>
              <a:rPr lang="en-GB" sz="1200" err="1">
                <a:ea typeface="+mn-lt"/>
                <a:cs typeface="+mn-lt"/>
              </a:rPr>
              <a:t>medialness</a:t>
            </a:r>
            <a:r>
              <a:rPr lang="en-GB" sz="1200">
                <a:ea typeface="+mn-lt"/>
                <a:cs typeface="+mn-lt"/>
              </a:rPr>
              <a:t>. Int J Biomed Imaging 2015;2015. </a:t>
            </a:r>
            <a:endParaRPr lang="en-GB" sz="2000">
              <a:ea typeface="+mn-lt"/>
              <a:cs typeface="+mn-lt"/>
            </a:endParaRPr>
          </a:p>
          <a:p>
            <a:endParaRPr lang="en-GB" sz="1200">
              <a:ea typeface="+mn-lt"/>
              <a:cs typeface="+mn-lt"/>
            </a:endParaRPr>
          </a:p>
          <a:p>
            <a:r>
              <a:rPr lang="en-GB" sz="1200">
                <a:ea typeface="+mn-lt"/>
                <a:cs typeface="+mn-lt"/>
              </a:rPr>
              <a:t>[10] </a:t>
            </a:r>
            <a:r>
              <a:rPr lang="en-GB" sz="1200" err="1">
                <a:ea typeface="+mn-lt"/>
                <a:cs typeface="+mn-lt"/>
              </a:rPr>
              <a:t>Almotiri</a:t>
            </a:r>
            <a:r>
              <a:rPr lang="en-GB" sz="1200">
                <a:ea typeface="+mn-lt"/>
                <a:cs typeface="+mn-lt"/>
              </a:rPr>
              <a:t> J, </a:t>
            </a:r>
            <a:r>
              <a:rPr lang="en-GB" sz="1200" err="1">
                <a:ea typeface="+mn-lt"/>
                <a:cs typeface="+mn-lt"/>
              </a:rPr>
              <a:t>Elleithy</a:t>
            </a:r>
            <a:r>
              <a:rPr lang="en-GB" sz="1200">
                <a:ea typeface="+mn-lt"/>
                <a:cs typeface="+mn-lt"/>
              </a:rPr>
              <a:t> K, </a:t>
            </a:r>
            <a:r>
              <a:rPr lang="en-GB" sz="1200" err="1">
                <a:ea typeface="+mn-lt"/>
                <a:cs typeface="+mn-lt"/>
              </a:rPr>
              <a:t>Elleithy</a:t>
            </a:r>
            <a:r>
              <a:rPr lang="en-GB" sz="1200">
                <a:ea typeface="+mn-lt"/>
                <a:cs typeface="+mn-lt"/>
              </a:rPr>
              <a:t> A. A multi-anatomical retinal structure segmentation system for automatic eye screening using morphological adaptive fuzzy thresholding. IEEE J </a:t>
            </a:r>
            <a:r>
              <a:rPr lang="en-GB" sz="1200" err="1">
                <a:ea typeface="+mn-lt"/>
                <a:cs typeface="+mn-lt"/>
              </a:rPr>
              <a:t>Transl</a:t>
            </a:r>
            <a:r>
              <a:rPr lang="en-GB" sz="1200">
                <a:ea typeface="+mn-lt"/>
                <a:cs typeface="+mn-lt"/>
              </a:rPr>
              <a:t> Eng Heal Med 2018;6:1–23. </a:t>
            </a:r>
            <a:endParaRPr lang="en-GB" sz="2000">
              <a:ea typeface="+mn-lt"/>
              <a:cs typeface="+mn-lt"/>
            </a:endParaRPr>
          </a:p>
          <a:p>
            <a:endParaRPr lang="en-GB" sz="1200">
              <a:ea typeface="+mn-lt"/>
              <a:cs typeface="+mn-lt"/>
            </a:endParaRPr>
          </a:p>
          <a:p>
            <a:r>
              <a:rPr lang="en-GB" sz="1200">
                <a:ea typeface="+mn-lt"/>
                <a:cs typeface="+mn-lt"/>
              </a:rPr>
              <a:t>[11] Ryu H, Moon H, </a:t>
            </a:r>
            <a:r>
              <a:rPr lang="en-GB" sz="1200" err="1">
                <a:ea typeface="+mn-lt"/>
                <a:cs typeface="+mn-lt"/>
              </a:rPr>
              <a:t>Browatzki</a:t>
            </a:r>
            <a:r>
              <a:rPr lang="en-GB" sz="1200">
                <a:ea typeface="+mn-lt"/>
                <a:cs typeface="+mn-lt"/>
              </a:rPr>
              <a:t> B, </a:t>
            </a:r>
            <a:r>
              <a:rPr lang="en-GB" sz="1200" err="1">
                <a:ea typeface="+mn-lt"/>
                <a:cs typeface="+mn-lt"/>
              </a:rPr>
              <a:t>Wallraven</a:t>
            </a:r>
            <a:r>
              <a:rPr lang="en-GB" sz="1200">
                <a:ea typeface="+mn-lt"/>
                <a:cs typeface="+mn-lt"/>
              </a:rPr>
              <a:t> C. Retinal vessel detection using deep learning: a novel </a:t>
            </a:r>
            <a:r>
              <a:rPr lang="en-GB" sz="1200" err="1">
                <a:ea typeface="+mn-lt"/>
                <a:cs typeface="+mn-lt"/>
              </a:rPr>
              <a:t>directnet</a:t>
            </a:r>
            <a:r>
              <a:rPr lang="en-GB" sz="1200">
                <a:ea typeface="+mn-lt"/>
                <a:cs typeface="+mn-lt"/>
              </a:rPr>
              <a:t> architecture. Korean J Vis Sci 2018;20(2):151–9. </a:t>
            </a:r>
            <a:endParaRPr lang="en-GB" sz="2000">
              <a:ea typeface="+mn-lt"/>
              <a:cs typeface="+mn-lt"/>
            </a:endParaRPr>
          </a:p>
          <a:p>
            <a:endParaRPr lang="en-GB" sz="1200">
              <a:ea typeface="+mn-lt"/>
              <a:cs typeface="+mn-lt"/>
            </a:endParaRPr>
          </a:p>
          <a:p>
            <a:r>
              <a:rPr lang="en-GB" sz="1200">
                <a:ea typeface="+mn-lt"/>
                <a:cs typeface="+mn-lt"/>
              </a:rPr>
              <a:t>[12] Oliveira A, Pereira S, Silva CA. Retinal vessel segmentation based on fully convolutional neural networks. Expert Syst Appl 2018;112:229–42. </a:t>
            </a:r>
            <a:endParaRPr lang="en-GB" sz="2000">
              <a:ea typeface="+mn-lt"/>
              <a:cs typeface="+mn-lt"/>
            </a:endParaRPr>
          </a:p>
          <a:p>
            <a:endParaRPr lang="en-GB" sz="1200">
              <a:ea typeface="+mn-lt"/>
              <a:cs typeface="+mn-lt"/>
            </a:endParaRPr>
          </a:p>
          <a:p>
            <a:r>
              <a:rPr lang="en-GB" sz="1200">
                <a:ea typeface="+mn-lt"/>
                <a:cs typeface="+mn-lt"/>
              </a:rPr>
              <a:t>[13] Kaur J, Mittal D. A generalized method for the detection of vascular structure in pathological retinal images. </a:t>
            </a:r>
            <a:r>
              <a:rPr lang="en-GB" sz="1200" err="1">
                <a:ea typeface="+mn-lt"/>
                <a:cs typeface="+mn-lt"/>
              </a:rPr>
              <a:t>Biocybern</a:t>
            </a:r>
            <a:r>
              <a:rPr lang="en-GB" sz="1200">
                <a:ea typeface="+mn-lt"/>
                <a:cs typeface="+mn-lt"/>
              </a:rPr>
              <a:t> Biomed Eng 2017;37(1):184–200.</a:t>
            </a:r>
            <a:endParaRPr lang="en-GB" sz="1200">
              <a:cs typeface="Calibri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2B57456-6127-CD47-990C-48C55362B843}"/>
              </a:ext>
            </a:extLst>
          </p:cNvPr>
          <p:cNvSpPr/>
          <p:nvPr/>
        </p:nvSpPr>
        <p:spPr>
          <a:xfrm>
            <a:off x="0" y="6489700"/>
            <a:ext cx="12192000" cy="368300"/>
          </a:xfrm>
          <a:prstGeom prst="rect">
            <a:avLst/>
          </a:prstGeom>
          <a:solidFill>
            <a:srgbClr val="F46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212715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0A567BA-EB1A-C649-8FB3-4C2D22DC2A4D}"/>
              </a:ext>
            </a:extLst>
          </p:cNvPr>
          <p:cNvSpPr txBox="1"/>
          <p:nvPr/>
        </p:nvSpPr>
        <p:spPr>
          <a:xfrm>
            <a:off x="228600" y="943571"/>
            <a:ext cx="5867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solidFill>
                  <a:srgbClr val="C00000"/>
                </a:solidFill>
                <a:latin typeface="DIN Alternate" panose="020B0500000000000000" pitchFamily="34" charset="77"/>
              </a:rPr>
              <a:t>The retina</a:t>
            </a:r>
            <a:r>
              <a:rPr lang="en-GB" sz="2400">
                <a:latin typeface="DIN Alternate" panose="020B0500000000000000" pitchFamily="34" charset="77"/>
              </a:rPr>
              <a:t>: non-invasive method for the detection of systematic diseases.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>
              <a:latin typeface="DIN Alternate" panose="020B0500000000000000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solidFill>
                  <a:srgbClr val="C00000"/>
                </a:solidFill>
                <a:latin typeface="DIN Alternate" panose="020B0500000000000000" pitchFamily="34" charset="77"/>
              </a:rPr>
              <a:t>Morphological information </a:t>
            </a:r>
            <a:r>
              <a:rPr lang="en-GB" sz="2400">
                <a:latin typeface="DIN Alternate" panose="020B0500000000000000" pitchFamily="34" charset="77"/>
              </a:rPr>
              <a:t>through segmentation.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>
              <a:latin typeface="DIN Alternate" panose="020B0500000000000000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DIN Alternate" panose="020B0500000000000000" pitchFamily="34" charset="77"/>
              </a:rPr>
              <a:t>Challenges: </a:t>
            </a:r>
            <a:r>
              <a:rPr lang="en-GB" sz="2400">
                <a:solidFill>
                  <a:srgbClr val="C00000"/>
                </a:solidFill>
                <a:latin typeface="DIN Alternate" panose="020B0500000000000000" pitchFamily="34" charset="77"/>
              </a:rPr>
              <a:t>diversity of vessels, shape, size, intensity of pixels.</a:t>
            </a:r>
            <a:r>
              <a:rPr lang="en-GB" sz="2400">
                <a:latin typeface="DIN Alternate" panose="020B0500000000000000" pitchFamily="34" charset="7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>
              <a:latin typeface="DIN Alternate" panose="020B0500000000000000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DIN Alternate" panose="020B0500000000000000" pitchFamily="34" charset="77"/>
              </a:rPr>
              <a:t>A procedure to segment </a:t>
            </a:r>
            <a:r>
              <a:rPr lang="en-GB" sz="2400">
                <a:solidFill>
                  <a:srgbClr val="C00000"/>
                </a:solidFill>
                <a:latin typeface="DIN Alternate" panose="020B0500000000000000" pitchFamily="34" charset="77"/>
              </a:rPr>
              <a:t>thin and thick retinal vessels</a:t>
            </a:r>
            <a:r>
              <a:rPr lang="en-GB" sz="2400">
                <a:latin typeface="DIN Alternate" panose="020B0500000000000000" pitchFamily="34" charset="77"/>
              </a:rPr>
              <a:t> is essential for medical analysis and diagnosis of related diseases</a:t>
            </a:r>
            <a:endParaRPr lang="en-GB" sz="2400">
              <a:solidFill>
                <a:srgbClr val="C00000"/>
              </a:solidFill>
              <a:latin typeface="DIN Alternate" panose="020B0500000000000000" pitchFamily="34" charset="77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A6398D3-416A-584E-AE69-20739B4A7822}"/>
              </a:ext>
            </a:extLst>
          </p:cNvPr>
          <p:cNvSpPr/>
          <p:nvPr/>
        </p:nvSpPr>
        <p:spPr>
          <a:xfrm>
            <a:off x="0" y="6489700"/>
            <a:ext cx="12192000" cy="368300"/>
          </a:xfrm>
          <a:prstGeom prst="rect">
            <a:avLst/>
          </a:prstGeom>
          <a:solidFill>
            <a:srgbClr val="F46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HN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3202284-7F77-3A4F-B8F5-DA9FC8531A2D}"/>
              </a:ext>
            </a:extLst>
          </p:cNvPr>
          <p:cNvSpPr txBox="1"/>
          <p:nvPr/>
        </p:nvSpPr>
        <p:spPr>
          <a:xfrm>
            <a:off x="152400" y="19564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3600" b="1">
                <a:solidFill>
                  <a:srgbClr val="C00000"/>
                </a:solidFill>
                <a:latin typeface="DIN Alternate" panose="020B0500000000000000" pitchFamily="34" charset="77"/>
              </a:rPr>
              <a:t>Introduction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78B35D8-B409-7B44-844E-392D2C29CE2E}"/>
              </a:ext>
            </a:extLst>
          </p:cNvPr>
          <p:cNvSpPr txBox="1"/>
          <p:nvPr/>
        </p:nvSpPr>
        <p:spPr>
          <a:xfrm>
            <a:off x="6135532" y="4607788"/>
            <a:ext cx="55768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HN" sz="1200">
                <a:solidFill>
                  <a:srgbClr val="000000"/>
                </a:solidFill>
                <a:effectLst/>
                <a:latin typeface="DIN Alternate" panose="020B0500000000000000" pitchFamily="34" charset="77"/>
              </a:rPr>
              <a:t>Segmentation of the eye fundus. Ramos Soto et al, 2021.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E4B73E1-BBD6-E544-AA94-CA14FA2A7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532" y="2374433"/>
            <a:ext cx="5827868" cy="210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8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5BA86C9-8027-8A4A-86E5-A7D558CAD7F7}"/>
              </a:ext>
            </a:extLst>
          </p:cNvPr>
          <p:cNvSpPr txBox="1"/>
          <p:nvPr/>
        </p:nvSpPr>
        <p:spPr>
          <a:xfrm>
            <a:off x="152399" y="195640"/>
            <a:ext cx="11172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DIN Alternate" panose="020B0500000000000000" pitchFamily="34" charset="77"/>
              </a:rPr>
              <a:t>Preliminary</a:t>
            </a:r>
            <a:r>
              <a:rPr lang="es-HN" sz="3600" b="1">
                <a:latin typeface="DIN Alternate" panose="020B0500000000000000" pitchFamily="34" charset="77"/>
              </a:rPr>
              <a:t> </a:t>
            </a:r>
            <a:r>
              <a:rPr lang="en-US" sz="3600" b="1">
                <a:latin typeface="DIN Alternate" panose="020B0500000000000000" pitchFamily="34" charset="77"/>
              </a:rPr>
              <a:t>Concepts: </a:t>
            </a:r>
            <a:r>
              <a:rPr lang="en-US" sz="3600" b="1">
                <a:solidFill>
                  <a:srgbClr val="C00000"/>
                </a:solidFill>
                <a:latin typeface="DIN Alternate" panose="020B0500000000000000" pitchFamily="34" charset="77"/>
              </a:rPr>
              <a:t>Green Channel Extraction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7B1C226-410C-1842-BE7E-C101A049DCD3}"/>
              </a:ext>
            </a:extLst>
          </p:cNvPr>
          <p:cNvSpPr txBox="1"/>
          <p:nvPr/>
        </p:nvSpPr>
        <p:spPr>
          <a:xfrm>
            <a:off x="228599" y="943571"/>
            <a:ext cx="1127210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pPr marL="742950" indent="-742950">
              <a:buAutoNum type="arabicPeriod"/>
            </a:pPr>
            <a:endParaRPr lang="en-GB" sz="4400" b="1">
              <a:solidFill>
                <a:srgbClr val="002060"/>
              </a:solidFill>
              <a:latin typeface="DIN Alternate" panose="020B0500000000000000" pitchFamily="34" charset="77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D94DBC9-73E3-AA43-84B4-5002A8C9842D}"/>
              </a:ext>
            </a:extLst>
          </p:cNvPr>
          <p:cNvSpPr txBox="1"/>
          <p:nvPr/>
        </p:nvSpPr>
        <p:spPr>
          <a:xfrm>
            <a:off x="228599" y="943571"/>
            <a:ext cx="112721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u="none" strike="noStrike" baseline="0">
                <a:solidFill>
                  <a:srgbClr val="000000"/>
                </a:solidFill>
                <a:latin typeface="DIN Alternate" panose="020B0500000000000000" pitchFamily="34" charset="77"/>
              </a:rPr>
              <a:t>The original eye fundus image is provided in </a:t>
            </a:r>
            <a:r>
              <a:rPr lang="en-US" sz="2200" b="0" i="0" u="none" strike="noStrike" baseline="0">
                <a:solidFill>
                  <a:srgbClr val="C00000"/>
                </a:solidFill>
                <a:latin typeface="DIN Alternate" panose="020B0500000000000000" pitchFamily="34" charset="77"/>
              </a:rPr>
              <a:t>RGB</a:t>
            </a:r>
            <a:r>
              <a:rPr lang="en-US" sz="2200" b="0" i="0" u="none" strike="noStrike" baseline="0">
                <a:solidFill>
                  <a:srgbClr val="FF0000"/>
                </a:solidFill>
                <a:latin typeface="DIN Alternate" panose="020B0500000000000000" pitchFamily="34" charset="77"/>
              </a:rPr>
              <a:t> </a:t>
            </a:r>
            <a:r>
              <a:rPr lang="en-US" sz="2200" b="0" i="0" u="none" strike="noStrike" baseline="0">
                <a:solidFill>
                  <a:srgbClr val="000000"/>
                </a:solidFill>
                <a:latin typeface="DIN Alternate" panose="020B0500000000000000" pitchFamily="34" charset="77"/>
              </a:rPr>
              <a:t>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u="none" strike="noStrike" baseline="0">
                <a:solidFill>
                  <a:srgbClr val="000000"/>
                </a:solidFill>
                <a:latin typeface="DIN Alternate" panose="020B0500000000000000" pitchFamily="34" charset="77"/>
              </a:rPr>
              <a:t>By performing an analysis of each separate channel, the </a:t>
            </a:r>
            <a:r>
              <a:rPr lang="en-US" sz="2200" b="0" i="0" u="none" strike="noStrike" baseline="0">
                <a:solidFill>
                  <a:srgbClr val="C00000"/>
                </a:solidFill>
                <a:latin typeface="DIN Alternate" panose="020B0500000000000000" pitchFamily="34" charset="77"/>
              </a:rPr>
              <a:t>green channel </a:t>
            </a:r>
            <a:r>
              <a:rPr lang="en-US" sz="2200" b="0" i="0" u="none" strike="noStrike" baseline="0">
                <a:solidFill>
                  <a:srgbClr val="000000"/>
                </a:solidFill>
                <a:latin typeface="DIN Alternate" panose="020B0500000000000000" pitchFamily="34" charset="77"/>
              </a:rPr>
              <a:t>shows a great vessel-background contrast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  <a:latin typeface="DIN Alternate" panose="020B0500000000000000" pitchFamily="34" charset="77"/>
              </a:rPr>
              <a:t>T</a:t>
            </a:r>
            <a:r>
              <a:rPr lang="en-US" sz="2200" b="0" i="0" u="none" strike="noStrike" baseline="0">
                <a:solidFill>
                  <a:srgbClr val="000000"/>
                </a:solidFill>
                <a:latin typeface="DIN Alternate" panose="020B0500000000000000" pitchFamily="34" charset="77"/>
              </a:rPr>
              <a:t>he human eye maintains a better perception of the green channel.</a:t>
            </a:r>
            <a:endParaRPr lang="en-GB" sz="2200" b="1">
              <a:solidFill>
                <a:srgbClr val="002060"/>
              </a:solidFill>
              <a:latin typeface="DIN Alternate" panose="020B0500000000000000" pitchFamily="34" charset="77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2B57456-6127-CD47-990C-48C55362B843}"/>
              </a:ext>
            </a:extLst>
          </p:cNvPr>
          <p:cNvSpPr/>
          <p:nvPr/>
        </p:nvSpPr>
        <p:spPr>
          <a:xfrm>
            <a:off x="0" y="6489700"/>
            <a:ext cx="12192000" cy="368300"/>
          </a:xfrm>
          <a:prstGeom prst="rect">
            <a:avLst/>
          </a:prstGeom>
          <a:solidFill>
            <a:srgbClr val="F46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F5CCE-15D7-49C7-9FD7-74F79E79C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777" y="2767840"/>
            <a:ext cx="3044217" cy="314658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82C2392-DF55-427B-BD2C-B852B6DDA1B9}"/>
              </a:ext>
            </a:extLst>
          </p:cNvPr>
          <p:cNvSpPr/>
          <p:nvPr/>
        </p:nvSpPr>
        <p:spPr>
          <a:xfrm>
            <a:off x="5375446" y="4074484"/>
            <a:ext cx="978408" cy="48463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3F65BA-AC87-4FCB-810E-F81909F8C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239" y="2743505"/>
            <a:ext cx="3044217" cy="31465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BCC94C-40E2-45C1-8210-D8A265CC1A00}"/>
              </a:ext>
            </a:extLst>
          </p:cNvPr>
          <p:cNvSpPr txBox="1"/>
          <p:nvPr/>
        </p:nvSpPr>
        <p:spPr>
          <a:xfrm>
            <a:off x="2358520" y="59603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Input Image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B87550-04F4-44CF-A2B5-3C434C884F6F}"/>
              </a:ext>
            </a:extLst>
          </p:cNvPr>
          <p:cNvSpPr txBox="1"/>
          <p:nvPr/>
        </p:nvSpPr>
        <p:spPr>
          <a:xfrm>
            <a:off x="7231641" y="59369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Green Channel</a:t>
            </a:r>
          </a:p>
        </p:txBody>
      </p:sp>
    </p:spTree>
    <p:extLst>
      <p:ext uri="{BB962C8B-B14F-4D97-AF65-F5344CB8AC3E}">
        <p14:creationId xmlns:p14="http://schemas.microsoft.com/office/powerpoint/2010/main" val="1062491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5BA86C9-8027-8A4A-86E5-A7D558CAD7F7}"/>
              </a:ext>
            </a:extLst>
          </p:cNvPr>
          <p:cNvSpPr txBox="1"/>
          <p:nvPr/>
        </p:nvSpPr>
        <p:spPr>
          <a:xfrm>
            <a:off x="152399" y="195640"/>
            <a:ext cx="9821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DIN Alternate" panose="020B0500000000000000" pitchFamily="34" charset="77"/>
              </a:rPr>
              <a:t>Preliminary</a:t>
            </a:r>
            <a:r>
              <a:rPr lang="es-HN" sz="3600" b="1">
                <a:latin typeface="DIN Alternate" panose="020B0500000000000000" pitchFamily="34" charset="77"/>
              </a:rPr>
              <a:t> </a:t>
            </a:r>
            <a:r>
              <a:rPr lang="en-US" sz="3600" b="1">
                <a:latin typeface="DIN Alternate" panose="020B0500000000000000" pitchFamily="34" charset="77"/>
              </a:rPr>
              <a:t>Concepts: </a:t>
            </a:r>
            <a:r>
              <a:rPr lang="en-US" sz="3600" b="1">
                <a:solidFill>
                  <a:srgbClr val="C00000"/>
                </a:solidFill>
                <a:latin typeface="DIN Alternate" panose="020B0500000000000000" pitchFamily="34" charset="77"/>
              </a:rPr>
              <a:t>Black Ring Removal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7B1C226-410C-1842-BE7E-C101A049DCD3}"/>
              </a:ext>
            </a:extLst>
          </p:cNvPr>
          <p:cNvSpPr txBox="1"/>
          <p:nvPr/>
        </p:nvSpPr>
        <p:spPr>
          <a:xfrm>
            <a:off x="228599" y="943571"/>
            <a:ext cx="1127210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pPr marL="742950" indent="-742950">
              <a:buAutoNum type="arabicPeriod"/>
            </a:pPr>
            <a:endParaRPr lang="en-GB" sz="4400" b="1">
              <a:solidFill>
                <a:srgbClr val="002060"/>
              </a:solidFill>
              <a:latin typeface="DIN Alternate" panose="020B0500000000000000" pitchFamily="34" charset="77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D94DBC9-73E3-AA43-84B4-5002A8C9842D}"/>
              </a:ext>
            </a:extLst>
          </p:cNvPr>
          <p:cNvSpPr txBox="1"/>
          <p:nvPr/>
        </p:nvSpPr>
        <p:spPr>
          <a:xfrm>
            <a:off x="228599" y="943571"/>
            <a:ext cx="112721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u="none" strike="noStrike" baseline="0">
                <a:solidFill>
                  <a:srgbClr val="000000"/>
                </a:solidFill>
                <a:latin typeface="DIN Alternate" panose="020B0500000000000000" pitchFamily="34" charset="77"/>
              </a:rPr>
              <a:t>A background with a high level of </a:t>
            </a:r>
            <a:r>
              <a:rPr lang="en-US" sz="2000" b="0" i="0" u="none" strike="noStrike" baseline="0">
                <a:solidFill>
                  <a:srgbClr val="C00000"/>
                </a:solidFill>
                <a:latin typeface="DIN Alternate" panose="020B0500000000000000" pitchFamily="34" charset="77"/>
              </a:rPr>
              <a:t>homogeneity</a:t>
            </a:r>
            <a:r>
              <a:rPr lang="en-US" sz="2000" b="0" i="0" u="none" strike="noStrike" baseline="0">
                <a:solidFill>
                  <a:srgbClr val="000000"/>
                </a:solidFill>
                <a:latin typeface="DIN Alternate" panose="020B0500000000000000" pitchFamily="34" charset="77"/>
              </a:rPr>
              <a:t> is necessary to obtain better results for further steps.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latin typeface="DIN Alternate" panose="020B0500000000000000" pitchFamily="34" charset="77"/>
              </a:rPr>
              <a:t>T</a:t>
            </a:r>
            <a:r>
              <a:rPr lang="en-US" sz="2000" b="0" i="0" u="none" strike="noStrike" baseline="0">
                <a:solidFill>
                  <a:srgbClr val="000000"/>
                </a:solidFill>
                <a:latin typeface="DIN Alternate" panose="020B0500000000000000" pitchFamily="34" charset="77"/>
              </a:rPr>
              <a:t>he black background around the retina is removed from the grayscale image to provide </a:t>
            </a:r>
            <a:r>
              <a:rPr lang="en-US" sz="2000" b="0" i="0" u="none" strike="noStrike" baseline="0">
                <a:solidFill>
                  <a:srgbClr val="C00000"/>
                </a:solidFill>
                <a:latin typeface="DIN Alternate" panose="020B0500000000000000" pitchFamily="34" charset="77"/>
              </a:rPr>
              <a:t>uniformity</a:t>
            </a:r>
            <a:r>
              <a:rPr lang="en-US" sz="2000" b="0" i="0" u="none" strike="noStrike" baseline="0">
                <a:solidFill>
                  <a:srgbClr val="000000"/>
                </a:solidFill>
                <a:latin typeface="DIN Alternate" panose="020B0500000000000000" pitchFamily="34" charset="77"/>
              </a:rPr>
              <a:t> in the image.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latin typeface="DIN Alternate" panose="020B0500000000000000" pitchFamily="34" charset="77"/>
              </a:rPr>
              <a:t>E</a:t>
            </a:r>
            <a:r>
              <a:rPr lang="en-US" sz="2000" b="0" i="0" u="none" strike="noStrike" baseline="0">
                <a:solidFill>
                  <a:srgbClr val="000000"/>
                </a:solidFill>
                <a:latin typeface="DIN Alternate" panose="020B0500000000000000" pitchFamily="34" charset="77"/>
              </a:rPr>
              <a:t>ach black pixel is replaced with an intensity level equivalent to the </a:t>
            </a:r>
            <a:r>
              <a:rPr lang="en-US" sz="2000" b="0" i="0" u="none" strike="noStrike" baseline="0">
                <a:solidFill>
                  <a:srgbClr val="C00000"/>
                </a:solidFill>
                <a:latin typeface="DIN Alternate" panose="020B0500000000000000" pitchFamily="34" charset="77"/>
              </a:rPr>
              <a:t>average value </a:t>
            </a:r>
            <a:r>
              <a:rPr lang="en-US" sz="2000" b="0" i="0" u="none" strike="noStrike" baseline="0">
                <a:solidFill>
                  <a:srgbClr val="000000"/>
                </a:solidFill>
                <a:latin typeface="DIN Alternate" panose="020B0500000000000000" pitchFamily="34" charset="77"/>
              </a:rPr>
              <a:t>within the retinal image. </a:t>
            </a:r>
            <a:endParaRPr lang="en-GB" sz="2000" b="1">
              <a:solidFill>
                <a:srgbClr val="002060"/>
              </a:solidFill>
              <a:latin typeface="DIN Alternate" panose="020B0500000000000000" pitchFamily="34" charset="77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2B57456-6127-CD47-990C-48C55362B843}"/>
              </a:ext>
            </a:extLst>
          </p:cNvPr>
          <p:cNvSpPr/>
          <p:nvPr/>
        </p:nvSpPr>
        <p:spPr>
          <a:xfrm>
            <a:off x="0" y="6489700"/>
            <a:ext cx="12192000" cy="368300"/>
          </a:xfrm>
          <a:prstGeom prst="rect">
            <a:avLst/>
          </a:prstGeom>
          <a:solidFill>
            <a:srgbClr val="F46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82C2392-DF55-427B-BD2C-B852B6DDA1B9}"/>
              </a:ext>
            </a:extLst>
          </p:cNvPr>
          <p:cNvSpPr/>
          <p:nvPr/>
        </p:nvSpPr>
        <p:spPr>
          <a:xfrm>
            <a:off x="5375446" y="4074484"/>
            <a:ext cx="978408" cy="48463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3F65BA-AC87-4FCB-810E-F81909F8C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61" y="2712869"/>
            <a:ext cx="3044217" cy="31465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9B8234-C3C9-46AF-8959-A6CF45E39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175" y="2712868"/>
            <a:ext cx="3044217" cy="31465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B4D291-84A2-465E-BD01-830065D57DC2}"/>
              </a:ext>
            </a:extLst>
          </p:cNvPr>
          <p:cNvSpPr txBox="1"/>
          <p:nvPr/>
        </p:nvSpPr>
        <p:spPr>
          <a:xfrm>
            <a:off x="2632246" y="59137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Green Channel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C623EB-23E6-4A4D-BA2A-FADB586E2A77}"/>
              </a:ext>
            </a:extLst>
          </p:cNvPr>
          <p:cNvSpPr txBox="1"/>
          <p:nvPr/>
        </p:nvSpPr>
        <p:spPr>
          <a:xfrm>
            <a:off x="7066473" y="590745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After Black Ring Removal</a:t>
            </a:r>
          </a:p>
        </p:txBody>
      </p:sp>
    </p:spTree>
    <p:extLst>
      <p:ext uri="{BB962C8B-B14F-4D97-AF65-F5344CB8AC3E}">
        <p14:creationId xmlns:p14="http://schemas.microsoft.com/office/powerpoint/2010/main" val="1425864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5BA86C9-8027-8A4A-86E5-A7D558CAD7F7}"/>
              </a:ext>
            </a:extLst>
          </p:cNvPr>
          <p:cNvSpPr txBox="1"/>
          <p:nvPr/>
        </p:nvSpPr>
        <p:spPr>
          <a:xfrm>
            <a:off x="152399" y="195640"/>
            <a:ext cx="9821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DIN Alternate" panose="020B0500000000000000" pitchFamily="34" charset="77"/>
              </a:rPr>
              <a:t>Preliminary</a:t>
            </a:r>
            <a:r>
              <a:rPr lang="es-HN" sz="3600" b="1">
                <a:latin typeface="DIN Alternate" panose="020B0500000000000000" pitchFamily="34" charset="77"/>
              </a:rPr>
              <a:t> </a:t>
            </a:r>
            <a:r>
              <a:rPr lang="en-US" sz="3600" b="1">
                <a:latin typeface="DIN Alternate" panose="020B0500000000000000" pitchFamily="34" charset="77"/>
              </a:rPr>
              <a:t>Concepts: </a:t>
            </a:r>
            <a:r>
              <a:rPr lang="en-US" sz="3600" b="1">
                <a:solidFill>
                  <a:srgbClr val="C00000"/>
                </a:solidFill>
                <a:latin typeface="DIN Alternate" panose="020B0500000000000000" pitchFamily="34" charset="77"/>
              </a:rPr>
              <a:t>Homomorphic Filtering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7B1C226-410C-1842-BE7E-C101A049DCD3}"/>
              </a:ext>
            </a:extLst>
          </p:cNvPr>
          <p:cNvSpPr txBox="1"/>
          <p:nvPr/>
        </p:nvSpPr>
        <p:spPr>
          <a:xfrm>
            <a:off x="228599" y="943571"/>
            <a:ext cx="1127210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pPr marL="742950" indent="-742950">
              <a:buAutoNum type="arabicPeriod"/>
            </a:pPr>
            <a:endParaRPr lang="en-GB" sz="4400" b="1">
              <a:solidFill>
                <a:srgbClr val="002060"/>
              </a:solidFill>
              <a:latin typeface="DIN Alternate" panose="020B0500000000000000" pitchFamily="34" charset="77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D94DBC9-73E3-AA43-84B4-5002A8C9842D}"/>
              </a:ext>
            </a:extLst>
          </p:cNvPr>
          <p:cNvSpPr txBox="1"/>
          <p:nvPr/>
        </p:nvSpPr>
        <p:spPr>
          <a:xfrm>
            <a:off x="228599" y="943571"/>
            <a:ext cx="1127210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0" u="none" strike="noStrike" baseline="0">
                <a:latin typeface="DIN Alternate" panose="020B0500000000000000" pitchFamily="34" charset="77"/>
              </a:rPr>
              <a:t>To </a:t>
            </a:r>
            <a:r>
              <a:rPr lang="en-US" sz="2200" i="0" u="none" strike="noStrike" baseline="0">
                <a:solidFill>
                  <a:srgbClr val="C00000"/>
                </a:solidFill>
                <a:latin typeface="DIN Alternate" panose="020B0500000000000000" pitchFamily="34" charset="77"/>
              </a:rPr>
              <a:t>normalize the brightness </a:t>
            </a:r>
            <a:r>
              <a:rPr lang="en-US" sz="2200" i="0" u="none" strike="noStrike" baseline="0">
                <a:latin typeface="DIN Alternate" panose="020B0500000000000000" pitchFamily="34" charset="77"/>
              </a:rPr>
              <a:t>across the image and </a:t>
            </a:r>
            <a:r>
              <a:rPr lang="en-US" sz="2200" i="0" u="none" strike="noStrike" baseline="0">
                <a:solidFill>
                  <a:srgbClr val="C00000"/>
                </a:solidFill>
                <a:latin typeface="DIN Alternate" panose="020B0500000000000000" pitchFamily="34" charset="77"/>
              </a:rPr>
              <a:t>increase the contrast</a:t>
            </a:r>
            <a:r>
              <a:rPr lang="en-US" sz="2200" i="0" u="none" strike="noStrike" baseline="0">
                <a:latin typeface="DIN Alternate" panose="020B0500000000000000" pitchFamily="34" charset="77"/>
              </a:rPr>
              <a:t>, We have applied homomorphic filtering.</a:t>
            </a:r>
          </a:p>
          <a:p>
            <a:endParaRPr lang="en-GB" sz="2200">
              <a:latin typeface="DIN Alternate" panose="020B0500000000000000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>
                <a:latin typeface="DIN Alternate" panose="020B0500000000000000" pitchFamily="34" charset="77"/>
              </a:rPr>
              <a:t>Uses the concept of </a:t>
            </a:r>
            <a:r>
              <a:rPr lang="en-GB" sz="2200">
                <a:solidFill>
                  <a:srgbClr val="C00000"/>
                </a:solidFill>
                <a:latin typeface="DIN Alternate" panose="020B0500000000000000" pitchFamily="34" charset="77"/>
              </a:rPr>
              <a:t>illumination-reflectance</a:t>
            </a:r>
            <a:r>
              <a:rPr lang="en-GB" sz="2200">
                <a:latin typeface="DIN Alternate" panose="020B0500000000000000" pitchFamily="34" charset="77"/>
              </a:rPr>
              <a:t>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>
              <a:latin typeface="DIN Alternate" panose="020B0500000000000000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>
                <a:solidFill>
                  <a:srgbClr val="C00000"/>
                </a:solidFill>
                <a:latin typeface="DIN Alternate" panose="020B0500000000000000" pitchFamily="34" charset="77"/>
              </a:rPr>
              <a:t>Illumination</a:t>
            </a:r>
            <a:r>
              <a:rPr lang="en-GB" sz="2200">
                <a:latin typeface="DIN Alternate" panose="020B0500000000000000" pitchFamily="34" charset="77"/>
              </a:rPr>
              <a:t> being the primary contributor of the </a:t>
            </a:r>
            <a:r>
              <a:rPr lang="en-GB" sz="2200">
                <a:solidFill>
                  <a:srgbClr val="C00000"/>
                </a:solidFill>
                <a:latin typeface="DIN Alternate" panose="020B0500000000000000" pitchFamily="34" charset="77"/>
              </a:rPr>
              <a:t>dynamic range </a:t>
            </a:r>
            <a:r>
              <a:rPr lang="en-GB" sz="2200">
                <a:latin typeface="DIN Alternate" panose="020B0500000000000000" pitchFamily="34" charset="77"/>
              </a:rPr>
              <a:t>of the image varies slowly in 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>
              <a:latin typeface="DIN Alternate" panose="020B0500000000000000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>
                <a:solidFill>
                  <a:srgbClr val="C00000"/>
                </a:solidFill>
                <a:latin typeface="DIN Alternate" panose="020B0500000000000000" pitchFamily="34" charset="77"/>
              </a:rPr>
              <a:t>Reflectance</a:t>
            </a:r>
            <a:r>
              <a:rPr lang="en-GB" sz="2200">
                <a:latin typeface="DIN Alternate" panose="020B0500000000000000" pitchFamily="34" charset="77"/>
              </a:rPr>
              <a:t> being the representative of </a:t>
            </a:r>
            <a:r>
              <a:rPr lang="en-GB" sz="2200">
                <a:solidFill>
                  <a:srgbClr val="C00000"/>
                </a:solidFill>
                <a:latin typeface="DIN Alternate" panose="020B0500000000000000" pitchFamily="34" charset="77"/>
              </a:rPr>
              <a:t>edge details </a:t>
            </a:r>
            <a:r>
              <a:rPr lang="en-GB" sz="2200">
                <a:latin typeface="DIN Alternate" panose="020B0500000000000000" pitchFamily="34" charset="77"/>
              </a:rPr>
              <a:t>varies very rapidly in 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>
              <a:latin typeface="DIN Alternate" panose="020B0500000000000000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>
                <a:latin typeface="DIN Alternate" panose="020B0500000000000000" pitchFamily="34" charset="77"/>
              </a:rPr>
              <a:t>The idea is to </a:t>
            </a:r>
            <a:r>
              <a:rPr lang="en-GB" sz="2200">
                <a:solidFill>
                  <a:srgbClr val="C00000"/>
                </a:solidFill>
                <a:latin typeface="DIN Alternate" panose="020B0500000000000000" pitchFamily="34" charset="77"/>
              </a:rPr>
              <a:t>separate these two components </a:t>
            </a:r>
            <a:r>
              <a:rPr lang="en-GB" sz="2200">
                <a:latin typeface="DIN Alternate" panose="020B0500000000000000" pitchFamily="34" charset="77"/>
              </a:rPr>
              <a:t>and apply different transformation function to gain more control in the image.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>
              <a:latin typeface="DIN Alternate" panose="020B0500000000000000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>
                <a:latin typeface="DIN Alternate" panose="020B0500000000000000" pitchFamily="34" charset="77"/>
              </a:rPr>
              <a:t>Gaussian filter is used in the frequency domain </a:t>
            </a:r>
            <a:r>
              <a:rPr lang="en-US" sz="2200">
                <a:latin typeface="DIN Alternate" panose="020B0500000000000000" pitchFamily="34" charset="77"/>
              </a:rPr>
              <a:t>with </a:t>
            </a:r>
            <a:r>
              <a:rPr lang="en-US" sz="2200" b="0" i="0" u="none" strike="noStrike" baseline="0">
                <a:solidFill>
                  <a:srgbClr val="C00000"/>
                </a:solidFill>
                <a:latin typeface="DIN Alternate" panose="020B0500000000000000" pitchFamily="34" charset="77"/>
              </a:rPr>
              <a:t>σ value=2 </a:t>
            </a:r>
            <a:r>
              <a:rPr lang="en-US" sz="2200" b="0" i="0" u="none" strike="noStrike" baseline="0">
                <a:solidFill>
                  <a:srgbClr val="000000"/>
                </a:solidFill>
                <a:latin typeface="DIN Alternate" panose="020B0500000000000000" pitchFamily="34" charset="77"/>
              </a:rPr>
              <a:t>to enhance to enhance the vessels as they have high reflectance frequency. </a:t>
            </a:r>
            <a:endParaRPr lang="en-GB" sz="2200">
              <a:latin typeface="DIN Alternate" panose="020B0500000000000000" pitchFamily="34" charset="77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2B57456-6127-CD47-990C-48C55362B843}"/>
              </a:ext>
            </a:extLst>
          </p:cNvPr>
          <p:cNvSpPr/>
          <p:nvPr/>
        </p:nvSpPr>
        <p:spPr>
          <a:xfrm>
            <a:off x="0" y="6489700"/>
            <a:ext cx="12192000" cy="368300"/>
          </a:xfrm>
          <a:prstGeom prst="rect">
            <a:avLst/>
          </a:prstGeom>
          <a:solidFill>
            <a:srgbClr val="F46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112536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9302D8-74C1-446D-ABEA-63B97492C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18" y="990650"/>
            <a:ext cx="8521605" cy="2476591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5BA86C9-8027-8A4A-86E5-A7D558CAD7F7}"/>
              </a:ext>
            </a:extLst>
          </p:cNvPr>
          <p:cNvSpPr txBox="1"/>
          <p:nvPr/>
        </p:nvSpPr>
        <p:spPr>
          <a:xfrm>
            <a:off x="152399" y="195640"/>
            <a:ext cx="10622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DIN Alternate" panose="020B0500000000000000" pitchFamily="34" charset="77"/>
              </a:rPr>
              <a:t>Preliminary</a:t>
            </a:r>
            <a:r>
              <a:rPr lang="es-HN" sz="3600" b="1">
                <a:latin typeface="DIN Alternate" panose="020B0500000000000000" pitchFamily="34" charset="77"/>
              </a:rPr>
              <a:t> </a:t>
            </a:r>
            <a:r>
              <a:rPr lang="en-US" sz="3600" b="1">
                <a:latin typeface="DIN Alternate" panose="020B0500000000000000" pitchFamily="34" charset="77"/>
              </a:rPr>
              <a:t>Concepts: </a:t>
            </a:r>
            <a:r>
              <a:rPr lang="en-US" sz="3600" b="1">
                <a:solidFill>
                  <a:srgbClr val="C00000"/>
                </a:solidFill>
                <a:latin typeface="DIN Alternate" panose="020B0500000000000000" pitchFamily="34" charset="77"/>
              </a:rPr>
              <a:t>Homomorphic Filtering(cont.)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D94DBC9-73E3-AA43-84B4-5002A8C9842D}"/>
              </a:ext>
            </a:extLst>
          </p:cNvPr>
          <p:cNvSpPr txBox="1"/>
          <p:nvPr/>
        </p:nvSpPr>
        <p:spPr>
          <a:xfrm>
            <a:off x="228599" y="987722"/>
            <a:ext cx="112721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0" u="none" strike="noStrike" baseline="0">
                <a:latin typeface="DIN Alternate" panose="020B0500000000000000" pitchFamily="34" charset="77"/>
              </a:rPr>
              <a:t>Steps for Homomorphic Filtering: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sz="2200">
              <a:latin typeface="DIN Alternate" panose="020B0500000000000000" pitchFamily="34" charset="77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2B57456-6127-CD47-990C-48C55362B843}"/>
              </a:ext>
            </a:extLst>
          </p:cNvPr>
          <p:cNvSpPr/>
          <p:nvPr/>
        </p:nvSpPr>
        <p:spPr>
          <a:xfrm>
            <a:off x="0" y="6489700"/>
            <a:ext cx="12192000" cy="368300"/>
          </a:xfrm>
          <a:prstGeom prst="rect">
            <a:avLst/>
          </a:prstGeom>
          <a:solidFill>
            <a:srgbClr val="F46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4CEB94-B123-44A5-9766-58B15A6A7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827" y="3289974"/>
            <a:ext cx="2694866" cy="27854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42211E-7961-4AE2-9BFF-A91A57C89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658" y="3289973"/>
            <a:ext cx="2694867" cy="278549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36C84957-E3DB-4E37-92ED-CE6DE6D41397}"/>
              </a:ext>
            </a:extLst>
          </p:cNvPr>
          <p:cNvSpPr/>
          <p:nvPr/>
        </p:nvSpPr>
        <p:spPr>
          <a:xfrm>
            <a:off x="5273646" y="4431728"/>
            <a:ext cx="821093" cy="37626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DC759C-B49F-413C-A5B5-D75672038498}"/>
              </a:ext>
            </a:extLst>
          </p:cNvPr>
          <p:cNvSpPr txBox="1"/>
          <p:nvPr/>
        </p:nvSpPr>
        <p:spPr>
          <a:xfrm>
            <a:off x="3017859" y="609791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Bottom-Hat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817E98-084E-4CC9-A25A-DA9296D56AE6}"/>
              </a:ext>
            </a:extLst>
          </p:cNvPr>
          <p:cNvSpPr txBox="1"/>
          <p:nvPr/>
        </p:nvSpPr>
        <p:spPr>
          <a:xfrm>
            <a:off x="6174658" y="6075464"/>
            <a:ext cx="31941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Homomorphic Filtered Image</a:t>
            </a:r>
          </a:p>
        </p:txBody>
      </p:sp>
    </p:spTree>
    <p:extLst>
      <p:ext uri="{BB962C8B-B14F-4D97-AF65-F5344CB8AC3E}">
        <p14:creationId xmlns:p14="http://schemas.microsoft.com/office/powerpoint/2010/main" val="925003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5BA86C9-8027-8A4A-86E5-A7D558CAD7F7}"/>
              </a:ext>
            </a:extLst>
          </p:cNvPr>
          <p:cNvSpPr txBox="1"/>
          <p:nvPr/>
        </p:nvSpPr>
        <p:spPr>
          <a:xfrm>
            <a:off x="152399" y="195640"/>
            <a:ext cx="9821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DIN Alternate" panose="020B0500000000000000" pitchFamily="34" charset="77"/>
              </a:rPr>
              <a:t>Preliminary</a:t>
            </a:r>
            <a:r>
              <a:rPr lang="es-HN" sz="3600" b="1">
                <a:latin typeface="DIN Alternate" panose="020B0500000000000000" pitchFamily="34" charset="77"/>
              </a:rPr>
              <a:t> </a:t>
            </a:r>
            <a:r>
              <a:rPr lang="en-US" sz="3600" b="1">
                <a:latin typeface="DIN Alternate" panose="020B0500000000000000" pitchFamily="34" charset="77"/>
              </a:rPr>
              <a:t>Concepts: </a:t>
            </a:r>
            <a:r>
              <a:rPr lang="en-US" sz="3600" b="1">
                <a:solidFill>
                  <a:srgbClr val="C00000"/>
                </a:solidFill>
                <a:latin typeface="DIN Alternate" panose="020B0500000000000000" pitchFamily="34" charset="77"/>
              </a:rPr>
              <a:t>Median Filtering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7B1C226-410C-1842-BE7E-C101A049DCD3}"/>
              </a:ext>
            </a:extLst>
          </p:cNvPr>
          <p:cNvSpPr txBox="1"/>
          <p:nvPr/>
        </p:nvSpPr>
        <p:spPr>
          <a:xfrm>
            <a:off x="228600" y="841971"/>
            <a:ext cx="58674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pPr marL="742950" indent="-742950">
              <a:buAutoNum type="arabicPeriod"/>
            </a:pPr>
            <a:endParaRPr lang="en-GB" sz="4400" b="1">
              <a:solidFill>
                <a:srgbClr val="002060"/>
              </a:solidFill>
              <a:latin typeface="DIN Alternate" panose="020B0500000000000000" pitchFamily="34" charset="77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D94DBC9-73E3-AA43-84B4-5002A8C9842D}"/>
              </a:ext>
            </a:extLst>
          </p:cNvPr>
          <p:cNvSpPr txBox="1"/>
          <p:nvPr/>
        </p:nvSpPr>
        <p:spPr>
          <a:xfrm>
            <a:off x="228600" y="943571"/>
            <a:ext cx="115171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C00000"/>
                </a:solidFill>
                <a:latin typeface="DIN Alternate" panose="020B0500000000000000" pitchFamily="34" charset="77"/>
              </a:rPr>
              <a:t>S</a:t>
            </a:r>
            <a:r>
              <a:rPr lang="en-US" sz="2200" b="0" i="0" u="none" strike="noStrike" baseline="0">
                <a:solidFill>
                  <a:srgbClr val="C00000"/>
                </a:solidFill>
                <a:latin typeface="DIN Alternate" panose="020B0500000000000000" pitchFamily="34" charset="77"/>
              </a:rPr>
              <a:t>alt and pepper noise </a:t>
            </a:r>
            <a:r>
              <a:rPr lang="en-US" sz="2200" b="0" i="0" u="none" strike="noStrike" baseline="0">
                <a:solidFill>
                  <a:srgbClr val="000000"/>
                </a:solidFill>
                <a:latin typeface="DIN Alternate" panose="020B0500000000000000" pitchFamily="34" charset="77"/>
              </a:rPr>
              <a:t>generated by the homomorphic filtering process is removed by a median filter process.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u="none" strike="noStrike" baseline="0">
                <a:solidFill>
                  <a:srgbClr val="000000"/>
                </a:solidFill>
                <a:latin typeface="DIN Alternate" panose="020B0500000000000000" pitchFamily="34" charset="77"/>
              </a:rPr>
              <a:t>The principal feature to highlight is that the median filter preserves edges while removing noise.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  <a:latin typeface="DIN Alternate" panose="020B0500000000000000" pitchFamily="34" charset="77"/>
              </a:rPr>
              <a:t>Median Filter performs </a:t>
            </a:r>
            <a:r>
              <a:rPr lang="en-US" sz="2200">
                <a:solidFill>
                  <a:srgbClr val="C00000"/>
                </a:solidFill>
                <a:latin typeface="DIN Alternate" panose="020B0500000000000000" pitchFamily="34" charset="77"/>
              </a:rPr>
              <a:t>very good </a:t>
            </a:r>
            <a:r>
              <a:rPr lang="en-US" sz="2200">
                <a:solidFill>
                  <a:srgbClr val="000000"/>
                </a:solidFill>
                <a:latin typeface="DIN Alternate" panose="020B0500000000000000" pitchFamily="34" charset="77"/>
              </a:rPr>
              <a:t>to remove these noises from the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u="none" strike="noStrike" baseline="0">
                <a:solidFill>
                  <a:srgbClr val="000000"/>
                </a:solidFill>
                <a:latin typeface="DIN Alternate" panose="020B0500000000000000" pitchFamily="34" charset="77"/>
              </a:rPr>
              <a:t>The size of the kernel is a [3,3] matrix</a:t>
            </a:r>
            <a:r>
              <a:rPr lang="en-US" sz="2200">
                <a:solidFill>
                  <a:srgbClr val="000000"/>
                </a:solidFill>
                <a:latin typeface="DIN Alternate" panose="020B0500000000000000" pitchFamily="34" charset="77"/>
              </a:rPr>
              <a:t>.</a:t>
            </a:r>
            <a:r>
              <a:rPr lang="en-US" sz="2200" b="0" i="0" u="none" strike="noStrike" baseline="0">
                <a:solidFill>
                  <a:srgbClr val="000000"/>
                </a:solidFill>
                <a:latin typeface="DIN Alternate" panose="020B0500000000000000" pitchFamily="34" charset="77"/>
              </a:rPr>
              <a:t> </a:t>
            </a:r>
            <a:endParaRPr lang="en-GB" sz="2200" b="1">
              <a:solidFill>
                <a:srgbClr val="002060"/>
              </a:solidFill>
              <a:latin typeface="DIN Alternate" panose="020B0500000000000000" pitchFamily="34" charset="77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2B57456-6127-CD47-990C-48C55362B843}"/>
              </a:ext>
            </a:extLst>
          </p:cNvPr>
          <p:cNvSpPr/>
          <p:nvPr/>
        </p:nvSpPr>
        <p:spPr>
          <a:xfrm>
            <a:off x="0" y="6489700"/>
            <a:ext cx="12192000" cy="368300"/>
          </a:xfrm>
          <a:prstGeom prst="rect">
            <a:avLst/>
          </a:prstGeom>
          <a:solidFill>
            <a:srgbClr val="F46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5C8C5-AECE-4C42-BABE-B8B4EE30C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487" y="3065510"/>
            <a:ext cx="2749732" cy="28422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E0C20C-C413-44DE-9B46-B077C2EAC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976" y="3065510"/>
            <a:ext cx="2698695" cy="2789448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FFE8E494-BF77-4FAE-B416-153B9A24A2EC}"/>
              </a:ext>
            </a:extLst>
          </p:cNvPr>
          <p:cNvSpPr/>
          <p:nvPr/>
        </p:nvSpPr>
        <p:spPr>
          <a:xfrm>
            <a:off x="5274873" y="4298481"/>
            <a:ext cx="821093" cy="37626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FB7256-1494-4306-8FAA-A44A078C0F31}"/>
              </a:ext>
            </a:extLst>
          </p:cNvPr>
          <p:cNvSpPr txBox="1"/>
          <p:nvPr/>
        </p:nvSpPr>
        <p:spPr>
          <a:xfrm>
            <a:off x="2080769" y="5969623"/>
            <a:ext cx="31941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Homomorphic Filtered Image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6E97D6-3C35-465F-89C3-93C50D933D97}"/>
              </a:ext>
            </a:extLst>
          </p:cNvPr>
          <p:cNvSpPr txBox="1"/>
          <p:nvPr/>
        </p:nvSpPr>
        <p:spPr>
          <a:xfrm>
            <a:off x="6606212" y="5897216"/>
            <a:ext cx="31941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Median Filtered Image</a:t>
            </a:r>
          </a:p>
        </p:txBody>
      </p:sp>
    </p:spTree>
    <p:extLst>
      <p:ext uri="{BB962C8B-B14F-4D97-AF65-F5344CB8AC3E}">
        <p14:creationId xmlns:p14="http://schemas.microsoft.com/office/powerpoint/2010/main" val="2455023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5BA86C9-8027-8A4A-86E5-A7D558CAD7F7}"/>
              </a:ext>
            </a:extLst>
          </p:cNvPr>
          <p:cNvSpPr txBox="1"/>
          <p:nvPr/>
        </p:nvSpPr>
        <p:spPr>
          <a:xfrm>
            <a:off x="152399" y="195640"/>
            <a:ext cx="10452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DIN Alternate" panose="020B0500000000000000" pitchFamily="34" charset="77"/>
              </a:rPr>
              <a:t>Preliminary</a:t>
            </a:r>
            <a:r>
              <a:rPr lang="es-HN" sz="3600" b="1">
                <a:latin typeface="DIN Alternate" panose="020B0500000000000000" pitchFamily="34" charset="77"/>
              </a:rPr>
              <a:t> </a:t>
            </a:r>
            <a:r>
              <a:rPr lang="en-US" sz="3600" b="1">
                <a:latin typeface="DIN Alternate" panose="020B0500000000000000" pitchFamily="34" charset="77"/>
              </a:rPr>
              <a:t>Concepts: </a:t>
            </a:r>
            <a:r>
              <a:rPr lang="en-US" sz="3600" b="1">
                <a:solidFill>
                  <a:srgbClr val="C00000"/>
                </a:solidFill>
                <a:latin typeface="DIN Alternate" panose="020B0500000000000000" pitchFamily="34" charset="77"/>
              </a:rPr>
              <a:t>CLAHE contrast Enhancement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7B1C226-410C-1842-BE7E-C101A049DCD3}"/>
              </a:ext>
            </a:extLst>
          </p:cNvPr>
          <p:cNvSpPr txBox="1"/>
          <p:nvPr/>
        </p:nvSpPr>
        <p:spPr>
          <a:xfrm>
            <a:off x="228600" y="841971"/>
            <a:ext cx="58674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endParaRPr lang="en-GB" sz="3200">
              <a:latin typeface="DIN Alternate" panose="020B0500000000000000" pitchFamily="34" charset="77"/>
            </a:endParaRPr>
          </a:p>
          <a:p>
            <a:pPr marL="742950" indent="-742950">
              <a:buAutoNum type="arabicPeriod"/>
            </a:pPr>
            <a:endParaRPr lang="en-GB" sz="4400" b="1">
              <a:solidFill>
                <a:srgbClr val="002060"/>
              </a:solidFill>
              <a:latin typeface="DIN Alternate" panose="020B0500000000000000" pitchFamily="34" charset="77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D94DBC9-73E3-AA43-84B4-5002A8C9842D}"/>
              </a:ext>
            </a:extLst>
          </p:cNvPr>
          <p:cNvSpPr txBox="1"/>
          <p:nvPr/>
        </p:nvSpPr>
        <p:spPr>
          <a:xfrm>
            <a:off x="228599" y="943571"/>
            <a:ext cx="116089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DIN Alternate" panose="020B0500000000000000" pitchFamily="34" charset="77"/>
              </a:rPr>
              <a:t>Contrast limited adaptive histogram equalization.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DIN Alternate" panose="020B0500000000000000" pitchFamily="34" charset="77"/>
              </a:rPr>
              <a:t>Regular histogram equalization uses the </a:t>
            </a:r>
            <a:r>
              <a:rPr lang="en-US" sz="2400">
                <a:solidFill>
                  <a:srgbClr val="C00000"/>
                </a:solidFill>
                <a:latin typeface="DIN Alternate" panose="020B0500000000000000" pitchFamily="34" charset="77"/>
              </a:rPr>
              <a:t>global contrast </a:t>
            </a:r>
            <a:r>
              <a:rPr lang="en-US" sz="2400">
                <a:latin typeface="DIN Alternate" panose="020B0500000000000000" pitchFamily="34" charset="77"/>
              </a:rPr>
              <a:t>to stretch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DIN Alternate" panose="020B0500000000000000" pitchFamily="34" charset="77"/>
              </a:rPr>
              <a:t>The image is </a:t>
            </a:r>
            <a:r>
              <a:rPr lang="en-US" sz="2400">
                <a:solidFill>
                  <a:srgbClr val="C00000"/>
                </a:solidFill>
                <a:latin typeface="DIN Alternate" panose="020B0500000000000000" pitchFamily="34" charset="77"/>
              </a:rPr>
              <a:t>divided into smaller tiles</a:t>
            </a:r>
            <a:r>
              <a:rPr lang="en-US" sz="2400">
                <a:latin typeface="DIN Alternate" panose="020B0500000000000000" pitchFamily="34" charset="77"/>
              </a:rPr>
              <a:t>(usually 8*8) and then at each tiles, histogram equalization is performed.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DIN Alternate" panose="020B0500000000000000" pitchFamily="34" charset="77"/>
              </a:rPr>
              <a:t>To avoid the amplification of noise, </a:t>
            </a:r>
            <a:r>
              <a:rPr lang="en-US" sz="2400">
                <a:solidFill>
                  <a:srgbClr val="C00000"/>
                </a:solidFill>
                <a:latin typeface="DIN Alternate" panose="020B0500000000000000" pitchFamily="34" charset="77"/>
              </a:rPr>
              <a:t>contrast or clip limit </a:t>
            </a:r>
            <a:r>
              <a:rPr lang="en-US" sz="2400">
                <a:latin typeface="DIN Alternate" panose="020B0500000000000000" pitchFamily="34" charset="77"/>
              </a:rPr>
              <a:t>is applied.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DIN Alternate" panose="020B0500000000000000" pitchFamily="34" charset="77"/>
              </a:rPr>
              <a:t>At edges, CLAHE applies </a:t>
            </a:r>
            <a:r>
              <a:rPr lang="en-US" sz="2400">
                <a:solidFill>
                  <a:srgbClr val="C00000"/>
                </a:solidFill>
                <a:latin typeface="DIN Alternate" panose="020B0500000000000000" pitchFamily="34" charset="77"/>
              </a:rPr>
              <a:t>bilinear interpolation </a:t>
            </a:r>
            <a:r>
              <a:rPr lang="en-US" sz="2400">
                <a:latin typeface="DIN Alternate" panose="020B0500000000000000" pitchFamily="34" charset="77"/>
              </a:rPr>
              <a:t>to get the pixel information.</a:t>
            </a:r>
            <a:endParaRPr lang="en-GB" sz="3600">
              <a:latin typeface="DIN Alternate" panose="020B0500000000000000" pitchFamily="34" charset="77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2B57456-6127-CD47-990C-48C55362B843}"/>
              </a:ext>
            </a:extLst>
          </p:cNvPr>
          <p:cNvSpPr/>
          <p:nvPr/>
        </p:nvSpPr>
        <p:spPr>
          <a:xfrm>
            <a:off x="0" y="6489700"/>
            <a:ext cx="12192000" cy="368300"/>
          </a:xfrm>
          <a:prstGeom prst="rect">
            <a:avLst/>
          </a:prstGeom>
          <a:solidFill>
            <a:srgbClr val="F46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7CF99A-AFDE-40BF-A1A8-FA9D521D5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811" y="3426081"/>
            <a:ext cx="2532162" cy="261731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30A1B0B-118E-4D0F-9A2A-6A50748C356F}"/>
              </a:ext>
            </a:extLst>
          </p:cNvPr>
          <p:cNvSpPr/>
          <p:nvPr/>
        </p:nvSpPr>
        <p:spPr>
          <a:xfrm>
            <a:off x="5170405" y="4489192"/>
            <a:ext cx="821093" cy="37109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AC283-6468-4C1E-A825-1F46CE860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177" y="3442683"/>
            <a:ext cx="2532162" cy="26173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D04BCE-511D-40C8-ABB6-BB4EE8D6C285}"/>
              </a:ext>
            </a:extLst>
          </p:cNvPr>
          <p:cNvSpPr txBox="1"/>
          <p:nvPr/>
        </p:nvSpPr>
        <p:spPr>
          <a:xfrm>
            <a:off x="2279309" y="6016029"/>
            <a:ext cx="31941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Black Ring Removed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13E954-31C6-4C0C-A167-3ADC0D7D46D2}"/>
              </a:ext>
            </a:extLst>
          </p:cNvPr>
          <p:cNvSpPr txBox="1"/>
          <p:nvPr/>
        </p:nvSpPr>
        <p:spPr>
          <a:xfrm>
            <a:off x="6823029" y="6053635"/>
            <a:ext cx="31941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CLAHE Applied</a:t>
            </a:r>
          </a:p>
        </p:txBody>
      </p:sp>
    </p:spTree>
    <p:extLst>
      <p:ext uri="{BB962C8B-B14F-4D97-AF65-F5344CB8AC3E}">
        <p14:creationId xmlns:p14="http://schemas.microsoft.com/office/powerpoint/2010/main" val="12319957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1350</Words>
  <Application>Microsoft Office PowerPoint</Application>
  <PresentationFormat>Widescreen</PresentationFormat>
  <Paragraphs>341</Paragraphs>
  <Slides>28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DIN Alternate</vt:lpstr>
      <vt:lpstr>Wingdings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Carlos Reyes Hernández</dc:creator>
  <cp:lastModifiedBy>Kazi Saeed Alam</cp:lastModifiedBy>
  <cp:revision>411</cp:revision>
  <dcterms:created xsi:type="dcterms:W3CDTF">2021-12-02T10:37:58Z</dcterms:created>
  <dcterms:modified xsi:type="dcterms:W3CDTF">2022-01-08T09:37:37Z</dcterms:modified>
</cp:coreProperties>
</file>