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7559675" cx="10080625"/>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A4A3A4"/>
          </p15:clr>
        </p15:guide>
        <p15:guide id="2" pos="2880">
          <p15:clr>
            <a:srgbClr val="A4A3A4"/>
          </p15:clr>
        </p15:guide>
      </p15:sldGuideLst>
    </p:ext>
    <p:ext uri="{2D200454-40CA-4A62-9FC3-DE9A4176ACB9}">
      <p15:notesGuideLst>
        <p15:guide id="1" orient="horz" pos="2842">
          <p15:clr>
            <a:srgbClr val="A4A3A4"/>
          </p15:clr>
        </p15:guide>
        <p15:guide id="2" pos="18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3EE2A1-1FFC-4074-95F1-4ABCBAD9AED2}">
  <a:tblStyle styleId="{FB3EE2A1-1FFC-4074-95F1-4ABCBAD9AED2}"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EFF3E9"/>
          </a:solidFill>
        </a:fill>
      </a:tcStyle>
    </a:lastRow>
    <a:seCell>
      <a:tcTxStyle/>
    </a:seCell>
    <a:swCell>
      <a:tcTxStyle/>
    </a:swCell>
    <a:firstRow>
      <a:tcTxStyle b="on" i="off"/>
      <a:tcStyle>
        <a:fill>
          <a:solidFill>
            <a:srgbClr val="EFF3E9"/>
          </a:solidFill>
        </a:fill>
      </a:tcStyle>
    </a:firstRow>
    <a:neCell>
      <a:tcTxStyle/>
    </a:neCell>
    <a:nwCell>
      <a:tcTxStyle/>
    </a:nwCell>
  </a:tblStyle>
  <a:tblStyle styleId="{C2A92CB9-F466-4848-9651-9FB28722211C}"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C724099-2417-4B8F-A420-B541E853B62F}"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122AA8EE-84EF-42B2-852B-38DD3645B62B}" styleName="Table_3">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2880"/>
      </p:guideLst>
    </p:cSldViewPr>
  </p:slideViewPr>
  <p:notesViewPr>
    <p:cSldViewPr snapToGrid="0">
      <p:cViewPr varScale="1">
        <p:scale>
          <a:sx n="100" d="100"/>
          <a:sy n="100" d="100"/>
        </p:scale>
        <p:origin x="0" y="0"/>
      </p:cViewPr>
      <p:guideLst>
        <p:guide pos="2842" orient="horz"/>
        <p:guide pos="188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0984" y="4715406"/>
            <a:ext cx="5435708" cy="4465930"/>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1"/>
            <a:ext cx="2948902" cy="495872"/>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400" u="none" cap="none" strike="noStrike">
                <a:solidFill>
                  <a:srgbClr val="FFFFFF"/>
                </a:solidFill>
                <a:latin typeface="Verdana"/>
                <a:ea typeface="Verdana"/>
                <a:cs typeface="Verdana"/>
                <a:sym typeface="Verdana"/>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47253" y="1"/>
            <a:ext cx="2948902" cy="495872"/>
          </a:xfrm>
          <a:prstGeom prst="rect">
            <a:avLst/>
          </a:prstGeom>
          <a:noFill/>
          <a:ln>
            <a:noFill/>
          </a:ln>
        </p:spPr>
        <p:txBody>
          <a:bodyPr anchorCtr="0" anchor="t" bIns="0" lIns="0" spcFirstLastPara="1" rIns="0" wrap="square" tIns="0">
            <a:noAutofit/>
          </a:bodyPr>
          <a:lstStyle>
            <a:lvl1pPr lvl="0" marR="0" rtl="0" algn="r">
              <a:lnSpc>
                <a:spcPct val="101000"/>
              </a:lnSpc>
              <a:spcBef>
                <a:spcPts val="0"/>
              </a:spcBef>
              <a:spcAft>
                <a:spcPts val="0"/>
              </a:spcAft>
              <a:buSzPts val="1400"/>
              <a:buNone/>
              <a:defRPr b="1" i="0" sz="1400" u="none" cap="none" strike="noStrike">
                <a:solidFill>
                  <a:srgbClr val="FFFFFF"/>
                </a:solidFill>
                <a:latin typeface="Verdana"/>
                <a:ea typeface="Verdana"/>
                <a:cs typeface="Verdana"/>
                <a:sym typeface="Verdana"/>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430813"/>
            <a:ext cx="2948902" cy="495872"/>
          </a:xfrm>
          <a:prstGeom prst="rect">
            <a:avLst/>
          </a:prstGeom>
          <a:noFill/>
          <a:ln>
            <a:noFill/>
          </a:ln>
        </p:spPr>
        <p:txBody>
          <a:bodyPr anchorCtr="0" anchor="b" bIns="0" lIns="0" spcFirstLastPara="1" rIns="0" wrap="square" tIns="0">
            <a:noAutofit/>
          </a:bodyPr>
          <a:lstStyle>
            <a:lvl1pPr lvl="0" marR="0" rtl="0" algn="ctr">
              <a:lnSpc>
                <a:spcPct val="101000"/>
              </a:lnSpc>
              <a:spcBef>
                <a:spcPts val="0"/>
              </a:spcBef>
              <a:spcAft>
                <a:spcPts val="0"/>
              </a:spcAft>
              <a:buSzPts val="1400"/>
              <a:buNone/>
              <a:defRPr b="1" i="0" sz="1400" u="none" cap="none" strike="noStrike">
                <a:solidFill>
                  <a:srgbClr val="FFFFFF"/>
                </a:solidFill>
                <a:latin typeface="Verdana"/>
                <a:ea typeface="Verdana"/>
                <a:cs typeface="Verdana"/>
                <a:sym typeface="Verdana"/>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7253" y="9430813"/>
            <a:ext cx="2948902" cy="495872"/>
          </a:xfrm>
          <a:prstGeom prst="rect">
            <a:avLst/>
          </a:prstGeom>
          <a:noFill/>
          <a:ln>
            <a:noFill/>
          </a:ln>
        </p:spPr>
        <p:txBody>
          <a:bodyPr anchorCtr="0" anchor="b" bIns="0" lIns="0" spcFirstLastPara="1" rIns="0" wrap="square" tIns="0">
            <a:noAutofit/>
          </a:bodyPr>
          <a:lstStyle/>
          <a:p>
            <a:pPr indent="0" lvl="0" marL="0" marR="0" rtl="0" algn="r">
              <a:lnSpc>
                <a:spcPct val="101000"/>
              </a:lnSpc>
              <a:spcBef>
                <a:spcPts val="0"/>
              </a:spcBef>
              <a:spcAft>
                <a:spcPts val="0"/>
              </a:spcAft>
              <a:buNone/>
            </a:pPr>
            <a:fld id="{00000000-1234-1234-1234-123412341234}" type="slidenum">
              <a:rPr b="1" i="0" lang="en-US" sz="1400" u="none" cap="none" strike="noStrike">
                <a:solidFill>
                  <a:srgbClr val="FFFFFF"/>
                </a:solidFill>
                <a:latin typeface="Verdana"/>
                <a:ea typeface="Verdana"/>
                <a:cs typeface="Verdana"/>
                <a:sym typeface="Verdana"/>
              </a:rPr>
              <a:t>‹#›</a:t>
            </a:fld>
            <a:endParaRPr b="1" i="0" sz="1400" u="none" cap="none" strike="noStrike">
              <a:solidFill>
                <a:srgbClr val="FFFFFF"/>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 name="Google Shape;34;p1:notes"/>
          <p:cNvSpPr txBox="1"/>
          <p:nvPr>
            <p:ph idx="1" type="body"/>
          </p:nvPr>
        </p:nvSpPr>
        <p:spPr>
          <a:xfrm>
            <a:off x="680984" y="4715406"/>
            <a:ext cx="5435708" cy="446593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 name="Google Shape;35;p1:notes"/>
          <p:cNvSpPr txBox="1"/>
          <p:nvPr>
            <p:ph idx="12" type="sldNum"/>
          </p:nvPr>
        </p:nvSpPr>
        <p:spPr>
          <a:xfrm>
            <a:off x="3847253" y="9430813"/>
            <a:ext cx="2948902" cy="495872"/>
          </a:xfrm>
          <a:prstGeom prst="rect">
            <a:avLst/>
          </a:prstGeom>
          <a:noFill/>
          <a:ln>
            <a:noFill/>
          </a:ln>
        </p:spPr>
        <p:txBody>
          <a:bodyPr anchorCtr="0" anchor="b" bIns="0" lIns="0" spcFirstLastPara="1" rIns="0" wrap="square" tIns="0">
            <a:noAutofit/>
          </a:bodyPr>
          <a:lstStyle/>
          <a:p>
            <a:pPr indent="0" lvl="0" marL="0" rtl="0" algn="r">
              <a:lnSpc>
                <a:spcPct val="101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1" name="Google Shape;121;p10: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8" name="Google Shape;128;p11: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9" name="Google Shape;139;p12: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6" name="Google Shape;146;p13: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54" name="Google Shape;154;p14: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2" name="Google Shape;162;p15: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70" name="Google Shape;170;p16: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77" name="Google Shape;177;p17: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84" name="Google Shape;184;p18: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1" name="Google Shape;191;p19: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1" name="Google Shape;41;p2: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8" name="Google Shape;198;p20: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05" name="Google Shape;205;p21: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4" name="Google Shape;214;p22: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1" name="Google Shape;221;p23: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8" name="Google Shape;228;p24: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6" name="Google Shape;236;p25: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44" name="Google Shape;244;p26: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52" name="Google Shape;252;p27: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60" name="Google Shape;260;p28: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68" name="Google Shape;268;p29: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8" name="Google Shape;48;p3: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76" name="Google Shape;276;p30: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4" name="Google Shape;284;p31: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2: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2" name="Google Shape;292;p32: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00" name="Google Shape;300;p33: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0" name="Google Shape;310;p34: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 name="Google Shape;61;p4: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1" name="Google Shape;71;p5: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1" name="Google Shape;81;p6: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6" name="Google Shape;96;p7: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7" name="Google Shape;107;p8: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0984" y="4715406"/>
            <a:ext cx="5435708" cy="446593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4" name="Google Shape;114;p9:notes"/>
          <p:cNvSpPr/>
          <p:nvPr>
            <p:ph idx="2" type="sldImg"/>
          </p:nvPr>
        </p:nvSpPr>
        <p:spPr>
          <a:xfrm>
            <a:off x="917575" y="752475"/>
            <a:ext cx="4960938" cy="37226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56044" y="1996446"/>
            <a:ext cx="8568531" cy="1620430"/>
          </a:xfrm>
          <a:prstGeom prst="rect">
            <a:avLst/>
          </a:prstGeom>
          <a:noFill/>
          <a:ln>
            <a:noFill/>
          </a:ln>
        </p:spPr>
        <p:txBody>
          <a:bodyPr anchorCtr="0" anchor="ctr" bIns="50375" lIns="100775" spcFirstLastPara="1" rIns="100775" wrap="square" tIns="50375">
            <a:normAutofit/>
          </a:bodyPr>
          <a:lstStyle>
            <a:lvl1pPr lvl="0" algn="ctr">
              <a:spcBef>
                <a:spcPts val="0"/>
              </a:spcBef>
              <a:spcAft>
                <a:spcPts val="0"/>
              </a:spcAft>
              <a:buClr>
                <a:schemeClr val="dk1"/>
              </a:buClr>
              <a:buSzPts val="49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950491" y="4241859"/>
            <a:ext cx="8568530" cy="1931917"/>
          </a:xfrm>
          <a:prstGeom prst="rect">
            <a:avLst/>
          </a:prstGeom>
          <a:noFill/>
          <a:ln>
            <a:noFill/>
          </a:ln>
        </p:spPr>
        <p:txBody>
          <a:bodyPr anchorCtr="0" anchor="t" bIns="50375" lIns="100775" spcFirstLastPara="1" rIns="100775" wrap="square" tIns="50375">
            <a:normAutofit/>
          </a:bodyPr>
          <a:lstStyle>
            <a:lvl1pPr lvl="0" algn="ctr">
              <a:spcBef>
                <a:spcPts val="700"/>
              </a:spcBef>
              <a:spcAft>
                <a:spcPts val="0"/>
              </a:spcAft>
              <a:buClr>
                <a:srgbClr val="888888"/>
              </a:buClr>
              <a:buSzPts val="3500"/>
              <a:buNone/>
              <a:defRPr>
                <a:solidFill>
                  <a:srgbClr val="888888"/>
                </a:solidFill>
              </a:defRPr>
            </a:lvl1pPr>
            <a:lvl2pPr lvl="1" algn="ctr">
              <a:spcBef>
                <a:spcPts val="620"/>
              </a:spcBef>
              <a:spcAft>
                <a:spcPts val="0"/>
              </a:spcAft>
              <a:buClr>
                <a:srgbClr val="888888"/>
              </a:buClr>
              <a:buSzPts val="3100"/>
              <a:buNone/>
              <a:defRPr>
                <a:solidFill>
                  <a:srgbClr val="888888"/>
                </a:solidFill>
              </a:defRPr>
            </a:lvl2pPr>
            <a:lvl3pPr lvl="2" algn="ctr">
              <a:spcBef>
                <a:spcPts val="520"/>
              </a:spcBef>
              <a:spcAft>
                <a:spcPts val="0"/>
              </a:spcAft>
              <a:buClr>
                <a:srgbClr val="888888"/>
              </a:buClr>
              <a:buSzPts val="26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p:txBody>
      </p:sp>
      <p:sp>
        <p:nvSpPr>
          <p:cNvPr id="18" name="Google Shape;18;p2"/>
          <p:cNvSpPr txBox="1"/>
          <p:nvPr>
            <p:ph idx="10" type="dt"/>
          </p:nvPr>
        </p:nvSpPr>
        <p:spPr>
          <a:xfrm>
            <a:off x="504031" y="7006699"/>
            <a:ext cx="2352146" cy="402483"/>
          </a:xfrm>
          <a:prstGeom prst="rect">
            <a:avLst/>
          </a:prstGeom>
          <a:noFill/>
          <a:ln>
            <a:noFill/>
          </a:ln>
        </p:spPr>
        <p:txBody>
          <a:bodyPr anchorCtr="0" anchor="ctr" bIns="50375" lIns="100775" spcFirstLastPara="1" rIns="1007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444214" y="7006699"/>
            <a:ext cx="3192198" cy="402483"/>
          </a:xfrm>
          <a:prstGeom prst="rect">
            <a:avLst/>
          </a:prstGeom>
          <a:noFill/>
          <a:ln>
            <a:noFill/>
          </a:ln>
        </p:spPr>
        <p:txBody>
          <a:bodyPr anchorCtr="0" anchor="ctr" bIns="50375" lIns="100775" spcFirstLastPara="1" rIns="100775" wrap="square" tIns="50375">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b="0" l="0" r="0" t="0"/>
          <a:stretch/>
        </p:blipFill>
        <p:spPr>
          <a:xfrm>
            <a:off x="0" y="5405967"/>
            <a:ext cx="10080625" cy="2153708"/>
          </a:xfrm>
          <a:prstGeom prst="rect">
            <a:avLst/>
          </a:prstGeom>
          <a:noFill/>
          <a:ln>
            <a:noFill/>
          </a:ln>
        </p:spPr>
      </p:pic>
      <p:pic>
        <p:nvPicPr>
          <p:cNvPr descr="http://www.udg.edu/Portals/186/Users/252/08/508/centrat_p.png" id="22" name="Google Shape;22;p2"/>
          <p:cNvPicPr preferRelativeResize="0"/>
          <p:nvPr/>
        </p:nvPicPr>
        <p:blipFill rotWithShape="1">
          <a:blip r:embed="rId3">
            <a:alphaModFix/>
          </a:blip>
          <a:srcRect b="0" l="0" r="0" t="0"/>
          <a:stretch/>
        </p:blipFill>
        <p:spPr>
          <a:xfrm>
            <a:off x="190901" y="6173776"/>
            <a:ext cx="2444403" cy="618090"/>
          </a:xfrm>
          <a:prstGeom prst="rect">
            <a:avLst/>
          </a:prstGeom>
          <a:noFill/>
          <a:ln>
            <a:noFill/>
          </a:ln>
        </p:spPr>
      </p:pic>
      <p:pic>
        <p:nvPicPr>
          <p:cNvPr id="23" name="Google Shape;23;p2"/>
          <p:cNvPicPr preferRelativeResize="0"/>
          <p:nvPr/>
        </p:nvPicPr>
        <p:blipFill rotWithShape="1">
          <a:blip r:embed="rId4">
            <a:alphaModFix/>
          </a:blip>
          <a:srcRect b="0" l="0" r="0" t="0"/>
          <a:stretch/>
        </p:blipFill>
        <p:spPr>
          <a:xfrm>
            <a:off x="3611559" y="610547"/>
            <a:ext cx="2857500" cy="857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a:bodyPr>
          <a:lstStyle>
            <a:lvl1pPr lvl="0" algn="ctr">
              <a:spcBef>
                <a:spcPts val="0"/>
              </a:spcBef>
              <a:spcAft>
                <a:spcPts val="0"/>
              </a:spcAft>
              <a:buClr>
                <a:schemeClr val="dk1"/>
              </a:buClr>
              <a:buSzPts val="49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7" name="Google Shape;27;p3"/>
          <p:cNvPicPr preferRelativeResize="0"/>
          <p:nvPr/>
        </p:nvPicPr>
        <p:blipFill rotWithShape="1">
          <a:blip r:embed="rId2">
            <a:alphaModFix/>
          </a:blip>
          <a:srcRect b="50000" l="0" r="14209" t="0"/>
          <a:stretch/>
        </p:blipFill>
        <p:spPr>
          <a:xfrm>
            <a:off x="0" y="1042320"/>
            <a:ext cx="10080625" cy="136494"/>
          </a:xfrm>
          <a:prstGeom prst="rect">
            <a:avLst/>
          </a:prstGeom>
          <a:noFill/>
          <a:ln>
            <a:noFill/>
          </a:ln>
        </p:spPr>
      </p:pic>
      <p:pic>
        <p:nvPicPr>
          <p:cNvPr id="28" name="Google Shape;28;p3"/>
          <p:cNvPicPr preferRelativeResize="0"/>
          <p:nvPr/>
        </p:nvPicPr>
        <p:blipFill rotWithShape="1">
          <a:blip r:embed="rId3">
            <a:alphaModFix/>
          </a:blip>
          <a:srcRect b="0" l="0" r="0" t="0"/>
          <a:stretch/>
        </p:blipFill>
        <p:spPr>
          <a:xfrm>
            <a:off x="60147" y="195256"/>
            <a:ext cx="685179" cy="421475"/>
          </a:xfrm>
          <a:prstGeom prst="rect">
            <a:avLst/>
          </a:prstGeom>
          <a:noFill/>
          <a:ln>
            <a:noFill/>
          </a:ln>
        </p:spPr>
      </p:pic>
      <p:pic>
        <p:nvPicPr>
          <p:cNvPr id="29" name="Google Shape;29;p3"/>
          <p:cNvPicPr preferRelativeResize="0"/>
          <p:nvPr/>
        </p:nvPicPr>
        <p:blipFill rotWithShape="1">
          <a:blip r:embed="rId4">
            <a:alphaModFix/>
          </a:blip>
          <a:srcRect b="0" l="0" r="0" t="0"/>
          <a:stretch/>
        </p:blipFill>
        <p:spPr>
          <a:xfrm>
            <a:off x="60147" y="6891768"/>
            <a:ext cx="955546" cy="632343"/>
          </a:xfrm>
          <a:prstGeom prst="rect">
            <a:avLst/>
          </a:prstGeom>
          <a:noFill/>
          <a:ln>
            <a:noFill/>
          </a:ln>
        </p:spPr>
      </p:pic>
      <p:pic>
        <p:nvPicPr>
          <p:cNvPr id="30" name="Google Shape;30;p3"/>
          <p:cNvPicPr preferRelativeResize="0"/>
          <p:nvPr/>
        </p:nvPicPr>
        <p:blipFill rotWithShape="1">
          <a:blip r:embed="rId5">
            <a:alphaModFix/>
          </a:blip>
          <a:srcRect b="0" l="3238" r="0" t="0"/>
          <a:stretch/>
        </p:blipFill>
        <p:spPr>
          <a:xfrm>
            <a:off x="50006" y="617754"/>
            <a:ext cx="693146" cy="255598"/>
          </a:xfrm>
          <a:prstGeom prst="rect">
            <a:avLst/>
          </a:prstGeom>
          <a:noFill/>
          <a:ln>
            <a:noFill/>
          </a:ln>
        </p:spPr>
      </p:pic>
      <p:sp>
        <p:nvSpPr>
          <p:cNvPr id="31" name="Google Shape;31;p3"/>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lvl1pPr indent="0" lvl="0"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1pPr>
            <a:lvl2pPr indent="0" lvl="1"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2pPr>
            <a:lvl3pPr indent="0" lvl="2"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3pPr>
            <a:lvl4pPr indent="0" lvl="3"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4pPr>
            <a:lvl5pPr indent="0" lvl="4"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5pPr>
            <a:lvl6pPr indent="0" lvl="5"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6pPr>
            <a:lvl7pPr indent="0" lvl="6"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7pPr>
            <a:lvl8pPr indent="0" lvl="7"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8pPr>
            <a:lvl9pPr indent="0" lvl="8" mar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04031" y="302737"/>
            <a:ext cx="9072563" cy="1259946"/>
          </a:xfrm>
          <a:prstGeom prst="rect">
            <a:avLst/>
          </a:prstGeom>
          <a:noFill/>
          <a:ln>
            <a:noFill/>
          </a:ln>
        </p:spPr>
        <p:txBody>
          <a:bodyPr anchorCtr="0" anchor="ctr" bIns="50375" lIns="100775" spcFirstLastPara="1" rIns="100775" wrap="square" tIns="50375">
            <a:normAutofit/>
          </a:bodyPr>
          <a:lstStyle>
            <a:lvl1pPr lvl="0" marR="0" rtl="0" algn="ctr">
              <a:spcBef>
                <a:spcPts val="0"/>
              </a:spcBef>
              <a:spcAft>
                <a:spcPts val="0"/>
              </a:spcAft>
              <a:buClr>
                <a:schemeClr val="dk1"/>
              </a:buClr>
              <a:buSzPts val="4900"/>
              <a:buFont typeface="Calibri"/>
              <a:buNone/>
              <a:defRPr b="0" i="0" sz="4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04031" y="1763925"/>
            <a:ext cx="9072563" cy="4989036"/>
          </a:xfrm>
          <a:prstGeom prst="rect">
            <a:avLst/>
          </a:prstGeom>
          <a:noFill/>
          <a:ln>
            <a:noFill/>
          </a:ln>
        </p:spPr>
        <p:txBody>
          <a:bodyPr anchorCtr="0" anchor="t" bIns="50375" lIns="100775" spcFirstLastPara="1" rIns="100775" wrap="square" tIns="50375">
            <a:normAutofit/>
          </a:bodyPr>
          <a:lstStyle>
            <a:lvl1pPr indent="-450850" lvl="0" marL="457200" marR="0" rtl="0" algn="l">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1pPr>
            <a:lvl2pPr indent="-425450" lvl="1" marL="914400" marR="0" rtl="0" algn="l">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393700" lvl="2" marL="13716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04031" y="7006699"/>
            <a:ext cx="2352146" cy="402483"/>
          </a:xfrm>
          <a:prstGeom prst="rect">
            <a:avLst/>
          </a:prstGeom>
          <a:noFill/>
          <a:ln>
            <a:noFill/>
          </a:ln>
        </p:spPr>
        <p:txBody>
          <a:bodyPr anchorCtr="0" anchor="ctr" bIns="50375" lIns="100775" spcFirstLastPara="1" rIns="100775" wrap="square" tIns="50375">
            <a:noAutofit/>
          </a:bodyPr>
          <a:lstStyle>
            <a:lvl1pPr lvl="0" marR="0" rtl="0" algn="l">
              <a:lnSpc>
                <a:spcPct val="93000"/>
              </a:lnSpc>
              <a:spcBef>
                <a:spcPts val="0"/>
              </a:spcBef>
              <a:spcAft>
                <a:spcPts val="0"/>
              </a:spcAft>
              <a:buSzPts val="1400"/>
              <a:buNone/>
              <a:defRPr b="0" i="0" sz="1300" u="none" cap="none" strike="noStrike">
                <a:solidFill>
                  <a:srgbClr val="888888"/>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444214" y="7006699"/>
            <a:ext cx="3192198" cy="402483"/>
          </a:xfrm>
          <a:prstGeom prst="rect">
            <a:avLst/>
          </a:prstGeom>
          <a:noFill/>
          <a:ln>
            <a:noFill/>
          </a:ln>
        </p:spPr>
        <p:txBody>
          <a:bodyPr anchorCtr="0" anchor="ctr" bIns="50375" lIns="100775" spcFirstLastPara="1" rIns="100775" wrap="square" tIns="50375">
            <a:noAutofit/>
          </a:bodyPr>
          <a:lstStyle>
            <a:lvl1pPr lvl="0" marR="0" rtl="0" algn="ctr">
              <a:lnSpc>
                <a:spcPct val="93000"/>
              </a:lnSpc>
              <a:spcBef>
                <a:spcPts val="0"/>
              </a:spcBef>
              <a:spcAft>
                <a:spcPts val="0"/>
              </a:spcAft>
              <a:buSzPts val="1400"/>
              <a:buNone/>
              <a:defRPr b="0" i="0" sz="1300" u="none" cap="none" strike="noStrike">
                <a:solidFill>
                  <a:srgbClr val="888888"/>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lvl1pPr indent="0" lvl="0"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1pPr>
            <a:lvl2pPr indent="0" lvl="1"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2pPr>
            <a:lvl3pPr indent="0" lvl="2"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3pPr>
            <a:lvl4pPr indent="0" lvl="3"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4pPr>
            <a:lvl5pPr indent="0" lvl="4"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5pPr>
            <a:lvl6pPr indent="0" lvl="5"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6pPr>
            <a:lvl7pPr indent="0" lvl="6"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7pPr>
            <a:lvl8pPr indent="0" lvl="7"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8pPr>
            <a:lvl9pPr indent="0" lvl="8" marL="0" marR="0" rtl="0" algn="r">
              <a:lnSpc>
                <a:spcPct val="93000"/>
              </a:lnSpc>
              <a:spcBef>
                <a:spcPts val="0"/>
              </a:spcBef>
              <a:spcAft>
                <a:spcPts val="0"/>
              </a:spcAft>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6.jpg"/><Relationship Id="rId5" Type="http://schemas.openxmlformats.org/officeDocument/2006/relationships/image" Target="../media/image1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8.jpg"/><Relationship Id="rId6"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4"/>
          <p:cNvSpPr txBox="1"/>
          <p:nvPr>
            <p:ph idx="1" type="subTitle"/>
          </p:nvPr>
        </p:nvSpPr>
        <p:spPr>
          <a:xfrm>
            <a:off x="950491" y="4241859"/>
            <a:ext cx="8568530" cy="1931917"/>
          </a:xfrm>
          <a:prstGeom prst="rect">
            <a:avLst/>
          </a:prstGeom>
          <a:noFill/>
          <a:ln>
            <a:noFill/>
          </a:ln>
        </p:spPr>
        <p:txBody>
          <a:bodyPr anchorCtr="0" anchor="t" bIns="50375" lIns="100775" spcFirstLastPara="1" rIns="100775" wrap="square" tIns="50375">
            <a:normAutofit/>
          </a:bodyPr>
          <a:lstStyle/>
          <a:p>
            <a:pPr indent="0" lvl="0" marL="0" rtl="0" algn="ctr">
              <a:spcBef>
                <a:spcPts val="0"/>
              </a:spcBef>
              <a:spcAft>
                <a:spcPts val="0"/>
              </a:spcAft>
              <a:buClr>
                <a:srgbClr val="888888"/>
              </a:buClr>
              <a:buSzPts val="2800"/>
              <a:buNone/>
            </a:pPr>
            <a:r>
              <a:rPr lang="en-US" sz="2800"/>
              <a:t>Kazi Saeed Alam, Gonzalo Esteban Mosquera Rojas</a:t>
            </a:r>
            <a:endParaRPr sz="2800"/>
          </a:p>
        </p:txBody>
      </p:sp>
      <p:sp>
        <p:nvSpPr>
          <p:cNvPr id="38" name="Google Shape;38;p4"/>
          <p:cNvSpPr txBox="1"/>
          <p:nvPr>
            <p:ph type="ctrTitle"/>
          </p:nvPr>
        </p:nvSpPr>
        <p:spPr>
          <a:xfrm>
            <a:off x="756044" y="1996446"/>
            <a:ext cx="8568531" cy="1620430"/>
          </a:xfrm>
          <a:prstGeom prst="rect">
            <a:avLst/>
          </a:prstGeom>
          <a:noFill/>
          <a:ln>
            <a:noFill/>
          </a:ln>
        </p:spPr>
        <p:txBody>
          <a:bodyPr anchorCtr="0" anchor="ctr" bIns="50375" lIns="100775" spcFirstLastPara="1" rIns="100775" wrap="square" tIns="50375">
            <a:normAutofit/>
          </a:bodyPr>
          <a:lstStyle/>
          <a:p>
            <a:pPr indent="0" lvl="0" marL="0" rtl="0" algn="ctr">
              <a:spcBef>
                <a:spcPts val="0"/>
              </a:spcBef>
              <a:spcAft>
                <a:spcPts val="0"/>
              </a:spcAft>
              <a:buClr>
                <a:schemeClr val="dk1"/>
              </a:buClr>
              <a:buSzPts val="4900"/>
              <a:buFont typeface="Calibri"/>
              <a:buNone/>
            </a:pPr>
            <a:r>
              <a:rPr lang="en-US"/>
              <a:t>CAD Project: Skin Lesion Classification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a:bodyPr>
          <a:lstStyle/>
          <a:p>
            <a:pPr indent="0" lvl="0" marL="0" rtl="0" algn="ctr">
              <a:spcBef>
                <a:spcPts val="0"/>
              </a:spcBef>
              <a:spcAft>
                <a:spcPts val="0"/>
              </a:spcAft>
              <a:buClr>
                <a:schemeClr val="dk1"/>
              </a:buClr>
              <a:buSzPts val="4200"/>
              <a:buFont typeface="Calibri"/>
              <a:buNone/>
            </a:pPr>
            <a:r>
              <a:rPr lang="en-US" sz="4200"/>
              <a:t>Feature extraction: LBP Texture features</a:t>
            </a:r>
            <a:endParaRPr sz="4200"/>
          </a:p>
        </p:txBody>
      </p:sp>
      <p:sp>
        <p:nvSpPr>
          <p:cNvPr id="124" name="Google Shape;124;p13"/>
          <p:cNvSpPr txBox="1"/>
          <p:nvPr>
            <p:ph idx="1" type="body"/>
          </p:nvPr>
        </p:nvSpPr>
        <p:spPr>
          <a:xfrm>
            <a:off x="504030" y="206427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LBP concatenated histograms for 3 cases (P,R): (8,1), (16,2), (24,3).</a:t>
            </a:r>
            <a:endParaRPr/>
          </a:p>
          <a:p>
            <a:pPr indent="-377979" lvl="0" marL="377979" rtl="0" algn="just">
              <a:spcBef>
                <a:spcPts val="560"/>
              </a:spcBef>
              <a:spcAft>
                <a:spcPts val="0"/>
              </a:spcAft>
              <a:buClr>
                <a:schemeClr val="dk1"/>
              </a:buClr>
              <a:buSzPts val="2800"/>
              <a:buChar char="•"/>
            </a:pPr>
            <a:r>
              <a:rPr lang="en-US"/>
              <a:t>Number of features: 54</a:t>
            </a:r>
            <a:endParaRPr/>
          </a:p>
          <a:p>
            <a:pPr indent="0" lvl="0" marL="0" rtl="0" algn="just">
              <a:spcBef>
                <a:spcPts val="560"/>
              </a:spcBef>
              <a:spcAft>
                <a:spcPts val="0"/>
              </a:spcAft>
              <a:buClr>
                <a:schemeClr val="dk1"/>
              </a:buClr>
              <a:buSzPts val="2800"/>
              <a:buNone/>
            </a:pPr>
            <a:r>
              <a:t/>
            </a:r>
            <a:endParaRPr/>
          </a:p>
          <a:p>
            <a:pPr indent="-377979" lvl="0" marL="377979" rtl="0" algn="just">
              <a:spcBef>
                <a:spcPts val="560"/>
              </a:spcBef>
              <a:spcAft>
                <a:spcPts val="0"/>
              </a:spcAft>
              <a:buClr>
                <a:schemeClr val="dk1"/>
              </a:buClr>
              <a:buSzPts val="2800"/>
              <a:buChar char="•"/>
            </a:pPr>
            <a:r>
              <a:rPr lang="en-US"/>
              <a:t>Statistics of LBP histograms for the 3 chosen cases: mean, std, kurtosis, skew, entropy:</a:t>
            </a:r>
            <a:endParaRPr/>
          </a:p>
          <a:p>
            <a:pPr indent="-377979" lvl="0" marL="377979" rtl="0" algn="just">
              <a:spcBef>
                <a:spcPts val="560"/>
              </a:spcBef>
              <a:spcAft>
                <a:spcPts val="0"/>
              </a:spcAft>
              <a:buClr>
                <a:schemeClr val="dk1"/>
              </a:buClr>
              <a:buSzPts val="2800"/>
              <a:buChar char="•"/>
            </a:pPr>
            <a:r>
              <a:rPr lang="en-US"/>
              <a:t>Number of features 15</a:t>
            </a:r>
            <a:endParaRPr/>
          </a:p>
        </p:txBody>
      </p:sp>
      <p:sp>
        <p:nvSpPr>
          <p:cNvPr id="125" name="Google Shape;125;p13"/>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Feature Extraction: SIFT + BoW</a:t>
            </a:r>
            <a:endParaRPr/>
          </a:p>
        </p:txBody>
      </p:sp>
      <p:sp>
        <p:nvSpPr>
          <p:cNvPr id="131" name="Google Shape;131;p14"/>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l">
              <a:spcBef>
                <a:spcPts val="0"/>
              </a:spcBef>
              <a:spcAft>
                <a:spcPts val="0"/>
              </a:spcAft>
              <a:buClr>
                <a:schemeClr val="dk1"/>
              </a:buClr>
              <a:buSzPts val="2800"/>
              <a:buChar char="•"/>
            </a:pPr>
            <a:r>
              <a:rPr lang="en-US"/>
              <a:t>200 randomly chosen images are used for vocabulary creation</a:t>
            </a:r>
            <a:endParaRPr/>
          </a:p>
          <a:p>
            <a:pPr indent="-377979" lvl="0" marL="377979" rtl="0" algn="l">
              <a:spcBef>
                <a:spcPts val="560"/>
              </a:spcBef>
              <a:spcAft>
                <a:spcPts val="0"/>
              </a:spcAft>
              <a:buClr>
                <a:schemeClr val="dk1"/>
              </a:buClr>
              <a:buSzPts val="2800"/>
              <a:buChar char="•"/>
            </a:pPr>
            <a:r>
              <a:rPr lang="en-US"/>
              <a:t>The number of clusters for BoW was kept 200 (Features)</a:t>
            </a:r>
            <a:endParaRPr/>
          </a:p>
          <a:p>
            <a:pPr indent="-377979" lvl="0" marL="377979" rtl="0" algn="l">
              <a:spcBef>
                <a:spcPts val="560"/>
              </a:spcBef>
              <a:spcAft>
                <a:spcPts val="0"/>
              </a:spcAft>
              <a:buClr>
                <a:schemeClr val="dk1"/>
              </a:buClr>
              <a:buSzPts val="2800"/>
              <a:buChar char="•"/>
            </a:pPr>
            <a:r>
              <a:rPr lang="en-US"/>
              <a:t>Dense sift descriptors were used</a:t>
            </a:r>
            <a:endParaRPr/>
          </a:p>
          <a:p>
            <a:pPr indent="-377979" lvl="0" marL="377979" rtl="0" algn="l">
              <a:spcBef>
                <a:spcPts val="560"/>
              </a:spcBef>
              <a:spcAft>
                <a:spcPts val="0"/>
              </a:spcAft>
              <a:buClr>
                <a:schemeClr val="dk1"/>
              </a:buClr>
              <a:buSzPts val="2800"/>
              <a:buChar char="•"/>
            </a:pPr>
            <a:r>
              <a:rPr lang="en-US"/>
              <a:t>Total number of features: 500</a:t>
            </a:r>
            <a:endParaRPr/>
          </a:p>
        </p:txBody>
      </p:sp>
      <p:sp>
        <p:nvSpPr>
          <p:cNvPr id="132" name="Google Shape;132;p14"/>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pSp>
        <p:nvGrpSpPr>
          <p:cNvPr id="133" name="Google Shape;133;p14"/>
          <p:cNvGrpSpPr/>
          <p:nvPr/>
        </p:nvGrpSpPr>
        <p:grpSpPr>
          <a:xfrm>
            <a:off x="1989661" y="4259897"/>
            <a:ext cx="6516759" cy="2879267"/>
            <a:chOff x="2005563" y="3450321"/>
            <a:chExt cx="6516759" cy="2879267"/>
          </a:xfrm>
        </p:grpSpPr>
        <p:cxnSp>
          <p:nvCxnSpPr>
            <p:cNvPr id="134" name="Google Shape;134;p14"/>
            <p:cNvCxnSpPr>
              <a:endCxn id="135" idx="1"/>
            </p:cNvCxnSpPr>
            <p:nvPr/>
          </p:nvCxnSpPr>
          <p:spPr>
            <a:xfrm flipH="1" rot="10800000">
              <a:off x="4760755" y="4889955"/>
              <a:ext cx="882300" cy="19500"/>
            </a:xfrm>
            <a:prstGeom prst="straightConnector1">
              <a:avLst/>
            </a:prstGeom>
            <a:noFill/>
            <a:ln cap="flat" cmpd="sng" w="76200">
              <a:solidFill>
                <a:schemeClr val="dk1"/>
              </a:solidFill>
              <a:prstDash val="solid"/>
              <a:round/>
              <a:headEnd len="sm" w="sm" type="none"/>
              <a:tailEnd len="med" w="med" type="triangle"/>
            </a:ln>
          </p:spPr>
        </p:cxnSp>
        <p:pic>
          <p:nvPicPr>
            <p:cNvPr id="136" name="Google Shape;136;p14"/>
            <p:cNvPicPr preferRelativeResize="0"/>
            <p:nvPr/>
          </p:nvPicPr>
          <p:blipFill rotWithShape="1">
            <a:blip r:embed="rId3">
              <a:alphaModFix/>
            </a:blip>
            <a:srcRect b="0" l="0" r="0" t="0"/>
            <a:stretch/>
          </p:blipFill>
          <p:spPr>
            <a:xfrm>
              <a:off x="2005563" y="3462957"/>
              <a:ext cx="2755279" cy="2755279"/>
            </a:xfrm>
            <a:prstGeom prst="rect">
              <a:avLst/>
            </a:prstGeom>
            <a:noFill/>
            <a:ln>
              <a:noFill/>
            </a:ln>
          </p:spPr>
        </p:pic>
        <p:pic>
          <p:nvPicPr>
            <p:cNvPr id="135" name="Google Shape;135;p14"/>
            <p:cNvPicPr preferRelativeResize="0"/>
            <p:nvPr/>
          </p:nvPicPr>
          <p:blipFill rotWithShape="1">
            <a:blip r:embed="rId4">
              <a:alphaModFix/>
            </a:blip>
            <a:srcRect b="0" l="0" r="0" t="0"/>
            <a:stretch/>
          </p:blipFill>
          <p:spPr>
            <a:xfrm>
              <a:off x="5643055" y="3450321"/>
              <a:ext cx="2879267" cy="2879267"/>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Scheme Diagram </a:t>
            </a:r>
            <a:endParaRPr/>
          </a:p>
        </p:txBody>
      </p:sp>
      <p:sp>
        <p:nvSpPr>
          <p:cNvPr id="142" name="Google Shape;142;p15"/>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descr="Diagram&#10;&#10;Description automatically generated" id="143" name="Google Shape;143;p15"/>
          <p:cNvPicPr preferRelativeResize="0"/>
          <p:nvPr/>
        </p:nvPicPr>
        <p:blipFill rotWithShape="1">
          <a:blip r:embed="rId3">
            <a:alphaModFix/>
          </a:blip>
          <a:srcRect b="0" l="0" r="0" t="0"/>
          <a:stretch/>
        </p:blipFill>
        <p:spPr>
          <a:xfrm>
            <a:off x="1028639" y="1815507"/>
            <a:ext cx="8700355" cy="4307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35280" y="231789"/>
            <a:ext cx="10134040"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Two class problem: Results (I)</a:t>
            </a:r>
            <a:endParaRPr sz="4400"/>
          </a:p>
        </p:txBody>
      </p:sp>
      <p:sp>
        <p:nvSpPr>
          <p:cNvPr id="149" name="Google Shape;149;p16"/>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150" name="Google Shape;150;p16"/>
          <p:cNvGraphicFramePr/>
          <p:nvPr/>
        </p:nvGraphicFramePr>
        <p:xfrm>
          <a:off x="239552" y="2043100"/>
          <a:ext cx="3000000" cy="3000000"/>
        </p:xfrm>
        <a:graphic>
          <a:graphicData uri="http://schemas.openxmlformats.org/drawingml/2006/table">
            <a:tbl>
              <a:tblPr>
                <a:noFill/>
                <a:tableStyleId>{FB3EE2A1-1FFC-4074-95F1-4ABCBAD9AED2}</a:tableStyleId>
              </a:tblPr>
              <a:tblGrid>
                <a:gridCol w="1181950"/>
                <a:gridCol w="1002825"/>
                <a:gridCol w="848050"/>
                <a:gridCol w="689925"/>
                <a:gridCol w="689925"/>
                <a:gridCol w="752650"/>
                <a:gridCol w="713775"/>
                <a:gridCol w="706100"/>
                <a:gridCol w="587175"/>
                <a:gridCol w="848050"/>
                <a:gridCol w="819275"/>
                <a:gridCol w="761800"/>
              </a:tblGrid>
              <a:tr h="398225">
                <a:tc rowSpan="2">
                  <a:txBody>
                    <a:bodyPr/>
                    <a:lstStyle/>
                    <a:p>
                      <a:pPr indent="0" lvl="0" marL="0" marR="0" rtl="0" algn="ctr">
                        <a:spcBef>
                          <a:spcPts val="0"/>
                        </a:spcBef>
                        <a:spcAft>
                          <a:spcPts val="0"/>
                        </a:spcAft>
                        <a:buNone/>
                      </a:pPr>
                      <a:r>
                        <a:rPr b="1" lang="en-US" sz="1450" u="none" cap="none" strike="noStrike"/>
                        <a:t>Features</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SVM</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LR</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Gboost</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RF</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Adaboost</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Decision Trees</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XGBoost</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Naive Bayes</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KNN</a:t>
                      </a:r>
                      <a:endParaRPr b="1" i="0" sz="1450" u="none" cap="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cap="none" strike="noStrike">
                          <a:solidFill>
                            <a:srgbClr val="000000"/>
                          </a:solidFill>
                          <a:latin typeface="Calibri"/>
                          <a:ea typeface="Calibri"/>
                          <a:cs typeface="Calibri"/>
                          <a:sym typeface="Calibri"/>
                        </a:rPr>
                        <a:t>Ensemble</a:t>
                      </a:r>
                      <a:endParaRPr b="1" i="0" sz="1450" u="none" cap="none" strike="noStrike">
                        <a:solidFill>
                          <a:srgbClr val="000000"/>
                        </a:solidFill>
                        <a:latin typeface="Calibri"/>
                        <a:ea typeface="Calibri"/>
                        <a:cs typeface="Calibri"/>
                        <a:sym typeface="Calibri"/>
                      </a:endParaRPr>
                    </a:p>
                  </a:txBody>
                  <a:tcPr marT="7625" marB="0" marR="7625" marL="7625" anchor="b"/>
                </a:tc>
                <a:tc hMerge="1"/>
              </a:tr>
              <a:tr h="39822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i="0" lang="en-US" sz="1450" u="none" cap="none" strike="noStrike">
                          <a:solidFill>
                            <a:srgbClr val="000000"/>
                          </a:solidFill>
                          <a:latin typeface="Calibri"/>
                          <a:ea typeface="Calibri"/>
                          <a:cs typeface="Calibri"/>
                          <a:sym typeface="Calibri"/>
                        </a:rPr>
                        <a:t>Bagging</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i="0" lang="en-US" sz="1450" u="none" cap="none" strike="noStrike">
                          <a:solidFill>
                            <a:srgbClr val="000000"/>
                          </a:solidFill>
                          <a:latin typeface="Calibri"/>
                          <a:ea typeface="Calibri"/>
                          <a:cs typeface="Calibri"/>
                          <a:sym typeface="Calibri"/>
                        </a:rPr>
                        <a:t>Stacking</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CH</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0,674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0,768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0,801</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0,765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0,628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0,803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0,804</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CS</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0,782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0,768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0,793</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0,763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0,629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0,793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0,795</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GLCM</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0,649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0,717</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0,649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0,641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0,688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0,574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0,682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0,728</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LBPH</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0,745</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0,666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0,653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0,761</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LBPS</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0,672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0,667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0,685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0,712</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0,661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0,660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0,700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0,588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0,682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0,715</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SIFT + BoW</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0,762</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0,676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0,768</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All </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0,822</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0,804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0,807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0,820</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0,805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0,788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0,820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solidFill>
                            <a:srgbClr val="C00000"/>
                          </a:solidFill>
                        </a:rPr>
                        <a:t>0,830</a:t>
                      </a:r>
                      <a:endParaRPr b="1" i="0" sz="1450" u="none" cap="none" strike="noStrike">
                        <a:solidFill>
                          <a:srgbClr val="C00000"/>
                        </a:solidFill>
                        <a:latin typeface="Calibri"/>
                        <a:ea typeface="Calibri"/>
                        <a:cs typeface="Calibri"/>
                        <a:sym typeface="Calibri"/>
                      </a:endParaRPr>
                    </a:p>
                  </a:txBody>
                  <a:tcPr marT="7625" marB="0" marR="7625" marL="7625" anchor="b"/>
                </a:tc>
              </a:tr>
            </a:tbl>
          </a:graphicData>
        </a:graphic>
      </p:graphicFrame>
      <p:sp>
        <p:nvSpPr>
          <p:cNvPr id="151" name="Google Shape;151;p16"/>
          <p:cNvSpPr txBox="1"/>
          <p:nvPr/>
        </p:nvSpPr>
        <p:spPr>
          <a:xfrm>
            <a:off x="174940" y="1466196"/>
            <a:ext cx="9601520" cy="493084"/>
          </a:xfrm>
          <a:prstGeom prst="rect">
            <a:avLst/>
          </a:prstGeom>
          <a:noFill/>
          <a:ln>
            <a:noFill/>
          </a:ln>
        </p:spPr>
        <p:txBody>
          <a:bodyPr anchorCtr="0" anchor="t" bIns="45700" lIns="91425" spcFirstLastPara="1" rIns="91425" wrap="square" tIns="45700">
            <a:spAutoFit/>
          </a:bodyPr>
          <a:lstStyle/>
          <a:p>
            <a:pPr indent="0" lvl="0" marL="0" marR="0" rtl="0" algn="just">
              <a:lnSpc>
                <a:spcPct val="93000"/>
              </a:lnSpc>
              <a:spcBef>
                <a:spcPts val="0"/>
              </a:spcBef>
              <a:spcAft>
                <a:spcPts val="0"/>
              </a:spcAft>
              <a:buNone/>
            </a:pPr>
            <a:r>
              <a:rPr lang="en-US" sz="2800">
                <a:solidFill>
                  <a:schemeClr val="dk1"/>
                </a:solidFill>
                <a:latin typeface="Arial"/>
                <a:ea typeface="Arial"/>
                <a:cs typeface="Arial"/>
                <a:sym typeface="Arial"/>
              </a:rPr>
              <a:t>Case – 1 : Without Preprocessing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35280" y="231789"/>
            <a:ext cx="10134040"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Two class problem: Results (I)</a:t>
            </a:r>
            <a:endParaRPr sz="4400"/>
          </a:p>
        </p:txBody>
      </p:sp>
      <p:sp>
        <p:nvSpPr>
          <p:cNvPr id="157" name="Google Shape;157;p17"/>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158" name="Google Shape;158;p17"/>
          <p:cNvGraphicFramePr/>
          <p:nvPr/>
        </p:nvGraphicFramePr>
        <p:xfrm>
          <a:off x="239552" y="2043100"/>
          <a:ext cx="3000000" cy="3000000"/>
        </p:xfrm>
        <a:graphic>
          <a:graphicData uri="http://schemas.openxmlformats.org/drawingml/2006/table">
            <a:tbl>
              <a:tblPr>
                <a:noFill/>
                <a:tableStyleId>{FB3EE2A1-1FFC-4074-95F1-4ABCBAD9AED2}</a:tableStyleId>
              </a:tblPr>
              <a:tblGrid>
                <a:gridCol w="1181950"/>
                <a:gridCol w="1002825"/>
                <a:gridCol w="848050"/>
                <a:gridCol w="689925"/>
                <a:gridCol w="689925"/>
                <a:gridCol w="752650"/>
                <a:gridCol w="713775"/>
                <a:gridCol w="706100"/>
                <a:gridCol w="587175"/>
                <a:gridCol w="848050"/>
                <a:gridCol w="819275"/>
                <a:gridCol w="761800"/>
              </a:tblGrid>
              <a:tr h="398225">
                <a:tc rowSpan="2">
                  <a:txBody>
                    <a:bodyPr/>
                    <a:lstStyle/>
                    <a:p>
                      <a:pPr indent="0" lvl="0" marL="0" marR="0" rtl="0" algn="ctr">
                        <a:spcBef>
                          <a:spcPts val="0"/>
                        </a:spcBef>
                        <a:spcAft>
                          <a:spcPts val="0"/>
                        </a:spcAft>
                        <a:buNone/>
                      </a:pPr>
                      <a:r>
                        <a:rPr b="1" lang="en-US" sz="1450" u="none" cap="none" strike="noStrike"/>
                        <a:t>Features</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SVM</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LR</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Gboost</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RF</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Adaboost</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Decision Trees</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XGBoost</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Naive Bayes</a:t>
                      </a:r>
                      <a:endParaRPr b="1" i="0" sz="1450" u="none" cap="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cap="none" strike="noStrike"/>
                        <a:t>KNN</a:t>
                      </a:r>
                      <a:endParaRPr b="1" i="0" sz="1450" u="none" cap="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cap="none" strike="noStrike">
                          <a:solidFill>
                            <a:srgbClr val="000000"/>
                          </a:solidFill>
                          <a:latin typeface="Calibri"/>
                          <a:ea typeface="Calibri"/>
                          <a:cs typeface="Calibri"/>
                          <a:sym typeface="Calibri"/>
                        </a:rPr>
                        <a:t>Ensemble </a:t>
                      </a:r>
                      <a:endParaRPr/>
                    </a:p>
                  </a:txBody>
                  <a:tcPr marT="7625" marB="0" marR="7625" marL="7625" anchor="b"/>
                </a:tc>
                <a:tc hMerge="1"/>
              </a:tr>
              <a:tr h="39822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i="0" lang="en-US" sz="1450" u="none" cap="none" strike="noStrike">
                          <a:solidFill>
                            <a:srgbClr val="000000"/>
                          </a:solidFill>
                          <a:latin typeface="Calibri"/>
                          <a:ea typeface="Calibri"/>
                          <a:cs typeface="Calibri"/>
                          <a:sym typeface="Calibri"/>
                        </a:rPr>
                        <a:t>Bagging</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i="0" lang="en-US" sz="1450" u="none" cap="none" strike="noStrike">
                          <a:solidFill>
                            <a:srgbClr val="000000"/>
                          </a:solidFill>
                          <a:latin typeface="Calibri"/>
                          <a:ea typeface="Calibri"/>
                          <a:cs typeface="Calibri"/>
                          <a:sym typeface="Calibri"/>
                        </a:rPr>
                        <a:t>Stacking</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CH</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0,767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0,671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0,801</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0,684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0,795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0,800</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CS</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0,784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0,793</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0,700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0,630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0,763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0,786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0,795</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GLCM</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0,727</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0,706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0,641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0,634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0,736</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LBPH</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0,748</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0,665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0,657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0,722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0,754</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LBPS</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0,714</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0,673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0,643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0,692</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0,570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0,696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0,722</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0,715</a:t>
                      </a:r>
                      <a:endParaRPr b="0"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SIFT + BoW</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0,760</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0,664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0,714</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0,731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0,750</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0,768</a:t>
                      </a:r>
                      <a:endParaRPr b="1" i="0" sz="1450" u="none" cap="none" strike="noStrike">
                        <a:solidFill>
                          <a:srgbClr val="000000"/>
                        </a:solidFill>
                        <a:latin typeface="Calibri"/>
                        <a:ea typeface="Calibri"/>
                        <a:cs typeface="Calibri"/>
                        <a:sym typeface="Calibri"/>
                      </a:endParaRPr>
                    </a:p>
                  </a:txBody>
                  <a:tcPr marT="7625" marB="0" marR="7625" marL="7625" anchor="b"/>
                </a:tc>
              </a:tr>
              <a:tr h="442475">
                <a:tc>
                  <a:txBody>
                    <a:bodyPr/>
                    <a:lstStyle/>
                    <a:p>
                      <a:pPr indent="0" lvl="0" marL="0" marR="0" rtl="0" algn="ctr">
                        <a:spcBef>
                          <a:spcPts val="0"/>
                        </a:spcBef>
                        <a:spcAft>
                          <a:spcPts val="0"/>
                        </a:spcAft>
                        <a:buNone/>
                      </a:pPr>
                      <a:r>
                        <a:rPr b="1" lang="en-US" sz="1450" u="none" cap="none" strike="noStrike"/>
                        <a:t>All </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t>0,817</a:t>
                      </a:r>
                      <a:endParaRPr b="1"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0,793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0,805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0,815</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0,778</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0,711</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0,806</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0,743</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0,779</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US" sz="1450" u="none" cap="none" strike="noStrike"/>
                        <a:t>0,817</a:t>
                      </a:r>
                      <a:endParaRPr b="0" i="0" sz="145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cap="none" strike="noStrike">
                          <a:solidFill>
                            <a:srgbClr val="C00000"/>
                          </a:solidFill>
                        </a:rPr>
                        <a:t>0,830</a:t>
                      </a:r>
                      <a:endParaRPr b="1" i="0" sz="1450" u="none" cap="none" strike="noStrike">
                        <a:solidFill>
                          <a:srgbClr val="C00000"/>
                        </a:solidFill>
                        <a:latin typeface="Calibri"/>
                        <a:ea typeface="Calibri"/>
                        <a:cs typeface="Calibri"/>
                        <a:sym typeface="Calibri"/>
                      </a:endParaRPr>
                    </a:p>
                  </a:txBody>
                  <a:tcPr marT="7625" marB="0" marR="7625" marL="7625" anchor="b"/>
                </a:tc>
              </a:tr>
            </a:tbl>
          </a:graphicData>
        </a:graphic>
      </p:graphicFrame>
      <p:sp>
        <p:nvSpPr>
          <p:cNvPr id="159" name="Google Shape;159;p17"/>
          <p:cNvSpPr txBox="1"/>
          <p:nvPr/>
        </p:nvSpPr>
        <p:spPr>
          <a:xfrm>
            <a:off x="274000" y="1428096"/>
            <a:ext cx="9601520" cy="493084"/>
          </a:xfrm>
          <a:prstGeom prst="rect">
            <a:avLst/>
          </a:prstGeom>
          <a:noFill/>
          <a:ln>
            <a:noFill/>
          </a:ln>
        </p:spPr>
        <p:txBody>
          <a:bodyPr anchorCtr="0" anchor="t" bIns="45700" lIns="91425" spcFirstLastPara="1" rIns="91425" wrap="square" tIns="45700">
            <a:spAutoFit/>
          </a:bodyPr>
          <a:lstStyle/>
          <a:p>
            <a:pPr indent="0" lvl="0" marL="0" marR="0" rtl="0" algn="just">
              <a:lnSpc>
                <a:spcPct val="93000"/>
              </a:lnSpc>
              <a:spcBef>
                <a:spcPts val="0"/>
              </a:spcBef>
              <a:spcAft>
                <a:spcPts val="0"/>
              </a:spcAft>
              <a:buNone/>
            </a:pPr>
            <a:r>
              <a:rPr lang="en-US" sz="2800">
                <a:solidFill>
                  <a:schemeClr val="dk1"/>
                </a:solidFill>
                <a:latin typeface="Arial"/>
                <a:ea typeface="Arial"/>
                <a:cs typeface="Arial"/>
                <a:sym typeface="Arial"/>
              </a:rPr>
              <a:t>Case – 2 : With Preprocessing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8977" y="230713"/>
            <a:ext cx="1058950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Two class problem: Results (III) </a:t>
            </a:r>
            <a:endParaRPr sz="4400"/>
          </a:p>
        </p:txBody>
      </p:sp>
      <p:sp>
        <p:nvSpPr>
          <p:cNvPr id="165" name="Google Shape;165;p18"/>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166" name="Google Shape;166;p18"/>
          <p:cNvGraphicFramePr/>
          <p:nvPr/>
        </p:nvGraphicFramePr>
        <p:xfrm>
          <a:off x="2903854" y="4362803"/>
          <a:ext cx="3000000" cy="3000000"/>
        </p:xfrm>
        <a:graphic>
          <a:graphicData uri="http://schemas.openxmlformats.org/drawingml/2006/table">
            <a:tbl>
              <a:tblPr>
                <a:noFill/>
                <a:tableStyleId>{FB3EE2A1-1FFC-4074-95F1-4ABCBAD9AED2}</a:tableStyleId>
              </a:tblPr>
              <a:tblGrid>
                <a:gridCol w="2387025"/>
                <a:gridCol w="2103400"/>
              </a:tblGrid>
              <a:tr h="619300">
                <a:tc>
                  <a:txBody>
                    <a:bodyPr/>
                    <a:lstStyle/>
                    <a:p>
                      <a:pPr indent="0" lvl="0" marL="0" marR="0" rtl="0" algn="ctr">
                        <a:spcBef>
                          <a:spcPts val="0"/>
                        </a:spcBef>
                        <a:spcAft>
                          <a:spcPts val="0"/>
                        </a:spcAft>
                        <a:buNone/>
                      </a:pPr>
                      <a:r>
                        <a:rPr b="1" lang="en-US" sz="1800" u="none" cap="none" strike="noStrike"/>
                        <a:t>Ensemble Model</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rPr b="1" lang="en-US" sz="1800" u="none" cap="none" strike="noStrike"/>
                        <a:t>Balanced accuracy</a:t>
                      </a:r>
                      <a:endParaRPr b="1" i="0" sz="1800" u="none" cap="none" strike="noStrike">
                        <a:solidFill>
                          <a:srgbClr val="000000"/>
                        </a:solidFill>
                        <a:latin typeface="Calibri"/>
                        <a:ea typeface="Calibri"/>
                        <a:cs typeface="Calibri"/>
                        <a:sym typeface="Calibri"/>
                      </a:endParaRPr>
                    </a:p>
                  </a:txBody>
                  <a:tcPr marT="7625" marB="0" marR="7625" marL="7625" anchor="b"/>
                </a:tc>
              </a:tr>
              <a:tr h="619300">
                <a:tc>
                  <a:txBody>
                    <a:bodyPr/>
                    <a:lstStyle/>
                    <a:p>
                      <a:pPr indent="0" lvl="0" marL="0" marR="0" rtl="0" algn="ctr">
                        <a:spcBef>
                          <a:spcPts val="0"/>
                        </a:spcBef>
                        <a:spcAft>
                          <a:spcPts val="0"/>
                        </a:spcAft>
                        <a:buNone/>
                      </a:pPr>
                      <a:r>
                        <a:rPr lang="en-US" sz="1800" u="none" cap="none" strike="noStrike"/>
                        <a:t>Model 1</a:t>
                      </a:r>
                      <a:endParaRPr b="0"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US" sz="1800" u="none" cap="none" strike="noStrike"/>
                        <a:t>0,781</a:t>
                      </a:r>
                      <a:endParaRPr b="0" i="0" sz="1800" u="none" cap="none" strike="noStrike">
                        <a:solidFill>
                          <a:srgbClr val="000000"/>
                        </a:solidFill>
                        <a:latin typeface="Calibri"/>
                        <a:ea typeface="Calibri"/>
                        <a:cs typeface="Calibri"/>
                        <a:sym typeface="Calibri"/>
                      </a:endParaRPr>
                    </a:p>
                  </a:txBody>
                  <a:tcPr marT="7625" marB="0" marR="7625" marL="7625" anchor="b"/>
                </a:tc>
              </a:tr>
              <a:tr h="619300">
                <a:tc>
                  <a:txBody>
                    <a:bodyPr/>
                    <a:lstStyle/>
                    <a:p>
                      <a:pPr indent="0" lvl="0" marL="0" marR="0" rtl="0" algn="ctr">
                        <a:spcBef>
                          <a:spcPts val="0"/>
                        </a:spcBef>
                        <a:spcAft>
                          <a:spcPts val="0"/>
                        </a:spcAft>
                        <a:buNone/>
                      </a:pPr>
                      <a:r>
                        <a:rPr lang="en-US" sz="1800" u="none" cap="none" strike="noStrike"/>
                        <a:t>Model 2</a:t>
                      </a:r>
                      <a:endParaRPr b="0"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US" sz="1800" u="none" cap="none" strike="noStrike"/>
                        <a:t>0,802</a:t>
                      </a:r>
                      <a:endParaRPr b="0" i="0" sz="1800" u="none" cap="none" strike="noStrike">
                        <a:solidFill>
                          <a:srgbClr val="000000"/>
                        </a:solidFill>
                        <a:latin typeface="Calibri"/>
                        <a:ea typeface="Calibri"/>
                        <a:cs typeface="Calibri"/>
                        <a:sym typeface="Calibri"/>
                      </a:endParaRPr>
                    </a:p>
                  </a:txBody>
                  <a:tcPr marT="7625" marB="0" marR="7625" marL="7625" anchor="b"/>
                </a:tc>
              </a:tr>
              <a:tr h="619300">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Model 3</a:t>
                      </a:r>
                      <a:endParaRPr b="0"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800" u="none" cap="none" strike="noStrike">
                          <a:solidFill>
                            <a:srgbClr val="000000"/>
                          </a:solidFill>
                          <a:latin typeface="Calibri"/>
                          <a:ea typeface="Calibri"/>
                          <a:cs typeface="Calibri"/>
                          <a:sym typeface="Calibri"/>
                        </a:rPr>
                        <a:t>0,824</a:t>
                      </a:r>
                      <a:endParaRPr b="0" i="0" sz="1800" u="none" cap="none" strike="noStrike">
                        <a:solidFill>
                          <a:srgbClr val="000000"/>
                        </a:solidFill>
                        <a:latin typeface="Calibri"/>
                        <a:ea typeface="Calibri"/>
                        <a:cs typeface="Calibri"/>
                        <a:sym typeface="Calibri"/>
                      </a:endParaRPr>
                    </a:p>
                  </a:txBody>
                  <a:tcPr marT="7625" marB="0" marR="7625" marL="7625" anchor="b"/>
                </a:tc>
              </a:tr>
            </a:tbl>
          </a:graphicData>
        </a:graphic>
      </p:graphicFrame>
      <p:sp>
        <p:nvSpPr>
          <p:cNvPr id="167" name="Google Shape;167;p18"/>
          <p:cNvSpPr txBox="1"/>
          <p:nvPr>
            <p:ph idx="1" type="body"/>
          </p:nvPr>
        </p:nvSpPr>
        <p:spPr>
          <a:xfrm>
            <a:off x="344011" y="1668836"/>
            <a:ext cx="9610115" cy="1959479"/>
          </a:xfrm>
          <a:prstGeom prst="rect">
            <a:avLst/>
          </a:prstGeom>
          <a:noFill/>
          <a:ln>
            <a:noFill/>
          </a:ln>
        </p:spPr>
        <p:txBody>
          <a:bodyPr anchorCtr="0" anchor="t" bIns="50375" lIns="100775" spcFirstLastPara="1" rIns="100775" wrap="square" tIns="50375">
            <a:normAutofit fontScale="25000" lnSpcReduction="20000"/>
          </a:bodyPr>
          <a:lstStyle/>
          <a:p>
            <a:pPr indent="-377979" lvl="0" marL="377979" rtl="0" algn="just">
              <a:spcBef>
                <a:spcPts val="0"/>
              </a:spcBef>
              <a:spcAft>
                <a:spcPts val="0"/>
              </a:spcAft>
              <a:buClr>
                <a:schemeClr val="dk1"/>
              </a:buClr>
              <a:buSzPct val="100000"/>
              <a:buChar char="•"/>
            </a:pPr>
            <a:r>
              <a:rPr lang="en-US" sz="9600"/>
              <a:t>Taking only the original images, an ensemble of classifiers with majority voting was constructed under the following three scenarios:</a:t>
            </a:r>
            <a:endParaRPr/>
          </a:p>
          <a:p>
            <a:pPr indent="-377979" lvl="0" marL="377979" rtl="0" algn="just">
              <a:spcBef>
                <a:spcPts val="480"/>
              </a:spcBef>
              <a:spcAft>
                <a:spcPts val="0"/>
              </a:spcAft>
              <a:buClr>
                <a:schemeClr val="dk1"/>
              </a:buClr>
              <a:buSzPct val="100000"/>
              <a:buChar char="•"/>
            </a:pPr>
            <a:r>
              <a:rPr lang="en-US" sz="9600"/>
              <a:t>Ensemble of the 3 best standalone classifiers for each feature set, and then ensemble of the resulting ensemble classifier from each feature set. </a:t>
            </a:r>
            <a:endParaRPr/>
          </a:p>
          <a:p>
            <a:pPr indent="-377979" lvl="0" marL="377979" rtl="0" algn="just">
              <a:spcBef>
                <a:spcPts val="480"/>
              </a:spcBef>
              <a:spcAft>
                <a:spcPts val="0"/>
              </a:spcAft>
              <a:buClr>
                <a:schemeClr val="dk1"/>
              </a:buClr>
              <a:buSzPct val="100000"/>
              <a:buChar char="•"/>
            </a:pPr>
            <a:r>
              <a:rPr lang="en-US" sz="9600"/>
              <a:t>Ensemble of the best standalone classifier for each feature set</a:t>
            </a:r>
            <a:endParaRPr/>
          </a:p>
          <a:p>
            <a:pPr indent="-377979" lvl="0" marL="377979" rtl="0" algn="just">
              <a:spcBef>
                <a:spcPts val="480"/>
              </a:spcBef>
              <a:spcAft>
                <a:spcPts val="0"/>
              </a:spcAft>
              <a:buClr>
                <a:schemeClr val="dk1"/>
              </a:buClr>
              <a:buSzPct val="100000"/>
              <a:buChar char="•"/>
            </a:pPr>
            <a:r>
              <a:rPr lang="en-US" sz="9600"/>
              <a:t>Ensemble of the best overall classifier for each feature set (ensemble of stacking classifiers)</a:t>
            </a:r>
            <a:endParaRPr/>
          </a:p>
          <a:p>
            <a:pPr indent="-333529" lvl="0" marL="377979" rtl="0" algn="just">
              <a:spcBef>
                <a:spcPts val="14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results (IV)</a:t>
            </a:r>
            <a:endParaRPr/>
          </a:p>
        </p:txBody>
      </p:sp>
      <p:sp>
        <p:nvSpPr>
          <p:cNvPr id="173" name="Google Shape;173;p19"/>
          <p:cNvSpPr txBox="1"/>
          <p:nvPr>
            <p:ph idx="1" type="body"/>
          </p:nvPr>
        </p:nvSpPr>
        <p:spPr>
          <a:xfrm>
            <a:off x="344011" y="1965615"/>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Another experiment was carried out, where the best standalone model for the best feature set (dataset without preprocessing, SVM, all features), was retrained on all possible combinations of features to determine the optimum number of features using SelectKBest function. It was obtained that with 415 features, SVM obtains an accuracy score of 0.8245 as opposed to 0.822 with 500 features.</a:t>
            </a:r>
            <a:endParaRPr/>
          </a:p>
        </p:txBody>
      </p:sp>
      <p:sp>
        <p:nvSpPr>
          <p:cNvPr id="174" name="Google Shape;174;p19"/>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results (V)</a:t>
            </a:r>
            <a:endParaRPr/>
          </a:p>
        </p:txBody>
      </p:sp>
      <p:sp>
        <p:nvSpPr>
          <p:cNvPr id="180" name="Google Shape;180;p20"/>
          <p:cNvSpPr txBox="1"/>
          <p:nvPr>
            <p:ph idx="1" type="body"/>
          </p:nvPr>
        </p:nvSpPr>
        <p:spPr>
          <a:xfrm>
            <a:off x="504031" y="21825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Overall, results are very similar with and without preprocessing. However, models trained on dataset </a:t>
            </a:r>
            <a:r>
              <a:rPr b="1" lang="en-US"/>
              <a:t>without preprocessing </a:t>
            </a:r>
            <a:r>
              <a:rPr lang="en-US"/>
              <a:t>perform slightly better results and it is computationally less expensive, so it was decided to use this approach for the final pipeline selection.</a:t>
            </a:r>
            <a:endParaRPr/>
          </a:p>
          <a:p>
            <a:pPr indent="0" lvl="0" marL="0"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p:txBody>
      </p:sp>
      <p:sp>
        <p:nvSpPr>
          <p:cNvPr id="181" name="Google Shape;181;p20"/>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results (VI)</a:t>
            </a:r>
            <a:endParaRPr/>
          </a:p>
        </p:txBody>
      </p:sp>
      <p:sp>
        <p:nvSpPr>
          <p:cNvPr id="187" name="Google Shape;187;p21"/>
          <p:cNvSpPr txBox="1"/>
          <p:nvPr>
            <p:ph idx="1" type="body"/>
          </p:nvPr>
        </p:nvSpPr>
        <p:spPr>
          <a:xfrm>
            <a:off x="420211" y="215210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b="1" lang="en-US"/>
              <a:t>Random Forest </a:t>
            </a:r>
            <a:r>
              <a:rPr lang="en-US"/>
              <a:t>classifier proved to be the best model along all experiments as a standalone classifier. However, for all cases </a:t>
            </a:r>
            <a:r>
              <a:rPr b="1" lang="en-US"/>
              <a:t>Stacking classifier </a:t>
            </a:r>
            <a:r>
              <a:rPr lang="en-US"/>
              <a:t>gets the highest performance, so it was decided to keep this model for the final pipeline selection. </a:t>
            </a:r>
            <a:endParaRPr/>
          </a:p>
          <a:p>
            <a:pPr indent="-200179" lvl="0" marL="377979" rtl="0" algn="l">
              <a:spcBef>
                <a:spcPts val="560"/>
              </a:spcBef>
              <a:spcAft>
                <a:spcPts val="0"/>
              </a:spcAft>
              <a:buClr>
                <a:schemeClr val="dk1"/>
              </a:buClr>
              <a:buSzPts val="2800"/>
              <a:buNone/>
            </a:pPr>
            <a:r>
              <a:t/>
            </a:r>
            <a:endParaRPr/>
          </a:p>
        </p:txBody>
      </p:sp>
      <p:sp>
        <p:nvSpPr>
          <p:cNvPr id="188" name="Google Shape;188;p21"/>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results (VII)</a:t>
            </a:r>
            <a:endParaRPr/>
          </a:p>
        </p:txBody>
      </p:sp>
      <p:sp>
        <p:nvSpPr>
          <p:cNvPr id="194" name="Google Shape;194;p22"/>
          <p:cNvSpPr txBox="1"/>
          <p:nvPr>
            <p:ph idx="1" type="body"/>
          </p:nvPr>
        </p:nvSpPr>
        <p:spPr>
          <a:xfrm>
            <a:off x="441885" y="795747"/>
            <a:ext cx="9072563" cy="5740346"/>
          </a:xfrm>
          <a:prstGeom prst="rect">
            <a:avLst/>
          </a:prstGeom>
          <a:noFill/>
          <a:ln>
            <a:noFill/>
          </a:ln>
        </p:spPr>
        <p:txBody>
          <a:bodyPr anchorCtr="0" anchor="t" bIns="50375" lIns="100775" spcFirstLastPara="1" rIns="100775" wrap="square" tIns="50375">
            <a:normAutofit/>
          </a:bodyPr>
          <a:lstStyle/>
          <a:p>
            <a:pPr indent="-200179" lvl="0" marL="377979" rtl="0" algn="l">
              <a:spcBef>
                <a:spcPts val="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just">
              <a:spcBef>
                <a:spcPts val="560"/>
              </a:spcBef>
              <a:spcAft>
                <a:spcPts val="0"/>
              </a:spcAft>
              <a:buClr>
                <a:schemeClr val="dk1"/>
              </a:buClr>
              <a:buSzPts val="2800"/>
              <a:buNone/>
            </a:pPr>
            <a:r>
              <a:t/>
            </a:r>
            <a:endParaRPr/>
          </a:p>
          <a:p>
            <a:pPr indent="-377979" lvl="0" marL="377979" rtl="0" algn="just">
              <a:spcBef>
                <a:spcPts val="560"/>
              </a:spcBef>
              <a:spcAft>
                <a:spcPts val="0"/>
              </a:spcAft>
              <a:buClr>
                <a:schemeClr val="dk1"/>
              </a:buClr>
              <a:buSzPts val="2800"/>
              <a:buChar char="•"/>
            </a:pPr>
            <a:r>
              <a:rPr lang="en-US"/>
              <a:t>Finally, when evaluating all experiments, using a </a:t>
            </a:r>
            <a:r>
              <a:rPr b="1" lang="en-US"/>
              <a:t>Stacking classifier</a:t>
            </a:r>
            <a:r>
              <a:rPr lang="en-US"/>
              <a:t> with </a:t>
            </a:r>
            <a:r>
              <a:rPr b="1" lang="en-US"/>
              <a:t>all features </a:t>
            </a:r>
            <a:r>
              <a:rPr lang="en-US"/>
              <a:t>yields the highest balanced accuracy, therefore, this is used as the final pipeline for generating predictions on test set. </a:t>
            </a:r>
            <a:endParaRPr/>
          </a:p>
          <a:p>
            <a:pPr indent="0" lvl="0" marL="0"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p:txBody>
      </p:sp>
      <p:sp>
        <p:nvSpPr>
          <p:cNvPr id="195" name="Google Shape;195;p22"/>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5"/>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Objectives</a:t>
            </a:r>
            <a:endParaRPr/>
          </a:p>
        </p:txBody>
      </p:sp>
      <p:sp>
        <p:nvSpPr>
          <p:cNvPr id="44" name="Google Shape;44;p5"/>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0" lvl="0" marL="0" rtl="0" algn="just">
              <a:spcBef>
                <a:spcPts val="0"/>
              </a:spcBef>
              <a:spcAft>
                <a:spcPts val="0"/>
              </a:spcAft>
              <a:buClr>
                <a:schemeClr val="dk1"/>
              </a:buClr>
              <a:buSzPts val="2800"/>
              <a:buNone/>
            </a:pPr>
            <a:r>
              <a:rPr lang="en-US"/>
              <a:t>Skin Lesion Classification : Binary and Three-Class Problem</a:t>
            </a:r>
            <a:endParaRPr/>
          </a:p>
          <a:p>
            <a:pPr indent="0" lvl="0" marL="0" rtl="0" algn="just">
              <a:spcBef>
                <a:spcPts val="560"/>
              </a:spcBef>
              <a:spcAft>
                <a:spcPts val="0"/>
              </a:spcAft>
              <a:buClr>
                <a:schemeClr val="dk1"/>
              </a:buClr>
              <a:buSzPts val="2800"/>
              <a:buNone/>
            </a:pPr>
            <a:r>
              <a:rPr lang="en-US"/>
              <a:t>Questions to be solved. What is the best pipeline for classification?</a:t>
            </a:r>
            <a:endParaRPr/>
          </a:p>
          <a:p>
            <a:pPr indent="-377979" lvl="0" marL="377979" rtl="0" algn="just">
              <a:spcBef>
                <a:spcPts val="560"/>
              </a:spcBef>
              <a:spcAft>
                <a:spcPts val="0"/>
              </a:spcAft>
              <a:buClr>
                <a:schemeClr val="dk1"/>
              </a:buClr>
              <a:buSzPts val="2800"/>
              <a:buChar char="•"/>
            </a:pPr>
            <a:r>
              <a:rPr lang="en-US"/>
              <a:t>With or without pre-processing?</a:t>
            </a:r>
            <a:endParaRPr/>
          </a:p>
          <a:p>
            <a:pPr indent="-377979" lvl="0" marL="377979" rtl="0" algn="just">
              <a:spcBef>
                <a:spcPts val="560"/>
              </a:spcBef>
              <a:spcAft>
                <a:spcPts val="0"/>
              </a:spcAft>
              <a:buClr>
                <a:schemeClr val="dk1"/>
              </a:buClr>
              <a:buSzPts val="2800"/>
              <a:buChar char="•"/>
            </a:pPr>
            <a:r>
              <a:rPr lang="en-US"/>
              <a:t>Hair Removal and/or vignette removal?</a:t>
            </a:r>
            <a:endParaRPr/>
          </a:p>
          <a:p>
            <a:pPr indent="-377979" lvl="0" marL="377979" rtl="0" algn="just">
              <a:spcBef>
                <a:spcPts val="560"/>
              </a:spcBef>
              <a:spcAft>
                <a:spcPts val="0"/>
              </a:spcAft>
              <a:buClr>
                <a:schemeClr val="dk1"/>
              </a:buClr>
              <a:buSzPts val="2800"/>
              <a:buChar char="•"/>
            </a:pPr>
            <a:r>
              <a:rPr lang="en-US"/>
              <a:t>Data Augmentation or Over Sampling/SMOTE? (for imbalanced class Problem)</a:t>
            </a:r>
            <a:endParaRPr/>
          </a:p>
          <a:p>
            <a:pPr indent="-377979" lvl="0" marL="377979" rtl="0" algn="just">
              <a:spcBef>
                <a:spcPts val="560"/>
              </a:spcBef>
              <a:spcAft>
                <a:spcPts val="0"/>
              </a:spcAft>
              <a:buClr>
                <a:schemeClr val="dk1"/>
              </a:buClr>
              <a:buSzPts val="2800"/>
              <a:buChar char="•"/>
            </a:pPr>
            <a:r>
              <a:rPr lang="en-US"/>
              <a:t>Feature Extraction Techniques?</a:t>
            </a:r>
            <a:endParaRPr/>
          </a:p>
          <a:p>
            <a:pPr indent="-377979" lvl="0" marL="377979" rtl="0" algn="just">
              <a:spcBef>
                <a:spcPts val="560"/>
              </a:spcBef>
              <a:spcAft>
                <a:spcPts val="0"/>
              </a:spcAft>
              <a:buClr>
                <a:schemeClr val="dk1"/>
              </a:buClr>
              <a:buSzPts val="2800"/>
              <a:buChar char="•"/>
            </a:pPr>
            <a:r>
              <a:rPr lang="en-US"/>
              <a:t>Feature Selection?</a:t>
            </a:r>
            <a:endParaRPr/>
          </a:p>
          <a:p>
            <a:pPr indent="-377979" lvl="0" marL="377979" rtl="0" algn="just">
              <a:spcBef>
                <a:spcPts val="560"/>
              </a:spcBef>
              <a:spcAft>
                <a:spcPts val="0"/>
              </a:spcAft>
              <a:buClr>
                <a:schemeClr val="dk1"/>
              </a:buClr>
              <a:buSzPts val="2800"/>
              <a:buChar char="•"/>
            </a:pPr>
            <a:r>
              <a:rPr lang="en-US"/>
              <a:t>Classifier Selection?</a:t>
            </a:r>
            <a:endParaRPr/>
          </a:p>
          <a:p>
            <a:pPr indent="-377979" lvl="0" marL="377979" rtl="0" algn="just">
              <a:spcBef>
                <a:spcPts val="560"/>
              </a:spcBef>
              <a:spcAft>
                <a:spcPts val="0"/>
              </a:spcAft>
              <a:buClr>
                <a:schemeClr val="dk1"/>
              </a:buClr>
              <a:buSzPts val="2800"/>
              <a:buChar char="•"/>
            </a:pPr>
            <a:r>
              <a:rPr lang="en-US"/>
              <a:t>Ensemble Classifiers?</a:t>
            </a:r>
            <a:endParaRPr/>
          </a:p>
          <a:p>
            <a:pPr indent="0" lvl="0" marL="0" rtl="0" algn="l">
              <a:spcBef>
                <a:spcPts val="560"/>
              </a:spcBef>
              <a:spcAft>
                <a:spcPts val="0"/>
              </a:spcAft>
              <a:buClr>
                <a:schemeClr val="dk1"/>
              </a:buClr>
              <a:buSzPts val="2800"/>
              <a:buNone/>
            </a:pPr>
            <a:r>
              <a:t/>
            </a:r>
            <a:endParaRPr/>
          </a:p>
        </p:txBody>
      </p:sp>
      <p:sp>
        <p:nvSpPr>
          <p:cNvPr id="45" name="Google Shape;45;p5"/>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Best model</a:t>
            </a:r>
            <a:endParaRPr/>
          </a:p>
        </p:txBody>
      </p:sp>
      <p:sp>
        <p:nvSpPr>
          <p:cNvPr id="201" name="Google Shape;201;p23"/>
          <p:cNvSpPr txBox="1"/>
          <p:nvPr>
            <p:ph idx="1" type="body"/>
          </p:nvPr>
        </p:nvSpPr>
        <p:spPr>
          <a:xfrm>
            <a:off x="392270" y="1819329"/>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Stacking of classifiers trained on data without preprocessing and using all features.</a:t>
            </a:r>
            <a:endParaRPr/>
          </a:p>
          <a:p>
            <a:pPr indent="-377979" lvl="0" marL="377979" rtl="0" algn="just">
              <a:spcBef>
                <a:spcPts val="560"/>
              </a:spcBef>
              <a:spcAft>
                <a:spcPts val="0"/>
              </a:spcAft>
              <a:buClr>
                <a:schemeClr val="dk1"/>
              </a:buClr>
              <a:buSzPts val="2800"/>
              <a:buChar char="•"/>
            </a:pPr>
            <a:r>
              <a:rPr lang="en-US"/>
              <a:t>Stacking of classifiers: using the output of each individual classifier as input of a final classifier </a:t>
            </a:r>
            <a:endParaRPr/>
          </a:p>
          <a:p>
            <a:pPr indent="-377979" lvl="0" marL="377979" rtl="0" algn="just">
              <a:spcBef>
                <a:spcPts val="560"/>
              </a:spcBef>
              <a:spcAft>
                <a:spcPts val="0"/>
              </a:spcAft>
              <a:buClr>
                <a:schemeClr val="dk1"/>
              </a:buClr>
              <a:buSzPts val="2800"/>
              <a:buChar char="•"/>
            </a:pPr>
            <a:r>
              <a:rPr lang="en-US"/>
              <a:t>Classifiers used for the stacking: LR, KNN, Decision Tree, SVM, Bayes, Gboost, RF, Adaboost</a:t>
            </a:r>
            <a:endParaRPr/>
          </a:p>
          <a:p>
            <a:pPr indent="-377979" lvl="0" marL="377979" rtl="0" algn="just">
              <a:spcBef>
                <a:spcPts val="560"/>
              </a:spcBef>
              <a:spcAft>
                <a:spcPts val="0"/>
              </a:spcAft>
              <a:buClr>
                <a:schemeClr val="dk1"/>
              </a:buClr>
              <a:buSzPts val="2800"/>
              <a:buChar char="•"/>
            </a:pPr>
            <a:r>
              <a:rPr lang="en-US"/>
              <a:t>Final Classifier: LR</a:t>
            </a:r>
            <a:endParaRPr/>
          </a:p>
        </p:txBody>
      </p:sp>
      <p:sp>
        <p:nvSpPr>
          <p:cNvPr id="202" name="Google Shape;202;p23"/>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Best model</a:t>
            </a:r>
            <a:endParaRPr/>
          </a:p>
        </p:txBody>
      </p:sp>
      <p:sp>
        <p:nvSpPr>
          <p:cNvPr id="208" name="Google Shape;208;p24"/>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descr="A picture containing chart&#10;&#10;Description automatically generated" id="209" name="Google Shape;209;p24"/>
          <p:cNvPicPr preferRelativeResize="0"/>
          <p:nvPr/>
        </p:nvPicPr>
        <p:blipFill rotWithShape="1">
          <a:blip r:embed="rId3">
            <a:alphaModFix/>
          </a:blip>
          <a:srcRect b="0" l="0" r="0" t="0"/>
          <a:stretch/>
        </p:blipFill>
        <p:spPr>
          <a:xfrm>
            <a:off x="730886" y="2980875"/>
            <a:ext cx="4197869" cy="3447780"/>
          </a:xfrm>
          <a:prstGeom prst="rect">
            <a:avLst/>
          </a:prstGeom>
          <a:noFill/>
          <a:ln>
            <a:noFill/>
          </a:ln>
        </p:spPr>
      </p:pic>
      <p:graphicFrame>
        <p:nvGraphicFramePr>
          <p:cNvPr id="210" name="Google Shape;210;p24"/>
          <p:cNvGraphicFramePr/>
          <p:nvPr/>
        </p:nvGraphicFramePr>
        <p:xfrm>
          <a:off x="2945637" y="1451987"/>
          <a:ext cx="3000000" cy="3000000"/>
        </p:xfrm>
        <a:graphic>
          <a:graphicData uri="http://schemas.openxmlformats.org/drawingml/2006/table">
            <a:tbl>
              <a:tblPr bandRow="1" firstRow="1">
                <a:noFill/>
                <a:tableStyleId>{C2A92CB9-F466-4848-9651-9FB28722211C}</a:tableStyleId>
              </a:tblPr>
              <a:tblGrid>
                <a:gridCol w="1083150"/>
                <a:gridCol w="1083150"/>
                <a:gridCol w="1083150"/>
                <a:gridCol w="1083150"/>
              </a:tblGrid>
              <a:tr h="385900">
                <a:tc>
                  <a:txBody>
                    <a:bodyPr/>
                    <a:lstStyle/>
                    <a:p>
                      <a:pPr indent="0" lvl="0" marL="0" marR="0" rtl="0" algn="l">
                        <a:spcBef>
                          <a:spcPts val="0"/>
                        </a:spcBef>
                        <a:spcAft>
                          <a:spcPts val="0"/>
                        </a:spcAft>
                        <a:buNone/>
                      </a:pPr>
                      <a:r>
                        <a:rPr lang="en-US" sz="1800" u="none" cap="none" strike="noStrike"/>
                        <a:t>Class</a:t>
                      </a:r>
                      <a:endParaRPr/>
                    </a:p>
                  </a:txBody>
                  <a:tcPr marT="45725" marB="45725" marR="91450" marL="91450"/>
                </a:tc>
                <a:tc>
                  <a:txBody>
                    <a:bodyPr/>
                    <a:lstStyle/>
                    <a:p>
                      <a:pPr indent="0" lvl="0" marL="0" marR="0" rtl="0" algn="l">
                        <a:spcBef>
                          <a:spcPts val="0"/>
                        </a:spcBef>
                        <a:spcAft>
                          <a:spcPts val="0"/>
                        </a:spcAft>
                        <a:buNone/>
                      </a:pPr>
                      <a:r>
                        <a:rPr lang="en-US" sz="1800"/>
                        <a:t>Precision</a:t>
                      </a:r>
                      <a:endParaRPr/>
                    </a:p>
                  </a:txBody>
                  <a:tcPr marT="45725" marB="45725" marR="91450" marL="91450"/>
                </a:tc>
                <a:tc>
                  <a:txBody>
                    <a:bodyPr/>
                    <a:lstStyle/>
                    <a:p>
                      <a:pPr indent="0" lvl="0" marL="0" marR="0" rtl="0" algn="l">
                        <a:spcBef>
                          <a:spcPts val="0"/>
                        </a:spcBef>
                        <a:spcAft>
                          <a:spcPts val="0"/>
                        </a:spcAft>
                        <a:buNone/>
                      </a:pPr>
                      <a:r>
                        <a:rPr lang="en-US" sz="1800"/>
                        <a:t>Recall</a:t>
                      </a:r>
                      <a:endParaRPr/>
                    </a:p>
                  </a:txBody>
                  <a:tcPr marT="45725" marB="45725" marR="91450" marL="91450"/>
                </a:tc>
                <a:tc>
                  <a:txBody>
                    <a:bodyPr/>
                    <a:lstStyle/>
                    <a:p>
                      <a:pPr indent="0" lvl="0" marL="0" marR="0" rtl="0" algn="l">
                        <a:spcBef>
                          <a:spcPts val="0"/>
                        </a:spcBef>
                        <a:spcAft>
                          <a:spcPts val="0"/>
                        </a:spcAft>
                        <a:buNone/>
                      </a:pPr>
                      <a:r>
                        <a:rPr lang="en-US" sz="1800"/>
                        <a:t>F1-Score</a:t>
                      </a:r>
                      <a:endParaRPr/>
                    </a:p>
                  </a:txBody>
                  <a:tcPr marT="45725" marB="45725" marR="91450" marL="91450"/>
                </a:tc>
              </a:tr>
              <a:tr h="385900">
                <a:tc>
                  <a:txBody>
                    <a:bodyPr/>
                    <a:lstStyle/>
                    <a:p>
                      <a:pPr indent="0" lvl="0" marL="0" marR="0" rtl="0" algn="l">
                        <a:spcBef>
                          <a:spcPts val="0"/>
                        </a:spcBef>
                        <a:spcAft>
                          <a:spcPts val="0"/>
                        </a:spcAft>
                        <a:buNone/>
                      </a:pPr>
                      <a:r>
                        <a:rPr lang="en-US" sz="2000"/>
                        <a:t>0</a:t>
                      </a:r>
                      <a:endParaRPr/>
                    </a:p>
                  </a:txBody>
                  <a:tcPr marT="45725" marB="45725" marR="91450" marL="91450"/>
                </a:tc>
                <a:tc>
                  <a:txBody>
                    <a:bodyPr/>
                    <a:lstStyle/>
                    <a:p>
                      <a:pPr indent="0" lvl="0" marL="0" marR="0" rtl="0" algn="l">
                        <a:spcBef>
                          <a:spcPts val="0"/>
                        </a:spcBef>
                        <a:spcAft>
                          <a:spcPts val="0"/>
                        </a:spcAft>
                        <a:buNone/>
                      </a:pPr>
                      <a:r>
                        <a:rPr lang="en-US" sz="2000"/>
                        <a:t>0.83</a:t>
                      </a:r>
                      <a:endParaRPr/>
                    </a:p>
                  </a:txBody>
                  <a:tcPr marT="45725" marB="45725" marR="91450" marL="91450"/>
                </a:tc>
                <a:tc>
                  <a:txBody>
                    <a:bodyPr/>
                    <a:lstStyle/>
                    <a:p>
                      <a:pPr indent="0" lvl="0" marL="0" marR="0" rtl="0" algn="l">
                        <a:spcBef>
                          <a:spcPts val="0"/>
                        </a:spcBef>
                        <a:spcAft>
                          <a:spcPts val="0"/>
                        </a:spcAft>
                        <a:buNone/>
                      </a:pPr>
                      <a:r>
                        <a:rPr lang="en-US" sz="2000"/>
                        <a:t>0.84</a:t>
                      </a:r>
                      <a:endParaRPr/>
                    </a:p>
                  </a:txBody>
                  <a:tcPr marT="45725" marB="45725" marR="91450" marL="91450"/>
                </a:tc>
                <a:tc>
                  <a:txBody>
                    <a:bodyPr/>
                    <a:lstStyle/>
                    <a:p>
                      <a:pPr indent="0" lvl="0" marL="0" marR="0" rtl="0" algn="l">
                        <a:spcBef>
                          <a:spcPts val="0"/>
                        </a:spcBef>
                        <a:spcAft>
                          <a:spcPts val="0"/>
                        </a:spcAft>
                        <a:buNone/>
                      </a:pPr>
                      <a:r>
                        <a:rPr lang="en-US" sz="2000"/>
                        <a:t>0.83</a:t>
                      </a:r>
                      <a:endParaRPr/>
                    </a:p>
                  </a:txBody>
                  <a:tcPr marT="45725" marB="45725" marR="91450" marL="91450"/>
                </a:tc>
              </a:tr>
              <a:tr h="385900">
                <a:tc>
                  <a:txBody>
                    <a:bodyPr/>
                    <a:lstStyle/>
                    <a:p>
                      <a:pPr indent="0" lvl="0" marL="0" marR="0" rtl="0" algn="l">
                        <a:spcBef>
                          <a:spcPts val="0"/>
                        </a:spcBef>
                        <a:spcAft>
                          <a:spcPts val="0"/>
                        </a:spcAft>
                        <a:buNone/>
                      </a:pPr>
                      <a:r>
                        <a:rPr lang="en-US" sz="2000"/>
                        <a:t>1</a:t>
                      </a:r>
                      <a:endParaRPr/>
                    </a:p>
                  </a:txBody>
                  <a:tcPr marT="45725" marB="45725" marR="91450" marL="91450"/>
                </a:tc>
                <a:tc>
                  <a:txBody>
                    <a:bodyPr/>
                    <a:lstStyle/>
                    <a:p>
                      <a:pPr indent="0" lvl="0" marL="0" marR="0" rtl="0" algn="l">
                        <a:spcBef>
                          <a:spcPts val="0"/>
                        </a:spcBef>
                        <a:spcAft>
                          <a:spcPts val="0"/>
                        </a:spcAft>
                        <a:buNone/>
                      </a:pPr>
                      <a:r>
                        <a:rPr lang="en-US" sz="2000"/>
                        <a:t>0.83</a:t>
                      </a:r>
                      <a:endParaRPr/>
                    </a:p>
                  </a:txBody>
                  <a:tcPr marT="45725" marB="45725" marR="91450" marL="91450"/>
                </a:tc>
                <a:tc>
                  <a:txBody>
                    <a:bodyPr/>
                    <a:lstStyle/>
                    <a:p>
                      <a:pPr indent="0" lvl="0" marL="0" marR="0" rtl="0" algn="l">
                        <a:spcBef>
                          <a:spcPts val="0"/>
                        </a:spcBef>
                        <a:spcAft>
                          <a:spcPts val="0"/>
                        </a:spcAft>
                        <a:buNone/>
                      </a:pPr>
                      <a:r>
                        <a:rPr lang="en-US" sz="2000"/>
                        <a:t>0.82</a:t>
                      </a:r>
                      <a:endParaRPr/>
                    </a:p>
                  </a:txBody>
                  <a:tcPr marT="45725" marB="45725" marR="91450" marL="91450"/>
                </a:tc>
                <a:tc>
                  <a:txBody>
                    <a:bodyPr/>
                    <a:lstStyle/>
                    <a:p>
                      <a:pPr indent="0" lvl="0" marL="0" marR="0" rtl="0" algn="l">
                        <a:spcBef>
                          <a:spcPts val="0"/>
                        </a:spcBef>
                        <a:spcAft>
                          <a:spcPts val="0"/>
                        </a:spcAft>
                        <a:buNone/>
                      </a:pPr>
                      <a:r>
                        <a:rPr lang="en-US" sz="2000"/>
                        <a:t>0.83</a:t>
                      </a:r>
                      <a:endParaRPr/>
                    </a:p>
                  </a:txBody>
                  <a:tcPr marT="45725" marB="45725" marR="91450" marL="91450"/>
                </a:tc>
              </a:tr>
            </a:tbl>
          </a:graphicData>
        </a:graphic>
      </p:graphicFrame>
      <p:pic>
        <p:nvPicPr>
          <p:cNvPr descr="Chart, scatter chart&#10;&#10;Description automatically generated" id="211" name="Google Shape;211;p24"/>
          <p:cNvPicPr preferRelativeResize="0"/>
          <p:nvPr/>
        </p:nvPicPr>
        <p:blipFill rotWithShape="1">
          <a:blip r:embed="rId4">
            <a:alphaModFix/>
          </a:blip>
          <a:srcRect b="0" l="0" r="0" t="0"/>
          <a:stretch/>
        </p:blipFill>
        <p:spPr>
          <a:xfrm>
            <a:off x="5253206" y="3049455"/>
            <a:ext cx="4096533" cy="29295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Two class problem: conclusions</a:t>
            </a:r>
            <a:endParaRPr/>
          </a:p>
        </p:txBody>
      </p:sp>
      <p:sp>
        <p:nvSpPr>
          <p:cNvPr id="217" name="Google Shape;217;p25"/>
          <p:cNvSpPr txBox="1"/>
          <p:nvPr>
            <p:ph idx="1" type="body"/>
          </p:nvPr>
        </p:nvSpPr>
        <p:spPr>
          <a:xfrm>
            <a:off x="521251" y="21952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The overall results for the validation set are good. The misclassification errors for both classes are very similar, which is theoretically correct as the classes are balanced.</a:t>
            </a:r>
            <a:endParaRPr/>
          </a:p>
          <a:p>
            <a:pPr indent="-377979" lvl="0" marL="377979" rtl="0" algn="just">
              <a:spcBef>
                <a:spcPts val="560"/>
              </a:spcBef>
              <a:spcAft>
                <a:spcPts val="0"/>
              </a:spcAft>
              <a:buClr>
                <a:schemeClr val="dk1"/>
              </a:buClr>
              <a:buSzPts val="2800"/>
              <a:buChar char="•"/>
            </a:pPr>
            <a:r>
              <a:rPr lang="en-US"/>
              <a:t>Using an ensemble of stacking classifiers trained on each feature set did not perform better than a single stacking classifier trained on all features.</a:t>
            </a:r>
            <a:endParaRPr/>
          </a:p>
        </p:txBody>
      </p:sp>
      <p:sp>
        <p:nvSpPr>
          <p:cNvPr id="218" name="Google Shape;218;p25"/>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000"/>
              <a:buFont typeface="Calibri"/>
              <a:buNone/>
            </a:pPr>
            <a:r>
              <a:rPr lang="en-US" sz="4000"/>
              <a:t>Three class Problem: Scheme Diagram </a:t>
            </a:r>
            <a:endParaRPr sz="4000"/>
          </a:p>
        </p:txBody>
      </p:sp>
      <p:sp>
        <p:nvSpPr>
          <p:cNvPr id="224" name="Google Shape;224;p26"/>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id="225" name="Google Shape;225;p26"/>
          <p:cNvPicPr preferRelativeResize="0"/>
          <p:nvPr/>
        </p:nvPicPr>
        <p:blipFill rotWithShape="1">
          <a:blip r:embed="rId3">
            <a:alphaModFix/>
          </a:blip>
          <a:srcRect b="0" l="0" r="0" t="0"/>
          <a:stretch/>
        </p:blipFill>
        <p:spPr>
          <a:xfrm>
            <a:off x="920537" y="1608468"/>
            <a:ext cx="8693493" cy="53091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a:t>
            </a:r>
            <a:endParaRPr sz="3600"/>
          </a:p>
        </p:txBody>
      </p:sp>
      <p:sp>
        <p:nvSpPr>
          <p:cNvPr id="231" name="Google Shape;231;p27"/>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Case – 1 : Without Preprocessing + Data Augmentation (Balanced Accuracy)</a:t>
            </a:r>
            <a:endParaRPr/>
          </a:p>
        </p:txBody>
      </p:sp>
      <p:sp>
        <p:nvSpPr>
          <p:cNvPr id="232" name="Google Shape;232;p27"/>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33" name="Google Shape;233;p27"/>
          <p:cNvGraphicFramePr/>
          <p:nvPr/>
        </p:nvGraphicFramePr>
        <p:xfrm>
          <a:off x="566177" y="2406624"/>
          <a:ext cx="3000000" cy="3000000"/>
        </p:xfrm>
        <a:graphic>
          <a:graphicData uri="http://schemas.openxmlformats.org/drawingml/2006/table">
            <a:tbl>
              <a:tblPr>
                <a:noFill/>
                <a:tableStyleId>{1C724099-2417-4B8F-A420-B541E853B62F}</a:tableStyleId>
              </a:tblPr>
              <a:tblGrid>
                <a:gridCol w="722050"/>
                <a:gridCol w="82495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t>Feature Extractor</a:t>
                      </a:r>
                      <a:endParaRPr b="1" i="0" sz="1450" u="none" strike="noStrike">
                        <a:solidFill>
                          <a:srgbClr val="000000"/>
                        </a:solidFill>
                        <a:latin typeface="Arial"/>
                        <a:ea typeface="Arial"/>
                        <a:cs typeface="Arial"/>
                        <a:sym typeface="Arial"/>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 </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CHF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0.667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0.686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0.744</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0.621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0.651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0.428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0.674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0.746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solidFill>
                            <a:srgbClr val="FF0000"/>
                          </a:solidFill>
                        </a:rPr>
                        <a:t>0.756</a:t>
                      </a:r>
                      <a:endParaRPr b="1" i="0" sz="1450" u="none" strike="noStrike">
                        <a:solidFill>
                          <a:srgbClr val="FF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CSF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0.648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0.534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0.627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0.696</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0.622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0.429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0.651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0.688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0.71</a:t>
                      </a:r>
                      <a:endParaRPr b="1"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GLCM</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0.464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0.562</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0.539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0.564</a:t>
                      </a:r>
                      <a:endParaRPr b="1"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LBPH</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0.464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0.467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0.515</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0.402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0.446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0.419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0.522</a:t>
                      </a:r>
                      <a:endParaRPr b="1"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LBPS</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0.409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0.372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0.408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0.451</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0.401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0.433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0.432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0.34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0.431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0.441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0.462</a:t>
                      </a:r>
                      <a:endParaRPr b="1" i="0" sz="1450" u="none" strike="noStrike">
                        <a:solidFill>
                          <a:srgbClr val="000000"/>
                        </a:solidFill>
                        <a:latin typeface="Arial"/>
                        <a:ea typeface="Arial"/>
                        <a:cs typeface="Arial"/>
                        <a:sym typeface="Arial"/>
                      </a:endParaRPr>
                    </a:p>
                  </a:txBody>
                  <a:tcPr marT="7625" marB="0" marR="7625" marL="7625" anchor="b"/>
                </a:tc>
              </a:tr>
              <a:tr h="673925">
                <a:tc>
                  <a:txBody>
                    <a:bodyPr/>
                    <a:lstStyle/>
                    <a:p>
                      <a:pPr indent="0" lvl="0" marL="0" marR="0" rtl="0" algn="l">
                        <a:spcBef>
                          <a:spcPts val="0"/>
                        </a:spcBef>
                        <a:spcAft>
                          <a:spcPts val="0"/>
                        </a:spcAft>
                        <a:buNone/>
                      </a:pPr>
                      <a:r>
                        <a:rPr b="1" lang="en-US" sz="1450" u="none" strike="noStrike"/>
                        <a:t>SIFT + BoW</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0" lang="en-US" sz="1450" u="none" strike="noStrike"/>
                        <a:t>0.586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0.596</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0.614</a:t>
                      </a:r>
                      <a:endParaRPr b="1" i="0" sz="1450" u="none" strike="noStrike">
                        <a:solidFill>
                          <a:srgbClr val="000000"/>
                        </a:solidFill>
                        <a:latin typeface="Arial"/>
                        <a:ea typeface="Arial"/>
                        <a:cs typeface="Arial"/>
                        <a:sym typeface="Arial"/>
                      </a:endParaRPr>
                    </a:p>
                  </a:txBody>
                  <a:tcPr marT="7625" marB="0" marR="7625" marL="7625" anchor="b"/>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a:t>
            </a:r>
            <a:endParaRPr sz="3600"/>
          </a:p>
        </p:txBody>
      </p:sp>
      <p:sp>
        <p:nvSpPr>
          <p:cNvPr id="239" name="Google Shape;239;p28"/>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l">
              <a:spcBef>
                <a:spcPts val="0"/>
              </a:spcBef>
              <a:spcAft>
                <a:spcPts val="0"/>
              </a:spcAft>
              <a:buClr>
                <a:schemeClr val="dk1"/>
              </a:buClr>
              <a:buSzPts val="2800"/>
              <a:buChar char="•"/>
            </a:pPr>
            <a:r>
              <a:rPr lang="en-US"/>
              <a:t>Case – 2 : Without Preprocessing + Smote (Balanced Accuracy)</a:t>
            </a:r>
            <a:endParaRPr/>
          </a:p>
        </p:txBody>
      </p:sp>
      <p:sp>
        <p:nvSpPr>
          <p:cNvPr id="240" name="Google Shape;240;p28"/>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41" name="Google Shape;241;p28"/>
          <p:cNvGraphicFramePr/>
          <p:nvPr/>
        </p:nvGraphicFramePr>
        <p:xfrm>
          <a:off x="566177" y="2406624"/>
          <a:ext cx="3000000" cy="3000000"/>
        </p:xfrm>
        <a:graphic>
          <a:graphicData uri="http://schemas.openxmlformats.org/drawingml/2006/table">
            <a:tbl>
              <a:tblPr>
                <a:noFill/>
                <a:tableStyleId>{1C724099-2417-4B8F-A420-B541E853B62F}</a:tableStyleId>
              </a:tblPr>
              <a:tblGrid>
                <a:gridCol w="722050"/>
                <a:gridCol w="82495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t>Feature Extractor</a:t>
                      </a:r>
                      <a:endParaRPr b="1" i="0" sz="1450" u="none" strike="noStrike">
                        <a:solidFill>
                          <a:srgbClr val="000000"/>
                        </a:solidFill>
                        <a:latin typeface="Arial"/>
                        <a:ea typeface="Arial"/>
                        <a:cs typeface="Arial"/>
                        <a:sym typeface="Arial"/>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CHF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0.682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0.71</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0.592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0.591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0.635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0.698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0.731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solidFill>
                            <a:srgbClr val="FF0000"/>
                          </a:solidFill>
                        </a:rPr>
                        <a:t>0.733</a:t>
                      </a:r>
                      <a:endParaRPr b="1" i="0" sz="1450" u="none" strike="noStrike">
                        <a:solidFill>
                          <a:srgbClr val="FF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CSF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0.634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0.643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0.673</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0.635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0.631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0.693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0.645</a:t>
                      </a:r>
                      <a:endParaRPr b="0"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GLCM</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0.615</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0.625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0.613</a:t>
                      </a:r>
                      <a:endParaRPr b="1"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LBPH</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0.598</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0.592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0.405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0.611</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0.588</a:t>
                      </a:r>
                      <a:endParaRPr b="0"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LBPS</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0.466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0.439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0.362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0.525</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0.501</a:t>
                      </a:r>
                      <a:endParaRPr b="0" i="0" sz="1450" u="none" strike="noStrike">
                        <a:solidFill>
                          <a:srgbClr val="000000"/>
                        </a:solidFill>
                        <a:latin typeface="Arial"/>
                        <a:ea typeface="Arial"/>
                        <a:cs typeface="Arial"/>
                        <a:sym typeface="Arial"/>
                      </a:endParaRPr>
                    </a:p>
                  </a:txBody>
                  <a:tcPr marT="7625" marB="0" marR="7625" marL="7625" anchor="b"/>
                </a:tc>
              </a:tr>
              <a:tr h="673925">
                <a:tc>
                  <a:txBody>
                    <a:bodyPr/>
                    <a:lstStyle/>
                    <a:p>
                      <a:pPr indent="0" lvl="0" marL="0" marR="0" rtl="0" algn="l">
                        <a:spcBef>
                          <a:spcPts val="0"/>
                        </a:spcBef>
                        <a:spcAft>
                          <a:spcPts val="0"/>
                        </a:spcAft>
                        <a:buNone/>
                      </a:pPr>
                      <a:r>
                        <a:rPr b="1" lang="en-US" sz="1450" u="none" strike="noStrike"/>
                        <a:t>SIFT + BoW</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0.589</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0.482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0.589</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0.576</a:t>
                      </a:r>
                      <a:endParaRPr b="0" i="0" sz="1450" u="none" strike="noStrike">
                        <a:solidFill>
                          <a:srgbClr val="000000"/>
                        </a:solidFill>
                        <a:latin typeface="Arial"/>
                        <a:ea typeface="Arial"/>
                        <a:cs typeface="Arial"/>
                        <a:sym typeface="Arial"/>
                      </a:endParaRPr>
                    </a:p>
                  </a:txBody>
                  <a:tcPr marT="7625" marB="0" marR="7625" marL="7625" anchor="b"/>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a:t>
            </a:r>
            <a:endParaRPr sz="3600"/>
          </a:p>
        </p:txBody>
      </p:sp>
      <p:sp>
        <p:nvSpPr>
          <p:cNvPr id="247" name="Google Shape;247;p29"/>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l">
              <a:spcBef>
                <a:spcPts val="0"/>
              </a:spcBef>
              <a:spcAft>
                <a:spcPts val="0"/>
              </a:spcAft>
              <a:buClr>
                <a:schemeClr val="dk1"/>
              </a:buClr>
              <a:buSzPts val="2800"/>
              <a:buChar char="•"/>
            </a:pPr>
            <a:r>
              <a:rPr lang="en-US"/>
              <a:t>Case – 3 : With Preprocessing + Data Augmentation (Balanced Accuracy)</a:t>
            </a:r>
            <a:endParaRPr/>
          </a:p>
        </p:txBody>
      </p:sp>
      <p:sp>
        <p:nvSpPr>
          <p:cNvPr id="248" name="Google Shape;248;p29"/>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49" name="Google Shape;249;p29"/>
          <p:cNvGraphicFramePr/>
          <p:nvPr/>
        </p:nvGraphicFramePr>
        <p:xfrm>
          <a:off x="566177" y="2406624"/>
          <a:ext cx="3000000" cy="3000000"/>
        </p:xfrm>
        <a:graphic>
          <a:graphicData uri="http://schemas.openxmlformats.org/drawingml/2006/table">
            <a:tbl>
              <a:tblPr>
                <a:noFill/>
                <a:tableStyleId>{1C724099-2417-4B8F-A420-B541E853B62F}</a:tableStyleId>
              </a:tblPr>
              <a:tblGrid>
                <a:gridCol w="722050"/>
                <a:gridCol w="82495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t>Feature Extractor</a:t>
                      </a:r>
                      <a:endParaRPr b="1" i="0" sz="1450" u="none" strike="noStrike">
                        <a:solidFill>
                          <a:srgbClr val="000000"/>
                        </a:solidFill>
                        <a:latin typeface="Arial"/>
                        <a:ea typeface="Arial"/>
                        <a:cs typeface="Arial"/>
                        <a:sym typeface="Arial"/>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CHF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0.619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0.682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0.595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0.644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0.645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0.702</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solidFill>
                            <a:srgbClr val="FF0000"/>
                          </a:solidFill>
                        </a:rPr>
                        <a:t>0.706</a:t>
                      </a:r>
                      <a:endParaRPr b="1" i="0" sz="1450" u="none" strike="noStrike">
                        <a:solidFill>
                          <a:srgbClr val="FF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CSF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0.602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0.652</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0.536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0.437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0.632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0.636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0.669</a:t>
                      </a:r>
                      <a:endParaRPr b="1"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GLCM</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0.446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0.611</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0.595</a:t>
                      </a:r>
                      <a:endParaRPr b="0"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LBPH</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0.514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0.535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0.463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0.597</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0.599</a:t>
                      </a:r>
                      <a:endParaRPr b="1" i="0" sz="1450" u="none" strike="noStrike">
                        <a:solidFill>
                          <a:srgbClr val="000000"/>
                        </a:solidFill>
                        <a:latin typeface="Arial"/>
                        <a:ea typeface="Arial"/>
                        <a:cs typeface="Arial"/>
                        <a:sym typeface="Arial"/>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LBPS</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0.472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0.554</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0.459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0.523</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0.349</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0.492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0.546</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0.562</a:t>
                      </a:r>
                      <a:endParaRPr b="1" i="0" sz="1450" u="none" strike="noStrike">
                        <a:solidFill>
                          <a:srgbClr val="000000"/>
                        </a:solidFill>
                        <a:latin typeface="Arial"/>
                        <a:ea typeface="Arial"/>
                        <a:cs typeface="Arial"/>
                        <a:sym typeface="Arial"/>
                      </a:endParaRPr>
                    </a:p>
                  </a:txBody>
                  <a:tcPr marT="7625" marB="0" marR="7625" marL="7625" anchor="b"/>
                </a:tc>
              </a:tr>
              <a:tr h="673925">
                <a:tc>
                  <a:txBody>
                    <a:bodyPr/>
                    <a:lstStyle/>
                    <a:p>
                      <a:pPr indent="0" lvl="0" marL="0" marR="0" rtl="0" algn="l">
                        <a:spcBef>
                          <a:spcPts val="0"/>
                        </a:spcBef>
                        <a:spcAft>
                          <a:spcPts val="0"/>
                        </a:spcAft>
                        <a:buNone/>
                      </a:pPr>
                      <a:r>
                        <a:rPr b="1" lang="en-US" sz="1450" u="none" strike="noStrike"/>
                        <a:t>SIFT + BoW</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0.577</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0.541</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0.562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0.591</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0.508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0.442</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0.554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0.484</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0.575</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US" sz="1450" u="none" strike="noStrike"/>
                        <a:t>0.588</a:t>
                      </a:r>
                      <a:endParaRPr b="0"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lang="en-US" sz="1450" u="none" strike="noStrike"/>
                        <a:t>0.599</a:t>
                      </a:r>
                      <a:endParaRPr b="1" i="0" sz="1450" u="none" strike="noStrike">
                        <a:solidFill>
                          <a:srgbClr val="000000"/>
                        </a:solidFill>
                        <a:latin typeface="Arial"/>
                        <a:ea typeface="Arial"/>
                        <a:cs typeface="Arial"/>
                        <a:sym typeface="Arial"/>
                      </a:endParaRPr>
                    </a:p>
                  </a:txBody>
                  <a:tcPr marT="7625" marB="0" marR="7625" marL="7625" anchor="b"/>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Results(III)</a:t>
            </a:r>
            <a:endParaRPr sz="3600"/>
          </a:p>
        </p:txBody>
      </p:sp>
      <p:sp>
        <p:nvSpPr>
          <p:cNvPr id="255" name="Google Shape;255;p30"/>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l">
              <a:spcBef>
                <a:spcPts val="0"/>
              </a:spcBef>
              <a:spcAft>
                <a:spcPts val="0"/>
              </a:spcAft>
              <a:buClr>
                <a:schemeClr val="dk1"/>
              </a:buClr>
              <a:buSzPts val="2800"/>
              <a:buChar char="•"/>
            </a:pPr>
            <a:r>
              <a:rPr lang="en-US"/>
              <a:t>Case – 4 : With Preprocessing + Smote (Balanced Accuracy)</a:t>
            </a:r>
            <a:endParaRPr/>
          </a:p>
        </p:txBody>
      </p:sp>
      <p:sp>
        <p:nvSpPr>
          <p:cNvPr id="256" name="Google Shape;256;p30"/>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57" name="Google Shape;257;p30"/>
          <p:cNvGraphicFramePr/>
          <p:nvPr/>
        </p:nvGraphicFramePr>
        <p:xfrm>
          <a:off x="566177" y="2406624"/>
          <a:ext cx="3000000" cy="3000000"/>
        </p:xfrm>
        <a:graphic>
          <a:graphicData uri="http://schemas.openxmlformats.org/drawingml/2006/table">
            <a:tbl>
              <a:tblPr>
                <a:noFill/>
                <a:tableStyleId>{1C724099-2417-4B8F-A420-B541E853B62F}</a:tableStyleId>
              </a:tblPr>
              <a:tblGrid>
                <a:gridCol w="722050"/>
                <a:gridCol w="82495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t>Feature Extractor</a:t>
                      </a:r>
                      <a:endParaRPr b="1" i="0" sz="1450" u="none" strike="noStrike">
                        <a:solidFill>
                          <a:srgbClr val="000000"/>
                        </a:solidFill>
                        <a:latin typeface="Arial"/>
                        <a:ea typeface="Arial"/>
                        <a:cs typeface="Arial"/>
                        <a:sym typeface="Arial"/>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CHF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0.647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0.518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0.637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0.658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0.545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0.623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0.458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0.656</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0.666</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FF0000"/>
                          </a:solidFill>
                          <a:latin typeface="Calibri"/>
                          <a:ea typeface="Calibri"/>
                          <a:cs typeface="Calibri"/>
                          <a:sym typeface="Calibri"/>
                        </a:rPr>
                        <a:t>0.661</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CSF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0.622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0.511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0.611</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0.644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0.549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0.616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0.434</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0.629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0.654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0.623</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GLCM</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0.575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0.496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0.534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0.504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0.505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0.531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0.541</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0.582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0.557</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LBPH</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0.581</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0.591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0.576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0.555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0.537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0.482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0.538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0.451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0.539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0.549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0.558</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LBPS</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0.504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0.489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0.523</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0.528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0.441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0.483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0.353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0.507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0.538</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0.524</a:t>
                      </a:r>
                      <a:endParaRPr/>
                    </a:p>
                  </a:txBody>
                  <a:tcPr marT="7625" marB="0" marR="7625" marL="7625" anchor="b"/>
                </a:tc>
              </a:tr>
              <a:tr h="673925">
                <a:tc>
                  <a:txBody>
                    <a:bodyPr/>
                    <a:lstStyle/>
                    <a:p>
                      <a:pPr indent="0" lvl="0" marL="0" marR="0" rtl="0" algn="l">
                        <a:spcBef>
                          <a:spcPts val="0"/>
                        </a:spcBef>
                        <a:spcAft>
                          <a:spcPts val="0"/>
                        </a:spcAft>
                        <a:buNone/>
                      </a:pPr>
                      <a:r>
                        <a:rPr b="1" lang="en-US" sz="1450" u="none" strike="noStrike"/>
                        <a:t>SIFT + BoW</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0.555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0.482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0.507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0.477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0.427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0.481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0.552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0.521</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0.558</a:t>
                      </a:r>
                      <a:endParaRPr/>
                    </a:p>
                  </a:txBody>
                  <a:tcPr marT="7625" marB="0" marR="7625" marL="7625" anchor="b"/>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Results(IV)</a:t>
            </a:r>
            <a:endParaRPr sz="3600"/>
          </a:p>
        </p:txBody>
      </p:sp>
      <p:sp>
        <p:nvSpPr>
          <p:cNvPr id="263" name="Google Shape;263;p31"/>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fontScale="92500"/>
          </a:bodyPr>
          <a:lstStyle/>
          <a:p>
            <a:pPr indent="-377979" lvl="0" marL="377979" rtl="0" algn="just">
              <a:spcBef>
                <a:spcPts val="0"/>
              </a:spcBef>
              <a:spcAft>
                <a:spcPts val="0"/>
              </a:spcAft>
              <a:buClr>
                <a:schemeClr val="dk1"/>
              </a:buClr>
              <a:buSzPct val="100000"/>
              <a:buChar char="•"/>
            </a:pPr>
            <a:r>
              <a:rPr b="1" lang="en-US"/>
              <a:t>Without any Processing</a:t>
            </a:r>
            <a:r>
              <a:rPr lang="en-US"/>
              <a:t> yields better results</a:t>
            </a:r>
            <a:endParaRPr/>
          </a:p>
          <a:p>
            <a:pPr indent="-377979" lvl="0" marL="377979" rtl="0" algn="just">
              <a:spcBef>
                <a:spcPts val="518"/>
              </a:spcBef>
              <a:spcAft>
                <a:spcPts val="0"/>
              </a:spcAft>
              <a:buClr>
                <a:schemeClr val="dk1"/>
              </a:buClr>
              <a:buSzPct val="100000"/>
              <a:buChar char="•"/>
            </a:pPr>
            <a:r>
              <a:rPr b="1" lang="en-US"/>
              <a:t>Data Augmentation </a:t>
            </a:r>
            <a:r>
              <a:rPr lang="en-US"/>
              <a:t>provides better results so far than SMOTE Oversampling</a:t>
            </a:r>
            <a:endParaRPr/>
          </a:p>
          <a:p>
            <a:pPr indent="-377979" lvl="0" marL="377979" rtl="0" algn="just">
              <a:spcBef>
                <a:spcPts val="518"/>
              </a:spcBef>
              <a:spcAft>
                <a:spcPts val="0"/>
              </a:spcAft>
              <a:buClr>
                <a:schemeClr val="dk1"/>
              </a:buClr>
              <a:buSzPct val="100000"/>
              <a:buChar char="•"/>
            </a:pPr>
            <a:r>
              <a:rPr b="1" lang="en-US"/>
              <a:t>Color Histogram (BGR)</a:t>
            </a:r>
            <a:r>
              <a:rPr lang="en-US"/>
              <a:t> is the best Feature Extractor so far</a:t>
            </a:r>
            <a:endParaRPr/>
          </a:p>
          <a:p>
            <a:pPr indent="-377979" lvl="0" marL="377979" rtl="0" algn="just">
              <a:spcBef>
                <a:spcPts val="518"/>
              </a:spcBef>
              <a:spcAft>
                <a:spcPts val="0"/>
              </a:spcAft>
              <a:buClr>
                <a:schemeClr val="dk1"/>
              </a:buClr>
              <a:buSzPct val="100000"/>
              <a:buChar char="•"/>
            </a:pPr>
            <a:r>
              <a:rPr lang="en-US"/>
              <a:t>Case – 5 (Hair Removal Only with Data Augmentation, CHF)</a:t>
            </a:r>
            <a:endParaRPr/>
          </a:p>
          <a:p>
            <a:pPr indent="-213514" lvl="0" marL="377979" rtl="0" algn="l">
              <a:spcBef>
                <a:spcPts val="518"/>
              </a:spcBef>
              <a:spcAft>
                <a:spcPts val="0"/>
              </a:spcAft>
              <a:buClr>
                <a:schemeClr val="dk1"/>
              </a:buClr>
              <a:buSzPct val="100000"/>
              <a:buNone/>
            </a:pPr>
            <a:r>
              <a:t/>
            </a:r>
            <a:endParaRPr/>
          </a:p>
          <a:p>
            <a:pPr indent="-213514" lvl="0" marL="377979" rtl="0" algn="l">
              <a:spcBef>
                <a:spcPts val="518"/>
              </a:spcBef>
              <a:spcAft>
                <a:spcPts val="0"/>
              </a:spcAft>
              <a:buClr>
                <a:schemeClr val="dk1"/>
              </a:buClr>
              <a:buSzPct val="100000"/>
              <a:buNone/>
            </a:pPr>
            <a:r>
              <a:t/>
            </a:r>
            <a:endParaRPr/>
          </a:p>
          <a:p>
            <a:pPr indent="0" lvl="0" marL="0" rtl="0" algn="just">
              <a:spcBef>
                <a:spcPts val="518"/>
              </a:spcBef>
              <a:spcAft>
                <a:spcPts val="0"/>
              </a:spcAft>
              <a:buClr>
                <a:schemeClr val="dk1"/>
              </a:buClr>
              <a:buSzPct val="100000"/>
              <a:buNone/>
            </a:pPr>
            <a:r>
              <a:t/>
            </a:r>
            <a:endParaRPr/>
          </a:p>
          <a:p>
            <a:pPr indent="-377979" lvl="0" marL="377979" rtl="0" algn="just">
              <a:spcBef>
                <a:spcPts val="518"/>
              </a:spcBef>
              <a:spcAft>
                <a:spcPts val="0"/>
              </a:spcAft>
              <a:buClr>
                <a:schemeClr val="dk1"/>
              </a:buClr>
              <a:buSzPct val="100000"/>
              <a:buChar char="•"/>
            </a:pPr>
            <a:r>
              <a:rPr lang="en-US"/>
              <a:t>Standalone hair removal is better than combined with vignette removal</a:t>
            </a:r>
            <a:endParaRPr/>
          </a:p>
          <a:p>
            <a:pPr indent="-377979" lvl="0" marL="377979" rtl="0" algn="just">
              <a:spcBef>
                <a:spcPts val="518"/>
              </a:spcBef>
              <a:spcAft>
                <a:spcPts val="0"/>
              </a:spcAft>
              <a:buClr>
                <a:schemeClr val="dk1"/>
              </a:buClr>
              <a:buSzPct val="100000"/>
              <a:buChar char="•"/>
            </a:pPr>
            <a:r>
              <a:rPr lang="en-US"/>
              <a:t>Still without any preprocessing is better performer, so decided to stick with it</a:t>
            </a:r>
            <a:endParaRPr/>
          </a:p>
        </p:txBody>
      </p:sp>
      <p:sp>
        <p:nvSpPr>
          <p:cNvPr id="264" name="Google Shape;264;p31"/>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65" name="Google Shape;265;p31"/>
          <p:cNvGraphicFramePr/>
          <p:nvPr/>
        </p:nvGraphicFramePr>
        <p:xfrm>
          <a:off x="504031" y="3779837"/>
          <a:ext cx="3000000" cy="3000000"/>
        </p:xfrm>
        <a:graphic>
          <a:graphicData uri="http://schemas.openxmlformats.org/drawingml/2006/table">
            <a:tbl>
              <a:tblPr>
                <a:noFill/>
                <a:tableStyleId>{1C724099-2417-4B8F-A420-B541E853B62F}</a:tableStyleId>
              </a:tblPr>
              <a:tblGrid>
                <a:gridCol w="722050"/>
                <a:gridCol w="82495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t>Feature Extractor</a:t>
                      </a:r>
                      <a:endParaRPr b="1" i="0" sz="1450" u="none" strike="noStrike">
                        <a:solidFill>
                          <a:srgbClr val="000000"/>
                        </a:solidFill>
                        <a:latin typeface="Arial"/>
                        <a:ea typeface="Arial"/>
                        <a:cs typeface="Arial"/>
                        <a:sym typeface="Arial"/>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CHF</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0.635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0.495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0.644</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0.716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0.562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0.579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0.641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0.409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0.642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0.701</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FF0000"/>
                          </a:solidFill>
                          <a:latin typeface="Calibri"/>
                          <a:ea typeface="Calibri"/>
                          <a:cs typeface="Calibri"/>
                          <a:sym typeface="Calibri"/>
                        </a:rPr>
                        <a:t>0.723</a:t>
                      </a:r>
                      <a:endParaRPr/>
                    </a:p>
                  </a:txBody>
                  <a:tcPr marT="7625" marB="0" marR="7625" marL="7625" anchor="b"/>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Results(IV)</a:t>
            </a:r>
            <a:endParaRPr sz="3600"/>
          </a:p>
        </p:txBody>
      </p:sp>
      <p:sp>
        <p:nvSpPr>
          <p:cNvPr id="271" name="Google Shape;271;p32"/>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400"/>
              <a:buChar char="•"/>
            </a:pPr>
            <a:r>
              <a:rPr lang="en-US" sz="2400"/>
              <a:t>Case – 6 : Features Combined (Balanced Accuracy)</a:t>
            </a:r>
            <a:endParaRPr/>
          </a:p>
          <a:p>
            <a:pPr indent="-377979" lvl="0" marL="377979" rtl="0" algn="just">
              <a:spcBef>
                <a:spcPts val="480"/>
              </a:spcBef>
              <a:spcAft>
                <a:spcPts val="0"/>
              </a:spcAft>
              <a:buClr>
                <a:schemeClr val="dk1"/>
              </a:buClr>
              <a:buSzPts val="2400"/>
              <a:buChar char="•"/>
            </a:pPr>
            <a:r>
              <a:rPr lang="en-US" sz="2400"/>
              <a:t>Combined the feature extractors (CHF, CSF, GLCM, SIFT, LBP)</a:t>
            </a:r>
            <a:endParaRPr/>
          </a:p>
          <a:p>
            <a:pPr indent="-377979" lvl="0" marL="377979" rtl="0" algn="just">
              <a:spcBef>
                <a:spcPts val="480"/>
              </a:spcBef>
              <a:spcAft>
                <a:spcPts val="0"/>
              </a:spcAft>
              <a:buClr>
                <a:schemeClr val="dk1"/>
              </a:buClr>
              <a:buSzPts val="2400"/>
              <a:buChar char="•"/>
            </a:pPr>
            <a:r>
              <a:rPr lang="en-US" sz="2400"/>
              <a:t>Different combinations were tried but the best one was using </a:t>
            </a:r>
            <a:r>
              <a:rPr b="1" lang="en-US" sz="2400"/>
              <a:t>CHF, CSF, GLCM</a:t>
            </a:r>
            <a:endParaRPr/>
          </a:p>
          <a:p>
            <a:pPr indent="-225579" lvl="0" marL="377979" rtl="0" algn="just">
              <a:spcBef>
                <a:spcPts val="480"/>
              </a:spcBef>
              <a:spcAft>
                <a:spcPts val="0"/>
              </a:spcAft>
              <a:buClr>
                <a:schemeClr val="dk1"/>
              </a:buClr>
              <a:buSzPts val="2400"/>
              <a:buNone/>
            </a:pPr>
            <a:r>
              <a:t/>
            </a:r>
            <a:endParaRPr b="1" sz="2400"/>
          </a:p>
          <a:p>
            <a:pPr indent="-225579" lvl="0" marL="377979" rtl="0" algn="l">
              <a:spcBef>
                <a:spcPts val="480"/>
              </a:spcBef>
              <a:spcAft>
                <a:spcPts val="0"/>
              </a:spcAft>
              <a:buClr>
                <a:schemeClr val="dk1"/>
              </a:buClr>
              <a:buSzPts val="2400"/>
              <a:buNone/>
            </a:pPr>
            <a:r>
              <a:t/>
            </a:r>
            <a:endParaRPr b="1" sz="2400"/>
          </a:p>
          <a:p>
            <a:pPr indent="-225579" lvl="0" marL="377979" rtl="0" algn="l">
              <a:spcBef>
                <a:spcPts val="480"/>
              </a:spcBef>
              <a:spcAft>
                <a:spcPts val="0"/>
              </a:spcAft>
              <a:buClr>
                <a:schemeClr val="dk1"/>
              </a:buClr>
              <a:buSzPts val="2400"/>
              <a:buNone/>
            </a:pPr>
            <a:r>
              <a:t/>
            </a:r>
            <a:endParaRPr b="1" sz="2400"/>
          </a:p>
          <a:p>
            <a:pPr indent="-225579" lvl="0" marL="377979" rtl="0" algn="l">
              <a:spcBef>
                <a:spcPts val="480"/>
              </a:spcBef>
              <a:spcAft>
                <a:spcPts val="0"/>
              </a:spcAft>
              <a:buClr>
                <a:schemeClr val="dk1"/>
              </a:buClr>
              <a:buSzPts val="2400"/>
              <a:buNone/>
            </a:pPr>
            <a:r>
              <a:t/>
            </a:r>
            <a:endParaRPr b="1" sz="2400"/>
          </a:p>
          <a:p>
            <a:pPr indent="-377979" lvl="0" marL="377979" rtl="0" algn="just">
              <a:spcBef>
                <a:spcPts val="480"/>
              </a:spcBef>
              <a:spcAft>
                <a:spcPts val="0"/>
              </a:spcAft>
              <a:buClr>
                <a:schemeClr val="dk1"/>
              </a:buClr>
              <a:buSzPts val="2400"/>
              <a:buChar char="•"/>
            </a:pPr>
            <a:r>
              <a:rPr b="1" lang="en-US" sz="2400"/>
              <a:t>SelectKBest Features </a:t>
            </a:r>
            <a:r>
              <a:rPr lang="en-US" sz="2400"/>
              <a:t>was used, the highest accuracy received was </a:t>
            </a:r>
            <a:r>
              <a:rPr b="1" lang="en-US" sz="2400"/>
              <a:t>0.731</a:t>
            </a:r>
            <a:r>
              <a:rPr lang="en-US" sz="2400"/>
              <a:t> combining </a:t>
            </a:r>
            <a:r>
              <a:rPr b="1" lang="en-US" sz="2400"/>
              <a:t>286</a:t>
            </a:r>
            <a:r>
              <a:rPr lang="en-US" sz="2400"/>
              <a:t> Features</a:t>
            </a:r>
            <a:endParaRPr/>
          </a:p>
          <a:p>
            <a:pPr indent="-377979" lvl="0" marL="377979" rtl="0" algn="just">
              <a:spcBef>
                <a:spcPts val="480"/>
              </a:spcBef>
              <a:spcAft>
                <a:spcPts val="0"/>
              </a:spcAft>
              <a:buClr>
                <a:schemeClr val="dk1"/>
              </a:buClr>
              <a:buSzPts val="2400"/>
              <a:buChar char="•"/>
            </a:pPr>
            <a:r>
              <a:rPr lang="en-US" sz="2400"/>
              <a:t>Improved the overall result but still lacks behind standalone CHF </a:t>
            </a:r>
            <a:endParaRPr/>
          </a:p>
          <a:p>
            <a:pPr indent="-200179" lvl="0" marL="377979" rtl="0" algn="l">
              <a:spcBef>
                <a:spcPts val="560"/>
              </a:spcBef>
              <a:spcAft>
                <a:spcPts val="0"/>
              </a:spcAft>
              <a:buClr>
                <a:schemeClr val="dk1"/>
              </a:buClr>
              <a:buSzPts val="2800"/>
              <a:buNone/>
            </a:pPr>
            <a:r>
              <a:t/>
            </a:r>
            <a:endParaRPr/>
          </a:p>
        </p:txBody>
      </p:sp>
      <p:sp>
        <p:nvSpPr>
          <p:cNvPr id="272" name="Google Shape;272;p32"/>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73" name="Google Shape;273;p32"/>
          <p:cNvGraphicFramePr/>
          <p:nvPr/>
        </p:nvGraphicFramePr>
        <p:xfrm>
          <a:off x="504031" y="3083650"/>
          <a:ext cx="3000000" cy="3000000"/>
        </p:xfrm>
        <a:graphic>
          <a:graphicData uri="http://schemas.openxmlformats.org/drawingml/2006/table">
            <a:tbl>
              <a:tblPr>
                <a:noFill/>
                <a:tableStyleId>{1C724099-2417-4B8F-A420-B541E853B62F}</a:tableStyleId>
              </a:tblPr>
              <a:tblGrid>
                <a:gridCol w="722050"/>
                <a:gridCol w="82495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t>Feature Extractor</a:t>
                      </a:r>
                      <a:endParaRPr b="1" i="0" sz="1450" u="none" strike="noStrike">
                        <a:solidFill>
                          <a:srgbClr val="000000"/>
                        </a:solidFill>
                        <a:latin typeface="Arial"/>
                        <a:ea typeface="Arial"/>
                        <a:cs typeface="Arial"/>
                        <a:sym typeface="Arial"/>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t>[CHF, CSF, GLCM]</a:t>
                      </a:r>
                      <a:endParaRPr b="1" i="0" sz="1450" u="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0.601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0.583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576</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000000"/>
                          </a:solidFill>
                          <a:latin typeface="Calibri"/>
                          <a:ea typeface="Calibri"/>
                          <a:cs typeface="Calibri"/>
                          <a:sym typeface="Calibri"/>
                        </a:rPr>
                        <a:t>0.647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0.525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0.601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0.568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0.443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0.643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rgbClr val="000000"/>
                          </a:solidFill>
                          <a:latin typeface="Calibri"/>
                          <a:ea typeface="Calibri"/>
                          <a:cs typeface="Calibri"/>
                          <a:sym typeface="Calibri"/>
                        </a:rPr>
                        <a:t>0.624</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FF0000"/>
                          </a:solidFill>
                          <a:latin typeface="Calibri"/>
                          <a:ea typeface="Calibri"/>
                          <a:cs typeface="Calibri"/>
                          <a:sym typeface="Calibri"/>
                        </a:rPr>
                        <a:t>0.687</a:t>
                      </a:r>
                      <a:endParaRPr/>
                    </a:p>
                  </a:txBody>
                  <a:tcPr marT="7625" marB="0" marR="7625" marL="7625"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6"/>
          <p:cNvSpPr txBox="1"/>
          <p:nvPr>
            <p:ph type="title"/>
          </p:nvPr>
        </p:nvSpPr>
        <p:spPr>
          <a:xfrm>
            <a:off x="566177" y="178449"/>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Overview</a:t>
            </a:r>
            <a:endParaRPr/>
          </a:p>
        </p:txBody>
      </p:sp>
      <p:sp>
        <p:nvSpPr>
          <p:cNvPr id="51" name="Google Shape;51;p6"/>
          <p:cNvSpPr txBox="1"/>
          <p:nvPr>
            <p:ph idx="1" type="body"/>
          </p:nvPr>
        </p:nvSpPr>
        <p:spPr>
          <a:xfrm>
            <a:off x="0" y="1246350"/>
            <a:ext cx="6343809"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Binary problem: nevus vs others</a:t>
            </a:r>
            <a:endParaRPr/>
          </a:p>
          <a:p>
            <a:pPr indent="-377979" lvl="0" marL="377979" rtl="0" algn="just">
              <a:spcBef>
                <a:spcPts val="560"/>
              </a:spcBef>
              <a:spcAft>
                <a:spcPts val="0"/>
              </a:spcAft>
              <a:buClr>
                <a:schemeClr val="dk1"/>
              </a:buClr>
              <a:buSzPts val="2800"/>
              <a:buChar char="•"/>
            </a:pPr>
            <a:r>
              <a:rPr lang="en-US"/>
              <a:t>Three class problem: mel (melanoma), bcc (basal cell carcinoma), scc (squamous cell carcinoma)</a:t>
            </a:r>
            <a:endParaRPr/>
          </a:p>
          <a:p>
            <a:pPr indent="-377979" lvl="0" marL="377979" rtl="0" algn="just">
              <a:spcBef>
                <a:spcPts val="560"/>
              </a:spcBef>
              <a:spcAft>
                <a:spcPts val="0"/>
              </a:spcAft>
              <a:buClr>
                <a:schemeClr val="dk1"/>
              </a:buClr>
              <a:buSzPts val="2800"/>
              <a:buChar char="•"/>
            </a:pPr>
            <a:r>
              <a:rPr lang="en-US"/>
              <a:t>Two main ways of tackling the problems: classification with raw images and with preprocessed images. </a:t>
            </a:r>
            <a:endParaRPr/>
          </a:p>
          <a:p>
            <a:pPr indent="-377979" lvl="0" marL="377979" rtl="0" algn="just">
              <a:spcBef>
                <a:spcPts val="560"/>
              </a:spcBef>
              <a:spcAft>
                <a:spcPts val="0"/>
              </a:spcAft>
              <a:buClr>
                <a:schemeClr val="dk1"/>
              </a:buClr>
              <a:buSzPts val="2800"/>
              <a:buChar char="•"/>
            </a:pPr>
            <a:r>
              <a:rPr lang="en-US"/>
              <a:t>11 different classifiers trained on 7 different feature set.</a:t>
            </a:r>
            <a:endParaRPr/>
          </a:p>
          <a:p>
            <a:pPr indent="-377979" lvl="0" marL="377979" rtl="0" algn="just">
              <a:spcBef>
                <a:spcPts val="560"/>
              </a:spcBef>
              <a:spcAft>
                <a:spcPts val="0"/>
              </a:spcAft>
              <a:buClr>
                <a:schemeClr val="dk1"/>
              </a:buClr>
              <a:buSzPts val="2800"/>
              <a:buChar char="•"/>
            </a:pPr>
            <a:r>
              <a:rPr lang="en-US"/>
              <a:t>Class Imbalance treatment: Data augmentation and oversampling. </a:t>
            </a:r>
            <a:endParaRPr/>
          </a:p>
        </p:txBody>
      </p:sp>
      <p:sp>
        <p:nvSpPr>
          <p:cNvPr id="52" name="Google Shape;52;p6"/>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descr="Melanoma&#10;" id="53" name="Google Shape;53;p6"/>
          <p:cNvPicPr preferRelativeResize="0"/>
          <p:nvPr/>
        </p:nvPicPr>
        <p:blipFill rotWithShape="1">
          <a:blip r:embed="rId3">
            <a:alphaModFix/>
          </a:blip>
          <a:srcRect b="0" l="0" r="0" t="0"/>
          <a:stretch/>
        </p:blipFill>
        <p:spPr>
          <a:xfrm>
            <a:off x="6932512" y="1246350"/>
            <a:ext cx="2260183" cy="1517170"/>
          </a:xfrm>
          <a:prstGeom prst="rect">
            <a:avLst/>
          </a:prstGeom>
          <a:noFill/>
          <a:ln>
            <a:noFill/>
          </a:ln>
        </p:spPr>
      </p:pic>
      <p:pic>
        <p:nvPicPr>
          <p:cNvPr descr="A close-up of a person's skin&#10;&#10;Description automatically generated with low confidence" id="54" name="Google Shape;54;p6"/>
          <p:cNvPicPr preferRelativeResize="0"/>
          <p:nvPr/>
        </p:nvPicPr>
        <p:blipFill rotWithShape="1">
          <a:blip r:embed="rId4">
            <a:alphaModFix/>
          </a:blip>
          <a:srcRect b="0" l="0" r="0" t="0"/>
          <a:stretch/>
        </p:blipFill>
        <p:spPr>
          <a:xfrm>
            <a:off x="6930713" y="3077715"/>
            <a:ext cx="2260183" cy="1774943"/>
          </a:xfrm>
          <a:prstGeom prst="rect">
            <a:avLst/>
          </a:prstGeom>
          <a:noFill/>
          <a:ln>
            <a:noFill/>
          </a:ln>
        </p:spPr>
      </p:pic>
      <p:pic>
        <p:nvPicPr>
          <p:cNvPr descr="A close up of a person's skin&#10;&#10;Description automatically generated with low confidence" id="55" name="Google Shape;55;p6"/>
          <p:cNvPicPr preferRelativeResize="0"/>
          <p:nvPr/>
        </p:nvPicPr>
        <p:blipFill rotWithShape="1">
          <a:blip r:embed="rId5">
            <a:alphaModFix/>
          </a:blip>
          <a:srcRect b="0" l="0" r="0" t="0"/>
          <a:stretch/>
        </p:blipFill>
        <p:spPr>
          <a:xfrm>
            <a:off x="6937714" y="5231756"/>
            <a:ext cx="2260183" cy="2052003"/>
          </a:xfrm>
          <a:prstGeom prst="rect">
            <a:avLst/>
          </a:prstGeom>
          <a:noFill/>
          <a:ln>
            <a:noFill/>
          </a:ln>
        </p:spPr>
      </p:pic>
      <p:sp>
        <p:nvSpPr>
          <p:cNvPr id="56" name="Google Shape;56;p6"/>
          <p:cNvSpPr txBox="1"/>
          <p:nvPr/>
        </p:nvSpPr>
        <p:spPr>
          <a:xfrm>
            <a:off x="7455335" y="2763520"/>
            <a:ext cx="1737360" cy="349968"/>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b="0" i="0" lang="en-US" sz="1800" u="none" cap="none" strike="noStrike">
                <a:solidFill>
                  <a:schemeClr val="dk1"/>
                </a:solidFill>
                <a:latin typeface="Calibri"/>
                <a:ea typeface="Calibri"/>
                <a:cs typeface="Calibri"/>
                <a:sym typeface="Calibri"/>
              </a:rPr>
              <a:t>melanoma</a:t>
            </a:r>
            <a:endParaRPr sz="1800">
              <a:solidFill>
                <a:schemeClr val="dk1"/>
              </a:solidFill>
              <a:latin typeface="Calibri"/>
              <a:ea typeface="Calibri"/>
              <a:cs typeface="Calibri"/>
              <a:sym typeface="Calibri"/>
            </a:endParaRPr>
          </a:p>
        </p:txBody>
      </p:sp>
      <p:sp>
        <p:nvSpPr>
          <p:cNvPr id="57" name="Google Shape;57;p6"/>
          <p:cNvSpPr txBox="1"/>
          <p:nvPr/>
        </p:nvSpPr>
        <p:spPr>
          <a:xfrm>
            <a:off x="7699175" y="4867223"/>
            <a:ext cx="1737360" cy="349968"/>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1800">
                <a:solidFill>
                  <a:schemeClr val="dk1"/>
                </a:solidFill>
                <a:latin typeface="Calibri"/>
                <a:ea typeface="Calibri"/>
                <a:cs typeface="Calibri"/>
                <a:sym typeface="Calibri"/>
              </a:rPr>
              <a:t>bcc</a:t>
            </a:r>
            <a:endParaRPr sz="1800">
              <a:solidFill>
                <a:schemeClr val="dk1"/>
              </a:solidFill>
              <a:latin typeface="Calibri"/>
              <a:ea typeface="Calibri"/>
              <a:cs typeface="Calibri"/>
              <a:sym typeface="Calibri"/>
            </a:endParaRPr>
          </a:p>
        </p:txBody>
      </p:sp>
      <p:sp>
        <p:nvSpPr>
          <p:cNvPr id="58" name="Google Shape;58;p6"/>
          <p:cNvSpPr txBox="1"/>
          <p:nvPr/>
        </p:nvSpPr>
        <p:spPr>
          <a:xfrm>
            <a:off x="7699175" y="7234198"/>
            <a:ext cx="1737360" cy="349968"/>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1800">
                <a:solidFill>
                  <a:schemeClr val="dk1"/>
                </a:solidFill>
                <a:latin typeface="Calibri"/>
                <a:ea typeface="Calibri"/>
                <a:cs typeface="Calibri"/>
                <a:sym typeface="Calibri"/>
              </a:rPr>
              <a:t>scc</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Results(IV)</a:t>
            </a:r>
            <a:endParaRPr sz="3600"/>
          </a:p>
        </p:txBody>
      </p:sp>
      <p:sp>
        <p:nvSpPr>
          <p:cNvPr id="279" name="Google Shape;279;p33"/>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400"/>
              <a:buChar char="•"/>
            </a:pPr>
            <a:r>
              <a:rPr lang="en-US" sz="2400"/>
              <a:t>Case – 7 : Ensemble Classifiers (Balanced Accuracy)</a:t>
            </a:r>
            <a:endParaRPr/>
          </a:p>
          <a:p>
            <a:pPr indent="-377979" lvl="0" marL="377979" rtl="0" algn="just">
              <a:spcBef>
                <a:spcPts val="480"/>
              </a:spcBef>
              <a:spcAft>
                <a:spcPts val="0"/>
              </a:spcAft>
              <a:buClr>
                <a:schemeClr val="dk1"/>
              </a:buClr>
              <a:buSzPts val="2400"/>
              <a:buChar char="•"/>
            </a:pPr>
            <a:r>
              <a:rPr lang="en-US" sz="2400"/>
              <a:t>Majority and Average voting was used</a:t>
            </a:r>
            <a:endParaRPr/>
          </a:p>
          <a:p>
            <a:pPr indent="-377979" lvl="0" marL="377979" rtl="0" algn="just">
              <a:spcBef>
                <a:spcPts val="480"/>
              </a:spcBef>
              <a:spcAft>
                <a:spcPts val="0"/>
              </a:spcAft>
              <a:buClr>
                <a:schemeClr val="dk1"/>
              </a:buClr>
              <a:buSzPts val="2400"/>
              <a:buChar char="•"/>
            </a:pPr>
            <a:r>
              <a:rPr b="1" lang="en-US" sz="2400"/>
              <a:t>3 best models</a:t>
            </a:r>
            <a:r>
              <a:rPr lang="en-US" sz="2400"/>
              <a:t> from each case-I per feature extractor was used</a:t>
            </a:r>
            <a:endParaRPr/>
          </a:p>
          <a:p>
            <a:pPr indent="-377979" lvl="0" marL="377979" rtl="0" algn="just">
              <a:spcBef>
                <a:spcPts val="480"/>
              </a:spcBef>
              <a:spcAft>
                <a:spcPts val="0"/>
              </a:spcAft>
              <a:buClr>
                <a:schemeClr val="dk1"/>
              </a:buClr>
              <a:buSzPts val="2400"/>
              <a:buChar char="•"/>
            </a:pPr>
            <a:r>
              <a:rPr lang="en-US" sz="2400"/>
              <a:t>Equal votes are untied choosing the lower class </a:t>
            </a:r>
            <a:endParaRPr/>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sz="2400"/>
          </a:p>
          <a:p>
            <a:pPr indent="-225579" lvl="0" marL="377979" rtl="0" algn="just">
              <a:spcBef>
                <a:spcPts val="480"/>
              </a:spcBef>
              <a:spcAft>
                <a:spcPts val="0"/>
              </a:spcAft>
              <a:buClr>
                <a:schemeClr val="dk1"/>
              </a:buClr>
              <a:buSzPts val="2400"/>
              <a:buNone/>
            </a:pPr>
            <a:r>
              <a:t/>
            </a:r>
            <a:endParaRPr sz="2400"/>
          </a:p>
          <a:p>
            <a:pPr indent="-377979" lvl="0" marL="377979" rtl="0" algn="just">
              <a:spcBef>
                <a:spcPts val="480"/>
              </a:spcBef>
              <a:spcAft>
                <a:spcPts val="0"/>
              </a:spcAft>
              <a:buClr>
                <a:schemeClr val="dk1"/>
              </a:buClr>
              <a:buSzPts val="2400"/>
              <a:buChar char="•"/>
            </a:pPr>
            <a:r>
              <a:rPr lang="en-US" sz="2400"/>
              <a:t>Average Voting gives improved performance with CHF ( RF, Gboost, SVM), still not the best</a:t>
            </a:r>
            <a:endParaRPr/>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sz="2400"/>
          </a:p>
          <a:p>
            <a:pPr indent="-225579" lvl="0" marL="377979" rtl="0" algn="l">
              <a:spcBef>
                <a:spcPts val="480"/>
              </a:spcBef>
              <a:spcAft>
                <a:spcPts val="0"/>
              </a:spcAft>
              <a:buClr>
                <a:schemeClr val="dk1"/>
              </a:buClr>
              <a:buSzPts val="2400"/>
              <a:buNone/>
            </a:pPr>
            <a:r>
              <a:t/>
            </a:r>
            <a:endParaRPr b="1" sz="2400"/>
          </a:p>
          <a:p>
            <a:pPr indent="-225579" lvl="0" marL="377979" rtl="0" algn="l">
              <a:spcBef>
                <a:spcPts val="480"/>
              </a:spcBef>
              <a:spcAft>
                <a:spcPts val="0"/>
              </a:spcAft>
              <a:buClr>
                <a:schemeClr val="dk1"/>
              </a:buClr>
              <a:buSzPts val="2400"/>
              <a:buNone/>
            </a:pPr>
            <a:r>
              <a:t/>
            </a:r>
            <a:endParaRPr b="1" sz="2400"/>
          </a:p>
          <a:p>
            <a:pPr indent="-225579" lvl="0" marL="377979" rtl="0" algn="l">
              <a:spcBef>
                <a:spcPts val="480"/>
              </a:spcBef>
              <a:spcAft>
                <a:spcPts val="0"/>
              </a:spcAft>
              <a:buClr>
                <a:schemeClr val="dk1"/>
              </a:buClr>
              <a:buSzPts val="2400"/>
              <a:buNone/>
            </a:pPr>
            <a:r>
              <a:t/>
            </a:r>
            <a:endParaRPr b="1" sz="2400"/>
          </a:p>
          <a:p>
            <a:pPr indent="-200179" lvl="0" marL="377979" rtl="0" algn="l">
              <a:spcBef>
                <a:spcPts val="560"/>
              </a:spcBef>
              <a:spcAft>
                <a:spcPts val="0"/>
              </a:spcAft>
              <a:buClr>
                <a:schemeClr val="dk1"/>
              </a:buClr>
              <a:buSzPts val="2800"/>
              <a:buNone/>
            </a:pPr>
            <a:r>
              <a:t/>
            </a:r>
            <a:endParaRPr/>
          </a:p>
        </p:txBody>
      </p:sp>
      <p:sp>
        <p:nvSpPr>
          <p:cNvPr id="280" name="Google Shape;280;p33"/>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81" name="Google Shape;281;p33"/>
          <p:cNvGraphicFramePr/>
          <p:nvPr/>
        </p:nvGraphicFramePr>
        <p:xfrm>
          <a:off x="1550896" y="3243124"/>
          <a:ext cx="3000000" cy="3000000"/>
        </p:xfrm>
        <a:graphic>
          <a:graphicData uri="http://schemas.openxmlformats.org/drawingml/2006/table">
            <a:tbl>
              <a:tblPr bandRow="1" firstRow="1">
                <a:noFill/>
                <a:tableStyleId>{122AA8EE-84EF-42B2-852B-38DD3645B62B}</a:tableStyleId>
              </a:tblPr>
              <a:tblGrid>
                <a:gridCol w="3360200"/>
                <a:gridCol w="3360200"/>
              </a:tblGrid>
              <a:tr h="370850">
                <a:tc>
                  <a:txBody>
                    <a:bodyPr/>
                    <a:lstStyle/>
                    <a:p>
                      <a:pPr indent="0" lvl="0" marL="0" marR="0" rtl="0" algn="l">
                        <a:spcBef>
                          <a:spcPts val="0"/>
                        </a:spcBef>
                        <a:spcAft>
                          <a:spcPts val="0"/>
                        </a:spcAft>
                        <a:buNone/>
                      </a:pPr>
                      <a:r>
                        <a:rPr lang="en-US" sz="2000"/>
                        <a:t>Ensemble Model</a:t>
                      </a:r>
                      <a:endParaRPr/>
                    </a:p>
                  </a:txBody>
                  <a:tcPr marT="45725" marB="45725" marR="91450" marL="91450"/>
                </a:tc>
                <a:tc>
                  <a:txBody>
                    <a:bodyPr/>
                    <a:lstStyle/>
                    <a:p>
                      <a:pPr indent="0" lvl="0" marL="0" marR="0" rtl="0" algn="l">
                        <a:spcBef>
                          <a:spcPts val="0"/>
                        </a:spcBef>
                        <a:spcAft>
                          <a:spcPts val="0"/>
                        </a:spcAft>
                        <a:buNone/>
                      </a:pPr>
                      <a:r>
                        <a:rPr lang="en-US" sz="2000"/>
                        <a:t>Balanced Accuracy</a:t>
                      </a:r>
                      <a:endParaRPr/>
                    </a:p>
                  </a:txBody>
                  <a:tcPr marT="45725" marB="45725" marR="91450" marL="91450"/>
                </a:tc>
              </a:tr>
              <a:tr h="370850">
                <a:tc>
                  <a:txBody>
                    <a:bodyPr/>
                    <a:lstStyle/>
                    <a:p>
                      <a:pPr indent="0" lvl="0" marL="0" marR="0" rtl="0" algn="l">
                        <a:spcBef>
                          <a:spcPts val="0"/>
                        </a:spcBef>
                        <a:spcAft>
                          <a:spcPts val="0"/>
                        </a:spcAft>
                        <a:buNone/>
                      </a:pPr>
                      <a:r>
                        <a:rPr lang="en-US" sz="2000"/>
                        <a:t>CHF (RF, Gboost, SVM)</a:t>
                      </a:r>
                      <a:endParaRPr/>
                    </a:p>
                  </a:txBody>
                  <a:tcPr marT="45725" marB="45725" marR="91450" marL="91450"/>
                </a:tc>
                <a:tc>
                  <a:txBody>
                    <a:bodyPr/>
                    <a:lstStyle/>
                    <a:p>
                      <a:pPr indent="0" lvl="0" marL="0" marR="0" rtl="0" algn="l">
                        <a:spcBef>
                          <a:spcPts val="0"/>
                        </a:spcBef>
                        <a:spcAft>
                          <a:spcPts val="0"/>
                        </a:spcAft>
                        <a:buNone/>
                      </a:pPr>
                      <a:r>
                        <a:rPr lang="en-US" sz="2000"/>
                        <a:t>0.714</a:t>
                      </a:r>
                      <a:endParaRPr/>
                    </a:p>
                  </a:txBody>
                  <a:tcPr marT="45725" marB="45725" marR="91450" marL="91450"/>
                </a:tc>
              </a:tr>
              <a:tr h="370850">
                <a:tc>
                  <a:txBody>
                    <a:bodyPr/>
                    <a:lstStyle/>
                    <a:p>
                      <a:pPr indent="0" lvl="0" marL="0" marR="0" rtl="0" algn="l">
                        <a:spcBef>
                          <a:spcPts val="0"/>
                        </a:spcBef>
                        <a:spcAft>
                          <a:spcPts val="0"/>
                        </a:spcAft>
                        <a:buNone/>
                      </a:pPr>
                      <a:r>
                        <a:rPr lang="en-US" sz="2000"/>
                        <a:t>CSF (SVM, Gboost, RF)</a:t>
                      </a:r>
                      <a:endParaRPr/>
                    </a:p>
                  </a:txBody>
                  <a:tcPr marT="45725" marB="45725" marR="91450" marL="91450"/>
                </a:tc>
                <a:tc>
                  <a:txBody>
                    <a:bodyPr/>
                    <a:lstStyle/>
                    <a:p>
                      <a:pPr indent="0" lvl="0" marL="0" marR="0" rtl="0" algn="l">
                        <a:spcBef>
                          <a:spcPts val="0"/>
                        </a:spcBef>
                        <a:spcAft>
                          <a:spcPts val="0"/>
                        </a:spcAft>
                        <a:buNone/>
                      </a:pPr>
                      <a:r>
                        <a:rPr lang="en-US" sz="2000"/>
                        <a:t>0.656</a:t>
                      </a:r>
                      <a:endParaRPr/>
                    </a:p>
                  </a:txBody>
                  <a:tcPr marT="45725" marB="45725" marR="91450" marL="91450"/>
                </a:tc>
              </a:tr>
              <a:tr h="370850">
                <a:tc>
                  <a:txBody>
                    <a:bodyPr/>
                    <a:lstStyle/>
                    <a:p>
                      <a:pPr indent="0" lvl="0" marL="0" marR="0" rtl="0" algn="l">
                        <a:spcBef>
                          <a:spcPts val="0"/>
                        </a:spcBef>
                        <a:spcAft>
                          <a:spcPts val="0"/>
                        </a:spcAft>
                        <a:buNone/>
                      </a:pPr>
                      <a:r>
                        <a:rPr lang="en-US" sz="2000"/>
                        <a:t>GLCM (RF, KNN, Gboost)</a:t>
                      </a:r>
                      <a:endParaRPr/>
                    </a:p>
                  </a:txBody>
                  <a:tcPr marT="45725" marB="45725" marR="91450" marL="91450"/>
                </a:tc>
                <a:tc>
                  <a:txBody>
                    <a:bodyPr/>
                    <a:lstStyle/>
                    <a:p>
                      <a:pPr indent="0" lvl="0" marL="0" marR="0" rtl="0" algn="l">
                        <a:spcBef>
                          <a:spcPts val="0"/>
                        </a:spcBef>
                        <a:spcAft>
                          <a:spcPts val="0"/>
                        </a:spcAft>
                        <a:buNone/>
                      </a:pPr>
                      <a:r>
                        <a:rPr lang="en-US" sz="2000"/>
                        <a:t>0.553</a:t>
                      </a:r>
                      <a:endParaRPr/>
                    </a:p>
                  </a:txBody>
                  <a:tcPr marT="45725" marB="45725" marR="91450" marL="91450"/>
                </a:tc>
              </a:tr>
              <a:tr h="370850">
                <a:tc>
                  <a:txBody>
                    <a:bodyPr/>
                    <a:lstStyle/>
                    <a:p>
                      <a:pPr indent="0" lvl="0" marL="0" marR="0" rtl="0" algn="l">
                        <a:spcBef>
                          <a:spcPts val="0"/>
                        </a:spcBef>
                        <a:spcAft>
                          <a:spcPts val="0"/>
                        </a:spcAft>
                        <a:buNone/>
                      </a:pPr>
                      <a:r>
                        <a:rPr lang="en-US" sz="2000"/>
                        <a:t>Ensemble of Ensemble</a:t>
                      </a:r>
                      <a:endParaRPr/>
                    </a:p>
                  </a:txBody>
                  <a:tcPr marT="45725" marB="45725" marR="91450" marL="91450"/>
                </a:tc>
                <a:tc>
                  <a:txBody>
                    <a:bodyPr/>
                    <a:lstStyle/>
                    <a:p>
                      <a:pPr indent="0" lvl="0" marL="0" marR="0" rtl="0" algn="l">
                        <a:spcBef>
                          <a:spcPts val="0"/>
                        </a:spcBef>
                        <a:spcAft>
                          <a:spcPts val="0"/>
                        </a:spcAft>
                        <a:buNone/>
                      </a:pPr>
                      <a:r>
                        <a:rPr lang="en-US" sz="2000"/>
                        <a:t>0.681</a:t>
                      </a:r>
                      <a:endParaRPr/>
                    </a:p>
                  </a:txBody>
                  <a:tcPr marT="45725" marB="45725" marR="91450" marL="91450"/>
                </a:tc>
              </a:tr>
              <a:tr h="370850">
                <a:tc>
                  <a:txBody>
                    <a:bodyPr/>
                    <a:lstStyle/>
                    <a:p>
                      <a:pPr indent="0" lvl="0" marL="0" marR="0" rtl="0" algn="l">
                        <a:spcBef>
                          <a:spcPts val="0"/>
                        </a:spcBef>
                        <a:spcAft>
                          <a:spcPts val="0"/>
                        </a:spcAft>
                        <a:buNone/>
                      </a:pPr>
                      <a:r>
                        <a:rPr lang="en-US" sz="2000"/>
                        <a:t>Average Voting</a:t>
                      </a:r>
                      <a:endParaRPr/>
                    </a:p>
                  </a:txBody>
                  <a:tcPr marT="45725" marB="45725" marR="91450" marL="91450"/>
                </a:tc>
                <a:tc>
                  <a:txBody>
                    <a:bodyPr/>
                    <a:lstStyle/>
                    <a:p>
                      <a:pPr indent="0" lvl="0" marL="0" marR="0" rtl="0" algn="l">
                        <a:spcBef>
                          <a:spcPts val="0"/>
                        </a:spcBef>
                        <a:spcAft>
                          <a:spcPts val="0"/>
                        </a:spcAft>
                        <a:buNone/>
                      </a:pPr>
                      <a:r>
                        <a:rPr b="1" lang="en-US" sz="2000">
                          <a:solidFill>
                            <a:srgbClr val="FF0000"/>
                          </a:solidFill>
                        </a:rPr>
                        <a:t>0.743</a:t>
                      </a:r>
                      <a:endParaRPr/>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Results(V)</a:t>
            </a:r>
            <a:endParaRPr sz="3600"/>
          </a:p>
        </p:txBody>
      </p:sp>
      <p:sp>
        <p:nvSpPr>
          <p:cNvPr id="287" name="Google Shape;287;p34"/>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Case – 8 : Color Histogram Analysis (Balanced Accuracy)</a:t>
            </a:r>
            <a:endParaRPr/>
          </a:p>
          <a:p>
            <a:pPr indent="-377979" lvl="0" marL="377979" rtl="0" algn="just">
              <a:spcBef>
                <a:spcPts val="560"/>
              </a:spcBef>
              <a:spcAft>
                <a:spcPts val="0"/>
              </a:spcAft>
              <a:buClr>
                <a:schemeClr val="dk1"/>
              </a:buClr>
              <a:buSzPts val="2800"/>
              <a:buChar char="•"/>
            </a:pPr>
            <a:r>
              <a:rPr lang="en-US"/>
              <a:t>As color histogram yields the best result, so other </a:t>
            </a:r>
            <a:r>
              <a:rPr b="1" lang="en-US"/>
              <a:t>color spaces</a:t>
            </a:r>
            <a:r>
              <a:rPr lang="en-US"/>
              <a:t> were also explored with adaptive histogram equalization</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377979" lvl="0" marL="377979" rtl="0" algn="just">
              <a:spcBef>
                <a:spcPts val="560"/>
              </a:spcBef>
              <a:spcAft>
                <a:spcPts val="0"/>
              </a:spcAft>
              <a:buClr>
                <a:schemeClr val="dk1"/>
              </a:buClr>
              <a:buSzPts val="2800"/>
              <a:buChar char="•"/>
            </a:pPr>
            <a:r>
              <a:rPr lang="en-US"/>
              <a:t>HSV color space overcomes the best result of BGR color space</a:t>
            </a:r>
            <a:endParaRPr/>
          </a:p>
          <a:p>
            <a:pPr indent="0" lvl="0" marL="0" rtl="0" algn="l">
              <a:spcBef>
                <a:spcPts val="560"/>
              </a:spcBef>
              <a:spcAft>
                <a:spcPts val="0"/>
              </a:spcAft>
              <a:buClr>
                <a:schemeClr val="dk1"/>
              </a:buClr>
              <a:buSzPts val="2800"/>
              <a:buNone/>
            </a:pPr>
            <a:r>
              <a:t/>
            </a:r>
            <a:endParaRPr/>
          </a:p>
        </p:txBody>
      </p:sp>
      <p:sp>
        <p:nvSpPr>
          <p:cNvPr id="288" name="Google Shape;288;p34"/>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89" name="Google Shape;289;p34"/>
          <p:cNvGraphicFramePr/>
          <p:nvPr/>
        </p:nvGraphicFramePr>
        <p:xfrm>
          <a:off x="566177" y="3299791"/>
          <a:ext cx="3000000" cy="3000000"/>
        </p:xfrm>
        <a:graphic>
          <a:graphicData uri="http://schemas.openxmlformats.org/drawingml/2006/table">
            <a:tbl>
              <a:tblPr>
                <a:noFill/>
                <a:tableStyleId>{1C724099-2417-4B8F-A420-B541E853B62F}</a:tableStyleId>
              </a:tblPr>
              <a:tblGrid>
                <a:gridCol w="924700"/>
                <a:gridCol w="62230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Feature Extractor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CHF_BGR</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0.656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0.552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0.668</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0.738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0.614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0.617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0.670</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0.450</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0.689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0.739</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0.741</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CHF_HSV</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0.561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0.685</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0.751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0.587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0.594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0.670</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0.457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0.740</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FF0000"/>
                          </a:solidFill>
                          <a:latin typeface="Calibri"/>
                          <a:ea typeface="Calibri"/>
                          <a:cs typeface="Calibri"/>
                          <a:sym typeface="Calibri"/>
                        </a:rPr>
                        <a:t>0.758</a:t>
                      </a:r>
                      <a:endParaRPr/>
                    </a:p>
                  </a:txBody>
                  <a:tcPr marT="7625" marB="0" marR="7625" marL="7625" anchor="b"/>
                </a:tc>
              </a:tr>
              <a:tr h="342675">
                <a:tc>
                  <a:txBody>
                    <a:bodyPr/>
                    <a:lstStyle/>
                    <a:p>
                      <a:pPr indent="0" lvl="0" marL="0" marR="0" rtl="0" algn="l">
                        <a:spcBef>
                          <a:spcPts val="0"/>
                        </a:spcBef>
                        <a:spcAft>
                          <a:spcPts val="0"/>
                        </a:spcAft>
                        <a:buNone/>
                      </a:pPr>
                      <a:r>
                        <a:rPr b="1" i="0" lang="en-US" sz="1450" u="none" strike="noStrike">
                          <a:solidFill>
                            <a:srgbClr val="000000"/>
                          </a:solidFill>
                          <a:latin typeface="Calibri"/>
                          <a:ea typeface="Calibri"/>
                          <a:cs typeface="Calibri"/>
                          <a:sym typeface="Calibri"/>
                        </a:rPr>
                        <a:t>CHF_Luv</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0.654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0.546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0.687</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0.729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0.575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0.606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0.387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0.744</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0.748</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CHF_XYZ</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0.641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0.563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0.677</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0.713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0.578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0.585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0.668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0.451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0.652</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0.723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0.634</a:t>
                      </a:r>
                      <a:endParaRPr/>
                    </a:p>
                  </a:txBody>
                  <a:tcPr marT="7625" marB="0" marR="7625" marL="7625" anchor="b"/>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Results(V)</a:t>
            </a:r>
            <a:endParaRPr sz="3600"/>
          </a:p>
        </p:txBody>
      </p:sp>
      <p:sp>
        <p:nvSpPr>
          <p:cNvPr id="295" name="Google Shape;295;p35"/>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Case – 8 : Color Histogram Analysis (Cohen Kappa Score)</a:t>
            </a:r>
            <a:endParaRPr/>
          </a:p>
          <a:p>
            <a:pPr indent="-377979" lvl="0" marL="377979" rtl="0" algn="just">
              <a:spcBef>
                <a:spcPts val="560"/>
              </a:spcBef>
              <a:spcAft>
                <a:spcPts val="0"/>
              </a:spcAft>
              <a:buClr>
                <a:schemeClr val="dk1"/>
              </a:buClr>
              <a:buSzPts val="2800"/>
              <a:buChar char="•"/>
            </a:pPr>
            <a:r>
              <a:rPr lang="en-US"/>
              <a:t>As the problem is imbalanced class problem, </a:t>
            </a:r>
            <a:r>
              <a:rPr b="1" lang="en-US"/>
              <a:t>cohen kappa score</a:t>
            </a:r>
            <a:r>
              <a:rPr lang="en-US"/>
              <a:t> was also measured for the best case scenario</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200179" lvl="0" marL="377979" rtl="0" algn="l">
              <a:spcBef>
                <a:spcPts val="560"/>
              </a:spcBef>
              <a:spcAft>
                <a:spcPts val="0"/>
              </a:spcAft>
              <a:buClr>
                <a:schemeClr val="dk1"/>
              </a:buClr>
              <a:buSzPts val="2800"/>
              <a:buNone/>
            </a:pPr>
            <a:r>
              <a:t/>
            </a:r>
            <a:endParaRPr/>
          </a:p>
          <a:p>
            <a:pPr indent="-377979" lvl="0" marL="377979" rtl="0" algn="just">
              <a:spcBef>
                <a:spcPts val="560"/>
              </a:spcBef>
              <a:spcAft>
                <a:spcPts val="0"/>
              </a:spcAft>
              <a:buClr>
                <a:schemeClr val="dk1"/>
              </a:buClr>
              <a:buSzPts val="2800"/>
              <a:buChar char="•"/>
            </a:pPr>
            <a:r>
              <a:rPr lang="en-US"/>
              <a:t>HSV Color space Histogram is the best!</a:t>
            </a:r>
            <a:endParaRPr/>
          </a:p>
        </p:txBody>
      </p:sp>
      <p:sp>
        <p:nvSpPr>
          <p:cNvPr id="296" name="Google Shape;296;p35"/>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aphicFrame>
        <p:nvGraphicFramePr>
          <p:cNvPr id="297" name="Google Shape;297;p35"/>
          <p:cNvGraphicFramePr/>
          <p:nvPr/>
        </p:nvGraphicFramePr>
        <p:xfrm>
          <a:off x="504031" y="2852530"/>
          <a:ext cx="3000000" cy="3000000"/>
        </p:xfrm>
        <a:graphic>
          <a:graphicData uri="http://schemas.openxmlformats.org/drawingml/2006/table">
            <a:tbl>
              <a:tblPr>
                <a:noFill/>
                <a:tableStyleId>{1C724099-2417-4B8F-A420-B541E853B62F}</a:tableStyleId>
              </a:tblPr>
              <a:tblGrid>
                <a:gridCol w="924700"/>
                <a:gridCol w="622300"/>
                <a:gridCol w="834875"/>
                <a:gridCol w="882275"/>
                <a:gridCol w="756900"/>
                <a:gridCol w="756900"/>
                <a:gridCol w="756900"/>
                <a:gridCol w="756900"/>
                <a:gridCol w="756900"/>
                <a:gridCol w="756900"/>
                <a:gridCol w="756900"/>
                <a:gridCol w="756900"/>
              </a:tblGrid>
              <a:tr h="336975">
                <a:tc rowSpan="2">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Feature Extractor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SVM</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LR</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RF</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Adaboost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Decision Trees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XGBoost</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Naive Bayes</a:t>
                      </a:r>
                      <a:endParaRPr b="1" i="0" sz="1450" u="none" strike="noStrike">
                        <a:solidFill>
                          <a:srgbClr val="000000"/>
                        </a:solidFill>
                        <a:latin typeface="Calibri"/>
                        <a:ea typeface="Calibri"/>
                        <a:cs typeface="Calibri"/>
                        <a:sym typeface="Calibri"/>
                      </a:endParaRPr>
                    </a:p>
                  </a:txBody>
                  <a:tcPr marT="7625" marB="0" marR="7625" marL="7625" anchor="b"/>
                </a:tc>
                <a:tc rowSpan="2">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KNN</a:t>
                      </a:r>
                      <a:endParaRPr b="1" i="0" sz="1450" u="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ctr">
                        <a:spcBef>
                          <a:spcPts val="0"/>
                        </a:spcBef>
                        <a:spcAft>
                          <a:spcPts val="0"/>
                        </a:spcAft>
                        <a:buNone/>
                      </a:pPr>
                      <a:r>
                        <a:rPr b="1" i="0" lang="en-US" sz="1450" u="none" strike="noStrike">
                          <a:solidFill>
                            <a:srgbClr val="000000"/>
                          </a:solidFill>
                          <a:latin typeface="Calibri"/>
                          <a:ea typeface="Calibri"/>
                          <a:cs typeface="Calibri"/>
                          <a:sym typeface="Calibri"/>
                        </a:rPr>
                        <a:t>Ensemble</a:t>
                      </a:r>
                      <a:endParaRPr/>
                    </a:p>
                  </a:txBody>
                  <a:tcPr marT="7625" marB="0" marR="7625" marL="7625" anchor="b"/>
                </a:tc>
                <a:tc hMerge="1"/>
              </a:tr>
              <a:tr h="336975">
                <a:tc vMerge="1"/>
                <a:tc vMerge="1"/>
                <a:tc vMerge="1"/>
                <a:tc vMerge="1"/>
                <a:tc vMerge="1"/>
                <a:tc vMerge="1"/>
                <a:tc vMerge="1"/>
                <a:tc vMerge="1"/>
                <a:tc vMerge="1"/>
                <a:tc vMerge="1"/>
                <a:tc>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Bagging</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US" sz="1450" u="none" strike="noStrike">
                          <a:latin typeface="Calibri"/>
                          <a:ea typeface="Calibri"/>
                          <a:cs typeface="Calibri"/>
                          <a:sym typeface="Calibri"/>
                        </a:rPr>
                        <a:t>Stacking</a:t>
                      </a:r>
                      <a:endParaRPr b="1" i="0" sz="1450" u="none" strike="noStrike">
                        <a:solidFill>
                          <a:srgbClr val="000000"/>
                        </a:solidFill>
                        <a:latin typeface="Calibri"/>
                        <a:ea typeface="Calibri"/>
                        <a:cs typeface="Calibri"/>
                        <a:sym typeface="Calibri"/>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CHF_BGR</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0.508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0.396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0.533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0.658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0.423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0.439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0.523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0.282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0.534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0.640</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0.674</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CHF_HSV</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0.545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0.374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0.572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0.679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0.434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0.401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0.556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0.283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0.537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0.655</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rgbClr val="FF0000"/>
                          </a:solidFill>
                          <a:latin typeface="Calibri"/>
                          <a:ea typeface="Calibri"/>
                          <a:cs typeface="Calibri"/>
                          <a:sym typeface="Calibri"/>
                        </a:rPr>
                        <a:t>0.708</a:t>
                      </a:r>
                      <a:endParaRPr/>
                    </a:p>
                  </a:txBody>
                  <a:tcPr marT="7625" marB="0" marR="7625" marL="7625" anchor="b"/>
                </a:tc>
              </a:tr>
              <a:tr h="342675">
                <a:tc>
                  <a:txBody>
                    <a:bodyPr/>
                    <a:lstStyle/>
                    <a:p>
                      <a:pPr indent="0" lvl="0" marL="0" marR="0" rtl="0" algn="l">
                        <a:spcBef>
                          <a:spcPts val="0"/>
                        </a:spcBef>
                        <a:spcAft>
                          <a:spcPts val="0"/>
                        </a:spcAft>
                        <a:buNone/>
                      </a:pPr>
                      <a:r>
                        <a:rPr b="1" i="0" lang="en-US" sz="1450" u="none" strike="noStrike">
                          <a:solidFill>
                            <a:srgbClr val="000000"/>
                          </a:solidFill>
                          <a:latin typeface="Calibri"/>
                          <a:ea typeface="Calibri"/>
                          <a:cs typeface="Calibri"/>
                          <a:sym typeface="Calibri"/>
                        </a:rPr>
                        <a:t>CHF_Luv</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0.521</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0.349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0.564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0.658</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0.422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0.439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0.549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0.063</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0.514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0.661</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0.693</a:t>
                      </a:r>
                      <a:endParaRPr/>
                    </a:p>
                  </a:txBody>
                  <a:tcPr marT="7625" marB="0" marR="7625" marL="7625" anchor="b"/>
                </a:tc>
              </a:tr>
              <a:tr h="342675">
                <a:tc>
                  <a:txBody>
                    <a:bodyPr/>
                    <a:lstStyle/>
                    <a:p>
                      <a:pPr indent="0" lvl="0" marL="0" marR="0" rtl="0" algn="l">
                        <a:spcBef>
                          <a:spcPts val="0"/>
                        </a:spcBef>
                        <a:spcAft>
                          <a:spcPts val="0"/>
                        </a:spcAft>
                        <a:buNone/>
                      </a:pPr>
                      <a:r>
                        <a:rPr b="1" lang="en-US" sz="1450" u="none" strike="noStrike">
                          <a:latin typeface="Calibri"/>
                          <a:ea typeface="Calibri"/>
                          <a:cs typeface="Calibri"/>
                          <a:sym typeface="Calibri"/>
                        </a:rPr>
                        <a:t>CHF_XYZ</a:t>
                      </a:r>
                      <a:endParaRPr b="1" i="0" sz="145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0.486</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0.394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0.529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0.617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0.414</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0.395</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0.502</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0.287</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0.499</a:t>
                      </a:r>
                      <a:endParaRPr/>
                    </a:p>
                  </a:txBody>
                  <a:tcPr marT="7625" marB="0" marR="7625" marL="7625" anchor="b"/>
                </a:tc>
                <a:tc>
                  <a:txBody>
                    <a:bodyPr/>
                    <a:lstStyle/>
                    <a:p>
                      <a:pPr indent="0" lvl="0" marL="0" marR="0" rtl="0" algn="r">
                        <a:spcBef>
                          <a:spcPts val="0"/>
                        </a:spcBef>
                        <a:spcAft>
                          <a:spcPts val="0"/>
                        </a:spcAft>
                        <a:buNone/>
                      </a:pPr>
                      <a:r>
                        <a:rPr b="0" i="0" lang="en-US" sz="1450" u="none" strike="noStrike">
                          <a:solidFill>
                            <a:schemeClr val="dk1"/>
                          </a:solidFill>
                          <a:latin typeface="Calibri"/>
                          <a:ea typeface="Calibri"/>
                          <a:cs typeface="Calibri"/>
                          <a:sym typeface="Calibri"/>
                        </a:rPr>
                        <a:t>0.612</a:t>
                      </a:r>
                      <a:endParaRPr/>
                    </a:p>
                  </a:txBody>
                  <a:tcPr marT="7625" marB="0" marR="7625" marL="7625" anchor="b"/>
                </a:tc>
                <a:tc>
                  <a:txBody>
                    <a:bodyPr/>
                    <a:lstStyle/>
                    <a:p>
                      <a:pPr indent="0" lvl="0" marL="0" marR="0" rtl="0" algn="r">
                        <a:spcBef>
                          <a:spcPts val="0"/>
                        </a:spcBef>
                        <a:spcAft>
                          <a:spcPts val="0"/>
                        </a:spcAft>
                        <a:buNone/>
                      </a:pPr>
                      <a:r>
                        <a:rPr b="1" i="0" lang="en-US" sz="1450" u="none" strike="noStrike">
                          <a:solidFill>
                            <a:schemeClr val="dk1"/>
                          </a:solidFill>
                          <a:latin typeface="Calibri"/>
                          <a:ea typeface="Calibri"/>
                          <a:cs typeface="Calibri"/>
                          <a:sym typeface="Calibri"/>
                        </a:rPr>
                        <a:t>0.634</a:t>
                      </a:r>
                      <a:endParaRPr/>
                    </a:p>
                  </a:txBody>
                  <a:tcPr marT="7625" marB="0" marR="7625" marL="7625" anchor="b"/>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Best Model</a:t>
            </a:r>
            <a:endParaRPr sz="3600"/>
          </a:p>
        </p:txBody>
      </p:sp>
      <p:sp>
        <p:nvSpPr>
          <p:cNvPr id="303" name="Google Shape;303;p36"/>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l">
              <a:spcBef>
                <a:spcPts val="0"/>
              </a:spcBef>
              <a:spcAft>
                <a:spcPts val="0"/>
              </a:spcAft>
              <a:buClr>
                <a:schemeClr val="dk1"/>
              </a:buClr>
              <a:buSzPts val="2800"/>
              <a:buChar char="•"/>
            </a:pPr>
            <a:r>
              <a:rPr lang="en-US"/>
              <a:t>Classification Report on Validation Set (Best Model)</a:t>
            </a:r>
            <a:endParaRPr/>
          </a:p>
        </p:txBody>
      </p:sp>
      <p:sp>
        <p:nvSpPr>
          <p:cNvPr id="304" name="Google Shape;304;p36"/>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id="305" name="Google Shape;305;p36"/>
          <p:cNvPicPr preferRelativeResize="0"/>
          <p:nvPr/>
        </p:nvPicPr>
        <p:blipFill rotWithShape="1">
          <a:blip r:embed="rId3">
            <a:alphaModFix/>
          </a:blip>
          <a:srcRect b="0" l="0" r="0" t="0"/>
          <a:stretch/>
        </p:blipFill>
        <p:spPr>
          <a:xfrm>
            <a:off x="990692" y="3935718"/>
            <a:ext cx="3730970" cy="3133058"/>
          </a:xfrm>
          <a:prstGeom prst="rect">
            <a:avLst/>
          </a:prstGeom>
          <a:noFill/>
          <a:ln>
            <a:noFill/>
          </a:ln>
        </p:spPr>
      </p:pic>
      <p:graphicFrame>
        <p:nvGraphicFramePr>
          <p:cNvPr id="306" name="Google Shape;306;p36"/>
          <p:cNvGraphicFramePr/>
          <p:nvPr/>
        </p:nvGraphicFramePr>
        <p:xfrm>
          <a:off x="2639793" y="2066081"/>
          <a:ext cx="3000000" cy="3000000"/>
        </p:xfrm>
        <a:graphic>
          <a:graphicData uri="http://schemas.openxmlformats.org/drawingml/2006/table">
            <a:tbl>
              <a:tblPr bandRow="1" firstRow="1">
                <a:noFill/>
                <a:tableStyleId>{C2A92CB9-F466-4848-9651-9FB28722211C}</a:tableStyleId>
              </a:tblPr>
              <a:tblGrid>
                <a:gridCol w="1083150"/>
                <a:gridCol w="1083150"/>
                <a:gridCol w="1083150"/>
                <a:gridCol w="1083150"/>
              </a:tblGrid>
              <a:tr h="385900">
                <a:tc>
                  <a:txBody>
                    <a:bodyPr/>
                    <a:lstStyle/>
                    <a:p>
                      <a:pPr indent="0" lvl="0" marL="0" marR="0" rtl="0" algn="l">
                        <a:spcBef>
                          <a:spcPts val="0"/>
                        </a:spcBef>
                        <a:spcAft>
                          <a:spcPts val="0"/>
                        </a:spcAft>
                        <a:buNone/>
                      </a:pPr>
                      <a:r>
                        <a:rPr lang="en-US" sz="1800"/>
                        <a:t>Class</a:t>
                      </a:r>
                      <a:endParaRPr/>
                    </a:p>
                  </a:txBody>
                  <a:tcPr marT="45725" marB="45725" marR="91450" marL="91450"/>
                </a:tc>
                <a:tc>
                  <a:txBody>
                    <a:bodyPr/>
                    <a:lstStyle/>
                    <a:p>
                      <a:pPr indent="0" lvl="0" marL="0" marR="0" rtl="0" algn="l">
                        <a:spcBef>
                          <a:spcPts val="0"/>
                        </a:spcBef>
                        <a:spcAft>
                          <a:spcPts val="0"/>
                        </a:spcAft>
                        <a:buNone/>
                      </a:pPr>
                      <a:r>
                        <a:rPr lang="en-US" sz="1800"/>
                        <a:t>Precision</a:t>
                      </a:r>
                      <a:endParaRPr/>
                    </a:p>
                  </a:txBody>
                  <a:tcPr marT="45725" marB="45725" marR="91450" marL="91450"/>
                </a:tc>
                <a:tc>
                  <a:txBody>
                    <a:bodyPr/>
                    <a:lstStyle/>
                    <a:p>
                      <a:pPr indent="0" lvl="0" marL="0" marR="0" rtl="0" algn="l">
                        <a:spcBef>
                          <a:spcPts val="0"/>
                        </a:spcBef>
                        <a:spcAft>
                          <a:spcPts val="0"/>
                        </a:spcAft>
                        <a:buNone/>
                      </a:pPr>
                      <a:r>
                        <a:rPr lang="en-US" sz="1800"/>
                        <a:t>Recall</a:t>
                      </a:r>
                      <a:endParaRPr/>
                    </a:p>
                  </a:txBody>
                  <a:tcPr marT="45725" marB="45725" marR="91450" marL="91450"/>
                </a:tc>
                <a:tc>
                  <a:txBody>
                    <a:bodyPr/>
                    <a:lstStyle/>
                    <a:p>
                      <a:pPr indent="0" lvl="0" marL="0" marR="0" rtl="0" algn="l">
                        <a:spcBef>
                          <a:spcPts val="0"/>
                        </a:spcBef>
                        <a:spcAft>
                          <a:spcPts val="0"/>
                        </a:spcAft>
                        <a:buNone/>
                      </a:pPr>
                      <a:r>
                        <a:rPr lang="en-US" sz="1800"/>
                        <a:t>F1-Score</a:t>
                      </a:r>
                      <a:endParaRPr/>
                    </a:p>
                  </a:txBody>
                  <a:tcPr marT="45725" marB="45725" marR="91450" marL="91450"/>
                </a:tc>
              </a:tr>
              <a:tr h="385900">
                <a:tc>
                  <a:txBody>
                    <a:bodyPr/>
                    <a:lstStyle/>
                    <a:p>
                      <a:pPr indent="0" lvl="0" marL="0" marR="0" rtl="0" algn="l">
                        <a:spcBef>
                          <a:spcPts val="0"/>
                        </a:spcBef>
                        <a:spcAft>
                          <a:spcPts val="0"/>
                        </a:spcAft>
                        <a:buNone/>
                      </a:pPr>
                      <a:r>
                        <a:rPr lang="en-US" sz="2000"/>
                        <a:t>0</a:t>
                      </a:r>
                      <a:endParaRPr/>
                    </a:p>
                  </a:txBody>
                  <a:tcPr marT="45725" marB="45725" marR="91450" marL="91450"/>
                </a:tc>
                <a:tc>
                  <a:txBody>
                    <a:bodyPr/>
                    <a:lstStyle/>
                    <a:p>
                      <a:pPr indent="0" lvl="0" marL="0" marR="0" rtl="0" algn="l">
                        <a:spcBef>
                          <a:spcPts val="0"/>
                        </a:spcBef>
                        <a:spcAft>
                          <a:spcPts val="0"/>
                        </a:spcAft>
                        <a:buNone/>
                      </a:pPr>
                      <a:r>
                        <a:rPr lang="en-US" sz="2000"/>
                        <a:t>0.9</a:t>
                      </a:r>
                      <a:endParaRPr/>
                    </a:p>
                  </a:txBody>
                  <a:tcPr marT="45725" marB="45725" marR="91450" marL="91450"/>
                </a:tc>
                <a:tc>
                  <a:txBody>
                    <a:bodyPr/>
                    <a:lstStyle/>
                    <a:p>
                      <a:pPr indent="0" lvl="0" marL="0" marR="0" rtl="0" algn="l">
                        <a:spcBef>
                          <a:spcPts val="0"/>
                        </a:spcBef>
                        <a:spcAft>
                          <a:spcPts val="0"/>
                        </a:spcAft>
                        <a:buNone/>
                      </a:pPr>
                      <a:r>
                        <a:rPr lang="en-US" sz="2000"/>
                        <a:t>0.87</a:t>
                      </a:r>
                      <a:endParaRPr/>
                    </a:p>
                  </a:txBody>
                  <a:tcPr marT="45725" marB="45725" marR="91450" marL="91450"/>
                </a:tc>
                <a:tc>
                  <a:txBody>
                    <a:bodyPr/>
                    <a:lstStyle/>
                    <a:p>
                      <a:pPr indent="0" lvl="0" marL="0" marR="0" rtl="0" algn="l">
                        <a:spcBef>
                          <a:spcPts val="0"/>
                        </a:spcBef>
                        <a:spcAft>
                          <a:spcPts val="0"/>
                        </a:spcAft>
                        <a:buNone/>
                      </a:pPr>
                      <a:r>
                        <a:rPr lang="en-US" sz="2000"/>
                        <a:t>0.88</a:t>
                      </a:r>
                      <a:endParaRPr/>
                    </a:p>
                  </a:txBody>
                  <a:tcPr marT="45725" marB="45725" marR="91450" marL="91450"/>
                </a:tc>
              </a:tr>
              <a:tr h="385900">
                <a:tc>
                  <a:txBody>
                    <a:bodyPr/>
                    <a:lstStyle/>
                    <a:p>
                      <a:pPr indent="0" lvl="0" marL="0" marR="0" rtl="0" algn="l">
                        <a:spcBef>
                          <a:spcPts val="0"/>
                        </a:spcBef>
                        <a:spcAft>
                          <a:spcPts val="0"/>
                        </a:spcAft>
                        <a:buNone/>
                      </a:pPr>
                      <a:r>
                        <a:rPr lang="en-US" sz="2000"/>
                        <a:t>1</a:t>
                      </a:r>
                      <a:endParaRPr/>
                    </a:p>
                  </a:txBody>
                  <a:tcPr marT="45725" marB="45725" marR="91450" marL="91450"/>
                </a:tc>
                <a:tc>
                  <a:txBody>
                    <a:bodyPr/>
                    <a:lstStyle/>
                    <a:p>
                      <a:pPr indent="0" lvl="0" marL="0" marR="0" rtl="0" algn="l">
                        <a:spcBef>
                          <a:spcPts val="0"/>
                        </a:spcBef>
                        <a:spcAft>
                          <a:spcPts val="0"/>
                        </a:spcAft>
                        <a:buNone/>
                      </a:pPr>
                      <a:r>
                        <a:rPr lang="en-US" sz="2000"/>
                        <a:t>0.82</a:t>
                      </a:r>
                      <a:endParaRPr/>
                    </a:p>
                  </a:txBody>
                  <a:tcPr marT="45725" marB="45725" marR="91450" marL="91450"/>
                </a:tc>
                <a:tc>
                  <a:txBody>
                    <a:bodyPr/>
                    <a:lstStyle/>
                    <a:p>
                      <a:pPr indent="0" lvl="0" marL="0" marR="0" rtl="0" algn="l">
                        <a:spcBef>
                          <a:spcPts val="0"/>
                        </a:spcBef>
                        <a:spcAft>
                          <a:spcPts val="0"/>
                        </a:spcAft>
                        <a:buNone/>
                      </a:pPr>
                      <a:r>
                        <a:rPr lang="en-US" sz="2000"/>
                        <a:t>0.84</a:t>
                      </a:r>
                      <a:endParaRPr/>
                    </a:p>
                  </a:txBody>
                  <a:tcPr marT="45725" marB="45725" marR="91450" marL="91450"/>
                </a:tc>
                <a:tc>
                  <a:txBody>
                    <a:bodyPr/>
                    <a:lstStyle/>
                    <a:p>
                      <a:pPr indent="0" lvl="0" marL="0" marR="0" rtl="0" algn="l">
                        <a:spcBef>
                          <a:spcPts val="0"/>
                        </a:spcBef>
                        <a:spcAft>
                          <a:spcPts val="0"/>
                        </a:spcAft>
                        <a:buNone/>
                      </a:pPr>
                      <a:r>
                        <a:rPr lang="en-US" sz="2000"/>
                        <a:t>0.83</a:t>
                      </a:r>
                      <a:endParaRPr/>
                    </a:p>
                  </a:txBody>
                  <a:tcPr marT="45725" marB="45725" marR="91450" marL="91450"/>
                </a:tc>
              </a:tr>
              <a:tr h="385900">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0.51</a:t>
                      </a:r>
                      <a:endParaRPr/>
                    </a:p>
                  </a:txBody>
                  <a:tcPr marT="45725" marB="45725" marR="91450" marL="91450"/>
                </a:tc>
                <a:tc>
                  <a:txBody>
                    <a:bodyPr/>
                    <a:lstStyle/>
                    <a:p>
                      <a:pPr indent="0" lvl="0" marL="0" marR="0" rtl="0" algn="l">
                        <a:spcBef>
                          <a:spcPts val="0"/>
                        </a:spcBef>
                        <a:spcAft>
                          <a:spcPts val="0"/>
                        </a:spcAft>
                        <a:buNone/>
                      </a:pPr>
                      <a:r>
                        <a:rPr lang="en-US" sz="2000"/>
                        <a:t>0.56</a:t>
                      </a:r>
                      <a:endParaRPr/>
                    </a:p>
                  </a:txBody>
                  <a:tcPr marT="45725" marB="45725" marR="91450" marL="91450"/>
                </a:tc>
                <a:tc>
                  <a:txBody>
                    <a:bodyPr/>
                    <a:lstStyle/>
                    <a:p>
                      <a:pPr indent="0" lvl="0" marL="0" marR="0" rtl="0" algn="l">
                        <a:spcBef>
                          <a:spcPts val="0"/>
                        </a:spcBef>
                        <a:spcAft>
                          <a:spcPts val="0"/>
                        </a:spcAft>
                        <a:buNone/>
                      </a:pPr>
                      <a:r>
                        <a:rPr lang="en-US" sz="2000"/>
                        <a:t>0.54</a:t>
                      </a:r>
                      <a:endParaRPr/>
                    </a:p>
                  </a:txBody>
                  <a:tcPr marT="45725" marB="45725" marR="91450" marL="91450"/>
                </a:tc>
              </a:tr>
            </a:tbl>
          </a:graphicData>
        </a:graphic>
      </p:graphicFrame>
      <p:pic>
        <p:nvPicPr>
          <p:cNvPr id="307" name="Google Shape;307;p36"/>
          <p:cNvPicPr preferRelativeResize="0"/>
          <p:nvPr/>
        </p:nvPicPr>
        <p:blipFill rotWithShape="1">
          <a:blip r:embed="rId4">
            <a:alphaModFix/>
          </a:blip>
          <a:srcRect b="0" l="0" r="0" t="0"/>
          <a:stretch/>
        </p:blipFill>
        <p:spPr>
          <a:xfrm>
            <a:off x="4857190" y="3792509"/>
            <a:ext cx="4332616" cy="3098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Three class Problem: Conclusions</a:t>
            </a:r>
            <a:endParaRPr sz="3600"/>
          </a:p>
        </p:txBody>
      </p:sp>
      <p:sp>
        <p:nvSpPr>
          <p:cNvPr id="313" name="Google Shape;313;p37"/>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Winner of Three Class Classification Problem Configuration:</a:t>
            </a:r>
            <a:endParaRPr/>
          </a:p>
          <a:p>
            <a:pPr indent="-314982" lvl="1" marL="818954" rtl="0" algn="just">
              <a:spcBef>
                <a:spcPts val="480"/>
              </a:spcBef>
              <a:spcAft>
                <a:spcPts val="0"/>
              </a:spcAft>
              <a:buClr>
                <a:schemeClr val="dk1"/>
              </a:buClr>
              <a:buSzPts val="2400"/>
              <a:buChar char="–"/>
            </a:pPr>
            <a:r>
              <a:rPr lang="en-US"/>
              <a:t>Without preprocessing (Hair/Vignetter Removal)</a:t>
            </a:r>
            <a:endParaRPr/>
          </a:p>
          <a:p>
            <a:pPr indent="-314982" lvl="1" marL="818954" rtl="0" algn="just">
              <a:spcBef>
                <a:spcPts val="480"/>
              </a:spcBef>
              <a:spcAft>
                <a:spcPts val="0"/>
              </a:spcAft>
              <a:buClr>
                <a:schemeClr val="dk1"/>
              </a:buClr>
              <a:buSzPts val="2400"/>
              <a:buChar char="–"/>
            </a:pPr>
            <a:r>
              <a:rPr lang="en-US"/>
              <a:t>Contrast Enhancement by </a:t>
            </a:r>
            <a:r>
              <a:rPr b="1" lang="en-US"/>
              <a:t>Histogram Equalization</a:t>
            </a:r>
            <a:endParaRPr/>
          </a:p>
          <a:p>
            <a:pPr indent="-314982" lvl="1" marL="818954" rtl="0" algn="just">
              <a:spcBef>
                <a:spcPts val="480"/>
              </a:spcBef>
              <a:spcAft>
                <a:spcPts val="0"/>
              </a:spcAft>
              <a:buClr>
                <a:schemeClr val="dk1"/>
              </a:buClr>
              <a:buSzPts val="2400"/>
              <a:buChar char="–"/>
            </a:pPr>
            <a:r>
              <a:rPr lang="en-US"/>
              <a:t>Using</a:t>
            </a:r>
            <a:r>
              <a:rPr b="1" lang="en-US"/>
              <a:t> Data Augmentation</a:t>
            </a:r>
            <a:endParaRPr/>
          </a:p>
          <a:p>
            <a:pPr indent="-314982" lvl="1" marL="818954" rtl="0" algn="just">
              <a:spcBef>
                <a:spcPts val="480"/>
              </a:spcBef>
              <a:spcAft>
                <a:spcPts val="0"/>
              </a:spcAft>
              <a:buClr>
                <a:schemeClr val="dk1"/>
              </a:buClr>
              <a:buSzPts val="2400"/>
              <a:buChar char="–"/>
            </a:pPr>
            <a:r>
              <a:rPr lang="en-US"/>
              <a:t>Feature Extraction: </a:t>
            </a:r>
            <a:r>
              <a:rPr b="1" lang="en-US"/>
              <a:t>Color Histogram</a:t>
            </a:r>
            <a:endParaRPr/>
          </a:p>
          <a:p>
            <a:pPr indent="-314982" lvl="1" marL="818954" rtl="0" algn="just">
              <a:spcBef>
                <a:spcPts val="480"/>
              </a:spcBef>
              <a:spcAft>
                <a:spcPts val="0"/>
              </a:spcAft>
              <a:buClr>
                <a:schemeClr val="dk1"/>
              </a:buClr>
              <a:buSzPts val="2400"/>
              <a:buChar char="–"/>
            </a:pPr>
            <a:r>
              <a:rPr lang="en-US"/>
              <a:t>Color Space: </a:t>
            </a:r>
            <a:r>
              <a:rPr b="1" lang="en-US"/>
              <a:t>HSV</a:t>
            </a:r>
            <a:endParaRPr/>
          </a:p>
          <a:p>
            <a:pPr indent="-314982" lvl="1" marL="818954" rtl="0" algn="just">
              <a:spcBef>
                <a:spcPts val="480"/>
              </a:spcBef>
              <a:spcAft>
                <a:spcPts val="0"/>
              </a:spcAft>
              <a:buClr>
                <a:schemeClr val="dk1"/>
              </a:buClr>
              <a:buSzPts val="2400"/>
              <a:buChar char="–"/>
            </a:pPr>
            <a:r>
              <a:rPr lang="en-US"/>
              <a:t>Classifier: </a:t>
            </a:r>
            <a:r>
              <a:rPr b="1" lang="en-US"/>
              <a:t>Stacking (Ensemble) / Random Forest (StandAlone)</a:t>
            </a:r>
            <a:endParaRPr/>
          </a:p>
          <a:p>
            <a:pPr indent="-162581" lvl="1" marL="818954" rtl="0" algn="just">
              <a:spcBef>
                <a:spcPts val="480"/>
              </a:spcBef>
              <a:spcAft>
                <a:spcPts val="0"/>
              </a:spcAft>
              <a:buClr>
                <a:schemeClr val="dk1"/>
              </a:buClr>
              <a:buSzPts val="2400"/>
              <a:buNone/>
            </a:pPr>
            <a:r>
              <a:t/>
            </a:r>
            <a:endParaRPr/>
          </a:p>
          <a:p>
            <a:pPr indent="-377979" lvl="0" marL="377979" rtl="0" algn="just">
              <a:spcBef>
                <a:spcPts val="560"/>
              </a:spcBef>
              <a:spcAft>
                <a:spcPts val="0"/>
              </a:spcAft>
              <a:buClr>
                <a:schemeClr val="dk1"/>
              </a:buClr>
              <a:buSzPts val="2800"/>
              <a:buChar char="•"/>
            </a:pPr>
            <a:r>
              <a:rPr lang="en-US"/>
              <a:t>The overall balanced accuracy is decent but due to very low number of samples from scc class, it hampers the overall performance.</a:t>
            </a:r>
            <a:endParaRPr/>
          </a:p>
          <a:p>
            <a:pPr indent="0" lvl="1" marL="503972" rtl="0" algn="l">
              <a:spcBef>
                <a:spcPts val="480"/>
              </a:spcBef>
              <a:spcAft>
                <a:spcPts val="0"/>
              </a:spcAft>
              <a:buClr>
                <a:schemeClr val="dk1"/>
              </a:buClr>
              <a:buSzPts val="2400"/>
              <a:buNone/>
            </a:pPr>
            <a:r>
              <a:t/>
            </a:r>
            <a:endParaRPr b="1"/>
          </a:p>
        </p:txBody>
      </p:sp>
      <p:sp>
        <p:nvSpPr>
          <p:cNvPr id="314" name="Google Shape;314;p37"/>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7"/>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Preprocessing (Hair Removal)</a:t>
            </a:r>
            <a:endParaRPr/>
          </a:p>
        </p:txBody>
      </p:sp>
      <p:sp>
        <p:nvSpPr>
          <p:cNvPr id="64" name="Google Shape;64;p7"/>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Sum of rotating Top-Hats Transforms</a:t>
            </a:r>
            <a:endParaRPr/>
          </a:p>
          <a:p>
            <a:pPr indent="-377979" lvl="0" marL="377979" rtl="0" algn="just">
              <a:spcBef>
                <a:spcPts val="560"/>
              </a:spcBef>
              <a:spcAft>
                <a:spcPts val="0"/>
              </a:spcAft>
              <a:buClr>
                <a:schemeClr val="dk1"/>
              </a:buClr>
              <a:buSzPts val="2800"/>
              <a:buChar char="•"/>
            </a:pPr>
            <a:r>
              <a:rPr lang="en-US"/>
              <a:t>Morphological Operation</a:t>
            </a:r>
            <a:endParaRPr/>
          </a:p>
          <a:p>
            <a:pPr indent="-377979" lvl="0" marL="377979" rtl="0" algn="just">
              <a:spcBef>
                <a:spcPts val="560"/>
              </a:spcBef>
              <a:spcAft>
                <a:spcPts val="0"/>
              </a:spcAft>
              <a:buClr>
                <a:schemeClr val="dk1"/>
              </a:buClr>
              <a:buSzPts val="2800"/>
              <a:buChar char="•"/>
            </a:pPr>
            <a:r>
              <a:rPr lang="en-US"/>
              <a:t>Image Inpainting</a:t>
            </a:r>
            <a:endParaRPr/>
          </a:p>
        </p:txBody>
      </p:sp>
      <p:sp>
        <p:nvSpPr>
          <p:cNvPr id="65" name="Google Shape;65;p7"/>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id="66" name="Google Shape;66;p7"/>
          <p:cNvPicPr preferRelativeResize="0"/>
          <p:nvPr/>
        </p:nvPicPr>
        <p:blipFill rotWithShape="1">
          <a:blip r:embed="rId3">
            <a:alphaModFix/>
          </a:blip>
          <a:srcRect b="0" l="0" r="0" t="0"/>
          <a:stretch/>
        </p:blipFill>
        <p:spPr>
          <a:xfrm>
            <a:off x="1791749" y="3203367"/>
            <a:ext cx="2998912" cy="2998912"/>
          </a:xfrm>
          <a:prstGeom prst="rect">
            <a:avLst/>
          </a:prstGeom>
          <a:noFill/>
          <a:ln>
            <a:noFill/>
          </a:ln>
        </p:spPr>
      </p:pic>
      <p:pic>
        <p:nvPicPr>
          <p:cNvPr id="67" name="Google Shape;67;p7"/>
          <p:cNvPicPr preferRelativeResize="0"/>
          <p:nvPr/>
        </p:nvPicPr>
        <p:blipFill rotWithShape="1">
          <a:blip r:embed="rId4">
            <a:alphaModFix/>
          </a:blip>
          <a:srcRect b="0" l="0" r="0" t="0"/>
          <a:stretch/>
        </p:blipFill>
        <p:spPr>
          <a:xfrm>
            <a:off x="5617517" y="3203367"/>
            <a:ext cx="2998912" cy="2998912"/>
          </a:xfrm>
          <a:prstGeom prst="rect">
            <a:avLst/>
          </a:prstGeom>
          <a:noFill/>
          <a:ln>
            <a:noFill/>
          </a:ln>
        </p:spPr>
      </p:pic>
      <p:cxnSp>
        <p:nvCxnSpPr>
          <p:cNvPr id="68" name="Google Shape;68;p7"/>
          <p:cNvCxnSpPr>
            <a:stCxn id="66" idx="3"/>
            <a:endCxn id="67" idx="1"/>
          </p:cNvCxnSpPr>
          <p:nvPr/>
        </p:nvCxnSpPr>
        <p:spPr>
          <a:xfrm>
            <a:off x="4790661" y="4702823"/>
            <a:ext cx="826800" cy="0"/>
          </a:xfrm>
          <a:prstGeom prst="straightConnector1">
            <a:avLst/>
          </a:prstGeom>
          <a:noFill/>
          <a:ln cap="flat" cmpd="sng" w="76200">
            <a:solidFill>
              <a:schemeClr val="dk1"/>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8"/>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Preprocessing (Vignette Removal)</a:t>
            </a:r>
            <a:endParaRPr/>
          </a:p>
        </p:txBody>
      </p:sp>
      <p:sp>
        <p:nvSpPr>
          <p:cNvPr id="74" name="Google Shape;74;p8"/>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Creating Circular Mask</a:t>
            </a:r>
            <a:endParaRPr/>
          </a:p>
          <a:p>
            <a:pPr indent="-377979" lvl="0" marL="377979" rtl="0" algn="just">
              <a:spcBef>
                <a:spcPts val="560"/>
              </a:spcBef>
              <a:spcAft>
                <a:spcPts val="0"/>
              </a:spcAft>
              <a:buClr>
                <a:schemeClr val="dk1"/>
              </a:buClr>
              <a:buSzPts val="2800"/>
              <a:buChar char="•"/>
            </a:pPr>
            <a:r>
              <a:rPr lang="en-US"/>
              <a:t>Counting the number of black pixels around the mask</a:t>
            </a:r>
            <a:endParaRPr/>
          </a:p>
          <a:p>
            <a:pPr indent="-377979" lvl="0" marL="377979" rtl="0" algn="just">
              <a:spcBef>
                <a:spcPts val="560"/>
              </a:spcBef>
              <a:spcAft>
                <a:spcPts val="0"/>
              </a:spcAft>
              <a:buClr>
                <a:schemeClr val="dk1"/>
              </a:buClr>
              <a:buSzPts val="2800"/>
              <a:buChar char="•"/>
            </a:pPr>
            <a:r>
              <a:rPr lang="en-US"/>
              <a:t>Reduce the radius according to a threshold</a:t>
            </a:r>
            <a:endParaRPr/>
          </a:p>
        </p:txBody>
      </p:sp>
      <p:sp>
        <p:nvSpPr>
          <p:cNvPr id="75" name="Google Shape;75;p8"/>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cxnSp>
        <p:nvCxnSpPr>
          <p:cNvPr id="76" name="Google Shape;76;p8"/>
          <p:cNvCxnSpPr/>
          <p:nvPr/>
        </p:nvCxnSpPr>
        <p:spPr>
          <a:xfrm>
            <a:off x="4711147" y="4494102"/>
            <a:ext cx="826856" cy="0"/>
          </a:xfrm>
          <a:prstGeom prst="straightConnector1">
            <a:avLst/>
          </a:prstGeom>
          <a:noFill/>
          <a:ln cap="flat" cmpd="sng" w="76200">
            <a:solidFill>
              <a:schemeClr val="dk1"/>
            </a:solidFill>
            <a:prstDash val="solid"/>
            <a:round/>
            <a:headEnd len="sm" w="sm" type="none"/>
            <a:tailEnd len="med" w="med" type="triangle"/>
          </a:ln>
        </p:spPr>
      </p:cxnSp>
      <p:pic>
        <p:nvPicPr>
          <p:cNvPr id="77" name="Google Shape;77;p8"/>
          <p:cNvPicPr preferRelativeResize="0"/>
          <p:nvPr/>
        </p:nvPicPr>
        <p:blipFill rotWithShape="1">
          <a:blip r:embed="rId3">
            <a:alphaModFix/>
          </a:blip>
          <a:srcRect b="0" l="0" r="0" t="0"/>
          <a:stretch/>
        </p:blipFill>
        <p:spPr>
          <a:xfrm>
            <a:off x="1739347" y="3102366"/>
            <a:ext cx="2971800" cy="2971800"/>
          </a:xfrm>
          <a:prstGeom prst="rect">
            <a:avLst/>
          </a:prstGeom>
          <a:noFill/>
          <a:ln>
            <a:noFill/>
          </a:ln>
        </p:spPr>
      </p:pic>
      <p:pic>
        <p:nvPicPr>
          <p:cNvPr id="78" name="Google Shape;78;p8"/>
          <p:cNvPicPr preferRelativeResize="0"/>
          <p:nvPr/>
        </p:nvPicPr>
        <p:blipFill rotWithShape="1">
          <a:blip r:embed="rId4">
            <a:alphaModFix/>
          </a:blip>
          <a:srcRect b="0" l="0" r="0" t="0"/>
          <a:stretch/>
        </p:blipFill>
        <p:spPr>
          <a:xfrm>
            <a:off x="5538003" y="2994646"/>
            <a:ext cx="3079520" cy="3079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000"/>
              <a:buFont typeface="Calibri"/>
              <a:buNone/>
            </a:pPr>
            <a:r>
              <a:rPr lang="en-US" sz="4000"/>
              <a:t>Preprocessing (Histogram Equalization)</a:t>
            </a:r>
            <a:endParaRPr sz="4000"/>
          </a:p>
        </p:txBody>
      </p:sp>
      <p:sp>
        <p:nvSpPr>
          <p:cNvPr id="84" name="Google Shape;84;p9"/>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Contrast limited adaptive histogram equalization.</a:t>
            </a:r>
            <a:endParaRPr/>
          </a:p>
          <a:p>
            <a:pPr indent="-377979" lvl="0" marL="377979" rtl="0" algn="just">
              <a:spcBef>
                <a:spcPts val="560"/>
              </a:spcBef>
              <a:spcAft>
                <a:spcPts val="0"/>
              </a:spcAft>
              <a:buClr>
                <a:schemeClr val="dk1"/>
              </a:buClr>
              <a:buSzPts val="2800"/>
              <a:buChar char="•"/>
            </a:pPr>
            <a:r>
              <a:rPr lang="en-US"/>
              <a:t>Histogram equalization on smaller tiles of images(8*8). </a:t>
            </a:r>
            <a:endParaRPr/>
          </a:p>
        </p:txBody>
      </p:sp>
      <p:sp>
        <p:nvSpPr>
          <p:cNvPr id="85" name="Google Shape;85;p9"/>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b="0" l="0" r="0" t="0"/>
          <a:stretch/>
        </p:blipFill>
        <p:spPr>
          <a:xfrm>
            <a:off x="2424527" y="3652688"/>
            <a:ext cx="1860411" cy="1860411"/>
          </a:xfrm>
          <a:prstGeom prst="rect">
            <a:avLst/>
          </a:prstGeom>
          <a:noFill/>
          <a:ln>
            <a:noFill/>
          </a:ln>
        </p:spPr>
      </p:pic>
      <p:pic>
        <p:nvPicPr>
          <p:cNvPr id="87" name="Google Shape;87;p9"/>
          <p:cNvPicPr preferRelativeResize="0"/>
          <p:nvPr/>
        </p:nvPicPr>
        <p:blipFill rotWithShape="1">
          <a:blip r:embed="rId4">
            <a:alphaModFix/>
          </a:blip>
          <a:srcRect b="0" l="0" r="0" t="0"/>
          <a:stretch/>
        </p:blipFill>
        <p:spPr>
          <a:xfrm>
            <a:off x="4813142" y="2586422"/>
            <a:ext cx="1267712" cy="1267712"/>
          </a:xfrm>
          <a:prstGeom prst="rect">
            <a:avLst/>
          </a:prstGeom>
          <a:noFill/>
          <a:ln>
            <a:noFill/>
          </a:ln>
        </p:spPr>
      </p:pic>
      <p:pic>
        <p:nvPicPr>
          <p:cNvPr id="88" name="Google Shape;88;p9"/>
          <p:cNvPicPr preferRelativeResize="0"/>
          <p:nvPr/>
        </p:nvPicPr>
        <p:blipFill rotWithShape="1">
          <a:blip r:embed="rId5">
            <a:alphaModFix/>
          </a:blip>
          <a:srcRect b="0" l="0" r="0" t="0"/>
          <a:stretch/>
        </p:blipFill>
        <p:spPr>
          <a:xfrm>
            <a:off x="4813141" y="3949039"/>
            <a:ext cx="1267711" cy="1267711"/>
          </a:xfrm>
          <a:prstGeom prst="rect">
            <a:avLst/>
          </a:prstGeom>
          <a:noFill/>
          <a:ln>
            <a:noFill/>
          </a:ln>
        </p:spPr>
      </p:pic>
      <p:pic>
        <p:nvPicPr>
          <p:cNvPr id="89" name="Google Shape;89;p9"/>
          <p:cNvPicPr preferRelativeResize="0"/>
          <p:nvPr/>
        </p:nvPicPr>
        <p:blipFill rotWithShape="1">
          <a:blip r:embed="rId6">
            <a:alphaModFix/>
          </a:blip>
          <a:srcRect b="0" l="0" r="0" t="0"/>
          <a:stretch/>
        </p:blipFill>
        <p:spPr>
          <a:xfrm>
            <a:off x="4813142" y="5311655"/>
            <a:ext cx="1267711" cy="1267711"/>
          </a:xfrm>
          <a:prstGeom prst="rect">
            <a:avLst/>
          </a:prstGeom>
          <a:noFill/>
          <a:ln>
            <a:noFill/>
          </a:ln>
        </p:spPr>
      </p:pic>
      <p:cxnSp>
        <p:nvCxnSpPr>
          <p:cNvPr id="90" name="Google Shape;90;p9"/>
          <p:cNvCxnSpPr/>
          <p:nvPr/>
        </p:nvCxnSpPr>
        <p:spPr>
          <a:xfrm flipH="1" rot="10800000">
            <a:off x="4298560" y="3693621"/>
            <a:ext cx="497691" cy="883923"/>
          </a:xfrm>
          <a:prstGeom prst="straightConnector1">
            <a:avLst/>
          </a:prstGeom>
          <a:noFill/>
          <a:ln cap="flat" cmpd="sng" w="76200">
            <a:solidFill>
              <a:schemeClr val="dk1"/>
            </a:solidFill>
            <a:prstDash val="solid"/>
            <a:round/>
            <a:headEnd len="sm" w="sm" type="none"/>
            <a:tailEnd len="med" w="med" type="triangle"/>
          </a:ln>
        </p:spPr>
      </p:cxnSp>
      <p:cxnSp>
        <p:nvCxnSpPr>
          <p:cNvPr id="91" name="Google Shape;91;p9"/>
          <p:cNvCxnSpPr/>
          <p:nvPr/>
        </p:nvCxnSpPr>
        <p:spPr>
          <a:xfrm>
            <a:off x="4265099" y="4585976"/>
            <a:ext cx="548042" cy="3"/>
          </a:xfrm>
          <a:prstGeom prst="straightConnector1">
            <a:avLst/>
          </a:prstGeom>
          <a:noFill/>
          <a:ln cap="flat" cmpd="sng" w="76200">
            <a:solidFill>
              <a:schemeClr val="dk1"/>
            </a:solidFill>
            <a:prstDash val="solid"/>
            <a:round/>
            <a:headEnd len="sm" w="sm" type="none"/>
            <a:tailEnd len="med" w="med" type="triangle"/>
          </a:ln>
        </p:spPr>
      </p:cxnSp>
      <p:cxnSp>
        <p:nvCxnSpPr>
          <p:cNvPr id="92" name="Google Shape;92;p9"/>
          <p:cNvCxnSpPr/>
          <p:nvPr/>
        </p:nvCxnSpPr>
        <p:spPr>
          <a:xfrm>
            <a:off x="4298560" y="4613810"/>
            <a:ext cx="528204" cy="1351063"/>
          </a:xfrm>
          <a:prstGeom prst="straightConnector1">
            <a:avLst/>
          </a:prstGeom>
          <a:noFill/>
          <a:ln cap="flat" cmpd="sng" w="76200">
            <a:solidFill>
              <a:schemeClr val="dk1"/>
            </a:solidFill>
            <a:prstDash val="solid"/>
            <a:round/>
            <a:headEnd len="sm" w="sm" type="none"/>
            <a:tailEnd len="med" w="med" type="triangle"/>
          </a:ln>
        </p:spPr>
      </p:cxnSp>
      <p:sp>
        <p:nvSpPr>
          <p:cNvPr id="93" name="Google Shape;93;p9"/>
          <p:cNvSpPr txBox="1"/>
          <p:nvPr/>
        </p:nvSpPr>
        <p:spPr>
          <a:xfrm>
            <a:off x="2688166" y="5564377"/>
            <a:ext cx="2352146" cy="349968"/>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1800">
                <a:solidFill>
                  <a:schemeClr val="dk1"/>
                </a:solidFill>
                <a:latin typeface="Calibri"/>
                <a:ea typeface="Calibri"/>
                <a:cs typeface="Calibri"/>
                <a:sym typeface="Calibri"/>
              </a:rPr>
              <a:t>HSV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txBox="1"/>
          <p:nvPr>
            <p:ph type="title"/>
          </p:nvPr>
        </p:nvSpPr>
        <p:spPr>
          <a:xfrm>
            <a:off x="566177" y="128754"/>
            <a:ext cx="9072563" cy="753706"/>
          </a:xfrm>
          <a:prstGeom prst="rect">
            <a:avLst/>
          </a:prstGeom>
          <a:noFill/>
          <a:ln>
            <a:noFill/>
          </a:ln>
        </p:spPr>
        <p:txBody>
          <a:bodyPr anchorCtr="0" anchor="ctr" bIns="50375" lIns="100775" spcFirstLastPara="1" rIns="100775" wrap="square" tIns="50375">
            <a:normAutofit fontScale="90000"/>
          </a:bodyPr>
          <a:lstStyle/>
          <a:p>
            <a:pPr indent="0" lvl="0" marL="0" rtl="0" algn="ctr">
              <a:spcBef>
                <a:spcPts val="0"/>
              </a:spcBef>
              <a:spcAft>
                <a:spcPts val="0"/>
              </a:spcAft>
              <a:buClr>
                <a:schemeClr val="dk1"/>
              </a:buClr>
              <a:buSzPct val="100000"/>
              <a:buFont typeface="Calibri"/>
              <a:buNone/>
            </a:pPr>
            <a:r>
              <a:rPr lang="en-US"/>
              <a:t>Feature Extraction: SIFT + BoW</a:t>
            </a:r>
            <a:endParaRPr/>
          </a:p>
        </p:txBody>
      </p:sp>
      <p:sp>
        <p:nvSpPr>
          <p:cNvPr id="99" name="Google Shape;99;p10"/>
          <p:cNvSpPr txBox="1"/>
          <p:nvPr>
            <p:ph idx="1" type="body"/>
          </p:nvPr>
        </p:nvSpPr>
        <p:spPr>
          <a:xfrm>
            <a:off x="504031" y="1230087"/>
            <a:ext cx="9072563" cy="5740346"/>
          </a:xfrm>
          <a:prstGeom prst="rect">
            <a:avLst/>
          </a:prstGeom>
          <a:noFill/>
          <a:ln>
            <a:noFill/>
          </a:ln>
        </p:spPr>
        <p:txBody>
          <a:bodyPr anchorCtr="0" anchor="t" bIns="50375" lIns="100775" spcFirstLastPara="1" rIns="100775" wrap="square" tIns="50375">
            <a:normAutofit/>
          </a:bodyPr>
          <a:lstStyle/>
          <a:p>
            <a:pPr indent="-377979" lvl="0" marL="377979" rtl="0" algn="just">
              <a:spcBef>
                <a:spcPts val="0"/>
              </a:spcBef>
              <a:spcAft>
                <a:spcPts val="0"/>
              </a:spcAft>
              <a:buClr>
                <a:schemeClr val="dk1"/>
              </a:buClr>
              <a:buSzPts val="2800"/>
              <a:buChar char="•"/>
            </a:pPr>
            <a:r>
              <a:rPr lang="en-US"/>
              <a:t>200 randomly chosen images are used for vocabulary creation</a:t>
            </a:r>
            <a:endParaRPr/>
          </a:p>
          <a:p>
            <a:pPr indent="-377979" lvl="0" marL="377979" rtl="0" algn="just">
              <a:spcBef>
                <a:spcPts val="560"/>
              </a:spcBef>
              <a:spcAft>
                <a:spcPts val="0"/>
              </a:spcAft>
              <a:buClr>
                <a:schemeClr val="dk1"/>
              </a:buClr>
              <a:buSzPts val="2800"/>
              <a:buChar char="•"/>
            </a:pPr>
            <a:r>
              <a:rPr lang="en-US"/>
              <a:t>The number of clusters for BoW was kept 200</a:t>
            </a:r>
            <a:endParaRPr/>
          </a:p>
          <a:p>
            <a:pPr indent="-377979" lvl="0" marL="377979" rtl="0" algn="just">
              <a:spcBef>
                <a:spcPts val="560"/>
              </a:spcBef>
              <a:spcAft>
                <a:spcPts val="0"/>
              </a:spcAft>
              <a:buClr>
                <a:schemeClr val="dk1"/>
              </a:buClr>
              <a:buSzPts val="2800"/>
              <a:buChar char="•"/>
            </a:pPr>
            <a:r>
              <a:rPr lang="en-US"/>
              <a:t>Dense sift descriptors were used</a:t>
            </a:r>
            <a:endParaRPr/>
          </a:p>
        </p:txBody>
      </p:sp>
      <p:sp>
        <p:nvSpPr>
          <p:cNvPr id="100" name="Google Shape;100;p10"/>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grpSp>
        <p:nvGrpSpPr>
          <p:cNvPr id="101" name="Google Shape;101;p10"/>
          <p:cNvGrpSpPr/>
          <p:nvPr/>
        </p:nvGrpSpPr>
        <p:grpSpPr>
          <a:xfrm>
            <a:off x="2035381" y="3779837"/>
            <a:ext cx="6516759" cy="2879267"/>
            <a:chOff x="2005563" y="3450321"/>
            <a:chExt cx="6516759" cy="2879267"/>
          </a:xfrm>
        </p:grpSpPr>
        <p:cxnSp>
          <p:nvCxnSpPr>
            <p:cNvPr id="102" name="Google Shape;102;p10"/>
            <p:cNvCxnSpPr>
              <a:endCxn id="103" idx="1"/>
            </p:cNvCxnSpPr>
            <p:nvPr/>
          </p:nvCxnSpPr>
          <p:spPr>
            <a:xfrm flipH="1" rot="10800000">
              <a:off x="4760755" y="4889955"/>
              <a:ext cx="882300" cy="19500"/>
            </a:xfrm>
            <a:prstGeom prst="straightConnector1">
              <a:avLst/>
            </a:prstGeom>
            <a:noFill/>
            <a:ln cap="flat" cmpd="sng" w="76200">
              <a:solidFill>
                <a:schemeClr val="dk1"/>
              </a:solidFill>
              <a:prstDash val="solid"/>
              <a:round/>
              <a:headEnd len="sm" w="sm" type="none"/>
              <a:tailEnd len="med" w="med" type="triangle"/>
            </a:ln>
          </p:spPr>
        </p:cxnSp>
        <p:pic>
          <p:nvPicPr>
            <p:cNvPr id="104" name="Google Shape;104;p10"/>
            <p:cNvPicPr preferRelativeResize="0"/>
            <p:nvPr/>
          </p:nvPicPr>
          <p:blipFill rotWithShape="1">
            <a:blip r:embed="rId3">
              <a:alphaModFix/>
            </a:blip>
            <a:srcRect b="0" l="0" r="0" t="0"/>
            <a:stretch/>
          </p:blipFill>
          <p:spPr>
            <a:xfrm>
              <a:off x="2005563" y="3462957"/>
              <a:ext cx="2755279" cy="2755279"/>
            </a:xfrm>
            <a:prstGeom prst="rect">
              <a:avLst/>
            </a:prstGeom>
            <a:noFill/>
            <a:ln>
              <a:noFill/>
            </a:ln>
          </p:spPr>
        </p:pic>
        <p:pic>
          <p:nvPicPr>
            <p:cNvPr id="103" name="Google Shape;103;p10"/>
            <p:cNvPicPr preferRelativeResize="0"/>
            <p:nvPr/>
          </p:nvPicPr>
          <p:blipFill rotWithShape="1">
            <a:blip r:embed="rId4">
              <a:alphaModFix/>
            </a:blip>
            <a:srcRect b="0" l="0" r="0" t="0"/>
            <a:stretch/>
          </p:blipFill>
          <p:spPr>
            <a:xfrm>
              <a:off x="5643055" y="3450321"/>
              <a:ext cx="2879267" cy="287926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ph type="title"/>
          </p:nvPr>
        </p:nvSpPr>
        <p:spPr>
          <a:xfrm>
            <a:off x="55637" y="212389"/>
            <a:ext cx="10490443" cy="753706"/>
          </a:xfrm>
          <a:prstGeom prst="rect">
            <a:avLst/>
          </a:prstGeom>
          <a:noFill/>
          <a:ln>
            <a:noFill/>
          </a:ln>
        </p:spPr>
        <p:txBody>
          <a:bodyPr anchorCtr="0" anchor="ctr" bIns="50375" lIns="100775" spcFirstLastPara="1" rIns="100775" wrap="square" tIns="50375">
            <a:noAutofit/>
          </a:bodyPr>
          <a:lstStyle/>
          <a:p>
            <a:pPr indent="0" lvl="0" marL="0" rtl="0" algn="ctr">
              <a:spcBef>
                <a:spcPts val="0"/>
              </a:spcBef>
              <a:spcAft>
                <a:spcPts val="0"/>
              </a:spcAft>
              <a:buClr>
                <a:schemeClr val="dk1"/>
              </a:buClr>
              <a:buSzPts val="4400"/>
              <a:buFont typeface="Calibri"/>
              <a:buNone/>
            </a:pPr>
            <a:r>
              <a:rPr lang="en-US" sz="4400"/>
              <a:t>Feature Extraction: Color Histograms</a:t>
            </a:r>
            <a:endParaRPr sz="4400"/>
          </a:p>
        </p:txBody>
      </p:sp>
      <p:sp>
        <p:nvSpPr>
          <p:cNvPr id="110" name="Google Shape;110;p11"/>
          <p:cNvSpPr txBox="1"/>
          <p:nvPr>
            <p:ph idx="1" type="body"/>
          </p:nvPr>
        </p:nvSpPr>
        <p:spPr>
          <a:xfrm>
            <a:off x="504031" y="1527267"/>
            <a:ext cx="9072563" cy="5740346"/>
          </a:xfrm>
          <a:prstGeom prst="rect">
            <a:avLst/>
          </a:prstGeom>
          <a:noFill/>
          <a:ln>
            <a:noFill/>
          </a:ln>
        </p:spPr>
        <p:txBody>
          <a:bodyPr anchorCtr="0" anchor="t" bIns="50375" lIns="100775" spcFirstLastPara="1" rIns="100775" wrap="square" tIns="50375">
            <a:normAutofit lnSpcReduction="10000"/>
          </a:bodyPr>
          <a:lstStyle/>
          <a:p>
            <a:pPr indent="-377979" lvl="0" marL="377979" rtl="0" algn="just">
              <a:spcBef>
                <a:spcPts val="0"/>
              </a:spcBef>
              <a:spcAft>
                <a:spcPts val="0"/>
              </a:spcAft>
              <a:buClr>
                <a:schemeClr val="dk1"/>
              </a:buClr>
              <a:buSzPts val="2800"/>
              <a:buChar char="•"/>
            </a:pPr>
            <a:r>
              <a:rPr lang="en-US"/>
              <a:t>Concatenated histogram of R, G and B channels</a:t>
            </a:r>
            <a:endParaRPr/>
          </a:p>
          <a:p>
            <a:pPr indent="-377979" lvl="0" marL="377979" rtl="0" algn="just">
              <a:spcBef>
                <a:spcPts val="560"/>
              </a:spcBef>
              <a:spcAft>
                <a:spcPts val="0"/>
              </a:spcAft>
              <a:buClr>
                <a:schemeClr val="dk1"/>
              </a:buClr>
              <a:buSzPts val="2800"/>
              <a:buChar char="•"/>
            </a:pPr>
            <a:r>
              <a:rPr lang="en-US"/>
              <a:t>Histogram bins: 64</a:t>
            </a:r>
            <a:endParaRPr/>
          </a:p>
          <a:p>
            <a:pPr indent="-377979" lvl="0" marL="377979" rtl="0" algn="just">
              <a:spcBef>
                <a:spcPts val="560"/>
              </a:spcBef>
              <a:spcAft>
                <a:spcPts val="0"/>
              </a:spcAft>
              <a:buClr>
                <a:schemeClr val="dk1"/>
              </a:buClr>
              <a:buSzPts val="2800"/>
              <a:buChar char="•"/>
            </a:pPr>
            <a:r>
              <a:rPr lang="en-US"/>
              <a:t>Number of features: 192</a:t>
            </a:r>
            <a:endParaRPr/>
          </a:p>
          <a:p>
            <a:pPr indent="-200179" lvl="0" marL="377979" rtl="0" algn="just">
              <a:spcBef>
                <a:spcPts val="560"/>
              </a:spcBef>
              <a:spcAft>
                <a:spcPts val="0"/>
              </a:spcAft>
              <a:buClr>
                <a:schemeClr val="dk1"/>
              </a:buClr>
              <a:buSzPts val="2800"/>
              <a:buNone/>
            </a:pPr>
            <a:r>
              <a:t/>
            </a:r>
            <a:endParaRPr/>
          </a:p>
          <a:p>
            <a:pPr indent="-377979" lvl="0" marL="377979" rtl="0" algn="just">
              <a:spcBef>
                <a:spcPts val="560"/>
              </a:spcBef>
              <a:spcAft>
                <a:spcPts val="0"/>
              </a:spcAft>
              <a:buClr>
                <a:schemeClr val="dk1"/>
              </a:buClr>
              <a:buSzPts val="2800"/>
              <a:buChar char="•"/>
            </a:pPr>
            <a:r>
              <a:rPr lang="en-US"/>
              <a:t>For each channel, the following statistics were extracted: min, max, mean, std, skew. Channels analyzed (RGB and HSV)</a:t>
            </a:r>
            <a:endParaRPr/>
          </a:p>
          <a:p>
            <a:pPr indent="-377979" lvl="0" marL="377979" rtl="0" algn="just">
              <a:spcBef>
                <a:spcPts val="560"/>
              </a:spcBef>
              <a:spcAft>
                <a:spcPts val="0"/>
              </a:spcAft>
              <a:buClr>
                <a:schemeClr val="dk1"/>
              </a:buClr>
              <a:buSzPts val="2800"/>
              <a:buChar char="•"/>
            </a:pPr>
            <a:r>
              <a:rPr lang="en-US"/>
              <a:t>Number of features: 30</a:t>
            </a:r>
            <a:endParaRPr/>
          </a:p>
          <a:p>
            <a:pPr indent="-377979" lvl="0" marL="377979" rtl="0" algn="just">
              <a:spcBef>
                <a:spcPts val="560"/>
              </a:spcBef>
              <a:spcAft>
                <a:spcPts val="0"/>
              </a:spcAft>
              <a:buClr>
                <a:schemeClr val="dk1"/>
              </a:buClr>
              <a:buSzPts val="2800"/>
              <a:buChar char="•"/>
            </a:pPr>
            <a:r>
              <a:rPr lang="en-US"/>
              <a:t>In some experiments for the three class problem, histogram equalization was performed in the image. </a:t>
            </a:r>
            <a:endParaRPr/>
          </a:p>
          <a:p>
            <a:pPr indent="0" lvl="0" marL="0" rtl="0" algn="l">
              <a:spcBef>
                <a:spcPts val="560"/>
              </a:spcBef>
              <a:spcAft>
                <a:spcPts val="0"/>
              </a:spcAft>
              <a:buClr>
                <a:schemeClr val="dk1"/>
              </a:buClr>
              <a:buSzPts val="2800"/>
              <a:buNone/>
            </a:pPr>
            <a:br>
              <a:rPr lang="en-US"/>
            </a:br>
            <a:endParaRPr/>
          </a:p>
          <a:p>
            <a:pPr indent="-200179" lvl="0" marL="377979" rtl="0" algn="l">
              <a:spcBef>
                <a:spcPts val="560"/>
              </a:spcBef>
              <a:spcAft>
                <a:spcPts val="0"/>
              </a:spcAft>
              <a:buClr>
                <a:schemeClr val="dk1"/>
              </a:buClr>
              <a:buSzPts val="2800"/>
              <a:buNone/>
            </a:pPr>
            <a:r>
              <a:t/>
            </a:r>
            <a:endParaRPr/>
          </a:p>
        </p:txBody>
      </p:sp>
      <p:sp>
        <p:nvSpPr>
          <p:cNvPr id="111" name="Google Shape;111;p11"/>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345197" y="208929"/>
            <a:ext cx="10056103" cy="753706"/>
          </a:xfrm>
          <a:prstGeom prst="rect">
            <a:avLst/>
          </a:prstGeom>
          <a:noFill/>
          <a:ln>
            <a:noFill/>
          </a:ln>
        </p:spPr>
        <p:txBody>
          <a:bodyPr anchorCtr="0" anchor="ctr" bIns="50375" lIns="100775" spcFirstLastPara="1" rIns="100775" wrap="square" tIns="50375">
            <a:normAutofit/>
          </a:bodyPr>
          <a:lstStyle/>
          <a:p>
            <a:pPr indent="0" lvl="0" marL="0" rtl="0" algn="ctr">
              <a:spcBef>
                <a:spcPts val="0"/>
              </a:spcBef>
              <a:spcAft>
                <a:spcPts val="0"/>
              </a:spcAft>
              <a:buClr>
                <a:schemeClr val="dk1"/>
              </a:buClr>
              <a:buSzPts val="4000"/>
              <a:buFont typeface="Calibri"/>
              <a:buNone/>
            </a:pPr>
            <a:r>
              <a:rPr lang="en-US" sz="4000"/>
              <a:t>Feature Extraction: GLCM Texture features</a:t>
            </a:r>
            <a:endParaRPr sz="4000"/>
          </a:p>
        </p:txBody>
      </p:sp>
      <p:sp>
        <p:nvSpPr>
          <p:cNvPr id="117" name="Google Shape;117;p12"/>
          <p:cNvSpPr txBox="1"/>
          <p:nvPr>
            <p:ph idx="1" type="body"/>
          </p:nvPr>
        </p:nvSpPr>
        <p:spPr>
          <a:xfrm>
            <a:off x="479425" y="2022567"/>
            <a:ext cx="9072563" cy="5740346"/>
          </a:xfrm>
          <a:prstGeom prst="rect">
            <a:avLst/>
          </a:prstGeom>
          <a:blipFill rotWithShape="1">
            <a:blip r:embed="rId3">
              <a:alphaModFix/>
            </a:blip>
            <a:stretch>
              <a:fillRect b="0" l="-1141" r="-1275" t="-954"/>
            </a:stretch>
          </a:blipFill>
          <a:ln>
            <a:noFill/>
          </a:ln>
        </p:spPr>
        <p:txBody>
          <a:bodyPr anchorCtr="0" anchor="t" bIns="50375" lIns="100775" spcFirstLastPara="1" rIns="100775" wrap="square" tIns="50375">
            <a:normAutofit/>
          </a:bodyPr>
          <a:lstStyle/>
          <a:p>
            <a:pPr indent="-377979" lvl="0" marL="377979" rtl="0" algn="l">
              <a:spcBef>
                <a:spcPts val="0"/>
              </a:spcBef>
              <a:spcAft>
                <a:spcPts val="0"/>
              </a:spcAft>
              <a:buSzPts val="2800"/>
              <a:buChar char="•"/>
            </a:pPr>
            <a:r>
              <a:rPr lang="en-US"/>
              <a:t> </a:t>
            </a:r>
            <a:endParaRPr/>
          </a:p>
        </p:txBody>
      </p:sp>
      <p:sp>
        <p:nvSpPr>
          <p:cNvPr id="118" name="Google Shape;118;p12"/>
          <p:cNvSpPr txBox="1"/>
          <p:nvPr>
            <p:ph idx="12" type="sldNum"/>
          </p:nvPr>
        </p:nvSpPr>
        <p:spPr>
          <a:xfrm>
            <a:off x="7224448" y="7006699"/>
            <a:ext cx="2352146" cy="402483"/>
          </a:xfrm>
          <a:prstGeom prst="rect">
            <a:avLst/>
          </a:prstGeom>
          <a:noFill/>
          <a:ln>
            <a:noFill/>
          </a:ln>
        </p:spPr>
        <p:txBody>
          <a:bodyPr anchorCtr="0" anchor="ctr" bIns="50375" lIns="100775" spcFirstLastPara="1" rIns="100775" wrap="square" tIns="50375">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