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89" r:id="rId2"/>
    <p:sldId id="288" r:id="rId3"/>
    <p:sldId id="299" r:id="rId4"/>
    <p:sldId id="261" r:id="rId5"/>
    <p:sldId id="292" r:id="rId6"/>
    <p:sldId id="298" r:id="rId7"/>
    <p:sldId id="300" r:id="rId8"/>
    <p:sldId id="297" r:id="rId9"/>
    <p:sldId id="296" r:id="rId10"/>
    <p:sldId id="267" r:id="rId11"/>
    <p:sldId id="290" r:id="rId12"/>
    <p:sldId id="28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FFCC33"/>
    <a:srgbClr val="FFCC00"/>
    <a:srgbClr val="6666FF"/>
    <a:srgbClr val="3300FF"/>
    <a:srgbClr val="9966FF"/>
    <a:srgbClr val="FF6633"/>
    <a:srgbClr val="FF9966"/>
    <a:srgbClr val="9966CC"/>
    <a:srgbClr val="33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8113" autoAdjust="0"/>
  </p:normalViewPr>
  <p:slideViewPr>
    <p:cSldViewPr snapToGrid="0" snapToObjects="1">
      <p:cViewPr>
        <p:scale>
          <a:sx n="85" d="100"/>
          <a:sy n="85" d="100"/>
        </p:scale>
        <p:origin x="-1944" y="-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4" Type="http://schemas.openxmlformats.org/officeDocument/2006/relationships/image" Target="../media/image20.emf"/><Relationship Id="rId1" Type="http://schemas.openxmlformats.org/officeDocument/2006/relationships/image" Target="../media/image17.emf"/><Relationship Id="rId2" Type="http://schemas.openxmlformats.org/officeDocument/2006/relationships/image" Target="../media/image1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Relationship Id="rId2" Type="http://schemas.openxmlformats.org/officeDocument/2006/relationships/image" Target="../media/image2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BA8D2F-CCA5-4C4A-88FC-1F27C4AE0372}" type="datetimeFigureOut">
              <a:rPr lang="en-US" smtClean="0"/>
              <a:t>02/12/15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5B76EB-A2D1-BB46-A4A1-2FC0A7B5B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42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have this model with the priors, and now you want to estimate the posterior</a:t>
            </a:r>
            <a:r>
              <a:rPr lang="en-US" baseline="0" dirty="0" smtClean="0"/>
              <a:t> and now we want to approximate 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B76EB-A2D1-BB46-A4A1-2FC0A7B5B4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88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have this model with the priors, and now you want to estimate the posterior</a:t>
            </a:r>
            <a:r>
              <a:rPr lang="en-US" baseline="0" dirty="0" smtClean="0"/>
              <a:t> and now we want to approximate 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B76EB-A2D1-BB46-A4A1-2FC0A7B5B4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88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B76EB-A2D1-BB46-A4A1-2FC0A7B5B4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65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B76EB-A2D1-BB46-A4A1-2FC0A7B5B4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256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Brief</a:t>
            </a:r>
            <a:r>
              <a:rPr lang="en-US" baseline="0" dirty="0" smtClean="0"/>
              <a:t> discussion of control as optimality, of boundedness as a representation of perceived control in a cognitive task.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B76EB-A2D1-BB46-A4A1-2FC0A7B5B40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11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298F-02D1-674A-8D98-872E198EB581}" type="datetimeFigureOut">
              <a:rPr lang="en-US" smtClean="0"/>
              <a:t>02/12/15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115E6-95AC-2D48-A18E-96E1EADC8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32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298F-02D1-674A-8D98-872E198EB581}" type="datetimeFigureOut">
              <a:rPr lang="en-US" smtClean="0"/>
              <a:t>02/12/15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115E6-95AC-2D48-A18E-96E1EADC8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408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298F-02D1-674A-8D98-872E198EB581}" type="datetimeFigureOut">
              <a:rPr lang="en-US" smtClean="0"/>
              <a:t>02/12/15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115E6-95AC-2D48-A18E-96E1EADC8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600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298F-02D1-674A-8D98-872E198EB581}" type="datetimeFigureOut">
              <a:rPr lang="en-US" smtClean="0"/>
              <a:t>02/12/15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115E6-95AC-2D48-A18E-96E1EADC8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384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298F-02D1-674A-8D98-872E198EB581}" type="datetimeFigureOut">
              <a:rPr lang="en-US" smtClean="0"/>
              <a:t>02/12/15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115E6-95AC-2D48-A18E-96E1EADC8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413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298F-02D1-674A-8D98-872E198EB581}" type="datetimeFigureOut">
              <a:rPr lang="en-US" smtClean="0"/>
              <a:t>02/12/15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115E6-95AC-2D48-A18E-96E1EADC8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072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298F-02D1-674A-8D98-872E198EB581}" type="datetimeFigureOut">
              <a:rPr lang="en-US" smtClean="0"/>
              <a:t>02/12/15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115E6-95AC-2D48-A18E-96E1EADC8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33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298F-02D1-674A-8D98-872E198EB581}" type="datetimeFigureOut">
              <a:rPr lang="en-US" smtClean="0"/>
              <a:t>02/12/15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115E6-95AC-2D48-A18E-96E1EADC8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74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298F-02D1-674A-8D98-872E198EB581}" type="datetimeFigureOut">
              <a:rPr lang="en-US" smtClean="0"/>
              <a:t>02/12/15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115E6-95AC-2D48-A18E-96E1EADC8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81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298F-02D1-674A-8D98-872E198EB581}" type="datetimeFigureOut">
              <a:rPr lang="en-US" smtClean="0"/>
              <a:t>02/12/15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115E6-95AC-2D48-A18E-96E1EADC8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32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298F-02D1-674A-8D98-872E198EB581}" type="datetimeFigureOut">
              <a:rPr lang="en-US" smtClean="0"/>
              <a:t>02/12/15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115E6-95AC-2D48-A18E-96E1EADC8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568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Oswald Regular"/>
              </a:defRPr>
            </a:lvl1pPr>
          </a:lstStyle>
          <a:p>
            <a:fld id="{A4B0298F-02D1-674A-8D98-872E198EB581}" type="datetimeFigureOut">
              <a:rPr lang="en-US" smtClean="0"/>
              <a:pPr/>
              <a:t>02/12/15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Oswald Regular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swald Regular"/>
              </a:defRPr>
            </a:lvl1pPr>
          </a:lstStyle>
          <a:p>
            <a:fld id="{F92115E6-95AC-2D48-A18E-96E1EADC82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1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Oswald Regular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Oswald Regular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Oswald Regular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Oswald Regular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Oswald Regular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Oswald Regular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package" Target="../embeddings/Microsoft_Word_Document1.docx"/><Relationship Id="rId5" Type="http://schemas.openxmlformats.org/officeDocument/2006/relationships/image" Target="../media/image6.emf"/><Relationship Id="rId6" Type="http://schemas.openxmlformats.org/officeDocument/2006/relationships/package" Target="../embeddings/Microsoft_Word_Document2.docx"/><Relationship Id="rId7" Type="http://schemas.openxmlformats.org/officeDocument/2006/relationships/image" Target="../media/image7.emf"/><Relationship Id="rId8" Type="http://schemas.openxmlformats.org/officeDocument/2006/relationships/package" Target="../embeddings/Microsoft_Word_Document3.docx"/><Relationship Id="rId9" Type="http://schemas.openxmlformats.org/officeDocument/2006/relationships/image" Target="../media/image8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package" Target="../embeddings/Microsoft_Word_Document4.docx"/><Relationship Id="rId5" Type="http://schemas.openxmlformats.org/officeDocument/2006/relationships/image" Target="../media/image9.emf"/><Relationship Id="rId6" Type="http://schemas.openxmlformats.org/officeDocument/2006/relationships/package" Target="../embeddings/Microsoft_Word_Document5.docx"/><Relationship Id="rId7" Type="http://schemas.openxmlformats.org/officeDocument/2006/relationships/image" Target="../media/image10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package" Target="../embeddings/Microsoft_Word_Document6.docx"/><Relationship Id="rId4" Type="http://schemas.openxmlformats.org/officeDocument/2006/relationships/image" Target="../media/image11.emf"/><Relationship Id="rId5" Type="http://schemas.openxmlformats.org/officeDocument/2006/relationships/package" Target="../embeddings/Microsoft_Word_Document7.docx"/><Relationship Id="rId6" Type="http://schemas.openxmlformats.org/officeDocument/2006/relationships/image" Target="../media/image12.emf"/><Relationship Id="rId7" Type="http://schemas.openxmlformats.org/officeDocument/2006/relationships/package" Target="../embeddings/Microsoft_Word_Document8.docx"/><Relationship Id="rId8" Type="http://schemas.openxmlformats.org/officeDocument/2006/relationships/image" Target="../media/image13.emf"/><Relationship Id="rId9" Type="http://schemas.openxmlformats.org/officeDocument/2006/relationships/package" Target="../embeddings/Microsoft_Word_Document9.docx"/><Relationship Id="rId10" Type="http://schemas.openxmlformats.org/officeDocument/2006/relationships/image" Target="../media/image14.emf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package" Target="../embeddings/Microsoft_Word_Document13.docx"/><Relationship Id="rId12" Type="http://schemas.openxmlformats.org/officeDocument/2006/relationships/image" Target="../media/image20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package" Target="../embeddings/Microsoft_Word_Document10.docx"/><Relationship Id="rId4" Type="http://schemas.openxmlformats.org/officeDocument/2006/relationships/image" Target="../media/image17.emf"/><Relationship Id="rId5" Type="http://schemas.openxmlformats.org/officeDocument/2006/relationships/package" Target="../embeddings/Microsoft_Word_Document11.docx"/><Relationship Id="rId6" Type="http://schemas.openxmlformats.org/officeDocument/2006/relationships/image" Target="../media/image18.emf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package" Target="../embeddings/Microsoft_Word_Document12.docx"/><Relationship Id="rId10" Type="http://schemas.openxmlformats.org/officeDocument/2006/relationships/image" Target="../media/image1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package" Target="../embeddings/Microsoft_Word_Document14.docx"/><Relationship Id="rId5" Type="http://schemas.openxmlformats.org/officeDocument/2006/relationships/image" Target="../media/image23.emf"/><Relationship Id="rId6" Type="http://schemas.openxmlformats.org/officeDocument/2006/relationships/package" Target="../embeddings/Microsoft_Word_Document15.docx"/><Relationship Id="rId7" Type="http://schemas.openxmlformats.org/officeDocument/2006/relationships/image" Target="../media/image24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6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49269" y="2857500"/>
            <a:ext cx="6045462" cy="1143000"/>
          </a:xfrm>
        </p:spPr>
        <p:txBody>
          <a:bodyPr>
            <a:noAutofit/>
          </a:bodyPr>
          <a:lstStyle/>
          <a:p>
            <a:r>
              <a:rPr lang="en-US" sz="6000" dirty="0" smtClean="0">
                <a:solidFill>
                  <a:schemeClr val="bg1">
                    <a:lumMod val="95000"/>
                  </a:schemeClr>
                </a:solidFill>
              </a:rPr>
              <a:t>Free Energy</a:t>
            </a:r>
            <a:endParaRPr lang="en-US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565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9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18992" y="2613392"/>
            <a:ext cx="90601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dirty="0" smtClean="0">
                <a:solidFill>
                  <a:schemeClr val="bg1"/>
                </a:solidFill>
                <a:latin typeface="Oswald Regular"/>
                <a:cs typeface="Oswald Regular"/>
              </a:rPr>
              <a:t>?</a:t>
            </a:r>
            <a:endParaRPr lang="en-US" sz="10000" dirty="0">
              <a:solidFill>
                <a:schemeClr val="bg1"/>
              </a:solidFill>
              <a:latin typeface="Oswald Regular"/>
              <a:cs typeface="Oswald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27785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49269" y="2857500"/>
            <a:ext cx="6045462" cy="1143000"/>
          </a:xfrm>
        </p:spPr>
        <p:txBody>
          <a:bodyPr>
            <a:noAutofit/>
          </a:bodyPr>
          <a:lstStyle/>
          <a:p>
            <a:r>
              <a:rPr lang="en-US" sz="6000" dirty="0" smtClean="0">
                <a:solidFill>
                  <a:schemeClr val="bg1">
                    <a:lumMod val="95000"/>
                  </a:schemeClr>
                </a:solidFill>
              </a:rPr>
              <a:t>Thank you!</a:t>
            </a:r>
            <a:endParaRPr lang="en-US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964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1877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dirty="0" smtClean="0"/>
              <a:t>Control as Optimality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968" y="1567380"/>
            <a:ext cx="7806366" cy="47491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Open Sans Cond Light"/>
                <a:ea typeface="Lucida Grande"/>
                <a:cs typeface="Open Sans Cond Light"/>
              </a:rPr>
              <a:t>Optimality </a:t>
            </a:r>
            <a:r>
              <a:rPr lang="en-US" sz="2800" dirty="0" smtClean="0">
                <a:solidFill>
                  <a:srgbClr val="000000"/>
                </a:solidFill>
                <a:latin typeface="Open Sans Cond Light"/>
                <a:ea typeface="Lucida Grande"/>
                <a:cs typeface="Open Sans Cond Light"/>
              </a:rPr>
              <a:t>and control are often linked (Todorov, optimal policy model).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Open Sans Cond Light"/>
              <a:ea typeface="Lucida Grande"/>
              <a:cs typeface="Open Sans Cond Light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Open Sans Cond Light"/>
                <a:ea typeface="Lucida Grande"/>
                <a:cs typeface="Open Sans Cond Light"/>
              </a:rPr>
              <a:t>β is the dial between optimality and constraint, or control and limitation.</a:t>
            </a:r>
          </a:p>
          <a:p>
            <a:pPr marL="0" indent="0">
              <a:buNone/>
            </a:pPr>
            <a:endParaRPr lang="en-US" sz="2800" dirty="0" smtClean="0">
              <a:solidFill>
                <a:srgbClr val="000000"/>
              </a:solidFill>
              <a:latin typeface="Open Sans Cond Light"/>
              <a:ea typeface="Lucida Grande"/>
              <a:cs typeface="Open Sans Cond Light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Open Sans Cond Light"/>
                <a:ea typeface="Lucida Grande"/>
                <a:cs typeface="Open Sans Cond Light"/>
              </a:rPr>
              <a:t>For cognitive tasks, β can be thought of as the index of perceived control (also interpreted as the index of rationality (</a:t>
            </a:r>
            <a:r>
              <a:rPr lang="en-US" sz="2800" dirty="0" err="1" smtClean="0">
                <a:solidFill>
                  <a:srgbClr val="000000"/>
                </a:solidFill>
                <a:latin typeface="Open Sans Cond Light"/>
                <a:ea typeface="Lucida Grande"/>
                <a:cs typeface="Open Sans Cond Light"/>
              </a:rPr>
              <a:t>Wolpert</a:t>
            </a:r>
            <a:r>
              <a:rPr lang="en-US" sz="2800" dirty="0" smtClean="0">
                <a:solidFill>
                  <a:srgbClr val="000000"/>
                </a:solidFill>
                <a:latin typeface="Open Sans Cond Light"/>
                <a:ea typeface="Lucida Grande"/>
                <a:cs typeface="Open Sans Cond Light"/>
              </a:rPr>
              <a:t>)), </a:t>
            </a:r>
            <a:r>
              <a:rPr lang="en-US" sz="2800" dirty="0" smtClean="0">
                <a:solidFill>
                  <a:srgbClr val="000000"/>
                </a:solidFill>
                <a:latin typeface="Open Sans Cond Light"/>
                <a:ea typeface="Lucida Grande"/>
                <a:cs typeface="Open Sans Cond Light"/>
              </a:rPr>
              <a:t>Lagrangian multiplier</a:t>
            </a:r>
            <a:r>
              <a:rPr lang="en-US" sz="2800" dirty="0" smtClean="0">
                <a:solidFill>
                  <a:srgbClr val="000000"/>
                </a:solidFill>
                <a:latin typeface="Open Sans Cond Light"/>
                <a:cs typeface="Open Sans Cond Light"/>
              </a:rPr>
              <a:t>, resource parameter (Ortega, Braun), </a:t>
            </a:r>
            <a:r>
              <a:rPr lang="en-US" sz="2800" dirty="0" smtClean="0">
                <a:solidFill>
                  <a:srgbClr val="000000"/>
                </a:solidFill>
                <a:latin typeface="Open Sans Cond Light"/>
                <a:cs typeface="Open Sans Cond Light"/>
              </a:rPr>
              <a:t>QRE (</a:t>
            </a:r>
            <a:r>
              <a:rPr lang="en-US" sz="2800" dirty="0" err="1" smtClean="0">
                <a:solidFill>
                  <a:srgbClr val="000000"/>
                </a:solidFill>
                <a:latin typeface="Open Sans Cond Light"/>
                <a:cs typeface="Open Sans Cond Light"/>
              </a:rPr>
              <a:t>McKelvey</a:t>
            </a:r>
            <a:r>
              <a:rPr lang="en-US" sz="2800" dirty="0" smtClean="0">
                <a:solidFill>
                  <a:srgbClr val="000000"/>
                </a:solidFill>
                <a:latin typeface="Open Sans Cond Light"/>
                <a:cs typeface="Open Sans Cond Light"/>
              </a:rPr>
              <a:t>))</a:t>
            </a:r>
            <a:r>
              <a:rPr lang="en-US" sz="2800" dirty="0" smtClean="0">
                <a:solidFill>
                  <a:srgbClr val="000000"/>
                </a:solidFill>
                <a:latin typeface="Open Sans Cond Light"/>
                <a:cs typeface="Open Sans Cond Light"/>
              </a:rPr>
              <a:t>.</a:t>
            </a:r>
            <a:endParaRPr lang="en-US" sz="2800" dirty="0">
              <a:solidFill>
                <a:srgbClr val="000000"/>
              </a:solidFill>
              <a:latin typeface="Open Sans Cond Light"/>
              <a:cs typeface="Open Sans Cond Light"/>
            </a:endParaRPr>
          </a:p>
        </p:txBody>
      </p:sp>
    </p:spTree>
    <p:extLst>
      <p:ext uri="{BB962C8B-B14F-4D97-AF65-F5344CB8AC3E}">
        <p14:creationId xmlns:p14="http://schemas.microsoft.com/office/powerpoint/2010/main" val="2128591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9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/>
          <p:cNvSpPr>
            <a:spLocks noGrp="1"/>
          </p:cNvSpPr>
          <p:nvPr>
            <p:ph type="title"/>
          </p:nvPr>
        </p:nvSpPr>
        <p:spPr>
          <a:xfrm>
            <a:off x="5170874" y="148600"/>
            <a:ext cx="3426443" cy="1143000"/>
          </a:xfrm>
        </p:spPr>
        <p:txBody>
          <a:bodyPr>
            <a:normAutofit/>
          </a:bodyPr>
          <a:lstStyle/>
          <a:p>
            <a:pPr algn="l"/>
            <a:r>
              <a:rPr lang="en-US" sz="6000" dirty="0" smtClean="0">
                <a:solidFill>
                  <a:srgbClr val="FFFFFF"/>
                </a:solidFill>
              </a:rPr>
              <a:t>Toy model</a:t>
            </a:r>
            <a:endParaRPr lang="en-US" sz="6000" dirty="0">
              <a:solidFill>
                <a:srgbClr val="FFFFFF"/>
              </a:solidFill>
            </a:endParaRPr>
          </a:p>
        </p:txBody>
      </p:sp>
      <p:pic>
        <p:nvPicPr>
          <p:cNvPr id="51" name="Picture 50" descr="mu_distr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130" y="1508245"/>
            <a:ext cx="2706242" cy="2029102"/>
          </a:xfrm>
          <a:prstGeom prst="rect">
            <a:avLst/>
          </a:prstGeom>
        </p:spPr>
      </p:pic>
      <p:pic>
        <p:nvPicPr>
          <p:cNvPr id="52" name="Picture 51" descr="tau_distr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738" y="1508245"/>
            <a:ext cx="2706242" cy="2029102"/>
          </a:xfrm>
          <a:prstGeom prst="rect">
            <a:avLst/>
          </a:prstGeom>
        </p:spPr>
      </p:pic>
      <p:pic>
        <p:nvPicPr>
          <p:cNvPr id="53" name="Picture 52" descr="prior_data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76" y="4241245"/>
            <a:ext cx="3300810" cy="2474900"/>
          </a:xfrm>
          <a:prstGeom prst="rect">
            <a:avLst/>
          </a:prstGeom>
        </p:spPr>
      </p:pic>
      <p:pic>
        <p:nvPicPr>
          <p:cNvPr id="54" name="Picture 53" descr="data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76" y="1270105"/>
            <a:ext cx="2706242" cy="2029102"/>
          </a:xfrm>
          <a:prstGeom prst="rect">
            <a:avLst/>
          </a:prstGeom>
        </p:spPr>
      </p:pic>
      <p:sp>
        <p:nvSpPr>
          <p:cNvPr id="55" name="Title 1"/>
          <p:cNvSpPr txBox="1">
            <a:spLocks/>
          </p:cNvSpPr>
          <p:nvPr/>
        </p:nvSpPr>
        <p:spPr>
          <a:xfrm>
            <a:off x="269276" y="550000"/>
            <a:ext cx="1737843" cy="9412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Oswald Regular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solidFill>
                  <a:srgbClr val="FFFFFF"/>
                </a:solidFill>
              </a:rPr>
              <a:t>Likelihood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56" name="Title 1"/>
          <p:cNvSpPr txBox="1">
            <a:spLocks/>
          </p:cNvSpPr>
          <p:nvPr/>
        </p:nvSpPr>
        <p:spPr>
          <a:xfrm>
            <a:off x="3274280" y="788140"/>
            <a:ext cx="937575" cy="9412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Oswald Regular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solidFill>
                  <a:srgbClr val="FFFFFF"/>
                </a:solidFill>
              </a:rPr>
              <a:t>Prior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57" name="Title 1"/>
          <p:cNvSpPr txBox="1">
            <a:spLocks/>
          </p:cNvSpPr>
          <p:nvPr/>
        </p:nvSpPr>
        <p:spPr>
          <a:xfrm>
            <a:off x="3863942" y="4275498"/>
            <a:ext cx="4134948" cy="20876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Oswald Regular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solidFill>
                  <a:srgbClr val="FFFFFF"/>
                </a:solidFill>
                <a:latin typeface="Open Sans Cond Light"/>
                <a:cs typeface="Open Sans Cond Light"/>
              </a:rPr>
              <a:t>We choose these distributions, since they are </a:t>
            </a:r>
            <a:r>
              <a:rPr lang="en-US" sz="2400" dirty="0" smtClean="0">
                <a:solidFill>
                  <a:srgbClr val="FFFFFF"/>
                </a:solidFill>
              </a:rPr>
              <a:t>conjugate distributions </a:t>
            </a:r>
            <a:r>
              <a:rPr lang="en-US" sz="2400" dirty="0" smtClean="0">
                <a:solidFill>
                  <a:srgbClr val="FFFFFF"/>
                </a:solidFill>
                <a:latin typeface="Open Sans Cond Light"/>
                <a:cs typeface="Open Sans Cond Light"/>
              </a:rPr>
              <a:t>and insure that our posterior will also be Gaussian.</a:t>
            </a:r>
            <a:endParaRPr lang="en-US" sz="2400" dirty="0">
              <a:solidFill>
                <a:srgbClr val="FFFFFF"/>
              </a:solidFill>
            </a:endParaRPr>
          </a:p>
          <a:p>
            <a:pPr algn="l"/>
            <a:r>
              <a:rPr lang="en-US" sz="2400" dirty="0" smtClean="0">
                <a:solidFill>
                  <a:srgbClr val="FFFFFF"/>
                </a:solidFill>
                <a:latin typeface="Open Sans Cond Light"/>
                <a:cs typeface="Open Sans Cond Light"/>
              </a:rPr>
              <a:t> </a:t>
            </a:r>
            <a:endParaRPr lang="en-US" sz="2400" dirty="0">
              <a:solidFill>
                <a:srgbClr val="FFFFFF"/>
              </a:solidFill>
              <a:latin typeface="Open Sans Cond Light"/>
              <a:cs typeface="Open Sans Cond Light"/>
            </a:endParaRPr>
          </a:p>
        </p:txBody>
      </p:sp>
      <p:sp>
        <p:nvSpPr>
          <p:cNvPr id="58" name="Title 1"/>
          <p:cNvSpPr txBox="1">
            <a:spLocks/>
          </p:cNvSpPr>
          <p:nvPr/>
        </p:nvSpPr>
        <p:spPr>
          <a:xfrm>
            <a:off x="3320770" y="3282989"/>
            <a:ext cx="2145091" cy="9412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Oswald Regular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solidFill>
                  <a:srgbClr val="FFFFFF"/>
                </a:solidFill>
                <a:latin typeface="Open Sans Cond Light"/>
                <a:cs typeface="Open Sans Cond Light"/>
              </a:rPr>
              <a:t>p(</a:t>
            </a:r>
            <a:r>
              <a:rPr lang="en-US" sz="2400" dirty="0" smtClean="0">
                <a:solidFill>
                  <a:srgbClr val="FFFFFF"/>
                </a:solidFill>
                <a:latin typeface="Open Sans Cond Light"/>
                <a:ea typeface="Lucida Grande"/>
                <a:cs typeface="Open Sans Cond Light"/>
              </a:rPr>
              <a:t>μ</a:t>
            </a:r>
            <a:r>
              <a:rPr lang="en-US" sz="2400" dirty="0" smtClean="0">
                <a:solidFill>
                  <a:srgbClr val="FFFFFF"/>
                </a:solidFill>
                <a:latin typeface="Open Sans Cond Light"/>
                <a:cs typeface="Open Sans Cond Light"/>
              </a:rPr>
              <a:t>) ~ N(</a:t>
            </a:r>
            <a:r>
              <a:rPr lang="en-US" sz="2400" dirty="0" smtClean="0">
                <a:solidFill>
                  <a:srgbClr val="FFFFFF"/>
                </a:solidFill>
                <a:latin typeface="Open Sans Cond Light"/>
                <a:ea typeface="Lucida Grande"/>
                <a:cs typeface="Open Sans Cond Light"/>
              </a:rPr>
              <a:t>μ</a:t>
            </a:r>
            <a:r>
              <a:rPr lang="en-US" sz="2400" baseline="-25000" dirty="0" smtClean="0">
                <a:solidFill>
                  <a:srgbClr val="FFFFFF"/>
                </a:solidFill>
                <a:latin typeface="Open Sans Cond Light"/>
                <a:ea typeface="Lucida Grande"/>
                <a:cs typeface="Open Sans Cond Light"/>
              </a:rPr>
              <a:t>0</a:t>
            </a:r>
            <a:r>
              <a:rPr lang="en-US" sz="2400" dirty="0" smtClean="0">
                <a:solidFill>
                  <a:srgbClr val="FFFFFF"/>
                </a:solidFill>
                <a:latin typeface="Open Sans Cond Light"/>
                <a:ea typeface="Lucida Grande"/>
                <a:cs typeface="Open Sans Cond Light"/>
              </a:rPr>
              <a:t>,λ</a:t>
            </a:r>
            <a:r>
              <a:rPr lang="en-US" sz="2400" baseline="-25000" dirty="0" smtClean="0">
                <a:solidFill>
                  <a:srgbClr val="FFFFFF"/>
                </a:solidFill>
                <a:latin typeface="Open Sans Cond Light"/>
                <a:ea typeface="Lucida Grande"/>
                <a:cs typeface="Open Sans Cond Light"/>
              </a:rPr>
              <a:t>0</a:t>
            </a:r>
            <a:r>
              <a:rPr lang="en-US" sz="2400" dirty="0">
                <a:solidFill>
                  <a:srgbClr val="FFFFFF"/>
                </a:solidFill>
                <a:latin typeface="Open Sans Cond Light"/>
                <a:ea typeface="Lucida Grande"/>
                <a:cs typeface="Open Sans Cond Light"/>
              </a:rPr>
              <a:t>τ</a:t>
            </a:r>
            <a:r>
              <a:rPr lang="en-US" sz="2400" dirty="0" smtClean="0">
                <a:solidFill>
                  <a:srgbClr val="FFFFFF"/>
                </a:solidFill>
                <a:latin typeface="Open Sans Cond Light"/>
                <a:ea typeface="Lucida Grande"/>
                <a:cs typeface="Open Sans Cond Light"/>
              </a:rPr>
              <a:t>)</a:t>
            </a:r>
            <a:endParaRPr lang="en-US" sz="2400" dirty="0">
              <a:solidFill>
                <a:srgbClr val="FFFFFF"/>
              </a:solidFill>
              <a:latin typeface="Open Sans Cond Light"/>
              <a:cs typeface="Open Sans Cond Light"/>
            </a:endParaRPr>
          </a:p>
        </p:txBody>
      </p:sp>
      <p:sp>
        <p:nvSpPr>
          <p:cNvPr id="59" name="Title 1"/>
          <p:cNvSpPr txBox="1">
            <a:spLocks/>
          </p:cNvSpPr>
          <p:nvPr/>
        </p:nvSpPr>
        <p:spPr>
          <a:xfrm>
            <a:off x="6271001" y="3282989"/>
            <a:ext cx="2145091" cy="9412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Oswald Regular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solidFill>
                  <a:srgbClr val="FFFFFF"/>
                </a:solidFill>
                <a:latin typeface="Open Sans Cond Light"/>
                <a:cs typeface="Open Sans Cond Light"/>
              </a:rPr>
              <a:t>p(</a:t>
            </a:r>
            <a:r>
              <a:rPr lang="en-US" sz="2400" dirty="0" err="1">
                <a:solidFill>
                  <a:srgbClr val="FFFFFF"/>
                </a:solidFill>
                <a:latin typeface="Open Sans Cond Light"/>
                <a:ea typeface="Lucida Grande"/>
                <a:cs typeface="Open Sans Cond Light"/>
              </a:rPr>
              <a:t>τ</a:t>
            </a:r>
            <a:r>
              <a:rPr lang="en-US" sz="2400" dirty="0" smtClean="0">
                <a:solidFill>
                  <a:srgbClr val="FFFFFF"/>
                </a:solidFill>
                <a:latin typeface="Open Sans Cond Light"/>
                <a:cs typeface="Open Sans Cond Light"/>
              </a:rPr>
              <a:t>)</a:t>
            </a:r>
            <a:r>
              <a:rPr lang="en-US" sz="2400" dirty="0" smtClean="0">
                <a:solidFill>
                  <a:srgbClr val="FFFFFF"/>
                </a:solidFill>
                <a:latin typeface="Open Sans Cond Light"/>
                <a:ea typeface="Lucida Grande"/>
                <a:cs typeface="Open Sans Cond Light"/>
              </a:rPr>
              <a:t> </a:t>
            </a:r>
            <a:r>
              <a:rPr lang="en-US" sz="2400" dirty="0" smtClean="0">
                <a:solidFill>
                  <a:srgbClr val="FFFFFF"/>
                </a:solidFill>
                <a:latin typeface="Open Sans Cond Light"/>
                <a:cs typeface="Open Sans Cond Light"/>
              </a:rPr>
              <a:t> ~ </a:t>
            </a:r>
            <a:r>
              <a:rPr lang="en-US" sz="2400" dirty="0" err="1" smtClean="0">
                <a:solidFill>
                  <a:srgbClr val="FFFFFF"/>
                </a:solidFill>
                <a:latin typeface="Open Sans Cond Light"/>
                <a:cs typeface="Open Sans Cond Light"/>
              </a:rPr>
              <a:t>Γ</a:t>
            </a:r>
            <a:r>
              <a:rPr lang="en-US" sz="2400" dirty="0" smtClean="0">
                <a:solidFill>
                  <a:srgbClr val="FFFFFF"/>
                </a:solidFill>
                <a:latin typeface="Open Sans Cond Light"/>
                <a:ea typeface="Lucida Grande"/>
                <a:cs typeface="Open Sans Cond Light"/>
              </a:rPr>
              <a:t>(a</a:t>
            </a:r>
            <a:r>
              <a:rPr lang="en-US" sz="2400" baseline="-25000" dirty="0" smtClean="0">
                <a:solidFill>
                  <a:srgbClr val="FFFFFF"/>
                </a:solidFill>
                <a:latin typeface="Open Sans Cond Light"/>
                <a:ea typeface="Lucida Grande"/>
                <a:cs typeface="Open Sans Cond Light"/>
              </a:rPr>
              <a:t>0</a:t>
            </a:r>
            <a:r>
              <a:rPr lang="en-US" sz="2400" dirty="0" smtClean="0">
                <a:solidFill>
                  <a:srgbClr val="FFFFFF"/>
                </a:solidFill>
                <a:latin typeface="Open Sans Cond Light"/>
                <a:ea typeface="Lucida Grande"/>
                <a:cs typeface="Open Sans Cond Light"/>
              </a:rPr>
              <a:t>,</a:t>
            </a:r>
            <a:r>
              <a:rPr lang="en-US" sz="2400" dirty="0">
                <a:solidFill>
                  <a:srgbClr val="FFFFFF"/>
                </a:solidFill>
                <a:latin typeface="Open Sans Cond Light"/>
                <a:ea typeface="Lucida Grande"/>
                <a:cs typeface="Open Sans Cond Light"/>
              </a:rPr>
              <a:t>b</a:t>
            </a:r>
            <a:r>
              <a:rPr lang="en-US" sz="2400" baseline="-25000" dirty="0" smtClean="0">
                <a:solidFill>
                  <a:srgbClr val="FFFFFF"/>
                </a:solidFill>
                <a:latin typeface="Open Sans Cond Light"/>
                <a:ea typeface="Lucida Grande"/>
                <a:cs typeface="Open Sans Cond Light"/>
              </a:rPr>
              <a:t>0</a:t>
            </a:r>
            <a:r>
              <a:rPr lang="en-US" sz="2400" dirty="0" smtClean="0">
                <a:solidFill>
                  <a:srgbClr val="FFFFFF"/>
                </a:solidFill>
                <a:latin typeface="Open Sans Cond Light"/>
                <a:ea typeface="Lucida Grande"/>
                <a:cs typeface="Open Sans Cond Light"/>
              </a:rPr>
              <a:t>)</a:t>
            </a:r>
            <a:endParaRPr lang="en-US" sz="2400" dirty="0">
              <a:solidFill>
                <a:srgbClr val="FFFFFF"/>
              </a:solidFill>
              <a:latin typeface="Open Sans Cond Light"/>
              <a:cs typeface="Open Sans Cond Light"/>
            </a:endParaRPr>
          </a:p>
        </p:txBody>
      </p:sp>
      <p:sp>
        <p:nvSpPr>
          <p:cNvPr id="60" name="Title 1"/>
          <p:cNvSpPr txBox="1">
            <a:spLocks/>
          </p:cNvSpPr>
          <p:nvPr/>
        </p:nvSpPr>
        <p:spPr>
          <a:xfrm>
            <a:off x="269276" y="3050520"/>
            <a:ext cx="2145091" cy="9412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Oswald Regular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solidFill>
                  <a:srgbClr val="FFFFFF"/>
                </a:solidFill>
                <a:latin typeface="Open Sans Cond Light"/>
                <a:cs typeface="Open Sans Cond Light"/>
              </a:rPr>
              <a:t>P(</a:t>
            </a:r>
            <a:r>
              <a:rPr lang="en-US" sz="2400" dirty="0" err="1" smtClean="0">
                <a:solidFill>
                  <a:srgbClr val="FFFFFF"/>
                </a:solidFill>
                <a:latin typeface="Open Sans Cond Light"/>
                <a:ea typeface="Lucida Grande"/>
                <a:cs typeface="Open Sans Cond Light"/>
              </a:rPr>
              <a:t>D|μ</a:t>
            </a:r>
            <a:r>
              <a:rPr lang="en-US" sz="2400" dirty="0" smtClean="0">
                <a:solidFill>
                  <a:srgbClr val="FFFFFF"/>
                </a:solidFill>
                <a:latin typeface="Open Sans Cond Light"/>
                <a:ea typeface="Lucida Grande"/>
                <a:cs typeface="Open Sans Cond Light"/>
              </a:rPr>
              <a:t>,</a:t>
            </a:r>
            <a:r>
              <a:rPr lang="en-US" sz="2400" dirty="0">
                <a:solidFill>
                  <a:srgbClr val="FFFFFF"/>
                </a:solidFill>
                <a:latin typeface="Open Sans Cond Light"/>
                <a:ea typeface="Lucida Grande"/>
                <a:cs typeface="Open Sans Cond Light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Open Sans Cond Light"/>
                <a:ea typeface="Lucida Grande"/>
                <a:cs typeface="Open Sans Cond Light"/>
              </a:rPr>
              <a:t>τ</a:t>
            </a:r>
            <a:r>
              <a:rPr lang="en-US" sz="2400" dirty="0" smtClean="0">
                <a:solidFill>
                  <a:srgbClr val="FFFFFF"/>
                </a:solidFill>
                <a:latin typeface="Open Sans Cond Light"/>
                <a:cs typeface="Open Sans Cond Light"/>
              </a:rPr>
              <a:t>) ~ N(</a:t>
            </a:r>
            <a:r>
              <a:rPr lang="en-US" sz="2400" dirty="0" err="1" smtClean="0">
                <a:solidFill>
                  <a:srgbClr val="FFFFFF"/>
                </a:solidFill>
                <a:latin typeface="Open Sans Cond Light"/>
                <a:ea typeface="Lucida Grande"/>
                <a:cs typeface="Open Sans Cond Light"/>
              </a:rPr>
              <a:t>μ,τ</a:t>
            </a:r>
            <a:r>
              <a:rPr lang="en-US" sz="2400" dirty="0" smtClean="0">
                <a:solidFill>
                  <a:srgbClr val="FFFFFF"/>
                </a:solidFill>
                <a:latin typeface="Open Sans Cond Light"/>
                <a:ea typeface="Lucida Grande"/>
                <a:cs typeface="Open Sans Cond Light"/>
              </a:rPr>
              <a:t>)</a:t>
            </a:r>
            <a:endParaRPr lang="en-US" sz="2400" dirty="0">
              <a:solidFill>
                <a:srgbClr val="FFFFFF"/>
              </a:solidFill>
              <a:latin typeface="Open Sans Cond Light"/>
              <a:cs typeface="Open Sans Cond Light"/>
            </a:endParaRPr>
          </a:p>
        </p:txBody>
      </p:sp>
      <p:sp>
        <p:nvSpPr>
          <p:cNvPr id="61" name="Title 1"/>
          <p:cNvSpPr txBox="1">
            <a:spLocks/>
          </p:cNvSpPr>
          <p:nvPr/>
        </p:nvSpPr>
        <p:spPr>
          <a:xfrm>
            <a:off x="269276" y="3526809"/>
            <a:ext cx="2406878" cy="9412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Oswald Regular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solidFill>
                  <a:srgbClr val="FFFFFF"/>
                </a:solidFill>
              </a:rPr>
              <a:t>Prior </a:t>
            </a:r>
            <a:r>
              <a:rPr lang="en-US" sz="2400" dirty="0" err="1" smtClean="0">
                <a:solidFill>
                  <a:srgbClr val="FFFFFF"/>
                </a:solidFill>
              </a:rPr>
              <a:t>vs</a:t>
            </a:r>
            <a:r>
              <a:rPr lang="en-US" sz="2400" dirty="0" smtClean="0">
                <a:solidFill>
                  <a:srgbClr val="FFFFFF"/>
                </a:solidFill>
              </a:rPr>
              <a:t> likelihood</a:t>
            </a:r>
            <a:endParaRPr lang="en-US" sz="2400" dirty="0">
              <a:solidFill>
                <a:srgbClr val="FFFFFF"/>
              </a:solidFill>
            </a:endParaRPr>
          </a:p>
        </p:txBody>
      </p:sp>
      <p:pic>
        <p:nvPicPr>
          <p:cNvPr id="62" name="Picture 61" descr="model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137" y="3634140"/>
            <a:ext cx="690359" cy="309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615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9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6535109"/>
              </p:ext>
            </p:extLst>
          </p:nvPr>
        </p:nvGraphicFramePr>
        <p:xfrm>
          <a:off x="421243" y="1973280"/>
          <a:ext cx="11061700" cy="1236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Document" r:id="rId4" imgW="5422900" imgH="609600" progId="Word.Document.12">
                  <p:embed/>
                </p:oleObj>
              </mc:Choice>
              <mc:Fallback>
                <p:oleObj name="Document" r:id="rId4" imgW="5422900" imgH="609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1243" y="1973280"/>
                        <a:ext cx="11061700" cy="1236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6150076"/>
              </p:ext>
            </p:extLst>
          </p:nvPr>
        </p:nvGraphicFramePr>
        <p:xfrm>
          <a:off x="418068" y="5769967"/>
          <a:ext cx="11061700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name="Document" r:id="rId6" imgW="5422900" imgH="495300" progId="Word.Document.12">
                  <p:embed/>
                </p:oleObj>
              </mc:Choice>
              <mc:Fallback>
                <p:oleObj name="Document" r:id="rId6" imgW="5422900" imgH="495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8068" y="5769967"/>
                        <a:ext cx="11061700" cy="1001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21869" y="277953"/>
            <a:ext cx="4855572" cy="1143000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>
                <a:solidFill>
                  <a:srgbClr val="FFFFFF"/>
                </a:solidFill>
              </a:rPr>
              <a:t>Functional form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8694" y="1331255"/>
            <a:ext cx="5150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Open Sans Cond Light"/>
                <a:cs typeface="Open Sans Cond Light"/>
              </a:rPr>
              <a:t>Define a simple model with a Gaussian likelihood:</a:t>
            </a:r>
            <a:endParaRPr lang="en-US" sz="2400" dirty="0">
              <a:solidFill>
                <a:schemeClr val="bg1"/>
              </a:solidFill>
              <a:latin typeface="Open Sans Cond Light"/>
              <a:cs typeface="Open Sans Cond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8694" y="2836463"/>
            <a:ext cx="3331812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Open Sans Cond Light"/>
                <a:cs typeface="Open Sans Cond Light"/>
              </a:rPr>
              <a:t>D = data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Open Sans Cond Light"/>
                <a:cs typeface="Open Sans Cond Light"/>
              </a:rPr>
              <a:t>μ = mean of Gaussian</a:t>
            </a:r>
          </a:p>
          <a:p>
            <a:r>
              <a:rPr lang="en-US" sz="2400" dirty="0" err="1" smtClean="0">
                <a:solidFill>
                  <a:schemeClr val="bg1"/>
                </a:solidFill>
                <a:latin typeface="Open Sans Cond Light"/>
                <a:cs typeface="Open Sans Cond Light"/>
              </a:rPr>
              <a:t>τ</a:t>
            </a:r>
            <a:r>
              <a:rPr lang="en-US" sz="2400" dirty="0" smtClean="0">
                <a:solidFill>
                  <a:schemeClr val="bg1"/>
                </a:solidFill>
                <a:latin typeface="Open Sans Cond Light"/>
                <a:cs typeface="Open Sans Cond Light"/>
              </a:rPr>
              <a:t>  = precision of Gaussian (1/σ</a:t>
            </a:r>
            <a:r>
              <a:rPr lang="en-US" sz="2400" baseline="30000" dirty="0" smtClean="0">
                <a:solidFill>
                  <a:schemeClr val="bg1"/>
                </a:solidFill>
                <a:latin typeface="Open Sans Cond Light"/>
                <a:cs typeface="Open Sans Cond Light"/>
              </a:rPr>
              <a:t>2</a:t>
            </a:r>
            <a:r>
              <a:rPr lang="en-US" sz="2400" dirty="0" smtClean="0">
                <a:solidFill>
                  <a:schemeClr val="bg1"/>
                </a:solidFill>
                <a:latin typeface="Open Sans Cond Light"/>
                <a:cs typeface="Open Sans Cond Light"/>
              </a:rPr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18694" y="4215199"/>
            <a:ext cx="3122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Open Sans Cond Light"/>
                <a:cs typeface="Open Sans Cond Light"/>
              </a:rPr>
              <a:t>The corresponding priors are:</a:t>
            </a:r>
            <a:endParaRPr lang="en-US" sz="2400" dirty="0">
              <a:solidFill>
                <a:schemeClr val="bg1"/>
              </a:solidFill>
              <a:latin typeface="Open Sans Cond Light"/>
              <a:cs typeface="Open Sans Cond Light"/>
            </a:endParaRP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6821230"/>
              </p:ext>
            </p:extLst>
          </p:nvPr>
        </p:nvGraphicFramePr>
        <p:xfrm>
          <a:off x="418068" y="4842740"/>
          <a:ext cx="110617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" name="Document" r:id="rId8" imgW="5422900" imgH="469900" progId="Word.Document.12">
                  <p:embed/>
                </p:oleObj>
              </mc:Choice>
              <mc:Fallback>
                <p:oleObj name="Document" r:id="rId8" imgW="5422900" imgH="4699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18068" y="4842740"/>
                        <a:ext cx="11061700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Oval 17"/>
          <p:cNvSpPr/>
          <p:nvPr/>
        </p:nvSpPr>
        <p:spPr>
          <a:xfrm>
            <a:off x="5691860" y="3669219"/>
            <a:ext cx="944314" cy="944314"/>
          </a:xfrm>
          <a:prstGeom prst="ellipse">
            <a:avLst/>
          </a:prstGeom>
          <a:noFill/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/>
                <a:cs typeface="Calibri"/>
              </a:rPr>
              <a:t>D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376333" y="3243921"/>
            <a:ext cx="1565042" cy="1878413"/>
          </a:xfrm>
          <a:prstGeom prst="roundRect">
            <a:avLst/>
          </a:prstGeom>
          <a:noFill/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441976" y="4613533"/>
            <a:ext cx="388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119271" y="3766452"/>
            <a:ext cx="749848" cy="749848"/>
          </a:xfrm>
          <a:prstGeom prst="ellipse">
            <a:avLst/>
          </a:prstGeom>
          <a:noFill/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/>
                <a:cs typeface="Calibri"/>
              </a:rPr>
              <a:t>μ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116863" y="2163839"/>
            <a:ext cx="749848" cy="749848"/>
          </a:xfrm>
          <a:prstGeom prst="ellipse">
            <a:avLst/>
          </a:prstGeom>
          <a:noFill/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Calibri"/>
                <a:cs typeface="Calibri"/>
              </a:rPr>
              <a:t>τ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05427" y="1116569"/>
            <a:ext cx="56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</a:t>
            </a:r>
            <a:r>
              <a:rPr lang="en-US" baseline="-25000" dirty="0" smtClean="0">
                <a:solidFill>
                  <a:schemeClr val="bg1"/>
                </a:solidFill>
              </a:rPr>
              <a:t>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499955" y="2314916"/>
            <a:ext cx="56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</a:t>
            </a:r>
            <a:r>
              <a:rPr lang="en-US" baseline="-25000" dirty="0" smtClean="0">
                <a:solidFill>
                  <a:schemeClr val="bg1"/>
                </a:solidFill>
              </a:rPr>
              <a:t>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327022" y="5052090"/>
            <a:ext cx="40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τ</a:t>
            </a:r>
            <a:r>
              <a:rPr lang="en-US" baseline="-25000" dirty="0" smtClean="0">
                <a:solidFill>
                  <a:schemeClr val="bg1"/>
                </a:solidFill>
              </a:rPr>
              <a:t>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3" name="Straight Connector 52"/>
          <p:cNvCxnSpPr>
            <a:stCxn id="22" idx="0"/>
            <a:endCxn id="55" idx="4"/>
          </p:cNvCxnSpPr>
          <p:nvPr/>
        </p:nvCxnSpPr>
        <p:spPr>
          <a:xfrm flipV="1">
            <a:off x="7491787" y="1562088"/>
            <a:ext cx="2408" cy="601751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22" idx="6"/>
          </p:cNvCxnSpPr>
          <p:nvPr/>
        </p:nvCxnSpPr>
        <p:spPr>
          <a:xfrm>
            <a:off x="7866711" y="2538763"/>
            <a:ext cx="585445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7462433" y="1498565"/>
            <a:ext cx="63523" cy="6352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8436432" y="2499582"/>
            <a:ext cx="63523" cy="6352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>
            <a:stCxn id="21" idx="2"/>
            <a:endCxn id="18" idx="6"/>
          </p:cNvCxnSpPr>
          <p:nvPr/>
        </p:nvCxnSpPr>
        <p:spPr>
          <a:xfrm flipH="1">
            <a:off x="6636174" y="4141376"/>
            <a:ext cx="483097" cy="0"/>
          </a:xfrm>
          <a:prstGeom prst="straightConnector1">
            <a:avLst/>
          </a:prstGeom>
          <a:ln w="28575" cmpd="sng"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2" idx="4"/>
            <a:endCxn id="21" idx="0"/>
          </p:cNvCxnSpPr>
          <p:nvPr/>
        </p:nvCxnSpPr>
        <p:spPr>
          <a:xfrm>
            <a:off x="7491787" y="2913687"/>
            <a:ext cx="2408" cy="852765"/>
          </a:xfrm>
          <a:prstGeom prst="straightConnector1">
            <a:avLst/>
          </a:prstGeom>
          <a:ln w="28575" cmpd="sng"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2" idx="3"/>
            <a:endCxn id="18" idx="0"/>
          </p:cNvCxnSpPr>
          <p:nvPr/>
        </p:nvCxnSpPr>
        <p:spPr>
          <a:xfrm flipH="1">
            <a:off x="6164017" y="2803874"/>
            <a:ext cx="1062659" cy="865345"/>
          </a:xfrm>
          <a:prstGeom prst="straightConnector1">
            <a:avLst/>
          </a:prstGeom>
          <a:ln w="28575" cmpd="sng"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7866711" y="4141376"/>
            <a:ext cx="585445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8428806" y="4109614"/>
            <a:ext cx="63523" cy="6352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8499955" y="3956710"/>
            <a:ext cx="460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μ</a:t>
            </a:r>
            <a:r>
              <a:rPr lang="en-US" baseline="-25000" dirty="0" smtClean="0">
                <a:solidFill>
                  <a:schemeClr val="bg1"/>
                </a:solidFill>
              </a:rPr>
              <a:t>0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1" name="Group 100"/>
          <p:cNvGrpSpPr/>
          <p:nvPr/>
        </p:nvGrpSpPr>
        <p:grpSpPr>
          <a:xfrm>
            <a:off x="7456862" y="4516300"/>
            <a:ext cx="63523" cy="644145"/>
            <a:chOff x="7494962" y="4516300"/>
            <a:chExt cx="63523" cy="644145"/>
          </a:xfrm>
        </p:grpSpPr>
        <p:sp>
          <p:nvSpPr>
            <p:cNvPr id="98" name="Oval 97"/>
            <p:cNvSpPr/>
            <p:nvPr/>
          </p:nvSpPr>
          <p:spPr>
            <a:xfrm>
              <a:off x="7494962" y="5096922"/>
              <a:ext cx="63523" cy="635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Connector 99"/>
            <p:cNvCxnSpPr/>
            <p:nvPr/>
          </p:nvCxnSpPr>
          <p:spPr>
            <a:xfrm flipV="1">
              <a:off x="7528364" y="4516300"/>
              <a:ext cx="2408" cy="601751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4199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6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/>
          <p:cNvSpPr txBox="1"/>
          <p:nvPr/>
        </p:nvSpPr>
        <p:spPr>
          <a:xfrm>
            <a:off x="389012" y="534544"/>
            <a:ext cx="77399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Oswald Regular"/>
                <a:cs typeface="Oswald Regular"/>
              </a:rPr>
              <a:t>Approximate posterior</a:t>
            </a:r>
            <a:endParaRPr lang="en-US" sz="4000" dirty="0">
              <a:solidFill>
                <a:schemeClr val="bg1"/>
              </a:solidFill>
              <a:latin typeface="Oswald Regular"/>
              <a:cs typeface="Oswald Regular"/>
            </a:endParaRPr>
          </a:p>
        </p:txBody>
      </p:sp>
      <p:graphicFrame>
        <p:nvGraphicFramePr>
          <p:cNvPr id="77" name="Object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3456294"/>
              </p:ext>
            </p:extLst>
          </p:nvPr>
        </p:nvGraphicFramePr>
        <p:xfrm>
          <a:off x="1792288" y="3452062"/>
          <a:ext cx="11061700" cy="285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" name="Document" r:id="rId4" imgW="5422900" imgH="1409700" progId="Word.Document.12">
                  <p:embed/>
                </p:oleObj>
              </mc:Choice>
              <mc:Fallback>
                <p:oleObj name="Document" r:id="rId4" imgW="5422900" imgH="1409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92288" y="3452062"/>
                        <a:ext cx="11061700" cy="2854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Object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9857501"/>
              </p:ext>
            </p:extLst>
          </p:nvPr>
        </p:nvGraphicFramePr>
        <p:xfrm>
          <a:off x="429548" y="2914401"/>
          <a:ext cx="1106170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" name="Document" r:id="rId6" imgW="5422900" imgH="495300" progId="Word.Document.12">
                  <p:embed/>
                </p:oleObj>
              </mc:Choice>
              <mc:Fallback>
                <p:oleObj name="Document" r:id="rId6" imgW="5422900" imgH="495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9548" y="2914401"/>
                        <a:ext cx="11061700" cy="1006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" name="Title 1"/>
          <p:cNvSpPr txBox="1">
            <a:spLocks/>
          </p:cNvSpPr>
          <p:nvPr/>
        </p:nvSpPr>
        <p:spPr>
          <a:xfrm>
            <a:off x="348175" y="1255969"/>
            <a:ext cx="8632340" cy="16584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Oswald Regular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solidFill>
                  <a:srgbClr val="FFFFFF"/>
                </a:solidFill>
                <a:latin typeface="Open Sans Cond Light"/>
                <a:cs typeface="Open Sans Cond Light"/>
              </a:rPr>
              <a:t>We now have a full generative model, and want to evaluate the posterior. We use a technique called Variational Bayes, in which we find an approximate posterior that maximizes (negative) free energy, which is the lower bound on the log of model evidence.</a:t>
            </a:r>
            <a:endParaRPr lang="en-US" sz="2400" dirty="0">
              <a:solidFill>
                <a:srgbClr val="FFFFFF"/>
              </a:solidFill>
            </a:endParaRPr>
          </a:p>
          <a:p>
            <a:pPr algn="l"/>
            <a:r>
              <a:rPr lang="en-US" sz="2400" dirty="0" smtClean="0">
                <a:solidFill>
                  <a:srgbClr val="FFFFFF"/>
                </a:solidFill>
                <a:latin typeface="Open Sans Cond Light"/>
                <a:cs typeface="Open Sans Cond Light"/>
              </a:rPr>
              <a:t> </a:t>
            </a:r>
            <a:endParaRPr lang="en-US" sz="2400" dirty="0">
              <a:solidFill>
                <a:srgbClr val="FFFFFF"/>
              </a:solidFill>
              <a:latin typeface="Open Sans Cond Light"/>
              <a:cs typeface="Open Sans Cond Light"/>
            </a:endParaRPr>
          </a:p>
        </p:txBody>
      </p:sp>
    </p:spTree>
    <p:extLst>
      <p:ext uri="{BB962C8B-B14F-4D97-AF65-F5344CB8AC3E}">
        <p14:creationId xmlns:p14="http://schemas.microsoft.com/office/powerpoint/2010/main" val="2169924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6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20499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4800" dirty="0" smtClean="0">
                <a:solidFill>
                  <a:srgbClr val="FFFFFF"/>
                </a:solidFill>
              </a:rPr>
              <a:t>Free energy functional</a:t>
            </a:r>
            <a:endParaRPr lang="en-US" sz="4800" dirty="0">
              <a:solidFill>
                <a:srgbClr val="FFFFFF"/>
              </a:solidFill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9672709"/>
              </p:ext>
            </p:extLst>
          </p:nvPr>
        </p:nvGraphicFramePr>
        <p:xfrm>
          <a:off x="457200" y="1564410"/>
          <a:ext cx="11061700" cy="141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6" name="Document" r:id="rId3" imgW="5422900" imgH="698500" progId="Word.Document.12">
                  <p:embed/>
                </p:oleObj>
              </mc:Choice>
              <mc:Fallback>
                <p:oleObj name="Document" r:id="rId3" imgW="5422900" imgH="698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1564410"/>
                        <a:ext cx="11061700" cy="1414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1195142"/>
              </p:ext>
            </p:extLst>
          </p:nvPr>
        </p:nvGraphicFramePr>
        <p:xfrm>
          <a:off x="457200" y="3986787"/>
          <a:ext cx="11061700" cy="1414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7" name="Document" r:id="rId5" imgW="5422900" imgH="698500" progId="Word.Document.12">
                  <p:embed/>
                </p:oleObj>
              </mc:Choice>
              <mc:Fallback>
                <p:oleObj name="Document" r:id="rId5" imgW="5422900" imgH="698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7200" y="3986787"/>
                        <a:ext cx="11061700" cy="1414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8221894"/>
              </p:ext>
            </p:extLst>
          </p:nvPr>
        </p:nvGraphicFramePr>
        <p:xfrm>
          <a:off x="1409650" y="2206905"/>
          <a:ext cx="11061700" cy="141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8" name="Document" r:id="rId7" imgW="5422900" imgH="698500" progId="Word.Document.12">
                  <p:embed/>
                </p:oleObj>
              </mc:Choice>
              <mc:Fallback>
                <p:oleObj name="Document" r:id="rId7" imgW="5422900" imgH="698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09650" y="2206905"/>
                        <a:ext cx="11061700" cy="1414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4992820"/>
              </p:ext>
            </p:extLst>
          </p:nvPr>
        </p:nvGraphicFramePr>
        <p:xfrm>
          <a:off x="1409650" y="4935344"/>
          <a:ext cx="11061700" cy="161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9" name="Document" r:id="rId9" imgW="5422900" imgH="800100" progId="Word.Document.12">
                  <p:embed/>
                </p:oleObj>
              </mc:Choice>
              <mc:Fallback>
                <p:oleObj name="Document" r:id="rId9" imgW="5422900" imgH="800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09650" y="4935344"/>
                        <a:ext cx="11061700" cy="161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T1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52705"/>
            <a:ext cx="9144000" cy="487831"/>
          </a:xfrm>
          <a:prstGeom prst="rect">
            <a:avLst/>
          </a:prstGeom>
        </p:spPr>
      </p:pic>
      <p:pic>
        <p:nvPicPr>
          <p:cNvPr id="17" name="Picture 16" descr="T2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2564"/>
            <a:ext cx="9144000" cy="44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760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6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453" y="274638"/>
            <a:ext cx="8822237" cy="1143000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rgbClr val="FFFFFF"/>
                </a:solidFill>
              </a:rPr>
              <a:t>Free energy functional cont’d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407194"/>
              </p:ext>
            </p:extLst>
          </p:nvPr>
        </p:nvGraphicFramePr>
        <p:xfrm>
          <a:off x="457200" y="1504978"/>
          <a:ext cx="11061700" cy="1414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Document" r:id="rId3" imgW="5422900" imgH="698500" progId="Word.Document.12">
                  <p:embed/>
                </p:oleObj>
              </mc:Choice>
              <mc:Fallback>
                <p:oleObj name="Document" r:id="rId3" imgW="5422900" imgH="698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1504978"/>
                        <a:ext cx="11061700" cy="1414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7757472"/>
              </p:ext>
            </p:extLst>
          </p:nvPr>
        </p:nvGraphicFramePr>
        <p:xfrm>
          <a:off x="1403739" y="2348293"/>
          <a:ext cx="11061700" cy="141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Document" r:id="rId5" imgW="5422900" imgH="698500" progId="Word.Document.12">
                  <p:embed/>
                </p:oleObj>
              </mc:Choice>
              <mc:Fallback>
                <p:oleObj name="Document" r:id="rId5" imgW="5422900" imgH="698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03739" y="2348293"/>
                        <a:ext cx="11061700" cy="1414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 descr="T3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2300" y="3246455"/>
            <a:ext cx="7899400" cy="673100"/>
          </a:xfrm>
          <a:prstGeom prst="rect">
            <a:avLst/>
          </a:prstGeom>
        </p:spPr>
      </p:pic>
      <p:pic>
        <p:nvPicPr>
          <p:cNvPr id="5" name="Picture 4" descr="T4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100" y="5783703"/>
            <a:ext cx="2971800" cy="533400"/>
          </a:xfrm>
          <a:prstGeom prst="rect">
            <a:avLst/>
          </a:prstGeom>
        </p:spPr>
      </p:pic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8793391"/>
              </p:ext>
            </p:extLst>
          </p:nvPr>
        </p:nvGraphicFramePr>
        <p:xfrm>
          <a:off x="457200" y="4120775"/>
          <a:ext cx="11061700" cy="141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Document" r:id="rId9" imgW="5422900" imgH="698500" progId="Word.Document.12">
                  <p:embed/>
                </p:oleObj>
              </mc:Choice>
              <mc:Fallback>
                <p:oleObj name="Document" r:id="rId9" imgW="5422900" imgH="698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7200" y="4120775"/>
                        <a:ext cx="11061700" cy="1414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9422020"/>
              </p:ext>
            </p:extLst>
          </p:nvPr>
        </p:nvGraphicFramePr>
        <p:xfrm>
          <a:off x="1403739" y="4889044"/>
          <a:ext cx="11061700" cy="141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Document" r:id="rId11" imgW="5422900" imgH="698500" progId="Word.Document.12">
                  <p:embed/>
                </p:oleObj>
              </mc:Choice>
              <mc:Fallback>
                <p:oleObj name="Document" r:id="rId11" imgW="5422900" imgH="698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403739" y="4889044"/>
                        <a:ext cx="11061700" cy="1414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9031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6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453" y="274638"/>
            <a:ext cx="8822237" cy="1143000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rgbClr val="FFFFFF"/>
                </a:solidFill>
              </a:rPr>
              <a:t>Free energy functional cont’d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Picture 3" descr="T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145176"/>
            <a:ext cx="5486400" cy="533400"/>
          </a:xfrm>
          <a:prstGeom prst="rect">
            <a:avLst/>
          </a:prstGeom>
        </p:spPr>
      </p:pic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8892047"/>
              </p:ext>
            </p:extLst>
          </p:nvPr>
        </p:nvGraphicFramePr>
        <p:xfrm>
          <a:off x="457200" y="1443480"/>
          <a:ext cx="11061700" cy="1414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" name="Document" r:id="rId4" imgW="5422900" imgH="698500" progId="Word.Document.12">
                  <p:embed/>
                </p:oleObj>
              </mc:Choice>
              <mc:Fallback>
                <p:oleObj name="Document" r:id="rId4" imgW="5422900" imgH="698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200" y="1443480"/>
                        <a:ext cx="11061700" cy="1414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6782725"/>
              </p:ext>
            </p:extLst>
          </p:nvPr>
        </p:nvGraphicFramePr>
        <p:xfrm>
          <a:off x="1403739" y="2264114"/>
          <a:ext cx="11061700" cy="141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Document" r:id="rId6" imgW="5422900" imgH="698500" progId="Word.Document.12">
                  <p:embed/>
                </p:oleObj>
              </mc:Choice>
              <mc:Fallback>
                <p:oleObj name="Document" r:id="rId6" imgW="5422900" imgH="698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03739" y="2264114"/>
                        <a:ext cx="11061700" cy="1414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4499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491852" y="410129"/>
            <a:ext cx="7414179" cy="707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Oswald Regular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bg1"/>
                </a:solidFill>
                <a:cs typeface="Oswald Regular"/>
              </a:rPr>
              <a:t>Varying </a:t>
            </a:r>
            <a:r>
              <a:rPr lang="en-US" sz="4000" dirty="0" smtClean="0">
                <a:solidFill>
                  <a:schemeClr val="bg1"/>
                </a:solidFill>
                <a:latin typeface="Lucida Grande"/>
                <a:ea typeface="Lucida Grande"/>
                <a:cs typeface="Lucida Grande"/>
              </a:rPr>
              <a:t>β</a:t>
            </a:r>
            <a:endParaRPr lang="en-US" sz="4000" dirty="0">
              <a:solidFill>
                <a:schemeClr val="bg1"/>
              </a:solidFill>
              <a:cs typeface="Oswald Regular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9" t="26071" r="11030" b="24385"/>
          <a:stretch/>
        </p:blipFill>
        <p:spPr>
          <a:xfrm>
            <a:off x="2114281" y="1590512"/>
            <a:ext cx="6094624" cy="465240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4409935" y="1471397"/>
            <a:ext cx="194037" cy="697333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itle 1"/>
          <p:cNvSpPr txBox="1">
            <a:spLocks/>
          </p:cNvSpPr>
          <p:nvPr/>
        </p:nvSpPr>
        <p:spPr>
          <a:xfrm>
            <a:off x="3492673" y="763885"/>
            <a:ext cx="1763974" cy="707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Oswald Regular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chemeClr val="bg1"/>
                </a:solidFill>
                <a:cs typeface="Oswald Regular"/>
              </a:rPr>
              <a:t>prior distribution</a:t>
            </a:r>
            <a:endParaRPr lang="en-US" sz="2400" dirty="0">
              <a:solidFill>
                <a:schemeClr val="bg1"/>
              </a:solidFill>
              <a:cs typeface="Oswald Regular"/>
            </a:endParaRPr>
          </a:p>
        </p:txBody>
      </p:sp>
      <p:cxnSp>
        <p:nvCxnSpPr>
          <p:cNvPr id="20" name="Straight Arrow Connector 19"/>
          <p:cNvCxnSpPr>
            <a:stCxn id="21" idx="2"/>
          </p:cNvCxnSpPr>
          <p:nvPr/>
        </p:nvCxnSpPr>
        <p:spPr>
          <a:xfrm flipH="1">
            <a:off x="7155382" y="1421081"/>
            <a:ext cx="881986" cy="747649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 txBox="1">
            <a:spLocks/>
          </p:cNvSpPr>
          <p:nvPr/>
        </p:nvSpPr>
        <p:spPr>
          <a:xfrm>
            <a:off x="7155381" y="713569"/>
            <a:ext cx="1763974" cy="707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Oswald Regular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  <a:cs typeface="Oswald Regular"/>
              </a:rPr>
              <a:t>t</a:t>
            </a:r>
            <a:r>
              <a:rPr lang="en-US" sz="2400" dirty="0" smtClean="0">
                <a:solidFill>
                  <a:schemeClr val="bg1"/>
                </a:solidFill>
                <a:cs typeface="Oswald Regular"/>
              </a:rPr>
              <a:t>rue posterior</a:t>
            </a:r>
            <a:endParaRPr lang="en-US" sz="2400" dirty="0">
              <a:solidFill>
                <a:schemeClr val="bg1"/>
              </a:solidFill>
              <a:cs typeface="Oswald Regular"/>
            </a:endParaRPr>
          </a:p>
        </p:txBody>
      </p:sp>
      <p:cxnSp>
        <p:nvCxnSpPr>
          <p:cNvPr id="26" name="Straight Arrow Connector 25"/>
          <p:cNvCxnSpPr>
            <a:stCxn id="27" idx="3"/>
          </p:cNvCxnSpPr>
          <p:nvPr/>
        </p:nvCxnSpPr>
        <p:spPr>
          <a:xfrm>
            <a:off x="1975656" y="4010790"/>
            <a:ext cx="1517017" cy="170164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itle 1"/>
          <p:cNvSpPr txBox="1">
            <a:spLocks/>
          </p:cNvSpPr>
          <p:nvPr/>
        </p:nvSpPr>
        <p:spPr>
          <a:xfrm>
            <a:off x="211682" y="3657034"/>
            <a:ext cx="1763974" cy="707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Oswald Regular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  <a:cs typeface="Oswald Regular"/>
              </a:rPr>
              <a:t>a</a:t>
            </a:r>
            <a:r>
              <a:rPr lang="en-US" sz="2400" dirty="0" smtClean="0">
                <a:solidFill>
                  <a:schemeClr val="bg1"/>
                </a:solidFill>
                <a:cs typeface="Oswald Regular"/>
              </a:rPr>
              <a:t>pproximate</a:t>
            </a:r>
          </a:p>
          <a:p>
            <a:r>
              <a:rPr lang="en-US" sz="2400" dirty="0" smtClean="0">
                <a:solidFill>
                  <a:schemeClr val="bg1"/>
                </a:solidFill>
                <a:cs typeface="Oswald Regular"/>
              </a:rPr>
              <a:t>posterior</a:t>
            </a:r>
            <a:endParaRPr lang="en-US" sz="2400" dirty="0">
              <a:solidFill>
                <a:schemeClr val="bg1"/>
              </a:solidFill>
              <a:cs typeface="Oswald Regular"/>
            </a:endParaRPr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3863108" y="3146373"/>
            <a:ext cx="1763974" cy="707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Oswald Regular"/>
                <a:ea typeface="+mj-ea"/>
                <a:cs typeface="+mj-cs"/>
              </a:defRPr>
            </a:lvl1pPr>
          </a:lstStyle>
          <a:p>
            <a:r>
              <a:rPr lang="en-US" sz="2400" dirty="0">
                <a:cs typeface="Oswald Regular"/>
              </a:rPr>
              <a:t>l</a:t>
            </a:r>
            <a:r>
              <a:rPr lang="en-US" sz="2400" dirty="0" smtClean="0">
                <a:cs typeface="Oswald Regular"/>
              </a:rPr>
              <a:t>ow </a:t>
            </a:r>
            <a:r>
              <a:rPr lang="en-US" sz="2400" dirty="0" smtClean="0">
                <a:latin typeface="Lucida Grande"/>
                <a:ea typeface="Lucida Grande"/>
                <a:cs typeface="Lucida Grande"/>
              </a:rPr>
              <a:t>β</a:t>
            </a:r>
            <a:endParaRPr lang="en-US" sz="2400" dirty="0">
              <a:cs typeface="Oswald Regular"/>
            </a:endParaRPr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6918204" y="3146373"/>
            <a:ext cx="1763974" cy="707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Oswald Regular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cs typeface="Oswald Regular"/>
              </a:rPr>
              <a:t>high </a:t>
            </a:r>
            <a:r>
              <a:rPr lang="en-US" sz="2400" dirty="0" smtClean="0">
                <a:latin typeface="Lucida Grande"/>
                <a:ea typeface="Lucida Grande"/>
                <a:cs typeface="Lucida Grande"/>
              </a:rPr>
              <a:t>β</a:t>
            </a:r>
            <a:endParaRPr lang="en-US" sz="2400" dirty="0">
              <a:cs typeface="Oswald Regular"/>
            </a:endParaRPr>
          </a:p>
        </p:txBody>
      </p:sp>
    </p:spTree>
    <p:extLst>
      <p:ext uri="{BB962C8B-B14F-4D97-AF65-F5344CB8AC3E}">
        <p14:creationId xmlns:p14="http://schemas.microsoft.com/office/powerpoint/2010/main" val="539609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29" y="2354273"/>
            <a:ext cx="7414179" cy="707512"/>
          </a:xfrm>
        </p:spPr>
        <p:txBody>
          <a:bodyPr>
            <a:noAutofit/>
          </a:bodyPr>
          <a:lstStyle/>
          <a:p>
            <a:r>
              <a:rPr lang="en-US" sz="6000" dirty="0" smtClean="0">
                <a:solidFill>
                  <a:schemeClr val="bg1">
                    <a:lumMod val="95000"/>
                  </a:schemeClr>
                </a:solidFill>
                <a:latin typeface="Oswald Regular"/>
                <a:cs typeface="Oswald Regular"/>
              </a:rPr>
              <a:t>Free energy and Control</a:t>
            </a:r>
            <a:endParaRPr lang="en-US" sz="6000" dirty="0">
              <a:solidFill>
                <a:schemeClr val="bg1">
                  <a:lumMod val="95000"/>
                </a:schemeClr>
              </a:solidFill>
              <a:latin typeface="Oswald Regular"/>
              <a:cs typeface="Oswald Regular"/>
            </a:endParaRPr>
          </a:p>
        </p:txBody>
      </p:sp>
      <p:pic>
        <p:nvPicPr>
          <p:cNvPr id="5" name="Picture 4" descr="controll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198" y="3454677"/>
            <a:ext cx="2096654" cy="11882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91118" y="209903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93678" y="105571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407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8727</TotalTime>
  <Words>340</Words>
  <Application>Microsoft Macintosh PowerPoint</Application>
  <PresentationFormat>On-screen Show (4:3)</PresentationFormat>
  <Paragraphs>54</Paragraphs>
  <Slides>12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Office Theme</vt:lpstr>
      <vt:lpstr>Document</vt:lpstr>
      <vt:lpstr>Microsoft Word Document</vt:lpstr>
      <vt:lpstr>Free Energy</vt:lpstr>
      <vt:lpstr>Toy model</vt:lpstr>
      <vt:lpstr>Functional form</vt:lpstr>
      <vt:lpstr>PowerPoint Presentation</vt:lpstr>
      <vt:lpstr>Free energy functional</vt:lpstr>
      <vt:lpstr>Free energy functional cont’d</vt:lpstr>
      <vt:lpstr>Free energy functional cont’d</vt:lpstr>
      <vt:lpstr>PowerPoint Presentation</vt:lpstr>
      <vt:lpstr>Free energy and Control</vt:lpstr>
      <vt:lpstr>PowerPoint Presentation</vt:lpstr>
      <vt:lpstr>Thank you!</vt:lpstr>
      <vt:lpstr>Control as Optimality</vt:lpstr>
    </vt:vector>
  </TitlesOfParts>
  <Company>Translational Neuromodeling Unit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</dc:title>
  <dc:creator>Saee Paliwal</dc:creator>
  <cp:lastModifiedBy>Saee Paliwal</cp:lastModifiedBy>
  <cp:revision>170</cp:revision>
  <dcterms:created xsi:type="dcterms:W3CDTF">2015-03-30T15:06:11Z</dcterms:created>
  <dcterms:modified xsi:type="dcterms:W3CDTF">2015-12-02T19:28:39Z</dcterms:modified>
</cp:coreProperties>
</file>