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89" r:id="rId2"/>
    <p:sldId id="295" r:id="rId3"/>
    <p:sldId id="288" r:id="rId4"/>
    <p:sldId id="261" r:id="rId5"/>
    <p:sldId id="291" r:id="rId6"/>
    <p:sldId id="292" r:id="rId7"/>
    <p:sldId id="256" r:id="rId8"/>
    <p:sldId id="296" r:id="rId9"/>
    <p:sldId id="287" r:id="rId10"/>
    <p:sldId id="267" r:id="rId11"/>
    <p:sldId id="29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33"/>
    <a:srgbClr val="FFCC00"/>
    <a:srgbClr val="6666FF"/>
    <a:srgbClr val="3300FF"/>
    <a:srgbClr val="9966FF"/>
    <a:srgbClr val="FF6633"/>
    <a:srgbClr val="FF9966"/>
    <a:srgbClr val="9966CC"/>
    <a:srgbClr val="33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152" y="-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1" Type="http://schemas.openxmlformats.org/officeDocument/2006/relationships/image" Target="../media/image11.emf"/><Relationship Id="rId2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A8D2F-CCA5-4C4A-88FC-1F27C4AE0372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5B76EB-A2D1-BB46-A4A1-2FC0A7B5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42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</a:t>
            </a:r>
            <a:r>
              <a:rPr lang="en-US" baseline="0" dirty="0" smtClean="0"/>
              <a:t> sure to motivate this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B76EB-A2D1-BB46-A4A1-2FC0A7B5B4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5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this model with the priors, and now you want to estimate the posterior</a:t>
            </a:r>
            <a:r>
              <a:rPr lang="en-US" baseline="0" dirty="0" smtClean="0"/>
              <a:t> and now we want to approximate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B76EB-A2D1-BB46-A4A1-2FC0A7B5B4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8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B76EB-A2D1-BB46-A4A1-2FC0A7B5B4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6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3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0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0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8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1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7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3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7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298F-02D1-674A-8D98-872E198EB581}" type="datetimeFigureOut">
              <a:rPr lang="en-US" smtClean="0"/>
              <a:t>30/11/15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115E6-95AC-2D48-A18E-96E1EADC8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6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swald Regular"/>
              </a:defRPr>
            </a:lvl1pPr>
          </a:lstStyle>
          <a:p>
            <a:fld id="{A4B0298F-02D1-674A-8D98-872E198EB581}" type="datetimeFigureOut">
              <a:rPr lang="en-US" smtClean="0"/>
              <a:pPr/>
              <a:t>30/11/15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swald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swald Regular"/>
              </a:defRPr>
            </a:lvl1pPr>
          </a:lstStyle>
          <a:p>
            <a:fld id="{F92115E6-95AC-2D48-A18E-96E1EADC82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Oswald Regular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Oswald Regular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Oswald Regular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Oswald Regular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Oswald Regular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Oswald Regular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6.emf"/><Relationship Id="rId6" Type="http://schemas.openxmlformats.org/officeDocument/2006/relationships/package" Target="../embeddings/Microsoft_Word_Document2.docx"/><Relationship Id="rId7" Type="http://schemas.openxmlformats.org/officeDocument/2006/relationships/image" Target="../media/image7.emf"/><Relationship Id="rId8" Type="http://schemas.openxmlformats.org/officeDocument/2006/relationships/package" Target="../embeddings/Microsoft_Word_Document3.docx"/><Relationship Id="rId9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package" Target="../embeddings/Microsoft_Word_Document4.docx"/><Relationship Id="rId5" Type="http://schemas.openxmlformats.org/officeDocument/2006/relationships/image" Target="../media/image9.emf"/><Relationship Id="rId6" Type="http://schemas.openxmlformats.org/officeDocument/2006/relationships/package" Target="../embeddings/Microsoft_Word_Document5.docx"/><Relationship Id="rId7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4" Type="http://schemas.openxmlformats.org/officeDocument/2006/relationships/image" Target="../media/image11.emf"/><Relationship Id="rId5" Type="http://schemas.openxmlformats.org/officeDocument/2006/relationships/package" Target="../embeddings/Microsoft_Word_Document7.docx"/><Relationship Id="rId6" Type="http://schemas.openxmlformats.org/officeDocument/2006/relationships/image" Target="../media/image12.emf"/><Relationship Id="rId7" Type="http://schemas.openxmlformats.org/officeDocument/2006/relationships/package" Target="../embeddings/Microsoft_Word_Document8.docx"/><Relationship Id="rId8" Type="http://schemas.openxmlformats.org/officeDocument/2006/relationships/image" Target="../media/image13.emf"/><Relationship Id="rId9" Type="http://schemas.openxmlformats.org/officeDocument/2006/relationships/package" Target="../embeddings/Microsoft_Word_Document9.docx"/><Relationship Id="rId10" Type="http://schemas.openxmlformats.org/officeDocument/2006/relationships/image" Target="../media/image14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package" Target="../embeddings/Microsoft_Word_Document14.docx"/><Relationship Id="rId12" Type="http://schemas.openxmlformats.org/officeDocument/2006/relationships/image" Target="../media/image19.emf"/><Relationship Id="rId13" Type="http://schemas.openxmlformats.org/officeDocument/2006/relationships/package" Target="../embeddings/Microsoft_Word_Document15.docx"/><Relationship Id="rId14" Type="http://schemas.openxmlformats.org/officeDocument/2006/relationships/image" Target="../media/image20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package" Target="../embeddings/Microsoft_Word_Document10.docx"/><Relationship Id="rId4" Type="http://schemas.openxmlformats.org/officeDocument/2006/relationships/image" Target="../media/image15.emf"/><Relationship Id="rId5" Type="http://schemas.openxmlformats.org/officeDocument/2006/relationships/package" Target="../embeddings/Microsoft_Word_Document11.docx"/><Relationship Id="rId6" Type="http://schemas.openxmlformats.org/officeDocument/2006/relationships/image" Target="../media/image16.emf"/><Relationship Id="rId7" Type="http://schemas.openxmlformats.org/officeDocument/2006/relationships/package" Target="../embeddings/Microsoft_Word_Document12.docx"/><Relationship Id="rId8" Type="http://schemas.openxmlformats.org/officeDocument/2006/relationships/image" Target="../media/image17.emf"/><Relationship Id="rId9" Type="http://schemas.openxmlformats.org/officeDocument/2006/relationships/package" Target="../embeddings/Microsoft_Word_Document13.docx"/><Relationship Id="rId10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49269" y="2857500"/>
            <a:ext cx="6045462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</a:rPr>
              <a:t>Free Energy</a:t>
            </a: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65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18992" y="2613392"/>
            <a:ext cx="90601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>
                <a:solidFill>
                  <a:schemeClr val="bg1"/>
                </a:solidFill>
                <a:latin typeface="Oswald Regular"/>
                <a:cs typeface="Oswald Regular"/>
              </a:rPr>
              <a:t>?</a:t>
            </a:r>
            <a:endParaRPr lang="en-US" sz="10000" dirty="0">
              <a:solidFill>
                <a:schemeClr val="bg1"/>
              </a:solidFill>
              <a:latin typeface="Oswald Regular"/>
              <a:cs typeface="Oswal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27785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49269" y="2857500"/>
            <a:ext cx="6045462" cy="1143000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</a:rPr>
              <a:t>Thank you!</a:t>
            </a:r>
            <a:endParaRPr lang="en-US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6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0874" y="148600"/>
            <a:ext cx="3426443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>
                <a:solidFill>
                  <a:srgbClr val="FFFFFF"/>
                </a:solidFill>
              </a:rPr>
              <a:t>Toy model</a:t>
            </a:r>
            <a:endParaRPr lang="en-US" sz="6000" dirty="0">
              <a:solidFill>
                <a:srgbClr val="FFFFFF"/>
              </a:solidFill>
            </a:endParaRPr>
          </a:p>
        </p:txBody>
      </p:sp>
      <p:pic>
        <p:nvPicPr>
          <p:cNvPr id="4" name="Picture 3" descr="mu_distr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30" y="1508245"/>
            <a:ext cx="2706242" cy="2029102"/>
          </a:xfrm>
          <a:prstGeom prst="rect">
            <a:avLst/>
          </a:prstGeom>
        </p:spPr>
      </p:pic>
      <p:pic>
        <p:nvPicPr>
          <p:cNvPr id="6" name="Picture 5" descr="tau_distr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38" y="1508245"/>
            <a:ext cx="2706242" cy="2029102"/>
          </a:xfrm>
          <a:prstGeom prst="rect">
            <a:avLst/>
          </a:prstGeom>
        </p:spPr>
      </p:pic>
      <p:pic>
        <p:nvPicPr>
          <p:cNvPr id="7" name="Picture 6" descr="prior_dat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6" y="4241245"/>
            <a:ext cx="3300810" cy="2474900"/>
          </a:xfrm>
          <a:prstGeom prst="rect">
            <a:avLst/>
          </a:prstGeom>
        </p:spPr>
      </p:pic>
      <p:pic>
        <p:nvPicPr>
          <p:cNvPr id="8" name="Picture 7" descr="data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76" y="1270105"/>
            <a:ext cx="2706242" cy="2029102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69276" y="550000"/>
            <a:ext cx="1737843" cy="941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</a:rPr>
              <a:t>Likelihood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274280" y="788140"/>
            <a:ext cx="937575" cy="941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</a:rPr>
              <a:t>Prior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863942" y="4275498"/>
            <a:ext cx="4134948" cy="20876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We choose these distributions, since they are </a:t>
            </a:r>
            <a:r>
              <a:rPr lang="en-US" sz="2400" dirty="0" smtClean="0">
                <a:solidFill>
                  <a:srgbClr val="FFFFFF"/>
                </a:solidFill>
              </a:rPr>
              <a:t>conjugate distributions 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and insure that our posterior will also be Gaussian.</a:t>
            </a:r>
            <a:endParaRPr lang="en-US" sz="2400" dirty="0">
              <a:solidFill>
                <a:srgbClr val="FFFFFF"/>
              </a:solidFill>
            </a:endParaRPr>
          </a:p>
          <a:p>
            <a:pPr algn="l"/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 </a:t>
            </a:r>
            <a:endParaRPr lang="en-US" sz="2400" dirty="0">
              <a:solidFill>
                <a:srgbClr val="FFFFFF"/>
              </a:solidFill>
              <a:latin typeface="Open Sans Cond Light"/>
              <a:cs typeface="Open Sans Cond Light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320770" y="3282989"/>
            <a:ext cx="2145091" cy="941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p(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μ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) ~ N(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μ</a:t>
            </a:r>
            <a:r>
              <a:rPr lang="en-US" sz="2400" baseline="-250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,λ</a:t>
            </a:r>
            <a:r>
              <a:rPr lang="en-US" sz="2400" baseline="-250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0</a:t>
            </a:r>
            <a:r>
              <a:rPr lang="en-US" sz="2400" dirty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τ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)</a:t>
            </a:r>
            <a:endParaRPr lang="en-US" sz="2400" dirty="0">
              <a:solidFill>
                <a:srgbClr val="FFFFFF"/>
              </a:solidFill>
              <a:latin typeface="Open Sans Cond Light"/>
              <a:cs typeface="Open Sans Cond Light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271001" y="3282989"/>
            <a:ext cx="2145091" cy="941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p(</a:t>
            </a:r>
            <a:r>
              <a:rPr lang="en-US" sz="2400" dirty="0" err="1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τ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)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 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 ~ </a:t>
            </a:r>
            <a:r>
              <a:rPr lang="en-US" sz="2400" dirty="0" err="1" smtClean="0">
                <a:solidFill>
                  <a:srgbClr val="FFFFFF"/>
                </a:solidFill>
                <a:latin typeface="Open Sans Cond Light"/>
                <a:cs typeface="Open Sans Cond Light"/>
              </a:rPr>
              <a:t>Γ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(a</a:t>
            </a:r>
            <a:r>
              <a:rPr lang="en-US" sz="2400" baseline="-250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b</a:t>
            </a:r>
            <a:r>
              <a:rPr lang="en-US" sz="2400" baseline="-250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0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)</a:t>
            </a:r>
            <a:endParaRPr lang="en-US" sz="2400" dirty="0">
              <a:solidFill>
                <a:srgbClr val="FFFFFF"/>
              </a:solidFill>
              <a:latin typeface="Open Sans Cond Light"/>
              <a:cs typeface="Open Sans Cond Light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69276" y="3050520"/>
            <a:ext cx="2145091" cy="941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P(</a:t>
            </a:r>
            <a:r>
              <a:rPr lang="en-US" sz="2400" dirty="0" err="1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D|μ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τ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) ~ N(</a:t>
            </a:r>
            <a:r>
              <a:rPr lang="en-US" sz="2400" dirty="0" err="1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μ,τ</a:t>
            </a:r>
            <a:r>
              <a:rPr lang="en-US" sz="2400" dirty="0" smtClean="0">
                <a:solidFill>
                  <a:srgbClr val="FFFFFF"/>
                </a:solidFill>
                <a:latin typeface="Open Sans Cond Light"/>
                <a:ea typeface="Lucida Grande"/>
                <a:cs typeface="Open Sans Cond Light"/>
              </a:rPr>
              <a:t>)</a:t>
            </a:r>
            <a:endParaRPr lang="en-US" sz="2400" dirty="0">
              <a:solidFill>
                <a:srgbClr val="FFFFFF"/>
              </a:solidFill>
              <a:latin typeface="Open Sans Cond Light"/>
              <a:cs typeface="Open Sans Cond Light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269276" y="3526809"/>
            <a:ext cx="2406878" cy="941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</a:rPr>
              <a:t>Prior </a:t>
            </a:r>
            <a:r>
              <a:rPr lang="en-US" sz="2400" dirty="0" err="1" smtClean="0">
                <a:solidFill>
                  <a:srgbClr val="FFFFFF"/>
                </a:solidFill>
              </a:rPr>
              <a:t>vs</a:t>
            </a:r>
            <a:r>
              <a:rPr lang="en-US" sz="2400" dirty="0" smtClean="0">
                <a:solidFill>
                  <a:srgbClr val="FFFFFF"/>
                </a:solidFill>
              </a:rPr>
              <a:t> likelihood</a:t>
            </a: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21" name="Picture 20" descr="model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137" y="3634140"/>
            <a:ext cx="690359" cy="309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6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558393" y="1996046"/>
            <a:ext cx="3343472" cy="34864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21869" y="277953"/>
            <a:ext cx="4855572" cy="11430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rgbClr val="FFFFFF"/>
                </a:solidFill>
              </a:rPr>
              <a:t>Model functional forms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030365"/>
              </p:ext>
            </p:extLst>
          </p:nvPr>
        </p:nvGraphicFramePr>
        <p:xfrm>
          <a:off x="421869" y="1996045"/>
          <a:ext cx="1106170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1" name="Document" r:id="rId4" imgW="5422900" imgH="609600" progId="Word.Document.12">
                  <p:embed/>
                </p:oleObj>
              </mc:Choice>
              <mc:Fallback>
                <p:oleObj name="Document" r:id="rId4" imgW="54229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869" y="1996045"/>
                        <a:ext cx="11061700" cy="1236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1869" y="1354020"/>
            <a:ext cx="515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Open Sans Cond Light"/>
                <a:cs typeface="Open Sans Cond Light"/>
              </a:rPr>
              <a:t>Define a simple model with a Gaussian likelihood:</a:t>
            </a:r>
            <a:endParaRPr lang="en-US" sz="2400" dirty="0">
              <a:solidFill>
                <a:schemeClr val="bg1"/>
              </a:solidFill>
              <a:latin typeface="Open Sans Cond Light"/>
              <a:cs typeface="Open Sans Cond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1869" y="2859228"/>
            <a:ext cx="333181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Open Sans Cond Light"/>
                <a:cs typeface="Open Sans Cond Light"/>
              </a:rPr>
              <a:t>D = data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Open Sans Cond Light"/>
                <a:cs typeface="Open Sans Cond Light"/>
              </a:rPr>
              <a:t>μ = mean of Gaussian</a:t>
            </a:r>
          </a:p>
          <a:p>
            <a:r>
              <a:rPr lang="en-US" sz="2400" dirty="0" err="1" smtClean="0">
                <a:solidFill>
                  <a:schemeClr val="bg1"/>
                </a:solidFill>
                <a:latin typeface="Open Sans Cond Light"/>
                <a:cs typeface="Open Sans Cond Light"/>
              </a:rPr>
              <a:t>τ</a:t>
            </a:r>
            <a:r>
              <a:rPr lang="en-US" sz="2400" dirty="0" smtClean="0">
                <a:solidFill>
                  <a:schemeClr val="bg1"/>
                </a:solidFill>
                <a:latin typeface="Open Sans Cond Light"/>
                <a:cs typeface="Open Sans Cond Light"/>
              </a:rPr>
              <a:t>  = precision of Gaussian (1/σ</a:t>
            </a:r>
            <a:r>
              <a:rPr lang="en-US" sz="2400" baseline="30000" dirty="0" smtClean="0">
                <a:solidFill>
                  <a:schemeClr val="bg1"/>
                </a:solidFill>
                <a:latin typeface="Open Sans Cond Light"/>
                <a:cs typeface="Open Sans Cond Light"/>
              </a:rPr>
              <a:t>2</a:t>
            </a:r>
            <a:r>
              <a:rPr lang="en-US" sz="2400" dirty="0" smtClean="0">
                <a:solidFill>
                  <a:schemeClr val="bg1"/>
                </a:solidFill>
                <a:latin typeface="Open Sans Cond Light"/>
                <a:cs typeface="Open Sans Cond Light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1869" y="4237964"/>
            <a:ext cx="3122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Open Sans Cond Light"/>
                <a:cs typeface="Open Sans Cond Light"/>
              </a:rPr>
              <a:t>The corresponding priors are:</a:t>
            </a:r>
            <a:endParaRPr lang="en-US" sz="2400" dirty="0">
              <a:solidFill>
                <a:schemeClr val="bg1"/>
              </a:solidFill>
              <a:latin typeface="Open Sans Cond Light"/>
              <a:cs typeface="Open Sans Cond Light"/>
            </a:endParaRPr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843220"/>
              </p:ext>
            </p:extLst>
          </p:nvPr>
        </p:nvGraphicFramePr>
        <p:xfrm>
          <a:off x="421243" y="4865505"/>
          <a:ext cx="11061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2" name="Document" r:id="rId6" imgW="5422900" imgH="469900" progId="Word.Document.12">
                  <p:embed/>
                </p:oleObj>
              </mc:Choice>
              <mc:Fallback>
                <p:oleObj name="Document" r:id="rId6" imgW="5422900" imgH="469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1243" y="4865505"/>
                        <a:ext cx="110617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574707"/>
              </p:ext>
            </p:extLst>
          </p:nvPr>
        </p:nvGraphicFramePr>
        <p:xfrm>
          <a:off x="424418" y="5792732"/>
          <a:ext cx="110617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Document" r:id="rId8" imgW="5422900" imgH="495300" progId="Word.Document.12">
                  <p:embed/>
                </p:oleObj>
              </mc:Choice>
              <mc:Fallback>
                <p:oleObj name="Document" r:id="rId8" imgW="5422900" imgH="49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4418" y="5792732"/>
                        <a:ext cx="11061700" cy="100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Oval 17"/>
          <p:cNvSpPr/>
          <p:nvPr/>
        </p:nvSpPr>
        <p:spPr>
          <a:xfrm>
            <a:off x="6579766" y="3397920"/>
            <a:ext cx="1334762" cy="1334762"/>
          </a:xfrm>
          <a:prstGeom prst="ellips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D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34400" y="3140676"/>
            <a:ext cx="2233271" cy="2064578"/>
          </a:xfrm>
          <a:prstGeom prst="roundRect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810252" y="4551222"/>
            <a:ext cx="388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262088" y="2177645"/>
            <a:ext cx="749848" cy="749848"/>
          </a:xfrm>
          <a:prstGeom prst="ellips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alibri"/>
                <a:cs typeface="Calibri"/>
              </a:rPr>
              <a:t>μ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7524080" y="2163839"/>
            <a:ext cx="749848" cy="749848"/>
          </a:xfrm>
          <a:prstGeom prst="ellipse">
            <a:avLst/>
          </a:prstGeom>
          <a:noFill/>
          <a:ln w="28575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Calibri"/>
                <a:cs typeface="Calibri"/>
              </a:rPr>
              <a:t>τ</a:t>
            </a:r>
            <a:endParaRPr lang="en-US" dirty="0">
              <a:latin typeface="Calibri"/>
              <a:cs typeface="Calibri"/>
            </a:endParaRPr>
          </a:p>
        </p:txBody>
      </p:sp>
      <p:cxnSp>
        <p:nvCxnSpPr>
          <p:cNvPr id="23" name="Straight Connector 22"/>
          <p:cNvCxnSpPr>
            <a:stCxn id="22" idx="6"/>
            <a:endCxn id="24" idx="3"/>
          </p:cNvCxnSpPr>
          <p:nvPr/>
        </p:nvCxnSpPr>
        <p:spPr>
          <a:xfrm flipV="1">
            <a:off x="8273928" y="2329526"/>
            <a:ext cx="156615" cy="20923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8408757" y="2202545"/>
            <a:ext cx="148767" cy="1487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2" idx="6"/>
            <a:endCxn id="26" idx="2"/>
          </p:cNvCxnSpPr>
          <p:nvPr/>
        </p:nvCxnSpPr>
        <p:spPr>
          <a:xfrm>
            <a:off x="8273928" y="2538763"/>
            <a:ext cx="107805" cy="6698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381733" y="2531359"/>
            <a:ext cx="148767" cy="1487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8512037" y="2012420"/>
            <a:ext cx="5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19034" y="2392107"/>
            <a:ext cx="5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stCxn id="21" idx="2"/>
          </p:cNvCxnSpPr>
          <p:nvPr/>
        </p:nvCxnSpPr>
        <p:spPr>
          <a:xfrm flipH="1" flipV="1">
            <a:off x="6004632" y="2341189"/>
            <a:ext cx="257456" cy="21138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86874" y="2266068"/>
            <a:ext cx="148767" cy="1487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543818" y="2114810"/>
            <a:ext cx="5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μ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2" name="Straight Connector 31"/>
          <p:cNvCxnSpPr>
            <a:stCxn id="21" idx="2"/>
            <a:endCxn id="33" idx="3"/>
          </p:cNvCxnSpPr>
          <p:nvPr/>
        </p:nvCxnSpPr>
        <p:spPr>
          <a:xfrm flipH="1">
            <a:off x="5908660" y="2552569"/>
            <a:ext cx="353428" cy="119577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886874" y="2545165"/>
            <a:ext cx="148767" cy="14876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87506" y="2396994"/>
            <a:ext cx="5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τ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/>
          <p:cNvCxnSpPr>
            <a:stCxn id="21" idx="4"/>
            <a:endCxn id="18" idx="0"/>
          </p:cNvCxnSpPr>
          <p:nvPr/>
        </p:nvCxnSpPr>
        <p:spPr>
          <a:xfrm>
            <a:off x="6637012" y="2927493"/>
            <a:ext cx="610135" cy="470427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4"/>
            <a:endCxn id="18" idx="0"/>
          </p:cNvCxnSpPr>
          <p:nvPr/>
        </p:nvCxnSpPr>
        <p:spPr>
          <a:xfrm flipH="1">
            <a:off x="7247147" y="2913687"/>
            <a:ext cx="651857" cy="484233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615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/>
          <p:cNvSpPr txBox="1"/>
          <p:nvPr/>
        </p:nvSpPr>
        <p:spPr>
          <a:xfrm>
            <a:off x="389012" y="534544"/>
            <a:ext cx="7739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Oswald Regular"/>
                <a:cs typeface="Oswald Regular"/>
              </a:rPr>
              <a:t>Approximate posterior</a:t>
            </a:r>
            <a:endParaRPr lang="en-US" sz="4000" dirty="0">
              <a:solidFill>
                <a:schemeClr val="bg1"/>
              </a:solidFill>
              <a:latin typeface="Oswald Regular"/>
              <a:cs typeface="Oswald Regular"/>
            </a:endParaRPr>
          </a:p>
        </p:txBody>
      </p:sp>
      <p:graphicFrame>
        <p:nvGraphicFramePr>
          <p:cNvPr id="77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456294"/>
              </p:ext>
            </p:extLst>
          </p:nvPr>
        </p:nvGraphicFramePr>
        <p:xfrm>
          <a:off x="1792288" y="3452062"/>
          <a:ext cx="11061700" cy="285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Document" r:id="rId4" imgW="5422900" imgH="1409700" progId="Word.Document.12">
                  <p:embed/>
                </p:oleObj>
              </mc:Choice>
              <mc:Fallback>
                <p:oleObj name="Document" r:id="rId4" imgW="5422900" imgH="1409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92288" y="3452062"/>
                        <a:ext cx="11061700" cy="285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857501"/>
              </p:ext>
            </p:extLst>
          </p:nvPr>
        </p:nvGraphicFramePr>
        <p:xfrm>
          <a:off x="429548" y="2914401"/>
          <a:ext cx="110617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Document" r:id="rId6" imgW="5422900" imgH="495300" progId="Word.Document.12">
                  <p:embed/>
                </p:oleObj>
              </mc:Choice>
              <mc:Fallback>
                <p:oleObj name="Document" r:id="rId6" imgW="5422900" imgH="495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9548" y="2914401"/>
                        <a:ext cx="11061700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itle 1"/>
          <p:cNvSpPr txBox="1">
            <a:spLocks/>
          </p:cNvSpPr>
          <p:nvPr/>
        </p:nvSpPr>
        <p:spPr>
          <a:xfrm>
            <a:off x="348175" y="1255969"/>
            <a:ext cx="8632340" cy="1658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Oswald Regular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We now have a full generative model, and want to evaluate the posterior. We use a technique called Variational Bayes, in which we find an approximate posterior that maximizes (negative) free energy, which is the lower bound on the log of model evidence.</a:t>
            </a:r>
            <a:endParaRPr lang="en-US" sz="2400" dirty="0">
              <a:solidFill>
                <a:srgbClr val="FFFFFF"/>
              </a:solidFill>
            </a:endParaRPr>
          </a:p>
          <a:p>
            <a:pPr algn="l"/>
            <a:r>
              <a:rPr lang="en-US" sz="2400" dirty="0" smtClean="0">
                <a:solidFill>
                  <a:srgbClr val="FFFFFF"/>
                </a:solidFill>
                <a:latin typeface="Open Sans Cond Light"/>
                <a:cs typeface="Open Sans Cond Light"/>
              </a:rPr>
              <a:t> </a:t>
            </a:r>
            <a:endParaRPr lang="en-US" sz="2400" dirty="0">
              <a:solidFill>
                <a:srgbClr val="FFFFFF"/>
              </a:solidFill>
              <a:latin typeface="Open Sans Cond Ligh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9924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49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rgbClr val="FFFFFF"/>
                </a:solidFill>
              </a:rPr>
              <a:t>Free energy functional</a:t>
            </a:r>
            <a:endParaRPr lang="en-US" sz="4800" dirty="0">
              <a:solidFill>
                <a:srgbClr val="FFFFFF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620689"/>
              </p:ext>
            </p:extLst>
          </p:nvPr>
        </p:nvGraphicFramePr>
        <p:xfrm>
          <a:off x="457200" y="1564410"/>
          <a:ext cx="110617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Document" r:id="rId3" imgW="5422900" imgH="698500" progId="Word.Document.12">
                  <p:embed/>
                </p:oleObj>
              </mc:Choice>
              <mc:Fallback>
                <p:oleObj name="Document" r:id="rId3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564410"/>
                        <a:ext cx="11061700" cy="141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337747"/>
              </p:ext>
            </p:extLst>
          </p:nvPr>
        </p:nvGraphicFramePr>
        <p:xfrm>
          <a:off x="457200" y="3986787"/>
          <a:ext cx="110617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Document" r:id="rId5" imgW="5422900" imgH="698500" progId="Word.Document.12">
                  <p:embed/>
                </p:oleObj>
              </mc:Choice>
              <mc:Fallback>
                <p:oleObj name="Document" r:id="rId5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3986787"/>
                        <a:ext cx="11061700" cy="141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080486"/>
              </p:ext>
            </p:extLst>
          </p:nvPr>
        </p:nvGraphicFramePr>
        <p:xfrm>
          <a:off x="1409650" y="2206905"/>
          <a:ext cx="110617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Document" r:id="rId7" imgW="5422900" imgH="698500" progId="Word.Document.12">
                  <p:embed/>
                </p:oleObj>
              </mc:Choice>
              <mc:Fallback>
                <p:oleObj name="Document" r:id="rId7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9650" y="2206905"/>
                        <a:ext cx="11061700" cy="141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505325"/>
              </p:ext>
            </p:extLst>
          </p:nvPr>
        </p:nvGraphicFramePr>
        <p:xfrm>
          <a:off x="1409650" y="4935344"/>
          <a:ext cx="110617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Document" r:id="rId9" imgW="5422900" imgH="800100" progId="Word.Document.12">
                  <p:embed/>
                </p:oleObj>
              </mc:Choice>
              <mc:Fallback>
                <p:oleObj name="Document" r:id="rId9" imgW="5422900" imgH="8001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9650" y="4935344"/>
                        <a:ext cx="11061700" cy="161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587549" y="3498953"/>
            <a:ext cx="324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 </a:t>
            </a:r>
            <a:r>
              <a:rPr lang="en-US" dirty="0" err="1" smtClean="0"/>
              <a:t>matlab</a:t>
            </a:r>
            <a:r>
              <a:rPr lang="en-US" dirty="0" smtClean="0"/>
              <a:t> code here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8267" y="6233215"/>
            <a:ext cx="324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the </a:t>
            </a:r>
            <a:r>
              <a:rPr lang="en-US" dirty="0" err="1" smtClean="0"/>
              <a:t>matlab</a:t>
            </a:r>
            <a:r>
              <a:rPr lang="en-US" dirty="0" smtClean="0"/>
              <a:t> code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4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53" y="274638"/>
            <a:ext cx="8822237" cy="1143000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FFFF"/>
                </a:solidFill>
              </a:rPr>
              <a:t>Free energy functional cont’d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289257"/>
              </p:ext>
            </p:extLst>
          </p:nvPr>
        </p:nvGraphicFramePr>
        <p:xfrm>
          <a:off x="457200" y="1504978"/>
          <a:ext cx="110617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Document" r:id="rId3" imgW="5422900" imgH="698500" progId="Word.Document.12">
                  <p:embed/>
                </p:oleObj>
              </mc:Choice>
              <mc:Fallback>
                <p:oleObj name="Document" r:id="rId3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1504978"/>
                        <a:ext cx="11061700" cy="141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75747"/>
              </p:ext>
            </p:extLst>
          </p:nvPr>
        </p:nvGraphicFramePr>
        <p:xfrm>
          <a:off x="1403739" y="2348293"/>
          <a:ext cx="110617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Document" r:id="rId5" imgW="5422900" imgH="698500" progId="Word.Document.12">
                  <p:embed/>
                </p:oleObj>
              </mc:Choice>
              <mc:Fallback>
                <p:oleObj name="Document" r:id="rId5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739" y="2348293"/>
                        <a:ext cx="11061700" cy="141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699718"/>
              </p:ext>
            </p:extLst>
          </p:nvPr>
        </p:nvGraphicFramePr>
        <p:xfrm>
          <a:off x="457200" y="3282327"/>
          <a:ext cx="11061700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Document" r:id="rId7" imgW="5422900" imgH="698500" progId="Word.Document.12">
                  <p:embed/>
                </p:oleObj>
              </mc:Choice>
              <mc:Fallback>
                <p:oleObj name="Document" r:id="rId7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7200" y="3282327"/>
                        <a:ext cx="11061700" cy="1414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593568"/>
              </p:ext>
            </p:extLst>
          </p:nvPr>
        </p:nvGraphicFramePr>
        <p:xfrm>
          <a:off x="1403739" y="4102961"/>
          <a:ext cx="110617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Document" r:id="rId9" imgW="5422900" imgH="698500" progId="Word.Document.12">
                  <p:embed/>
                </p:oleObj>
              </mc:Choice>
              <mc:Fallback>
                <p:oleObj name="Document" r:id="rId9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3739" y="4102961"/>
                        <a:ext cx="11061700" cy="141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200554"/>
              </p:ext>
            </p:extLst>
          </p:nvPr>
        </p:nvGraphicFramePr>
        <p:xfrm>
          <a:off x="457200" y="5028503"/>
          <a:ext cx="110617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Document" r:id="rId11" imgW="5422900" imgH="698500" progId="Word.Document.12">
                  <p:embed/>
                </p:oleObj>
              </mc:Choice>
              <mc:Fallback>
                <p:oleObj name="Document" r:id="rId11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" y="5028503"/>
                        <a:ext cx="11061700" cy="141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814220"/>
              </p:ext>
            </p:extLst>
          </p:nvPr>
        </p:nvGraphicFramePr>
        <p:xfrm>
          <a:off x="1403739" y="5796772"/>
          <a:ext cx="110617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Document" r:id="rId13" imgW="5422900" imgH="698500" progId="Word.Document.12">
                  <p:embed/>
                </p:oleObj>
              </mc:Choice>
              <mc:Fallback>
                <p:oleObj name="Document" r:id="rId13" imgW="5422900" imgH="698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03739" y="5796772"/>
                        <a:ext cx="11061700" cy="1414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276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1852" y="559944"/>
            <a:ext cx="7414179" cy="707512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rgbClr val="000000"/>
                </a:solidFill>
                <a:cs typeface="Oswald Regular"/>
              </a:rPr>
              <a:t>Varying </a:t>
            </a:r>
            <a:r>
              <a:rPr lang="en-US" sz="6000" dirty="0" smtClean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β</a:t>
            </a:r>
            <a:endParaRPr lang="en-US" sz="6000" dirty="0">
              <a:solidFill>
                <a:srgbClr val="000000"/>
              </a:solidFill>
              <a:cs typeface="Oswald Regula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1118" y="2099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3678" y="10557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" t="26071" r="11030" b="24385"/>
          <a:stretch/>
        </p:blipFill>
        <p:spPr>
          <a:xfrm>
            <a:off x="1743847" y="1749282"/>
            <a:ext cx="6094624" cy="465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2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29" y="2354273"/>
            <a:ext cx="7414179" cy="707512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>
                    <a:lumMod val="95000"/>
                  </a:schemeClr>
                </a:solidFill>
                <a:latin typeface="Oswald Regular"/>
                <a:cs typeface="Oswald Regular"/>
              </a:rPr>
              <a:t>Free energy and Control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Oswald Regular"/>
              <a:cs typeface="Oswald Regular"/>
            </a:endParaRPr>
          </a:p>
        </p:txBody>
      </p:sp>
      <p:pic>
        <p:nvPicPr>
          <p:cNvPr id="5" name="Picture 4" descr="controll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198" y="3454677"/>
            <a:ext cx="2096654" cy="1188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1118" y="209903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3678" y="10557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07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187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dirty="0" smtClean="0"/>
              <a:t>Control as Optimality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968" y="1567380"/>
            <a:ext cx="7806366" cy="47491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Open Sans Cond Light"/>
                <a:ea typeface="Lucida Grande"/>
                <a:cs typeface="Open Sans Cond Light"/>
              </a:rPr>
              <a:t>Control belies mental illness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Open Sans Cond Light"/>
              <a:ea typeface="Lucida Grande"/>
              <a:cs typeface="Open Sans Cond Light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Open Sans Cond Light"/>
                <a:ea typeface="Lucida Grande"/>
                <a:cs typeface="Open Sans Cond Light"/>
              </a:rPr>
              <a:t>Optimality and control are often linked (Todorov, optimal policy model).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Open Sans Cond Light"/>
              <a:ea typeface="Lucida Grande"/>
              <a:cs typeface="Open Sans Cond Light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Open Sans Cond Light"/>
                <a:ea typeface="Lucida Grande"/>
                <a:cs typeface="Open Sans Cond Light"/>
              </a:rPr>
              <a:t>β is the dial between optimality and constraint, or control and limitation.</a:t>
            </a: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  <a:latin typeface="Open Sans Cond Light"/>
              <a:ea typeface="Lucida Grande"/>
              <a:cs typeface="Open Sans Cond Light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Open Sans Cond Light"/>
                <a:ea typeface="Lucida Grande"/>
                <a:cs typeface="Open Sans Cond Light"/>
              </a:rPr>
              <a:t>For cognitive tasks, β can be thought of as the index of perceived control (also interpreted as the index of rationality (</a:t>
            </a:r>
            <a:r>
              <a:rPr lang="en-US" sz="2800" dirty="0" err="1" smtClean="0">
                <a:solidFill>
                  <a:srgbClr val="000000"/>
                </a:solidFill>
                <a:latin typeface="Open Sans Cond Light"/>
                <a:ea typeface="Lucida Grande"/>
                <a:cs typeface="Open Sans Cond Light"/>
              </a:rPr>
              <a:t>Wolpert</a:t>
            </a:r>
            <a:r>
              <a:rPr lang="en-US" sz="2800" dirty="0" smtClean="0">
                <a:solidFill>
                  <a:srgbClr val="000000"/>
                </a:solidFill>
                <a:latin typeface="Open Sans Cond Light"/>
                <a:ea typeface="Lucida Grande"/>
                <a:cs typeface="Open Sans Cond Light"/>
              </a:rPr>
              <a:t>), Lagrangian multiplier</a:t>
            </a:r>
            <a:r>
              <a:rPr lang="en-US" sz="2800" dirty="0" smtClean="0">
                <a:solidFill>
                  <a:srgbClr val="000000"/>
                </a:solidFill>
                <a:latin typeface="Open Sans Cond Light"/>
                <a:cs typeface="Open Sans Cond Light"/>
              </a:rPr>
              <a:t>, resource parameter (Ortega, Braun), QRE).</a:t>
            </a:r>
            <a:endParaRPr lang="en-US" sz="2800" dirty="0">
              <a:solidFill>
                <a:srgbClr val="000000"/>
              </a:solidFill>
              <a:latin typeface="Open Sans Cond Light"/>
              <a:cs typeface="Open Sans Co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12859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8606</TotalTime>
  <Words>298</Words>
  <Application>Microsoft Macintosh PowerPoint</Application>
  <PresentationFormat>On-screen Show (4:3)</PresentationFormat>
  <Paragraphs>48</Paragraphs>
  <Slides>11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Office Theme</vt:lpstr>
      <vt:lpstr>Microsoft Word Document</vt:lpstr>
      <vt:lpstr>Document</vt:lpstr>
      <vt:lpstr>Free Energy</vt:lpstr>
      <vt:lpstr>Toy model</vt:lpstr>
      <vt:lpstr>Model functional forms</vt:lpstr>
      <vt:lpstr>PowerPoint Presentation</vt:lpstr>
      <vt:lpstr>Free energy functional</vt:lpstr>
      <vt:lpstr>Free energy functional cont’d</vt:lpstr>
      <vt:lpstr>Varying β</vt:lpstr>
      <vt:lpstr>Free energy and Control</vt:lpstr>
      <vt:lpstr>Control as Optimality</vt:lpstr>
      <vt:lpstr>PowerPoint Presentation</vt:lpstr>
      <vt:lpstr>Thank you!</vt:lpstr>
    </vt:vector>
  </TitlesOfParts>
  <Company>Translational Neuromodeling Unit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</dc:title>
  <dc:creator>Saee Paliwal</dc:creator>
  <cp:lastModifiedBy>Saee Paliwal</cp:lastModifiedBy>
  <cp:revision>164</cp:revision>
  <dcterms:created xsi:type="dcterms:W3CDTF">2015-03-30T15:06:11Z</dcterms:created>
  <dcterms:modified xsi:type="dcterms:W3CDTF">2015-12-01T04:54:48Z</dcterms:modified>
</cp:coreProperties>
</file>