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72" r:id="rId5"/>
    <p:sldId id="258" r:id="rId6"/>
    <p:sldId id="273" r:id="rId7"/>
    <p:sldId id="260" r:id="rId8"/>
    <p:sldId id="263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61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4"/>
    <p:restoredTop sz="98101" autoAdjust="0"/>
  </p:normalViewPr>
  <p:slideViewPr>
    <p:cSldViewPr snapToGrid="0" snapToObjects="1">
      <p:cViewPr>
        <p:scale>
          <a:sx n="95" d="100"/>
          <a:sy n="95" d="100"/>
        </p:scale>
        <p:origin x="-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6CE5-ECF2-FE49-98EB-5BDF1C82ABD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8BC9-9940-CA4A-816D-4C121738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853" y="139165"/>
            <a:ext cx="3288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Anleitung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912" y="921756"/>
            <a:ext cx="871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Willkommen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im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TNU Trading System.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Bei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diesem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Experiment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werden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mit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verschiedenen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strukturierten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Produkten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in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einem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virtuellen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Börse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-Spiel </a:t>
            </a:r>
            <a:r>
              <a:rPr lang="en-US" sz="2000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handeln</a:t>
            </a:r>
            <a:r>
              <a:rPr lang="en-US" sz="2000" dirty="0" smtClean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552" y="1669149"/>
            <a:ext cx="87123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Um den Trading System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bedienen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verwenden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die </a:t>
            </a:r>
            <a:r>
              <a:rPr lang="en-US" sz="2000" i="1" dirty="0" smtClean="0">
                <a:solidFill>
                  <a:srgbClr val="FFFFFF"/>
                </a:solidFill>
                <a:latin typeface="Oswald Regular"/>
                <a:cs typeface="Oswald Regular"/>
              </a:rPr>
              <a:t>Response Box</a:t>
            </a:r>
            <a:r>
              <a:rPr lang="en-US" sz="2000" dirty="0">
                <a:solidFill>
                  <a:srgbClr val="FFFFFF"/>
                </a:solidFill>
                <a:latin typeface="Oswald Regular"/>
                <a:cs typeface="Oswald Regular"/>
              </a:rPr>
              <a:t>:</a:t>
            </a:r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Bitte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verwenden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ausschliesslich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Ihre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Daumen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um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Ihre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Wahl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treffen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</a:t>
            </a:r>
          </a:p>
          <a:p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Drücken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nun 4, um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zur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nächsten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Seite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gelangen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Wenn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einer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vorherigen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Seite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zurück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blättern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wollen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drücken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Knopf 1.</a:t>
            </a: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</p:txBody>
      </p:sp>
      <p:pic>
        <p:nvPicPr>
          <p:cNvPr id="16" name="Picture 15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27" y="2339424"/>
            <a:ext cx="3242408" cy="2005613"/>
          </a:xfrm>
          <a:prstGeom prst="rect">
            <a:avLst/>
          </a:prstGeom>
        </p:spPr>
      </p:pic>
      <p:pic>
        <p:nvPicPr>
          <p:cNvPr id="17" name="Picture 16" descr="thumbs_right.pn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13" y="3718462"/>
            <a:ext cx="951637" cy="935189"/>
          </a:xfrm>
          <a:prstGeom prst="rect">
            <a:avLst/>
          </a:prstGeom>
        </p:spPr>
      </p:pic>
      <p:pic>
        <p:nvPicPr>
          <p:cNvPr id="18" name="Picture 17" descr="thumbs_left.png"/>
          <p:cNvPicPr>
            <a:picLocks noChangeAspect="1"/>
          </p:cNvPicPr>
          <p:nvPr/>
        </p:nvPicPr>
        <p:blipFill>
          <a:blip r:embed="rId4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84" y="3717652"/>
            <a:ext cx="954813" cy="935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9935" y="6005292"/>
            <a:ext cx="3288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Viel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Glück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!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228157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6-02-24 01.16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7" t="70646" r="25019"/>
          <a:stretch/>
        </p:blipFill>
        <p:spPr>
          <a:xfrm>
            <a:off x="1189919" y="2353978"/>
            <a:ext cx="5390252" cy="2095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5642" y="532990"/>
            <a:ext cx="5862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2: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Kapitaleinsatz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514" y="1145102"/>
            <a:ext cx="77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Anschliessend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wählen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die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Anzahl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der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Anteile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mit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denen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handeln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möchten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  <p:pic>
        <p:nvPicPr>
          <p:cNvPr id="8" name="Picture 7" descr="response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60" y="4890331"/>
            <a:ext cx="2697934" cy="1668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5673" y="5480401"/>
            <a:ext cx="221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Anteile</a:t>
            </a:r>
            <a:r>
              <a:rPr lang="en-US" sz="2400" dirty="0" smtClean="0">
                <a:solidFill>
                  <a:srgbClr val="FF8000"/>
                </a:solidFill>
                <a:latin typeface="Oswald Bold"/>
                <a:cs typeface="Oswald Bold"/>
              </a:rPr>
              <a:t> </a:t>
            </a:r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erhöhen</a:t>
            </a:r>
            <a:endParaRPr lang="en-US" sz="2400" dirty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10" name="Straight Arrow Connector 9"/>
          <p:cNvCxnSpPr>
            <a:endCxn id="11" idx="2"/>
          </p:cNvCxnSpPr>
          <p:nvPr/>
        </p:nvCxnSpPr>
        <p:spPr>
          <a:xfrm>
            <a:off x="3885877" y="5671828"/>
            <a:ext cx="1552443" cy="96972"/>
          </a:xfrm>
          <a:prstGeom prst="straightConnector1">
            <a:avLst/>
          </a:prstGeom>
          <a:ln w="38100" cmpd="sng">
            <a:solidFill>
              <a:srgbClr val="FF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8320" y="5605302"/>
            <a:ext cx="358372" cy="326996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06358" y="5314933"/>
            <a:ext cx="326070" cy="362016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015" y="4034209"/>
            <a:ext cx="3505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3FF00"/>
                </a:solidFill>
                <a:latin typeface="Oswald Bold"/>
                <a:cs typeface="Oswald Bold"/>
              </a:rPr>
              <a:t>Anteile</a:t>
            </a:r>
            <a:endParaRPr lang="en-US" sz="2400" dirty="0">
              <a:solidFill>
                <a:srgbClr val="33FF00"/>
              </a:solidFill>
              <a:latin typeface="Oswald Bold"/>
              <a:cs typeface="Oswald Bold"/>
            </a:endParaRPr>
          </a:p>
          <a:p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verringern</a:t>
            </a:r>
            <a:endParaRPr lang="en-US" sz="2400" dirty="0" smtClean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14" name="Straight Arrow Connector 13"/>
          <p:cNvCxnSpPr>
            <a:stCxn id="13" idx="1"/>
            <a:endCxn id="12" idx="7"/>
          </p:cNvCxnSpPr>
          <p:nvPr/>
        </p:nvCxnSpPr>
        <p:spPr>
          <a:xfrm flipH="1">
            <a:off x="6284676" y="4449708"/>
            <a:ext cx="1106339" cy="918241"/>
          </a:xfrm>
          <a:prstGeom prst="straightConnector1">
            <a:avLst/>
          </a:prstGeom>
          <a:ln>
            <a:solidFill>
              <a:srgbClr val="33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870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3: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Markt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Typ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1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23" y="781279"/>
            <a:ext cx="902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werden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a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n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verschiedenen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Märkten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handeln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Einige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Märkte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haben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Knöpfe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mit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einer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Verkauf-Funktion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, so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dass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ihre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Anteile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zu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jedem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Zeitpunkt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verkaufen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können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Bei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anderen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Märkten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müssen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Marktphase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abwarten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und auf das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Endergebnis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warten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.</a:t>
            </a:r>
            <a:endParaRPr lang="en-US" dirty="0" smtClean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  <p:pic>
        <p:nvPicPr>
          <p:cNvPr id="15" name="Picture 14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53" y="4625243"/>
            <a:ext cx="3242408" cy="200561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367466" y="5575034"/>
            <a:ext cx="278318" cy="243090"/>
          </a:xfrm>
          <a:prstGeom prst="ellipse">
            <a:avLst/>
          </a:prstGeom>
          <a:noFill/>
          <a:ln w="3810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2842" y="4874464"/>
            <a:ext cx="35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FF"/>
                </a:solidFill>
                <a:latin typeface="Oswald Bold"/>
                <a:cs typeface="Oswald Bold"/>
              </a:rPr>
              <a:t>Kaufen</a:t>
            </a:r>
            <a:r>
              <a:rPr lang="en-US" sz="2400" dirty="0" smtClean="0">
                <a:solidFill>
                  <a:srgbClr val="FF00FF"/>
                </a:solidFill>
                <a:latin typeface="Oswald Bold"/>
                <a:cs typeface="Oswald Bold"/>
              </a:rPr>
              <a:t>!</a:t>
            </a:r>
          </a:p>
        </p:txBody>
      </p:sp>
      <p:cxnSp>
        <p:nvCxnSpPr>
          <p:cNvPr id="18" name="Straight Arrow Connector 17"/>
          <p:cNvCxnSpPr>
            <a:endCxn id="16" idx="7"/>
          </p:cNvCxnSpPr>
          <p:nvPr/>
        </p:nvCxnSpPr>
        <p:spPr>
          <a:xfrm flipH="1">
            <a:off x="5605025" y="5105297"/>
            <a:ext cx="1115867" cy="50533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shot 2016-02-24 01.16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7" t="60335" r="25019"/>
          <a:stretch/>
        </p:blipFill>
        <p:spPr>
          <a:xfrm>
            <a:off x="1876872" y="1793796"/>
            <a:ext cx="5390252" cy="28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870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3: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Markt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T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yp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2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93" y="721733"/>
            <a:ext cx="902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Dieser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Markt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hat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Verkaufs-Knöpfe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Sobald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Knöpfe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aktiviert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sind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können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jeden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T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eil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des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strukturiertes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Produktes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verkaufen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indem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Knopf 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drücken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Sobald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ein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Verkaufs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-Knopf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gelb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wird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ist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er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aktiviert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und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kann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gedrückt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werden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</a:p>
        </p:txBody>
      </p:sp>
      <p:pic>
        <p:nvPicPr>
          <p:cNvPr id="12" name="Picture 11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13" y="4665542"/>
            <a:ext cx="2782749" cy="17212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387" y="5405451"/>
            <a:ext cx="159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Oswald Bold"/>
                <a:cs typeface="Oswald Bold"/>
              </a:rPr>
              <a:t>Verkaufen</a:t>
            </a:r>
            <a:endParaRPr lang="en-US" sz="2400" dirty="0" smtClean="0">
              <a:solidFill>
                <a:srgbClr val="FFFF00"/>
              </a:solidFill>
              <a:latin typeface="Oswald Bold"/>
              <a:cs typeface="Oswald Bold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62038" y="5405451"/>
            <a:ext cx="326070" cy="362016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4" idx="2"/>
          </p:cNvCxnSpPr>
          <p:nvPr/>
        </p:nvCxnSpPr>
        <p:spPr>
          <a:xfrm flipV="1">
            <a:off x="2218306" y="5586459"/>
            <a:ext cx="1243732" cy="498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shot 2016-02-24 01.16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7" t="60335" r="25019"/>
          <a:stretch/>
        </p:blipFill>
        <p:spPr>
          <a:xfrm>
            <a:off x="1835734" y="1793796"/>
            <a:ext cx="5390252" cy="2831447"/>
          </a:xfrm>
          <a:prstGeom prst="rect">
            <a:avLst/>
          </a:prstGeom>
        </p:spPr>
      </p:pic>
      <p:cxnSp>
        <p:nvCxnSpPr>
          <p:cNvPr id="27" name="Gerade Verbindung mit Pfeil 6"/>
          <p:cNvCxnSpPr/>
          <p:nvPr/>
        </p:nvCxnSpPr>
        <p:spPr>
          <a:xfrm flipV="1">
            <a:off x="825993" y="2395268"/>
            <a:ext cx="1466137" cy="1228606"/>
          </a:xfrm>
          <a:prstGeom prst="straightConnector1">
            <a:avLst/>
          </a:prstGeom>
          <a:ln w="5715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04859" y="1871001"/>
            <a:ext cx="1243732" cy="66372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870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Markt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T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yp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2: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Verkaufs-Knöpfe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93" y="721733"/>
            <a:ext cx="902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Sobald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Farbe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der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Knöpfe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von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grau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zu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gelb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wechselt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können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Verkaufs-Knöpfe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drücken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. 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Wichtig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können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die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Knöpfe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nur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betätigen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wenn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gelb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sind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Wenn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Knöpfe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drücken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wechseln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Knöpfe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von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gelb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zu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rot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.</a:t>
            </a:r>
          </a:p>
        </p:txBody>
      </p:sp>
      <p:pic>
        <p:nvPicPr>
          <p:cNvPr id="17" name="Picture 16" descr="Screenshot 2016-02-24 01.16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7" t="60335" r="25019"/>
          <a:stretch/>
        </p:blipFill>
        <p:spPr>
          <a:xfrm>
            <a:off x="118093" y="2103078"/>
            <a:ext cx="4238754" cy="2226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66208" r="25404"/>
          <a:stretch/>
        </p:blipFill>
        <p:spPr>
          <a:xfrm>
            <a:off x="4571998" y="2103078"/>
            <a:ext cx="4306388" cy="1931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65978" r="26709"/>
          <a:stretch/>
        </p:blipFill>
        <p:spPr>
          <a:xfrm>
            <a:off x="2043953" y="4729764"/>
            <a:ext cx="4187172" cy="1944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5328" y="1702968"/>
            <a:ext cx="326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Unaktivierte</a:t>
            </a:r>
            <a:r>
              <a:rPr lang="en-US" sz="2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2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Verkaufs-Knöpfe</a:t>
            </a:r>
            <a:endParaRPr lang="en-US" sz="2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2067" y="1623172"/>
            <a:ext cx="326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Aktivierte</a:t>
            </a:r>
            <a:r>
              <a:rPr lang="en-US" sz="2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2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Verkaufs-Knöpfe</a:t>
            </a:r>
            <a:endParaRPr lang="en-US" sz="2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6762" y="4277269"/>
            <a:ext cx="326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Gedrückte</a:t>
            </a:r>
            <a:r>
              <a:rPr lang="en-US" sz="2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2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Verkaufs-Knöpfe</a:t>
            </a:r>
            <a:endParaRPr lang="en-US" sz="2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66737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870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4: BONUS-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Aktiensplit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11" y="761871"/>
            <a:ext cx="854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Nach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jedem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Gewinn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haben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die Option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einen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Aktiensplit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durchzuführen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. Das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heisst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verdoppeln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ihren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Gewinn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oder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verlieren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in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gänzlich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haben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3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Sekunden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Zeit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, um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sich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für (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Knopf 1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)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oder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gegen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(Knopf 4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) den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Aktiensplit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entscheiden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.</a:t>
            </a:r>
            <a:endParaRPr lang="en-US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endParaRPr lang="en-US" dirty="0">
              <a:solidFill>
                <a:srgbClr val="FFFFFF"/>
              </a:solidFill>
              <a:latin typeface="Oswald Regular"/>
              <a:cs typeface="Oswald Regular"/>
            </a:endParaRPr>
          </a:p>
        </p:txBody>
      </p:sp>
      <p:pic>
        <p:nvPicPr>
          <p:cNvPr id="13" name="Picture 12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39" y="4788943"/>
            <a:ext cx="3242408" cy="200561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72690" y="5708007"/>
            <a:ext cx="326070" cy="309000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1772" y="5246342"/>
            <a:ext cx="35059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Nein </a:t>
            </a:r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danke</a:t>
            </a:r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.</a:t>
            </a:r>
          </a:p>
        </p:txBody>
      </p:sp>
      <p:cxnSp>
        <p:nvCxnSpPr>
          <p:cNvPr id="21" name="Straight Arrow Connector 20"/>
          <p:cNvCxnSpPr>
            <a:stCxn id="20" idx="1"/>
            <a:endCxn id="14" idx="7"/>
          </p:cNvCxnSpPr>
          <p:nvPr/>
        </p:nvCxnSpPr>
        <p:spPr>
          <a:xfrm flipH="1">
            <a:off x="5751008" y="5477175"/>
            <a:ext cx="950764" cy="276084"/>
          </a:xfrm>
          <a:prstGeom prst="straightConnector1">
            <a:avLst/>
          </a:prstGeom>
          <a:ln>
            <a:solidFill>
              <a:srgbClr val="33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1324" y="5668500"/>
            <a:ext cx="326070" cy="304119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1278" y="5105356"/>
            <a:ext cx="35059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Halten</a:t>
            </a:r>
            <a:endParaRPr lang="en-US" sz="2400" dirty="0" smtClean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21327" y="5497482"/>
            <a:ext cx="1489997" cy="230832"/>
          </a:xfrm>
          <a:prstGeom prst="straightConnector1">
            <a:avLst/>
          </a:prstGeom>
          <a:ln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78" y="2264954"/>
            <a:ext cx="3930302" cy="24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5870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5: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Ergebnis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des BONUS-Spiels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911" y="980787"/>
            <a:ext cx="8544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Wenn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den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Aktiensplit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wählen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wird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swald Regular"/>
                <a:cs typeface="Oswald Regular"/>
              </a:rPr>
              <a:t>I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hnen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gleich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danach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das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Resultat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angezeigt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Danach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geht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es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weiter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zum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nächsten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Durchgang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So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sieht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es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zum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Beispiel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aus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wenn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ihren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Gewinn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mit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ein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bisschen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Glück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verdoppelt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haben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: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124132" y="4248965"/>
            <a:ext cx="999861" cy="43231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11" y="3243238"/>
            <a:ext cx="3930301" cy="2456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0" y="3243239"/>
            <a:ext cx="3930302" cy="24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70" y="131008"/>
            <a:ext cx="1028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EC30D"/>
                </a:solidFill>
                <a:latin typeface="Oswald Bold"/>
                <a:cs typeface="Oswald Bold"/>
              </a:rPr>
              <a:t>EEG</a:t>
            </a:r>
            <a:endParaRPr lang="en-US" sz="4400" dirty="0">
              <a:solidFill>
                <a:srgbClr val="FEC30D"/>
              </a:solidFill>
              <a:latin typeface="Oswald Bold"/>
              <a:cs typeface="Oswal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12" y="915619"/>
            <a:ext cx="87123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Während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des Experiments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machen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wir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so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genannte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EEG-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Aufnahmen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mithilfe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der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Kappe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die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auf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dem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Kopf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tragen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Hierzu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bitten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wir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folgende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Dinge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beachten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: </a:t>
            </a:r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1.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Bitte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versuchen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nicht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blinzeln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während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Ihnen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ein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Ergebnis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angezeigt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wird</a:t>
            </a:r>
            <a:r>
              <a:rPr lang="en-US" sz="2000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z.B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wenn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die finale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Anordnung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der 3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Symbole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sehen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).</a:t>
            </a: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2.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Bitte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bewegen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sich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nicht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stark und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vermeiden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es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möglichst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swald Regular"/>
                <a:cs typeface="Oswald Regular"/>
              </a:rPr>
              <a:t>s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prechen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</a:p>
          <a:p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3.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Bitte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pressen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nicht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die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Zähne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zusammen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</a:t>
            </a: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Dies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würde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zu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Artefakten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in den EEG-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Aufnahmen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führen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.</a:t>
            </a:r>
            <a:endParaRPr lang="en-US" sz="2000" dirty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endParaRPr lang="en-US" sz="2000" dirty="0" smtClean="0">
              <a:solidFill>
                <a:srgbClr val="FFFFFF"/>
              </a:solidFill>
              <a:latin typeface="Oswald Regular"/>
              <a:cs typeface="Oswald Regular"/>
            </a:endParaRPr>
          </a:p>
          <a:p>
            <a:r>
              <a:rPr lang="en-US" sz="2000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Vielen</a:t>
            </a:r>
            <a:r>
              <a:rPr lang="en-US" sz="2000" dirty="0" smtClean="0">
                <a:solidFill>
                  <a:srgbClr val="FFFFFF"/>
                </a:solidFill>
                <a:latin typeface="Oswald Regular"/>
                <a:cs typeface="Oswald Regular"/>
              </a:rPr>
              <a:t> Dank!</a:t>
            </a:r>
          </a:p>
        </p:txBody>
      </p:sp>
    </p:spTree>
    <p:extLst>
      <p:ext uri="{BB962C8B-B14F-4D97-AF65-F5344CB8AC3E}">
        <p14:creationId xmlns:p14="http://schemas.microsoft.com/office/powerpoint/2010/main" val="159674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514" y="1955646"/>
            <a:ext cx="496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Training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514" y="2631316"/>
            <a:ext cx="774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Die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nächsten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Durchgänge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sind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Trainingsspiele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um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Üben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spielen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keine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Rolle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für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ihren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finalen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Punktestand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Anschliessend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können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uns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noch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Fragen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stellen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716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42" y="2418531"/>
            <a:ext cx="3288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Der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Markt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642" y="3137758"/>
            <a:ext cx="774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In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dem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Spiel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handeln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am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Finanzmarkt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Oswald Bold"/>
                <a:cs typeface="Oswald Bold"/>
              </a:rPr>
              <a:t>S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können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dabei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strukturierte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Produkte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während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Markphase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kaufen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und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verkaufen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36077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42" y="532990"/>
            <a:ext cx="77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Was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ist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ein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strukturiertes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Produkt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?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642" y="1258738"/>
            <a:ext cx="774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strukturiertes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Produkt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ist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finanzielle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Kapitalanlage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(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)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dessen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Preis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allerdings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durch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verschiedene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Komponenten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bestimmt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wird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9054" y="2206840"/>
            <a:ext cx="566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Beispielsweise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wird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der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Preis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des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Produktes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KES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hier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von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dem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Gemeinschaftspreis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von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Zucker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dem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aktuellen</a:t>
            </a:r>
            <a:r>
              <a:rPr lang="en-US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Umrechnungskurs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zwischen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Britischen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Pfund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und US Dollar (GBPUSD) und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dem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aktuellen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Index des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deutschen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DAX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bestimmt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6" y="1777483"/>
            <a:ext cx="2970262" cy="2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42" y="532990"/>
            <a:ext cx="77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Was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ist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ein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strukturiertes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Produkt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?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642" y="1454530"/>
            <a:ext cx="4114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Produkt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handeln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funktioniert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so,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man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normalerweise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Aktien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handelt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Man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kann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Anteile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kaufen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und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verkaufen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Der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Preis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Anteils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wird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in der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Beschreibung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des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Produktes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angezeigt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Zum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Beispiel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kostet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hier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jeder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Anteil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am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Produkt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KES 40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Punkte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Oswald" charset="0"/>
              <a:ea typeface="Oswald" charset="0"/>
              <a:cs typeface="Oswald" charset="0"/>
            </a:endParaRPr>
          </a:p>
          <a:p>
            <a:endParaRPr lang="en-US" dirty="0">
              <a:solidFill>
                <a:srgbClr val="FF0000"/>
              </a:solidFill>
              <a:latin typeface="Oswald Bold"/>
              <a:cs typeface="Oswald Bold"/>
            </a:endParaRPr>
          </a:p>
          <a:p>
            <a:endParaRPr lang="en-US" dirty="0" smtClean="0">
              <a:solidFill>
                <a:srgbClr val="FF0000"/>
              </a:solidFill>
              <a:latin typeface="Oswald Bold"/>
              <a:cs typeface="Oswald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14" y="1240876"/>
            <a:ext cx="3568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/>
          <a:stretch/>
        </p:blipFill>
        <p:spPr>
          <a:xfrm>
            <a:off x="4548648" y="1515607"/>
            <a:ext cx="4400424" cy="2800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283" y="532990"/>
            <a:ext cx="773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Wann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machen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Sie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einen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Gewinn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? 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pic>
        <p:nvPicPr>
          <p:cNvPr id="2" name="Picture 1" descr="Screenshot 2016-02-24 01.33.3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3642" r="25705" b="41370"/>
          <a:stretch/>
        </p:blipFill>
        <p:spPr>
          <a:xfrm>
            <a:off x="4548648" y="2861820"/>
            <a:ext cx="4400424" cy="14120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3942" y="1600286"/>
            <a:ext cx="387797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Oswald Bold"/>
                <a:cs typeface="Oswald Bold"/>
              </a:rPr>
              <a:t>WICHTIG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: </a:t>
            </a:r>
          </a:p>
          <a:p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Unsere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bestimmten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Produkte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sind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nur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profitabel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wenn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Oswald Bold"/>
                <a:cs typeface="Oswald Bold"/>
              </a:rPr>
              <a:t>JEDE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ihrer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Komponenten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 (e.g. </a:t>
            </a:r>
            <a:r>
              <a:rPr lang="en-US" b="1" dirty="0" err="1">
                <a:solidFill>
                  <a:srgbClr val="FFFFFF"/>
                </a:solidFill>
                <a:latin typeface="Oswald Bold"/>
                <a:cs typeface="Oswald Bold"/>
              </a:rPr>
              <a:t>Zucker</a:t>
            </a:r>
            <a:r>
              <a:rPr lang="en-US" b="1" dirty="0">
                <a:solidFill>
                  <a:srgbClr val="FFFFFF"/>
                </a:solidFill>
                <a:latin typeface="Oswald Bold"/>
                <a:cs typeface="Oswald Bold"/>
              </a:rPr>
              <a:t>, DAX,GBP,GBPUSD)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denselben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Oswald Bold"/>
                <a:cs typeface="Oswald Bold"/>
              </a:rPr>
              <a:t>Prozentsatz</a:t>
            </a:r>
            <a:r>
              <a:rPr lang="en-US" b="1" dirty="0" smtClean="0">
                <a:solidFill>
                  <a:srgbClr val="FF0000"/>
                </a:solidFill>
                <a:latin typeface="Oswald Bold"/>
                <a:cs typeface="Oswald Bold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Oswald Bold"/>
                <a:cs typeface="Oswald Bold"/>
              </a:rPr>
              <a:t>an </a:t>
            </a:r>
            <a:r>
              <a:rPr lang="en-US" b="1" dirty="0" err="1">
                <a:solidFill>
                  <a:srgbClr val="FF0000"/>
                </a:solidFill>
                <a:latin typeface="Oswald Bold"/>
                <a:cs typeface="Oswald Bold"/>
              </a:rPr>
              <a:t>Gewinn</a:t>
            </a:r>
            <a:r>
              <a:rPr lang="en-US" b="1" dirty="0">
                <a:solidFill>
                  <a:srgbClr val="FF0000"/>
                </a:solidFill>
                <a:latin typeface="Oswald Bold"/>
                <a:cs typeface="Oswald Bold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swald Bold"/>
                <a:cs typeface="Oswald Bold"/>
              </a:rPr>
              <a:t>geben</a:t>
            </a:r>
            <a:r>
              <a:rPr lang="en-US" b="1" dirty="0">
                <a:solidFill>
                  <a:srgbClr val="FF0000"/>
                </a:solidFill>
                <a:latin typeface="Oswald Bold"/>
                <a:cs typeface="Oswald Bold"/>
              </a:rPr>
              <a:t>.</a:t>
            </a:r>
          </a:p>
          <a:p>
            <a:endParaRPr lang="en-US" b="1" dirty="0">
              <a:solidFill>
                <a:srgbClr val="FF0000"/>
              </a:solidFill>
              <a:latin typeface="Oswald Bold"/>
              <a:cs typeface="Oswald Bold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In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unserem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Beispiel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auf der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rechten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Seite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machen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Gold, JPYUSD und FTSE den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gleichen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Gewinn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von 40% (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türkis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), das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gibt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für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Gesamtgewinn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von 40%.</a:t>
            </a:r>
          </a:p>
          <a:p>
            <a:endParaRPr lang="en-US" b="1" dirty="0">
              <a:solidFill>
                <a:srgbClr val="FFFFFF"/>
              </a:solidFill>
              <a:latin typeface="Oswald Bold"/>
              <a:cs typeface="Oswald Bold"/>
            </a:endParaRPr>
          </a:p>
          <a:p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Hätten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die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drei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Werte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unterschiedliche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Gewinne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erzielt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,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zum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Beispiel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10%, 60% und 80%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hätten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keinen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Gewinn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Oswald Bold"/>
                <a:cs typeface="Oswald Bold"/>
              </a:rPr>
              <a:t>erzielt</a:t>
            </a:r>
            <a:r>
              <a:rPr lang="en-US" b="1" dirty="0" smtClean="0">
                <a:solidFill>
                  <a:srgbClr val="FFFFFF"/>
                </a:solidFill>
                <a:latin typeface="Oswald Bold"/>
                <a:cs typeface="Oswald Bold"/>
              </a:rPr>
              <a:t>.</a:t>
            </a:r>
            <a:endParaRPr lang="en-US" b="1" dirty="0">
              <a:solidFill>
                <a:srgbClr val="FF0000"/>
              </a:solidFill>
              <a:latin typeface="Oswald Bold"/>
              <a:cs typeface="Oswal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3" y="4315610"/>
            <a:ext cx="1786132" cy="24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43" y="532990"/>
            <a:ext cx="496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Eine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Marktphase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059" y="1240876"/>
            <a:ext cx="7725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können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die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Anzahl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der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Anteile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einstellen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mit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denen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h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andeln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wollen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und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anschliessend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einen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Kauf</a:t>
            </a:r>
            <a:r>
              <a:rPr lang="en-US" dirty="0" smtClean="0">
                <a:solidFill>
                  <a:srgbClr val="FFFFFF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tätigen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Nachdem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den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Kauf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getätigt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haben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können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den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abgebildeten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Preiskurven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die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Marktgrössen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VIX, 3 month TED spread  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und 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Crude Oil (</a:t>
            </a:r>
            <a:r>
              <a:rPr lang="en-US" dirty="0" err="1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drei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Risikoindikatoren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entnehmen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Diese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Indikatoren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helfen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Ihnen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das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Börsenklima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zu</a:t>
            </a:r>
            <a:r>
              <a:rPr lang="en-US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verfolgen</a:t>
            </a:r>
            <a:r>
              <a:rPr lang="en-US" dirty="0" smtClean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.</a:t>
            </a:r>
            <a:endParaRPr lang="en-US" dirty="0">
              <a:solidFill>
                <a:schemeClr val="bg1"/>
              </a:solidFill>
              <a:latin typeface="Oswald" charset="0"/>
              <a:ea typeface="Oswald" charset="0"/>
              <a:cs typeface="Oswa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718204"/>
            <a:ext cx="6454585" cy="40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42" y="532990"/>
            <a:ext cx="496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Aktiensplit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514" y="4887375"/>
            <a:ext cx="774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erhalten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manchmal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die Option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ihr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>
                <a:solidFill>
                  <a:srgbClr val="FFFFFF"/>
                </a:solidFill>
                <a:latin typeface="Oswald Bold"/>
                <a:cs typeface="Oswald Bold"/>
              </a:rPr>
              <a:t>P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ortfolio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splitten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, um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sehen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ob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so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genannten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Aktiensplit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gibt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Aktiensplit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ist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im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Grunde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Verdoppeln</a:t>
            </a:r>
            <a:r>
              <a:rPr lang="en-US" dirty="0" err="1">
                <a:solidFill>
                  <a:srgbClr val="FFFFFF"/>
                </a:solidFill>
                <a:latin typeface="Oswald Bold"/>
                <a:cs typeface="Oswald Bold"/>
              </a:rPr>
              <a:t>-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oder</a:t>
            </a:r>
            <a:r>
              <a:rPr lang="en-US" dirty="0" err="1">
                <a:solidFill>
                  <a:srgbClr val="FFFFFF"/>
                </a:solidFill>
                <a:latin typeface="Oswald Bold"/>
                <a:cs typeface="Oswald Bold"/>
              </a:rPr>
              <a:t>-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Nichts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Option. 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Gibt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einen</a:t>
            </a:r>
            <a:r>
              <a:rPr lang="en-US" dirty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Aktiensplit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erhalten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doppelten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Gewinn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gibt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keinen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Stock </a:t>
            </a:r>
            <a:r>
              <a:rPr lang="en-US" dirty="0">
                <a:solidFill>
                  <a:srgbClr val="FFFFFF"/>
                </a:solidFill>
                <a:latin typeface="Oswald Bold"/>
                <a:cs typeface="Oswald Bold"/>
              </a:rPr>
              <a:t>S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plit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verlieren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Ihren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Gewinn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. 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57" y="1405287"/>
            <a:ext cx="5308285" cy="33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42" y="1860069"/>
            <a:ext cx="496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für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514" y="2567955"/>
            <a:ext cx="77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Wir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gehen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nun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Schritt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für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Schritt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durch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das Spiel...</a:t>
            </a:r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382015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7" y="2126982"/>
            <a:ext cx="6454585" cy="4034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275" y="179047"/>
            <a:ext cx="702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CC66"/>
                </a:solidFill>
                <a:latin typeface="Oswald Bold"/>
                <a:cs typeface="Oswald Bold"/>
              </a:rPr>
              <a:t>Schritt</a:t>
            </a:r>
            <a:r>
              <a:rPr lang="en-US" sz="4000" dirty="0">
                <a:solidFill>
                  <a:srgbClr val="FFCC66"/>
                </a:solidFill>
                <a:latin typeface="Oswald Bold"/>
                <a:cs typeface="Oswald Bold"/>
              </a:rPr>
              <a:t> </a:t>
            </a:r>
            <a:r>
              <a:rPr lang="en-US" sz="4000" dirty="0" smtClean="0">
                <a:solidFill>
                  <a:srgbClr val="FFCC66"/>
                </a:solidFill>
                <a:latin typeface="Oswald Bold"/>
                <a:cs typeface="Oswald Bold"/>
              </a:rPr>
              <a:t>1: </a:t>
            </a:r>
            <a:r>
              <a:rPr lang="en-US" sz="4000" dirty="0" err="1" smtClean="0">
                <a:solidFill>
                  <a:srgbClr val="FFCC66"/>
                </a:solidFill>
                <a:latin typeface="Oswald Bold"/>
                <a:cs typeface="Oswald Bold"/>
              </a:rPr>
              <a:t>Vorhersage</a:t>
            </a:r>
            <a:endParaRPr lang="en-US" sz="4000" dirty="0">
              <a:solidFill>
                <a:srgbClr val="FFCC66"/>
              </a:solidFill>
              <a:latin typeface="Oswald Bold"/>
              <a:cs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422" y="782200"/>
            <a:ext cx="8831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Zu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Beginn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jeder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Marktphase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sollen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Sie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eine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Vorhersage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über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den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erwarteten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swald Bold"/>
                <a:cs typeface="Oswald Bold"/>
              </a:rPr>
              <a:t>Gewinn</a:t>
            </a:r>
            <a:r>
              <a:rPr lang="en-US" dirty="0" smtClean="0">
                <a:solidFill>
                  <a:srgbClr val="FFFFFF"/>
                </a:solidFill>
                <a:latin typeface="Oswald Bold"/>
                <a:cs typeface="Oswald Bol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Bold"/>
                <a:cs typeface="Oswald Bold"/>
              </a:rPr>
              <a:t>machen</a:t>
            </a:r>
            <a:r>
              <a:rPr lang="en-US" dirty="0" smtClean="0">
                <a:solidFill>
                  <a:schemeClr val="bg1"/>
                </a:solidFill>
                <a:latin typeface="Oswald Bold"/>
                <a:cs typeface="Oswald Bold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Wenn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Gewinnprozent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swald Regular"/>
                <a:cs typeface="Oswald Regular"/>
              </a:rPr>
              <a:t>richtig</a:t>
            </a:r>
            <a:r>
              <a:rPr lang="en-US" dirty="0" smtClean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vorhergesagt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haben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erhalten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 Regular"/>
                <a:cs typeface="Oswald Regular"/>
              </a:rPr>
              <a:t>einen</a:t>
            </a:r>
            <a:r>
              <a:rPr lang="en-US" dirty="0">
                <a:solidFill>
                  <a:schemeClr val="bg1"/>
                </a:solidFill>
                <a:latin typeface="Oswald Regular"/>
                <a:cs typeface="Oswald Regular"/>
              </a:rPr>
              <a:t> 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Bonus von 200 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Extrapunkten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Wenn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falsch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vorhergesagt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haben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verlieren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200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unkte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gewinnen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normale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Gewinnmenge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auch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wenn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die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Vorhersage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falsch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ist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, minus  die Strafe (-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200 </a:t>
            </a:r>
            <a:r>
              <a:rPr lang="en-US" dirty="0" err="1" smtClean="0">
                <a:solidFill>
                  <a:srgbClr val="FFFFFF"/>
                </a:solidFill>
                <a:latin typeface="Oswald Regular"/>
                <a:cs typeface="Oswald Regular"/>
              </a:rPr>
              <a:t>Punkte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) 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für die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falsche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Vorhersage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Ihre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W</a:t>
            </a:r>
            <a:r>
              <a:rPr lang="en-US" dirty="0" smtClean="0">
                <a:solidFill>
                  <a:srgbClr val="FFFFFF"/>
                </a:solidFill>
                <a:latin typeface="Oswald Regular"/>
                <a:cs typeface="Oswald Regular"/>
              </a:rPr>
              <a:t>ahl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können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Sie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mit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den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Knöpfen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 der Response Box </a:t>
            </a:r>
            <a:r>
              <a:rPr lang="en-US" dirty="0" err="1">
                <a:solidFill>
                  <a:srgbClr val="FFFFFF"/>
                </a:solidFill>
                <a:latin typeface="Oswald Regular"/>
                <a:cs typeface="Oswald Regular"/>
              </a:rPr>
              <a:t>treffen</a:t>
            </a:r>
            <a:r>
              <a:rPr lang="en-US" dirty="0">
                <a:solidFill>
                  <a:srgbClr val="FFFFFF"/>
                </a:solidFill>
                <a:latin typeface="Oswald Regular"/>
                <a:cs typeface="Oswald Regular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Oswald Regular"/>
              <a:cs typeface="Oswald Regular"/>
            </a:endParaRPr>
          </a:p>
          <a:p>
            <a:endParaRPr lang="en-US" dirty="0">
              <a:solidFill>
                <a:srgbClr val="FFFFFF"/>
              </a:solidFill>
              <a:latin typeface="Oswald Bold"/>
              <a:cs typeface="Oswald Bold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77179" y="3392506"/>
            <a:ext cx="720444" cy="1088830"/>
          </a:xfrm>
          <a:prstGeom prst="straightConnector1">
            <a:avLst/>
          </a:prstGeom>
          <a:ln w="5715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response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82" y="4571949"/>
            <a:ext cx="3242408" cy="20056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6031" y="5828313"/>
            <a:ext cx="221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Vorhersage</a:t>
            </a:r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 </a:t>
            </a:r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ändern</a:t>
            </a:r>
            <a:endParaRPr lang="en-US" sz="2400" dirty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17" name="Straight Arrow Connector 16"/>
          <p:cNvCxnSpPr>
            <a:endCxn id="18" idx="3"/>
          </p:cNvCxnSpPr>
          <p:nvPr/>
        </p:nvCxnSpPr>
        <p:spPr>
          <a:xfrm flipV="1">
            <a:off x="4064000" y="5704422"/>
            <a:ext cx="1059137" cy="679445"/>
          </a:xfrm>
          <a:prstGeom prst="straightConnector1">
            <a:avLst/>
          </a:prstGeom>
          <a:ln w="38100" cmpd="sng">
            <a:solidFill>
              <a:srgbClr val="33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70655" y="5425313"/>
            <a:ext cx="358372" cy="326996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5762" y="5438823"/>
            <a:ext cx="326070" cy="362016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75910" y="4595217"/>
            <a:ext cx="35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bestätigen</a:t>
            </a:r>
            <a:endParaRPr lang="en-US" sz="2400" dirty="0" smtClean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21" name="Straight Arrow Connector 20"/>
          <p:cNvCxnSpPr>
            <a:endCxn id="19" idx="7"/>
          </p:cNvCxnSpPr>
          <p:nvPr/>
        </p:nvCxnSpPr>
        <p:spPr>
          <a:xfrm flipH="1">
            <a:off x="7214080" y="5048526"/>
            <a:ext cx="1046717" cy="443313"/>
          </a:xfrm>
          <a:prstGeom prst="straightConnector1">
            <a:avLst/>
          </a:prstGeom>
          <a:ln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5669" y="3527556"/>
            <a:ext cx="1960703" cy="2380859"/>
          </a:xfrm>
          <a:prstGeom prst="rect">
            <a:avLst/>
          </a:prstGeom>
          <a:noFill/>
          <a:ln w="762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943</Words>
  <Application>Microsoft Macintosh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 Paliwal</dc:creator>
  <cp:lastModifiedBy>Saee Paliwal</cp:lastModifiedBy>
  <cp:revision>117</cp:revision>
  <dcterms:created xsi:type="dcterms:W3CDTF">2015-12-02T22:00:17Z</dcterms:created>
  <dcterms:modified xsi:type="dcterms:W3CDTF">2016-10-10T15:17:48Z</dcterms:modified>
</cp:coreProperties>
</file>