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6" d="100"/>
          <a:sy n="76" d="100"/>
        </p:scale>
        <p:origin x="-216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796CE5-ECF2-FE49-98EB-5BDF1C82ABD4}" type="datetimeFigureOut">
              <a:rPr lang="en-US" smtClean="0"/>
              <a:t>02/12/15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68BC9-9940-CA4A-816D-4C12173879FA}" type="slidenum">
              <a:rPr lang="en-US" smtClean="0"/>
              <a:t>‹#›</a:t>
            </a:fld>
            <a:endParaRPr lang="en-US"/>
          </a:p>
        </p:txBody>
      </p:sp>
    </p:spTree>
    <p:extLst>
      <p:ext uri="{BB962C8B-B14F-4D97-AF65-F5344CB8AC3E}">
        <p14:creationId xmlns:p14="http://schemas.microsoft.com/office/powerpoint/2010/main" val="270015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796CE5-ECF2-FE49-98EB-5BDF1C82ABD4}" type="datetimeFigureOut">
              <a:rPr lang="en-US" smtClean="0"/>
              <a:t>02/12/15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68BC9-9940-CA4A-816D-4C12173879FA}" type="slidenum">
              <a:rPr lang="en-US" smtClean="0"/>
              <a:t>‹#›</a:t>
            </a:fld>
            <a:endParaRPr lang="en-US"/>
          </a:p>
        </p:txBody>
      </p:sp>
    </p:spTree>
    <p:extLst>
      <p:ext uri="{BB962C8B-B14F-4D97-AF65-F5344CB8AC3E}">
        <p14:creationId xmlns:p14="http://schemas.microsoft.com/office/powerpoint/2010/main" val="3175392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796CE5-ECF2-FE49-98EB-5BDF1C82ABD4}" type="datetimeFigureOut">
              <a:rPr lang="en-US" smtClean="0"/>
              <a:t>02/12/15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68BC9-9940-CA4A-816D-4C12173879FA}" type="slidenum">
              <a:rPr lang="en-US" smtClean="0"/>
              <a:t>‹#›</a:t>
            </a:fld>
            <a:endParaRPr lang="en-US"/>
          </a:p>
        </p:txBody>
      </p:sp>
    </p:spTree>
    <p:extLst>
      <p:ext uri="{BB962C8B-B14F-4D97-AF65-F5344CB8AC3E}">
        <p14:creationId xmlns:p14="http://schemas.microsoft.com/office/powerpoint/2010/main" val="114016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796CE5-ECF2-FE49-98EB-5BDF1C82ABD4}" type="datetimeFigureOut">
              <a:rPr lang="en-US" smtClean="0"/>
              <a:t>02/12/15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68BC9-9940-CA4A-816D-4C12173879FA}" type="slidenum">
              <a:rPr lang="en-US" smtClean="0"/>
              <a:t>‹#›</a:t>
            </a:fld>
            <a:endParaRPr lang="en-US"/>
          </a:p>
        </p:txBody>
      </p:sp>
    </p:spTree>
    <p:extLst>
      <p:ext uri="{BB962C8B-B14F-4D97-AF65-F5344CB8AC3E}">
        <p14:creationId xmlns:p14="http://schemas.microsoft.com/office/powerpoint/2010/main" val="126955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796CE5-ECF2-FE49-98EB-5BDF1C82ABD4}" type="datetimeFigureOut">
              <a:rPr lang="en-US" smtClean="0"/>
              <a:t>02/12/15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68BC9-9940-CA4A-816D-4C12173879FA}" type="slidenum">
              <a:rPr lang="en-US" smtClean="0"/>
              <a:t>‹#›</a:t>
            </a:fld>
            <a:endParaRPr lang="en-US"/>
          </a:p>
        </p:txBody>
      </p:sp>
    </p:spTree>
    <p:extLst>
      <p:ext uri="{BB962C8B-B14F-4D97-AF65-F5344CB8AC3E}">
        <p14:creationId xmlns:p14="http://schemas.microsoft.com/office/powerpoint/2010/main" val="34871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796CE5-ECF2-FE49-98EB-5BDF1C82ABD4}" type="datetimeFigureOut">
              <a:rPr lang="en-US" smtClean="0"/>
              <a:t>02/12/15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68BC9-9940-CA4A-816D-4C12173879FA}" type="slidenum">
              <a:rPr lang="en-US" smtClean="0"/>
              <a:t>‹#›</a:t>
            </a:fld>
            <a:endParaRPr lang="en-US"/>
          </a:p>
        </p:txBody>
      </p:sp>
    </p:spTree>
    <p:extLst>
      <p:ext uri="{BB962C8B-B14F-4D97-AF65-F5344CB8AC3E}">
        <p14:creationId xmlns:p14="http://schemas.microsoft.com/office/powerpoint/2010/main" val="297402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796CE5-ECF2-FE49-98EB-5BDF1C82ABD4}" type="datetimeFigureOut">
              <a:rPr lang="en-US" smtClean="0"/>
              <a:t>02/12/15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E68BC9-9940-CA4A-816D-4C12173879FA}" type="slidenum">
              <a:rPr lang="en-US" smtClean="0"/>
              <a:t>‹#›</a:t>
            </a:fld>
            <a:endParaRPr lang="en-US"/>
          </a:p>
        </p:txBody>
      </p:sp>
    </p:spTree>
    <p:extLst>
      <p:ext uri="{BB962C8B-B14F-4D97-AF65-F5344CB8AC3E}">
        <p14:creationId xmlns:p14="http://schemas.microsoft.com/office/powerpoint/2010/main" val="353546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796CE5-ECF2-FE49-98EB-5BDF1C82ABD4}" type="datetimeFigureOut">
              <a:rPr lang="en-US" smtClean="0"/>
              <a:t>02/12/15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E68BC9-9940-CA4A-816D-4C12173879FA}" type="slidenum">
              <a:rPr lang="en-US" smtClean="0"/>
              <a:t>‹#›</a:t>
            </a:fld>
            <a:endParaRPr lang="en-US"/>
          </a:p>
        </p:txBody>
      </p:sp>
    </p:spTree>
    <p:extLst>
      <p:ext uri="{BB962C8B-B14F-4D97-AF65-F5344CB8AC3E}">
        <p14:creationId xmlns:p14="http://schemas.microsoft.com/office/powerpoint/2010/main" val="250972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796CE5-ECF2-FE49-98EB-5BDF1C82ABD4}" type="datetimeFigureOut">
              <a:rPr lang="en-US" smtClean="0"/>
              <a:t>02/12/15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E68BC9-9940-CA4A-816D-4C12173879FA}" type="slidenum">
              <a:rPr lang="en-US" smtClean="0"/>
              <a:t>‹#›</a:t>
            </a:fld>
            <a:endParaRPr lang="en-US"/>
          </a:p>
        </p:txBody>
      </p:sp>
    </p:spTree>
    <p:extLst>
      <p:ext uri="{BB962C8B-B14F-4D97-AF65-F5344CB8AC3E}">
        <p14:creationId xmlns:p14="http://schemas.microsoft.com/office/powerpoint/2010/main" val="224982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796CE5-ECF2-FE49-98EB-5BDF1C82ABD4}" type="datetimeFigureOut">
              <a:rPr lang="en-US" smtClean="0"/>
              <a:t>02/12/15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68BC9-9940-CA4A-816D-4C12173879FA}" type="slidenum">
              <a:rPr lang="en-US" smtClean="0"/>
              <a:t>‹#›</a:t>
            </a:fld>
            <a:endParaRPr lang="en-US"/>
          </a:p>
        </p:txBody>
      </p:sp>
    </p:spTree>
    <p:extLst>
      <p:ext uri="{BB962C8B-B14F-4D97-AF65-F5344CB8AC3E}">
        <p14:creationId xmlns:p14="http://schemas.microsoft.com/office/powerpoint/2010/main" val="238290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796CE5-ECF2-FE49-98EB-5BDF1C82ABD4}" type="datetimeFigureOut">
              <a:rPr lang="en-US" smtClean="0"/>
              <a:t>02/12/15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68BC9-9940-CA4A-816D-4C12173879FA}" type="slidenum">
              <a:rPr lang="en-US" smtClean="0"/>
              <a:t>‹#›</a:t>
            </a:fld>
            <a:endParaRPr lang="en-US"/>
          </a:p>
        </p:txBody>
      </p:sp>
    </p:spTree>
    <p:extLst>
      <p:ext uri="{BB962C8B-B14F-4D97-AF65-F5344CB8AC3E}">
        <p14:creationId xmlns:p14="http://schemas.microsoft.com/office/powerpoint/2010/main" val="10033160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96CE5-ECF2-FE49-98EB-5BDF1C82ABD4}" type="datetimeFigureOut">
              <a:rPr lang="en-US" smtClean="0"/>
              <a:t>02/12/15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68BC9-9940-CA4A-816D-4C12173879FA}" type="slidenum">
              <a:rPr lang="en-US" smtClean="0"/>
              <a:t>‹#›</a:t>
            </a:fld>
            <a:endParaRPr lang="en-US"/>
          </a:p>
        </p:txBody>
      </p:sp>
    </p:spTree>
    <p:extLst>
      <p:ext uri="{BB962C8B-B14F-4D97-AF65-F5344CB8AC3E}">
        <p14:creationId xmlns:p14="http://schemas.microsoft.com/office/powerpoint/2010/main" val="1985894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5" name="Picture 14" descr="newshot.png"/>
          <p:cNvPicPr>
            <a:picLocks noChangeAspect="1"/>
          </p:cNvPicPr>
          <p:nvPr/>
        </p:nvPicPr>
        <p:blipFill rotWithShape="1">
          <a:blip r:embed="rId2">
            <a:extLst>
              <a:ext uri="{28A0092B-C50C-407E-A947-70E740481C1C}">
                <a14:useLocalDpi xmlns:a14="http://schemas.microsoft.com/office/drawing/2010/main" val="0"/>
              </a:ext>
            </a:extLst>
          </a:blip>
          <a:srcRect t="6318"/>
          <a:stretch/>
        </p:blipFill>
        <p:spPr>
          <a:xfrm>
            <a:off x="701778" y="2155808"/>
            <a:ext cx="7803103" cy="4568844"/>
          </a:xfrm>
          <a:prstGeom prst="rect">
            <a:avLst/>
          </a:prstGeom>
        </p:spPr>
      </p:pic>
      <p:sp>
        <p:nvSpPr>
          <p:cNvPr id="4" name="TextBox 3"/>
          <p:cNvSpPr txBox="1"/>
          <p:nvPr/>
        </p:nvSpPr>
        <p:spPr>
          <a:xfrm>
            <a:off x="555642" y="532990"/>
            <a:ext cx="3288495" cy="707886"/>
          </a:xfrm>
          <a:prstGeom prst="rect">
            <a:avLst/>
          </a:prstGeom>
          <a:noFill/>
        </p:spPr>
        <p:txBody>
          <a:bodyPr wrap="square" rtlCol="0">
            <a:spAutoFit/>
          </a:bodyPr>
          <a:lstStyle/>
          <a:p>
            <a:r>
              <a:rPr lang="en-US" sz="4000" dirty="0" smtClean="0">
                <a:solidFill>
                  <a:srgbClr val="FFCC66"/>
                </a:solidFill>
                <a:latin typeface="Oswald Bold"/>
                <a:cs typeface="Oswald Bold"/>
              </a:rPr>
              <a:t>Instructions</a:t>
            </a:r>
            <a:endParaRPr lang="en-US" sz="4000" dirty="0">
              <a:solidFill>
                <a:srgbClr val="FFCC66"/>
              </a:solidFill>
              <a:latin typeface="Oswald Bold"/>
              <a:cs typeface="Oswald Bold"/>
            </a:endParaRPr>
          </a:p>
        </p:txBody>
      </p:sp>
      <p:sp>
        <p:nvSpPr>
          <p:cNvPr id="7" name="TextBox 6"/>
          <p:cNvSpPr txBox="1"/>
          <p:nvPr/>
        </p:nvSpPr>
        <p:spPr>
          <a:xfrm>
            <a:off x="555642" y="1252217"/>
            <a:ext cx="7744972" cy="923330"/>
          </a:xfrm>
          <a:prstGeom prst="rect">
            <a:avLst/>
          </a:prstGeom>
          <a:noFill/>
        </p:spPr>
        <p:txBody>
          <a:bodyPr wrap="square" rtlCol="0">
            <a:spAutoFit/>
          </a:bodyPr>
          <a:lstStyle/>
          <a:p>
            <a:r>
              <a:rPr lang="en-US" dirty="0" smtClean="0">
                <a:solidFill>
                  <a:srgbClr val="FFFFFF"/>
                </a:solidFill>
                <a:latin typeface="Oswald Bold"/>
                <a:cs typeface="Oswald Bold"/>
              </a:rPr>
              <a:t>Welcome to the TNU Trading System! This task is a simulation of a financial market setting. In this task, you will have the opportunity to  trade four possible structured products, buying and selling them over the course of a market session.</a:t>
            </a:r>
            <a:endParaRPr lang="en-US" dirty="0">
              <a:solidFill>
                <a:srgbClr val="FFFFFF"/>
              </a:solidFill>
              <a:latin typeface="Oswald Bold"/>
              <a:cs typeface="Oswald Bold"/>
            </a:endParaRPr>
          </a:p>
        </p:txBody>
      </p:sp>
      <p:cxnSp>
        <p:nvCxnSpPr>
          <p:cNvPr id="10" name="Straight Arrow Connector 9"/>
          <p:cNvCxnSpPr/>
          <p:nvPr/>
        </p:nvCxnSpPr>
        <p:spPr>
          <a:xfrm>
            <a:off x="6146083" y="2175547"/>
            <a:ext cx="578322" cy="1169819"/>
          </a:xfrm>
          <a:prstGeom prst="straightConnector1">
            <a:avLst/>
          </a:prstGeom>
          <a:ln w="28575" cmpd="sng">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6066706" y="2175547"/>
            <a:ext cx="657699" cy="2507965"/>
          </a:xfrm>
          <a:prstGeom prst="straightConnector1">
            <a:avLst/>
          </a:prstGeom>
          <a:ln w="28575" cmpd="sng">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953310" y="2175547"/>
            <a:ext cx="771095" cy="3505905"/>
          </a:xfrm>
          <a:prstGeom prst="straightConnector1">
            <a:avLst/>
          </a:prstGeom>
          <a:ln w="28575" cmpd="sng">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770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55642" y="532990"/>
            <a:ext cx="7200670" cy="707886"/>
          </a:xfrm>
          <a:prstGeom prst="rect">
            <a:avLst/>
          </a:prstGeom>
          <a:noFill/>
        </p:spPr>
        <p:txBody>
          <a:bodyPr wrap="square" rtlCol="0">
            <a:spAutoFit/>
          </a:bodyPr>
          <a:lstStyle/>
          <a:p>
            <a:r>
              <a:rPr lang="en-US" sz="4000" dirty="0" smtClean="0">
                <a:solidFill>
                  <a:srgbClr val="FFCC66"/>
                </a:solidFill>
                <a:latin typeface="Oswald Bold"/>
                <a:cs typeface="Oswald Bold"/>
              </a:rPr>
              <a:t>What is a structured product?</a:t>
            </a:r>
            <a:endParaRPr lang="en-US" sz="4000" dirty="0">
              <a:solidFill>
                <a:srgbClr val="FFCC66"/>
              </a:solidFill>
              <a:latin typeface="Oswald Bold"/>
              <a:cs typeface="Oswald Bold"/>
            </a:endParaRPr>
          </a:p>
        </p:txBody>
      </p:sp>
      <p:sp>
        <p:nvSpPr>
          <p:cNvPr id="7" name="TextBox 6"/>
          <p:cNvSpPr txBox="1"/>
          <p:nvPr/>
        </p:nvSpPr>
        <p:spPr>
          <a:xfrm>
            <a:off x="555642" y="1258738"/>
            <a:ext cx="7744972" cy="646331"/>
          </a:xfrm>
          <a:prstGeom prst="rect">
            <a:avLst/>
          </a:prstGeom>
          <a:noFill/>
        </p:spPr>
        <p:txBody>
          <a:bodyPr wrap="square" rtlCol="0">
            <a:spAutoFit/>
          </a:bodyPr>
          <a:lstStyle/>
          <a:p>
            <a:r>
              <a:rPr lang="en-US" dirty="0" smtClean="0">
                <a:solidFill>
                  <a:srgbClr val="FFFFFF"/>
                </a:solidFill>
                <a:latin typeface="Oswald Bold"/>
                <a:cs typeface="Oswald Bold"/>
              </a:rPr>
              <a:t>A structured product is a financial asset (like a stock) whose price depends on several different financial components.</a:t>
            </a:r>
            <a:endParaRPr lang="en-US" dirty="0">
              <a:solidFill>
                <a:srgbClr val="FFFFFF"/>
              </a:solidFill>
              <a:latin typeface="Oswald Bold"/>
              <a:cs typeface="Oswald Bold"/>
            </a:endParaRPr>
          </a:p>
        </p:txBody>
      </p:sp>
      <p:pic>
        <p:nvPicPr>
          <p:cNvPr id="8" name="Picture 7" descr="trading_task.png"/>
          <p:cNvPicPr>
            <a:picLocks noChangeAspect="1"/>
          </p:cNvPicPr>
          <p:nvPr/>
        </p:nvPicPr>
        <p:blipFill rotWithShape="1">
          <a:blip r:embed="rId2">
            <a:extLst>
              <a:ext uri="{28A0092B-C50C-407E-A947-70E740481C1C}">
                <a14:useLocalDpi xmlns:a14="http://schemas.microsoft.com/office/drawing/2010/main" val="0"/>
              </a:ext>
            </a:extLst>
          </a:blip>
          <a:srcRect l="76672" t="14757" r="4161" b="57902"/>
          <a:stretch/>
        </p:blipFill>
        <p:spPr>
          <a:xfrm>
            <a:off x="725735" y="1888998"/>
            <a:ext cx="2183319" cy="1855066"/>
          </a:xfrm>
          <a:prstGeom prst="rect">
            <a:avLst/>
          </a:prstGeom>
        </p:spPr>
      </p:pic>
      <p:sp>
        <p:nvSpPr>
          <p:cNvPr id="9" name="TextBox 8"/>
          <p:cNvSpPr txBox="1"/>
          <p:nvPr/>
        </p:nvSpPr>
        <p:spPr>
          <a:xfrm>
            <a:off x="3027683" y="2104523"/>
            <a:ext cx="5669819" cy="1200329"/>
          </a:xfrm>
          <a:prstGeom prst="rect">
            <a:avLst/>
          </a:prstGeom>
          <a:noFill/>
        </p:spPr>
        <p:txBody>
          <a:bodyPr wrap="square" rtlCol="0">
            <a:spAutoFit/>
          </a:bodyPr>
          <a:lstStyle/>
          <a:p>
            <a:r>
              <a:rPr lang="en-US" dirty="0" smtClean="0">
                <a:solidFill>
                  <a:srgbClr val="FFFFFF"/>
                </a:solidFill>
                <a:latin typeface="Oswald Bold"/>
                <a:cs typeface="Oswald Bold"/>
              </a:rPr>
              <a:t>The price of this product at any given moment, for instance, depends on the price of sugar, the exchange rate between the British pound and the US Dollar (GBPUSD) and the index value of Germany’s DAX index.</a:t>
            </a:r>
            <a:endParaRPr lang="en-US" dirty="0">
              <a:solidFill>
                <a:srgbClr val="FFFFFF"/>
              </a:solidFill>
              <a:latin typeface="Oswald Bold"/>
              <a:cs typeface="Oswald Bold"/>
            </a:endParaRPr>
          </a:p>
        </p:txBody>
      </p:sp>
      <p:pic>
        <p:nvPicPr>
          <p:cNvPr id="2" name="Picture 1" descr="trading_task_tick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5721" y="3440935"/>
            <a:ext cx="4101781" cy="3107055"/>
          </a:xfrm>
          <a:prstGeom prst="rect">
            <a:avLst/>
          </a:prstGeom>
        </p:spPr>
      </p:pic>
      <p:sp>
        <p:nvSpPr>
          <p:cNvPr id="13" name="TextBox 12"/>
          <p:cNvSpPr txBox="1"/>
          <p:nvPr/>
        </p:nvSpPr>
        <p:spPr>
          <a:xfrm>
            <a:off x="508518" y="3661330"/>
            <a:ext cx="4114525" cy="2862323"/>
          </a:xfrm>
          <a:prstGeom prst="rect">
            <a:avLst/>
          </a:prstGeom>
          <a:noFill/>
        </p:spPr>
        <p:txBody>
          <a:bodyPr wrap="square" rtlCol="0">
            <a:spAutoFit/>
          </a:bodyPr>
          <a:lstStyle/>
          <a:p>
            <a:r>
              <a:rPr lang="en-US" dirty="0" smtClean="0">
                <a:solidFill>
                  <a:srgbClr val="FFFFFF"/>
                </a:solidFill>
                <a:latin typeface="Oswald Bold"/>
                <a:cs typeface="Oswald Bold"/>
              </a:rPr>
              <a:t>Trading a structured product works just like a normal stock. You can buy and sell shares, and the price of each share is indicated in the description of the product. For example, each share of KES is 40.--.</a:t>
            </a:r>
          </a:p>
          <a:p>
            <a:endParaRPr lang="en-US" dirty="0">
              <a:solidFill>
                <a:srgbClr val="FFFFFF"/>
              </a:solidFill>
              <a:latin typeface="Oswald Bold"/>
              <a:cs typeface="Oswald Bold"/>
            </a:endParaRPr>
          </a:p>
          <a:p>
            <a:r>
              <a:rPr lang="en-US" dirty="0" smtClean="0">
                <a:solidFill>
                  <a:srgbClr val="FF0000"/>
                </a:solidFill>
                <a:latin typeface="Oswald Bold"/>
                <a:cs typeface="Oswald Bold"/>
              </a:rPr>
              <a:t>IMPORTANT</a:t>
            </a:r>
            <a:r>
              <a:rPr lang="en-US" dirty="0" smtClean="0">
                <a:solidFill>
                  <a:srgbClr val="FFFFFF"/>
                </a:solidFill>
                <a:latin typeface="Oswald Bold"/>
                <a:cs typeface="Oswald Bold"/>
              </a:rPr>
              <a:t>: In these particular products, your investment is only profitable if each of the underlying components achieve the </a:t>
            </a:r>
            <a:r>
              <a:rPr lang="en-US" dirty="0" smtClean="0">
                <a:solidFill>
                  <a:srgbClr val="FF0000"/>
                </a:solidFill>
                <a:latin typeface="Oswald Bold"/>
                <a:cs typeface="Oswald Bold"/>
              </a:rPr>
              <a:t>same percentage return.</a:t>
            </a:r>
            <a:endParaRPr lang="en-US" dirty="0">
              <a:solidFill>
                <a:srgbClr val="FFFFFF"/>
              </a:solidFill>
              <a:latin typeface="Oswald Bold"/>
              <a:cs typeface="Oswald Bold"/>
            </a:endParaRPr>
          </a:p>
        </p:txBody>
      </p:sp>
    </p:spTree>
    <p:extLst>
      <p:ext uri="{BB962C8B-B14F-4D97-AF65-F5344CB8AC3E}">
        <p14:creationId xmlns:p14="http://schemas.microsoft.com/office/powerpoint/2010/main" val="471443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55642" y="532990"/>
            <a:ext cx="4966761" cy="707886"/>
          </a:xfrm>
          <a:prstGeom prst="rect">
            <a:avLst/>
          </a:prstGeom>
          <a:noFill/>
        </p:spPr>
        <p:txBody>
          <a:bodyPr wrap="square" rtlCol="0">
            <a:spAutoFit/>
          </a:bodyPr>
          <a:lstStyle/>
          <a:p>
            <a:r>
              <a:rPr lang="en-US" sz="4000" dirty="0" smtClean="0">
                <a:solidFill>
                  <a:srgbClr val="FFCC66"/>
                </a:solidFill>
                <a:latin typeface="Oswald Bold"/>
                <a:cs typeface="Oswald Bold"/>
              </a:rPr>
              <a:t>The market session</a:t>
            </a:r>
            <a:endParaRPr lang="en-US" sz="4000" dirty="0">
              <a:solidFill>
                <a:srgbClr val="FFCC66"/>
              </a:solidFill>
              <a:latin typeface="Oswald Bold"/>
              <a:cs typeface="Oswald Bold"/>
            </a:endParaRPr>
          </a:p>
        </p:txBody>
      </p:sp>
      <p:sp>
        <p:nvSpPr>
          <p:cNvPr id="7" name="TextBox 6"/>
          <p:cNvSpPr txBox="1"/>
          <p:nvPr/>
        </p:nvSpPr>
        <p:spPr>
          <a:xfrm>
            <a:off x="555643" y="1292162"/>
            <a:ext cx="7744972" cy="923330"/>
          </a:xfrm>
          <a:prstGeom prst="rect">
            <a:avLst/>
          </a:prstGeom>
          <a:noFill/>
        </p:spPr>
        <p:txBody>
          <a:bodyPr wrap="square" rtlCol="0">
            <a:spAutoFit/>
          </a:bodyPr>
          <a:lstStyle/>
          <a:p>
            <a:r>
              <a:rPr lang="en-US" dirty="0" smtClean="0">
                <a:solidFill>
                  <a:srgbClr val="FFFFFF"/>
                </a:solidFill>
                <a:latin typeface="Oswald Bold"/>
                <a:cs typeface="Oswald Bold"/>
              </a:rPr>
              <a:t>In each market session, you will be asked to buy a certain number of shares of a given product. You can change the product you are trading by clicking on these descriptions of the product on the right panel:</a:t>
            </a:r>
            <a:endParaRPr lang="en-US" dirty="0">
              <a:solidFill>
                <a:srgbClr val="FFFFFF"/>
              </a:solidFill>
              <a:latin typeface="Oswald Bold"/>
              <a:cs typeface="Oswald Bold"/>
            </a:endParaRPr>
          </a:p>
        </p:txBody>
      </p:sp>
      <p:pic>
        <p:nvPicPr>
          <p:cNvPr id="10" name="Picture 9" descr="trading_task.png"/>
          <p:cNvPicPr>
            <a:picLocks noChangeAspect="1"/>
          </p:cNvPicPr>
          <p:nvPr/>
        </p:nvPicPr>
        <p:blipFill rotWithShape="1">
          <a:blip r:embed="rId2">
            <a:extLst>
              <a:ext uri="{28A0092B-C50C-407E-A947-70E740481C1C}">
                <a14:useLocalDpi xmlns:a14="http://schemas.microsoft.com/office/drawing/2010/main" val="0"/>
              </a:ext>
            </a:extLst>
          </a:blip>
          <a:srcRect l="29123" t="62904" r="27340" b="1923"/>
          <a:stretch/>
        </p:blipFill>
        <p:spPr>
          <a:xfrm>
            <a:off x="555642" y="2303405"/>
            <a:ext cx="3283598" cy="1580244"/>
          </a:xfrm>
          <a:prstGeom prst="rect">
            <a:avLst/>
          </a:prstGeom>
        </p:spPr>
      </p:pic>
      <p:grpSp>
        <p:nvGrpSpPr>
          <p:cNvPr id="3" name="Group 2"/>
          <p:cNvGrpSpPr/>
          <p:nvPr/>
        </p:nvGrpSpPr>
        <p:grpSpPr>
          <a:xfrm>
            <a:off x="4052350" y="2215492"/>
            <a:ext cx="4740222" cy="1535800"/>
            <a:chOff x="2367571" y="2301403"/>
            <a:chExt cx="4740222" cy="1535800"/>
          </a:xfrm>
        </p:grpSpPr>
        <p:pic>
          <p:nvPicPr>
            <p:cNvPr id="11" name="Picture 10" descr="trading_task.png"/>
            <p:cNvPicPr>
              <a:picLocks noChangeAspect="1"/>
            </p:cNvPicPr>
            <p:nvPr/>
          </p:nvPicPr>
          <p:blipFill rotWithShape="1">
            <a:blip r:embed="rId2">
              <a:extLst>
                <a:ext uri="{28A0092B-C50C-407E-A947-70E740481C1C}">
                  <a14:useLocalDpi xmlns:a14="http://schemas.microsoft.com/office/drawing/2010/main" val="0"/>
                </a:ext>
              </a:extLst>
            </a:blip>
            <a:srcRect l="77712" t="69264" r="4904" b="4168"/>
            <a:stretch/>
          </p:blipFill>
          <p:spPr>
            <a:xfrm>
              <a:off x="5452491" y="2330377"/>
              <a:ext cx="1655302" cy="1506826"/>
            </a:xfrm>
            <a:prstGeom prst="rect">
              <a:avLst/>
            </a:prstGeom>
          </p:spPr>
        </p:pic>
        <p:pic>
          <p:nvPicPr>
            <p:cNvPr id="12" name="Picture 11" descr="trading_task.png"/>
            <p:cNvPicPr>
              <a:picLocks noChangeAspect="1"/>
            </p:cNvPicPr>
            <p:nvPr/>
          </p:nvPicPr>
          <p:blipFill rotWithShape="1">
            <a:blip r:embed="rId2">
              <a:extLst>
                <a:ext uri="{28A0092B-C50C-407E-A947-70E740481C1C}">
                  <a14:useLocalDpi xmlns:a14="http://schemas.microsoft.com/office/drawing/2010/main" val="0"/>
                </a:ext>
              </a:extLst>
            </a:blip>
            <a:srcRect l="77712" t="42448" r="4904" b="30735"/>
            <a:stretch/>
          </p:blipFill>
          <p:spPr>
            <a:xfrm>
              <a:off x="3927764" y="2301403"/>
              <a:ext cx="1655302" cy="1520978"/>
            </a:xfrm>
            <a:prstGeom prst="rect">
              <a:avLst/>
            </a:prstGeom>
          </p:spPr>
        </p:pic>
        <p:pic>
          <p:nvPicPr>
            <p:cNvPr id="14" name="Picture 13" descr="trading_task.png"/>
            <p:cNvPicPr>
              <a:picLocks noChangeAspect="1"/>
            </p:cNvPicPr>
            <p:nvPr/>
          </p:nvPicPr>
          <p:blipFill rotWithShape="1">
            <a:blip r:embed="rId2">
              <a:extLst>
                <a:ext uri="{28A0092B-C50C-407E-A947-70E740481C1C}">
                  <a14:useLocalDpi xmlns:a14="http://schemas.microsoft.com/office/drawing/2010/main" val="0"/>
                </a:ext>
              </a:extLst>
            </a:blip>
            <a:srcRect l="77712" t="17003" r="4904" b="57552"/>
            <a:stretch/>
          </p:blipFill>
          <p:spPr>
            <a:xfrm>
              <a:off x="2367571" y="2355892"/>
              <a:ext cx="1655302" cy="1443158"/>
            </a:xfrm>
            <a:prstGeom prst="rect">
              <a:avLst/>
            </a:prstGeom>
          </p:spPr>
        </p:pic>
      </p:grpSp>
      <p:sp>
        <p:nvSpPr>
          <p:cNvPr id="15" name="TextBox 14"/>
          <p:cNvSpPr txBox="1"/>
          <p:nvPr/>
        </p:nvSpPr>
        <p:spPr>
          <a:xfrm>
            <a:off x="538932" y="4251321"/>
            <a:ext cx="4188159" cy="2031325"/>
          </a:xfrm>
          <a:prstGeom prst="rect">
            <a:avLst/>
          </a:prstGeom>
          <a:noFill/>
        </p:spPr>
        <p:txBody>
          <a:bodyPr wrap="square" rtlCol="0">
            <a:spAutoFit/>
          </a:bodyPr>
          <a:lstStyle/>
          <a:p>
            <a:r>
              <a:rPr lang="en-US" dirty="0" smtClean="0">
                <a:solidFill>
                  <a:srgbClr val="FFFFFF"/>
                </a:solidFill>
                <a:latin typeface="Oswald Bold"/>
                <a:cs typeface="Oswald Bold"/>
              </a:rPr>
              <a:t>You will then place your order buy clicking ‘buy’ and sell your order by clicking  ‘sell’ (panel above). After placing your order (pressing Buy) you will see the prices of the three underlying assets change as the market session progresses. You can sell your shares at </a:t>
            </a:r>
            <a:r>
              <a:rPr lang="en-US" dirty="0" smtClean="0">
                <a:solidFill>
                  <a:srgbClr val="FF0000"/>
                </a:solidFill>
                <a:latin typeface="Oswald Bold"/>
                <a:cs typeface="Oswald Bold"/>
              </a:rPr>
              <a:t>any point in the market session. </a:t>
            </a:r>
            <a:endParaRPr lang="en-US" dirty="0">
              <a:solidFill>
                <a:srgbClr val="FFFFFF"/>
              </a:solidFill>
              <a:latin typeface="Oswald Bold"/>
              <a:cs typeface="Oswald Bold"/>
            </a:endParaRPr>
          </a:p>
        </p:txBody>
      </p:sp>
      <p:pic>
        <p:nvPicPr>
          <p:cNvPr id="5" name="Picture 4" descr="chart.png"/>
          <p:cNvPicPr>
            <a:picLocks noChangeAspect="1"/>
          </p:cNvPicPr>
          <p:nvPr/>
        </p:nvPicPr>
        <p:blipFill rotWithShape="1">
          <a:blip r:embed="rId3">
            <a:extLst>
              <a:ext uri="{28A0092B-C50C-407E-A947-70E740481C1C}">
                <a14:useLocalDpi xmlns:a14="http://schemas.microsoft.com/office/drawing/2010/main" val="0"/>
              </a:ext>
            </a:extLst>
          </a:blip>
          <a:srcRect l="25034" t="6318" r="23436" b="34907"/>
          <a:stretch/>
        </p:blipFill>
        <p:spPr>
          <a:xfrm>
            <a:off x="4777218" y="3763000"/>
            <a:ext cx="3863933" cy="2754499"/>
          </a:xfrm>
          <a:prstGeom prst="rect">
            <a:avLst/>
          </a:prstGeom>
        </p:spPr>
      </p:pic>
    </p:spTree>
    <p:extLst>
      <p:ext uri="{BB962C8B-B14F-4D97-AF65-F5344CB8AC3E}">
        <p14:creationId xmlns:p14="http://schemas.microsoft.com/office/powerpoint/2010/main" val="3919870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55642" y="532990"/>
            <a:ext cx="4966761" cy="707886"/>
          </a:xfrm>
          <a:prstGeom prst="rect">
            <a:avLst/>
          </a:prstGeom>
          <a:noFill/>
        </p:spPr>
        <p:txBody>
          <a:bodyPr wrap="square" rtlCol="0">
            <a:spAutoFit/>
          </a:bodyPr>
          <a:lstStyle/>
          <a:p>
            <a:r>
              <a:rPr lang="en-US" sz="4000" dirty="0" smtClean="0">
                <a:solidFill>
                  <a:srgbClr val="FFCC66"/>
                </a:solidFill>
                <a:latin typeface="Oswald Bold"/>
                <a:cs typeface="Oswald Bold"/>
              </a:rPr>
              <a:t>Return on investment</a:t>
            </a:r>
            <a:endParaRPr lang="en-US" sz="4000" dirty="0">
              <a:solidFill>
                <a:srgbClr val="FFCC66"/>
              </a:solidFill>
              <a:latin typeface="Oswald Bold"/>
              <a:cs typeface="Oswald Bold"/>
            </a:endParaRPr>
          </a:p>
        </p:txBody>
      </p:sp>
      <p:pic>
        <p:nvPicPr>
          <p:cNvPr id="5" name="Picture 4" descr="chart.png"/>
          <p:cNvPicPr>
            <a:picLocks noChangeAspect="1"/>
          </p:cNvPicPr>
          <p:nvPr/>
        </p:nvPicPr>
        <p:blipFill rotWithShape="1">
          <a:blip r:embed="rId2">
            <a:extLst>
              <a:ext uri="{28A0092B-C50C-407E-A947-70E740481C1C}">
                <a14:useLocalDpi xmlns:a14="http://schemas.microsoft.com/office/drawing/2010/main" val="0"/>
              </a:ext>
            </a:extLst>
          </a:blip>
          <a:srcRect l="25034" t="6318" r="23436" b="34907"/>
          <a:stretch/>
        </p:blipFill>
        <p:spPr>
          <a:xfrm>
            <a:off x="4766311" y="1204853"/>
            <a:ext cx="2840462" cy="2024893"/>
          </a:xfrm>
          <a:prstGeom prst="rect">
            <a:avLst/>
          </a:prstGeom>
        </p:spPr>
      </p:pic>
      <p:pic>
        <p:nvPicPr>
          <p:cNvPr id="2" name="Picture 1" descr="win.png"/>
          <p:cNvPicPr>
            <a:picLocks noChangeAspect="1"/>
          </p:cNvPicPr>
          <p:nvPr/>
        </p:nvPicPr>
        <p:blipFill rotWithShape="1">
          <a:blip r:embed="rId3">
            <a:extLst>
              <a:ext uri="{28A0092B-C50C-407E-A947-70E740481C1C}">
                <a14:useLocalDpi xmlns:a14="http://schemas.microsoft.com/office/drawing/2010/main" val="0"/>
              </a:ext>
            </a:extLst>
          </a:blip>
          <a:srcRect l="24121" t="5491" r="24166" b="34907"/>
          <a:stretch/>
        </p:blipFill>
        <p:spPr>
          <a:xfrm>
            <a:off x="1102883" y="3009048"/>
            <a:ext cx="2840462" cy="2046109"/>
          </a:xfrm>
          <a:prstGeom prst="rect">
            <a:avLst/>
          </a:prstGeom>
        </p:spPr>
      </p:pic>
      <p:sp>
        <p:nvSpPr>
          <p:cNvPr id="13" name="TextBox 12"/>
          <p:cNvSpPr txBox="1"/>
          <p:nvPr/>
        </p:nvSpPr>
        <p:spPr>
          <a:xfrm>
            <a:off x="1127936" y="1839681"/>
            <a:ext cx="3074456" cy="646331"/>
          </a:xfrm>
          <a:prstGeom prst="rect">
            <a:avLst/>
          </a:prstGeom>
          <a:noFill/>
        </p:spPr>
        <p:txBody>
          <a:bodyPr wrap="square" rtlCol="0">
            <a:spAutoFit/>
          </a:bodyPr>
          <a:lstStyle/>
          <a:p>
            <a:r>
              <a:rPr lang="en-US" dirty="0" smtClean="0">
                <a:solidFill>
                  <a:srgbClr val="FFFFFF"/>
                </a:solidFill>
                <a:latin typeface="Oswald Bold"/>
                <a:cs typeface="Oswald Bold"/>
              </a:rPr>
              <a:t>This combination would result in no return on investment.</a:t>
            </a:r>
            <a:endParaRPr lang="en-US" dirty="0">
              <a:solidFill>
                <a:srgbClr val="FFFFFF"/>
              </a:solidFill>
              <a:latin typeface="Oswald Bold"/>
              <a:cs typeface="Oswald Bold"/>
            </a:endParaRPr>
          </a:p>
        </p:txBody>
      </p:sp>
      <p:sp>
        <p:nvSpPr>
          <p:cNvPr id="16" name="TextBox 15"/>
          <p:cNvSpPr txBox="1"/>
          <p:nvPr/>
        </p:nvSpPr>
        <p:spPr>
          <a:xfrm>
            <a:off x="4757967" y="3453750"/>
            <a:ext cx="3074456" cy="1200329"/>
          </a:xfrm>
          <a:prstGeom prst="rect">
            <a:avLst/>
          </a:prstGeom>
          <a:noFill/>
        </p:spPr>
        <p:txBody>
          <a:bodyPr wrap="square" rtlCol="0">
            <a:spAutoFit/>
          </a:bodyPr>
          <a:lstStyle/>
          <a:p>
            <a:r>
              <a:rPr lang="en-US" dirty="0" smtClean="0">
                <a:solidFill>
                  <a:srgbClr val="FFFFFF"/>
                </a:solidFill>
                <a:latin typeface="Oswald Bold"/>
                <a:cs typeface="Oswald Bold"/>
              </a:rPr>
              <a:t>This combination would result in a return on investment proportional to the level of increase of each asset</a:t>
            </a:r>
            <a:endParaRPr lang="en-US" dirty="0">
              <a:solidFill>
                <a:srgbClr val="FFFFFF"/>
              </a:solidFill>
              <a:latin typeface="Oswald Bold"/>
              <a:cs typeface="Oswald Bold"/>
            </a:endParaRPr>
          </a:p>
        </p:txBody>
      </p:sp>
      <p:pic>
        <p:nvPicPr>
          <p:cNvPr id="17" name="Picture 16" descr="earnings_report.png"/>
          <p:cNvPicPr>
            <a:picLocks noChangeAspect="1"/>
          </p:cNvPicPr>
          <p:nvPr/>
        </p:nvPicPr>
        <p:blipFill rotWithShape="1">
          <a:blip r:embed="rId4">
            <a:extLst>
              <a:ext uri="{28A0092B-C50C-407E-A947-70E740481C1C}">
                <a14:useLocalDpi xmlns:a14="http://schemas.microsoft.com/office/drawing/2010/main" val="0"/>
              </a:ext>
            </a:extLst>
          </a:blip>
          <a:srcRect l="24669" t="5553" r="23983" b="33917"/>
          <a:stretch/>
        </p:blipFill>
        <p:spPr>
          <a:xfrm>
            <a:off x="4757967" y="4654079"/>
            <a:ext cx="2840462" cy="2092759"/>
          </a:xfrm>
          <a:prstGeom prst="rect">
            <a:avLst/>
          </a:prstGeom>
        </p:spPr>
      </p:pic>
      <p:sp>
        <p:nvSpPr>
          <p:cNvPr id="18" name="TextBox 17"/>
          <p:cNvSpPr txBox="1"/>
          <p:nvPr/>
        </p:nvSpPr>
        <p:spPr>
          <a:xfrm>
            <a:off x="1102883" y="5357520"/>
            <a:ext cx="3074456" cy="923330"/>
          </a:xfrm>
          <a:prstGeom prst="rect">
            <a:avLst/>
          </a:prstGeom>
          <a:noFill/>
        </p:spPr>
        <p:txBody>
          <a:bodyPr wrap="square" rtlCol="0">
            <a:spAutoFit/>
          </a:bodyPr>
          <a:lstStyle/>
          <a:p>
            <a:r>
              <a:rPr lang="en-US" dirty="0" smtClean="0">
                <a:solidFill>
                  <a:srgbClr val="FFFFFF"/>
                </a:solidFill>
                <a:latin typeface="Oswald Bold"/>
                <a:cs typeface="Oswald Bold"/>
              </a:rPr>
              <a:t>After each win, an earnings report comes up to inform you of your wins.</a:t>
            </a:r>
            <a:endParaRPr lang="en-US" dirty="0">
              <a:solidFill>
                <a:srgbClr val="FFFFFF"/>
              </a:solidFill>
              <a:latin typeface="Oswald Bold"/>
              <a:cs typeface="Oswald Bold"/>
            </a:endParaRPr>
          </a:p>
        </p:txBody>
      </p:sp>
      <p:cxnSp>
        <p:nvCxnSpPr>
          <p:cNvPr id="22" name="Straight Arrow Connector 21"/>
          <p:cNvCxnSpPr>
            <a:stCxn id="16" idx="1"/>
          </p:cNvCxnSpPr>
          <p:nvPr/>
        </p:nvCxnSpPr>
        <p:spPr>
          <a:xfrm flipH="1">
            <a:off x="4202392" y="4053915"/>
            <a:ext cx="555575" cy="6990"/>
          </a:xfrm>
          <a:prstGeom prst="straightConnector1">
            <a:avLst/>
          </a:prstGeom>
          <a:ln w="28575" cmpd="sng">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8" idx="3"/>
          </p:cNvCxnSpPr>
          <p:nvPr/>
        </p:nvCxnSpPr>
        <p:spPr>
          <a:xfrm>
            <a:off x="4177339" y="5819185"/>
            <a:ext cx="580628" cy="13144"/>
          </a:xfrm>
          <a:prstGeom prst="straightConnector1">
            <a:avLst/>
          </a:prstGeom>
          <a:ln w="28575" cmpd="sng">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4177339" y="2008953"/>
            <a:ext cx="580628" cy="13144"/>
          </a:xfrm>
          <a:prstGeom prst="straightConnector1">
            <a:avLst/>
          </a:prstGeom>
          <a:ln w="28575" cmpd="sng">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144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55642" y="532990"/>
            <a:ext cx="4966761" cy="707886"/>
          </a:xfrm>
          <a:prstGeom prst="rect">
            <a:avLst/>
          </a:prstGeom>
          <a:noFill/>
        </p:spPr>
        <p:txBody>
          <a:bodyPr wrap="square" rtlCol="0">
            <a:spAutoFit/>
          </a:bodyPr>
          <a:lstStyle/>
          <a:p>
            <a:r>
              <a:rPr lang="en-US" sz="4000" dirty="0" smtClean="0">
                <a:solidFill>
                  <a:srgbClr val="FFCC66"/>
                </a:solidFill>
                <a:latin typeface="Oswald Bold"/>
                <a:cs typeface="Oswald Bold"/>
              </a:rPr>
              <a:t>Stock split</a:t>
            </a:r>
            <a:endParaRPr lang="en-US" sz="4000" dirty="0">
              <a:solidFill>
                <a:srgbClr val="FFCC66"/>
              </a:solidFill>
              <a:latin typeface="Oswald Bold"/>
              <a:cs typeface="Oswald Bold"/>
            </a:endParaRPr>
          </a:p>
        </p:txBody>
      </p:sp>
      <p:pic>
        <p:nvPicPr>
          <p:cNvPr id="2" name="Picture 1" descr="stock_split.png"/>
          <p:cNvPicPr>
            <a:picLocks noChangeAspect="1"/>
          </p:cNvPicPr>
          <p:nvPr/>
        </p:nvPicPr>
        <p:blipFill rotWithShape="1">
          <a:blip r:embed="rId2">
            <a:extLst>
              <a:ext uri="{28A0092B-C50C-407E-A947-70E740481C1C}">
                <a14:useLocalDpi xmlns:a14="http://schemas.microsoft.com/office/drawing/2010/main" val="0"/>
              </a:ext>
            </a:extLst>
          </a:blip>
          <a:srcRect l="10756" t="11164" r="10179"/>
          <a:stretch/>
        </p:blipFill>
        <p:spPr>
          <a:xfrm>
            <a:off x="2322550" y="1487327"/>
            <a:ext cx="4544849" cy="3191557"/>
          </a:xfrm>
          <a:prstGeom prst="rect">
            <a:avLst/>
          </a:prstGeom>
        </p:spPr>
      </p:pic>
      <p:sp>
        <p:nvSpPr>
          <p:cNvPr id="6" name="TextBox 5"/>
          <p:cNvSpPr txBox="1"/>
          <p:nvPr/>
        </p:nvSpPr>
        <p:spPr>
          <a:xfrm>
            <a:off x="699514" y="4887375"/>
            <a:ext cx="7744972" cy="1200329"/>
          </a:xfrm>
          <a:prstGeom prst="rect">
            <a:avLst/>
          </a:prstGeom>
          <a:noFill/>
        </p:spPr>
        <p:txBody>
          <a:bodyPr wrap="square" rtlCol="0">
            <a:spAutoFit/>
          </a:bodyPr>
          <a:lstStyle/>
          <a:p>
            <a:r>
              <a:rPr lang="en-US" dirty="0" smtClean="0">
                <a:solidFill>
                  <a:srgbClr val="FFFFFF"/>
                </a:solidFill>
                <a:latin typeface="Oswald Bold"/>
                <a:cs typeface="Oswald Bold"/>
              </a:rPr>
              <a:t>After certain profitable market sessions, you will be given the option to hold your </a:t>
            </a:r>
            <a:r>
              <a:rPr lang="en-US" dirty="0" err="1" smtClean="0">
                <a:solidFill>
                  <a:srgbClr val="FFFFFF"/>
                </a:solidFill>
                <a:latin typeface="Oswald Bold"/>
                <a:cs typeface="Oswald Bold"/>
              </a:rPr>
              <a:t>porfolio</a:t>
            </a:r>
            <a:r>
              <a:rPr lang="en-US" dirty="0" smtClean="0">
                <a:solidFill>
                  <a:srgbClr val="FFFFFF"/>
                </a:solidFill>
                <a:latin typeface="Oswald Bold"/>
                <a:cs typeface="Oswald Bold"/>
              </a:rPr>
              <a:t> to see if there is a stock split. A stock split is essentially a double-or-nothing option.  If your shares split, you receive double the returns on your investment. If your stock does not split, you lose your gains.</a:t>
            </a:r>
            <a:endParaRPr lang="en-US" dirty="0">
              <a:solidFill>
                <a:srgbClr val="FFFFFF"/>
              </a:solidFill>
              <a:latin typeface="Oswald Bold"/>
              <a:cs typeface="Oswald Bold"/>
            </a:endParaRPr>
          </a:p>
        </p:txBody>
      </p:sp>
    </p:spTree>
    <p:extLst>
      <p:ext uri="{BB962C8B-B14F-4D97-AF65-F5344CB8AC3E}">
        <p14:creationId xmlns:p14="http://schemas.microsoft.com/office/powerpoint/2010/main" val="4271733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55642" y="532990"/>
            <a:ext cx="4966761" cy="707886"/>
          </a:xfrm>
          <a:prstGeom prst="rect">
            <a:avLst/>
          </a:prstGeom>
          <a:noFill/>
        </p:spPr>
        <p:txBody>
          <a:bodyPr wrap="square" rtlCol="0">
            <a:spAutoFit/>
          </a:bodyPr>
          <a:lstStyle/>
          <a:p>
            <a:r>
              <a:rPr lang="en-US" sz="4000" dirty="0" smtClean="0">
                <a:solidFill>
                  <a:srgbClr val="FFCC66"/>
                </a:solidFill>
                <a:latin typeface="Oswald Bold"/>
                <a:cs typeface="Oswald Bold"/>
              </a:rPr>
              <a:t>Liquidate</a:t>
            </a:r>
            <a:endParaRPr lang="en-US" sz="4000" dirty="0">
              <a:solidFill>
                <a:srgbClr val="FFCC66"/>
              </a:solidFill>
              <a:latin typeface="Oswald Bold"/>
              <a:cs typeface="Oswald Bold"/>
            </a:endParaRPr>
          </a:p>
        </p:txBody>
      </p:sp>
      <p:sp>
        <p:nvSpPr>
          <p:cNvPr id="6" name="TextBox 5"/>
          <p:cNvSpPr txBox="1"/>
          <p:nvPr/>
        </p:nvSpPr>
        <p:spPr>
          <a:xfrm>
            <a:off x="3792943" y="2852955"/>
            <a:ext cx="5029409" cy="1200329"/>
          </a:xfrm>
          <a:prstGeom prst="rect">
            <a:avLst/>
          </a:prstGeom>
          <a:noFill/>
        </p:spPr>
        <p:txBody>
          <a:bodyPr wrap="square" rtlCol="0">
            <a:spAutoFit/>
          </a:bodyPr>
          <a:lstStyle/>
          <a:p>
            <a:r>
              <a:rPr lang="en-US" dirty="0" smtClean="0">
                <a:solidFill>
                  <a:srgbClr val="FFFFFF"/>
                </a:solidFill>
                <a:latin typeface="Oswald Bold"/>
                <a:cs typeface="Oswald Bold"/>
              </a:rPr>
              <a:t>At any point in the market session, you can choose to ‘liquidate’ your assets. This clears your portfolio and brings you back to the trading system on a new market day.</a:t>
            </a:r>
            <a:endParaRPr lang="en-US" dirty="0">
              <a:solidFill>
                <a:srgbClr val="FFFFFF"/>
              </a:solidFill>
              <a:latin typeface="Oswald Bold"/>
              <a:cs typeface="Oswald Bold"/>
            </a:endParaRPr>
          </a:p>
        </p:txBody>
      </p:sp>
      <p:pic>
        <p:nvPicPr>
          <p:cNvPr id="3" name="Picture 2" descr="newshot.png"/>
          <p:cNvPicPr>
            <a:picLocks noChangeAspect="1"/>
          </p:cNvPicPr>
          <p:nvPr/>
        </p:nvPicPr>
        <p:blipFill rotWithShape="1">
          <a:blip r:embed="rId2">
            <a:extLst>
              <a:ext uri="{28A0092B-C50C-407E-A947-70E740481C1C}">
                <a14:useLocalDpi xmlns:a14="http://schemas.microsoft.com/office/drawing/2010/main" val="0"/>
              </a:ext>
            </a:extLst>
          </a:blip>
          <a:srcRect t="19184" r="74600"/>
          <a:stretch/>
        </p:blipFill>
        <p:spPr>
          <a:xfrm>
            <a:off x="555642" y="1474838"/>
            <a:ext cx="2322551" cy="4618653"/>
          </a:xfrm>
          <a:prstGeom prst="rect">
            <a:avLst/>
          </a:prstGeom>
        </p:spPr>
      </p:pic>
      <p:cxnSp>
        <p:nvCxnSpPr>
          <p:cNvPr id="8" name="Straight Arrow Connector 7"/>
          <p:cNvCxnSpPr>
            <a:stCxn id="6" idx="1"/>
          </p:cNvCxnSpPr>
          <p:nvPr/>
        </p:nvCxnSpPr>
        <p:spPr>
          <a:xfrm flipH="1">
            <a:off x="2878193" y="3453120"/>
            <a:ext cx="914750" cy="0"/>
          </a:xfrm>
          <a:prstGeom prst="straightConnector1">
            <a:avLst/>
          </a:prstGeom>
          <a:ln w="28575" cmpd="sng">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5780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55642" y="532990"/>
            <a:ext cx="4966761" cy="707886"/>
          </a:xfrm>
          <a:prstGeom prst="rect">
            <a:avLst/>
          </a:prstGeom>
          <a:noFill/>
        </p:spPr>
        <p:txBody>
          <a:bodyPr wrap="square" rtlCol="0">
            <a:spAutoFit/>
          </a:bodyPr>
          <a:lstStyle/>
          <a:p>
            <a:r>
              <a:rPr lang="en-US" sz="4000" dirty="0" smtClean="0">
                <a:solidFill>
                  <a:srgbClr val="FFCC66"/>
                </a:solidFill>
                <a:latin typeface="Oswald Bold"/>
                <a:cs typeface="Oswald Bold"/>
              </a:rPr>
              <a:t>Training trials</a:t>
            </a:r>
            <a:endParaRPr lang="en-US" sz="4000" dirty="0">
              <a:solidFill>
                <a:srgbClr val="FFCC66"/>
              </a:solidFill>
              <a:latin typeface="Oswald Bold"/>
              <a:cs typeface="Oswald Bold"/>
            </a:endParaRPr>
          </a:p>
        </p:txBody>
      </p:sp>
      <p:sp>
        <p:nvSpPr>
          <p:cNvPr id="6" name="TextBox 5"/>
          <p:cNvSpPr txBox="1"/>
          <p:nvPr/>
        </p:nvSpPr>
        <p:spPr>
          <a:xfrm>
            <a:off x="699514" y="2631316"/>
            <a:ext cx="7744972" cy="923330"/>
          </a:xfrm>
          <a:prstGeom prst="rect">
            <a:avLst/>
          </a:prstGeom>
          <a:noFill/>
        </p:spPr>
        <p:txBody>
          <a:bodyPr wrap="square" rtlCol="0">
            <a:spAutoFit/>
          </a:bodyPr>
          <a:lstStyle/>
          <a:p>
            <a:r>
              <a:rPr lang="en-US" dirty="0" smtClean="0">
                <a:solidFill>
                  <a:srgbClr val="FFFFFF"/>
                </a:solidFill>
                <a:latin typeface="Oswald Bold"/>
                <a:cs typeface="Oswald Bold"/>
              </a:rPr>
              <a:t>The next 5 trials will be training trials to acquaint you with the game. They will not count towards your final score. Please alert the experimenter, should you have any additional questions.</a:t>
            </a:r>
            <a:endParaRPr lang="en-US" dirty="0">
              <a:solidFill>
                <a:srgbClr val="FFFFFF"/>
              </a:solidFill>
              <a:latin typeface="Oswald Bold"/>
              <a:cs typeface="Oswald Bold"/>
            </a:endParaRPr>
          </a:p>
        </p:txBody>
      </p:sp>
    </p:spTree>
    <p:extLst>
      <p:ext uri="{BB962C8B-B14F-4D97-AF65-F5344CB8AC3E}">
        <p14:creationId xmlns:p14="http://schemas.microsoft.com/office/powerpoint/2010/main" val="1596743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509</TotalTime>
  <Words>483</Words>
  <Application>Microsoft Macintosh PowerPoint</Application>
  <PresentationFormat>On-screen Show (4:3)</PresentationFormat>
  <Paragraphs>21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Translational Neuromodeling Unit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Saee Paliwal</dc:creator>
  <cp:lastModifiedBy>Saee Paliwal</cp:lastModifiedBy>
  <cp:revision>11</cp:revision>
  <dcterms:created xsi:type="dcterms:W3CDTF">2015-12-02T22:00:17Z</dcterms:created>
  <dcterms:modified xsi:type="dcterms:W3CDTF">2015-12-03T06:29:22Z</dcterms:modified>
</cp:coreProperties>
</file>