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3"/>
  </p:normalViewPr>
  <p:slideViewPr>
    <p:cSldViewPr snapToGrid="0" snapToObjects="1">
      <p:cViewPr>
        <p:scale>
          <a:sx n="96" d="100"/>
          <a:sy n="96" d="100"/>
        </p:scale>
        <p:origin x="-80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4A10-DAC8-EA42-A428-F53FB85C1636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1B94-D014-0A49-9CEC-0086956D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7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4A10-DAC8-EA42-A428-F53FB85C1636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1B94-D014-0A49-9CEC-0086956D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5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4A10-DAC8-EA42-A428-F53FB85C1636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1B94-D014-0A49-9CEC-0086956D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1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4A10-DAC8-EA42-A428-F53FB85C1636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1B94-D014-0A49-9CEC-0086956D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4A10-DAC8-EA42-A428-F53FB85C1636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1B94-D014-0A49-9CEC-0086956D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4A10-DAC8-EA42-A428-F53FB85C1636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1B94-D014-0A49-9CEC-0086956D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6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4A10-DAC8-EA42-A428-F53FB85C1636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1B94-D014-0A49-9CEC-0086956D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9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4A10-DAC8-EA42-A428-F53FB85C1636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1B94-D014-0A49-9CEC-0086956D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4A10-DAC8-EA42-A428-F53FB85C1636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1B94-D014-0A49-9CEC-0086956D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0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4A10-DAC8-EA42-A428-F53FB85C1636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1B94-D014-0A49-9CEC-0086956D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4A10-DAC8-EA42-A428-F53FB85C1636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1B94-D014-0A49-9CEC-0086956D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4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D4A10-DAC8-EA42-A428-F53FB85C1636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81B94-D014-0A49-9CEC-0086956DC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8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3444" y="1397576"/>
            <a:ext cx="6577636" cy="340580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3444" y="1534584"/>
            <a:ext cx="6577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Drücken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bitte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Knopf 1, um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Ihre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Vorhersage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zu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ändern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Drücken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bitte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Knopf 4, um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Ihre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W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ahl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zu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bestätigen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.</a:t>
            </a:r>
            <a:endParaRPr lang="en-US" sz="2400" dirty="0">
              <a:solidFill>
                <a:schemeClr val="bg1"/>
              </a:solidFill>
              <a:latin typeface="Open Sans Condensed Light" charset="0"/>
              <a:ea typeface="Open Sans Condensed Light" charset="0"/>
              <a:cs typeface="Open Sans Condensed Light" charset="0"/>
            </a:endParaRPr>
          </a:p>
        </p:txBody>
      </p:sp>
      <p:pic>
        <p:nvPicPr>
          <p:cNvPr id="6" name="Picture 5" descr="response_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48" y="2424673"/>
            <a:ext cx="3242408" cy="20056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7093" y="3100480"/>
            <a:ext cx="1667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33FF00"/>
                </a:solidFill>
                <a:latin typeface="Oswald Bold"/>
                <a:cs typeface="Oswald Bold"/>
              </a:rPr>
              <a:t>Vorhersage</a:t>
            </a:r>
            <a:r>
              <a:rPr lang="en-US" sz="2400" dirty="0" smtClean="0">
                <a:solidFill>
                  <a:srgbClr val="33FF00"/>
                </a:solidFill>
                <a:latin typeface="Oswald Bold"/>
                <a:cs typeface="Oswald Bold"/>
              </a:rPr>
              <a:t> </a:t>
            </a:r>
            <a:r>
              <a:rPr lang="en-US" sz="2400" dirty="0" err="1" smtClean="0">
                <a:solidFill>
                  <a:srgbClr val="33FF00"/>
                </a:solidFill>
                <a:latin typeface="Oswald Bold"/>
                <a:cs typeface="Oswald Bold"/>
              </a:rPr>
              <a:t>ändern</a:t>
            </a:r>
            <a:endParaRPr lang="en-US" sz="2400" dirty="0">
              <a:solidFill>
                <a:srgbClr val="33FF00"/>
              </a:solidFill>
              <a:latin typeface="Oswald Bold"/>
              <a:cs typeface="Oswald Bold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545496" y="3454787"/>
            <a:ext cx="772073" cy="163498"/>
          </a:xfrm>
          <a:prstGeom prst="straightConnector1">
            <a:avLst/>
          </a:prstGeom>
          <a:ln w="38100" cmpd="sng">
            <a:solidFill>
              <a:srgbClr val="33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17569" y="3291289"/>
            <a:ext cx="358372" cy="326996"/>
          </a:xfrm>
          <a:prstGeom prst="ellipse">
            <a:avLst/>
          </a:prstGeom>
          <a:noFill/>
          <a:ln w="38100" cmpd="sng">
            <a:solidFill>
              <a:srgbClr val="33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69424" y="3291547"/>
            <a:ext cx="326070" cy="362016"/>
          </a:xfrm>
          <a:prstGeom prst="ellipse">
            <a:avLst/>
          </a:prstGeom>
          <a:noFill/>
          <a:ln w="38100" cmpd="sng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48056" y="2447941"/>
            <a:ext cx="157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8000"/>
                </a:solidFill>
                <a:latin typeface="Oswald Bold"/>
                <a:cs typeface="Oswald Bold"/>
              </a:rPr>
              <a:t>Bestätigen</a:t>
            </a:r>
            <a:endParaRPr lang="en-US" sz="2400" dirty="0" smtClean="0">
              <a:solidFill>
                <a:srgbClr val="FF8000"/>
              </a:solidFill>
              <a:latin typeface="Oswald Bold"/>
              <a:cs typeface="Oswald Bold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508746" y="2900830"/>
            <a:ext cx="1046717" cy="443313"/>
          </a:xfrm>
          <a:prstGeom prst="straightConnector1">
            <a:avLst/>
          </a:prstGeom>
          <a:ln w="25400">
            <a:solidFill>
              <a:srgbClr val="FF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5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3444" y="1364974"/>
            <a:ext cx="6577636" cy="340580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3443" y="1483320"/>
            <a:ext cx="6577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Drücken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bitte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Knopf 1, um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Ihre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Anteile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zu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erhöhen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Drücken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bitte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Knopf 2, um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Ihre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Anteile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zu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verringern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.</a:t>
            </a:r>
            <a:endParaRPr lang="en-US" sz="2400" dirty="0">
              <a:solidFill>
                <a:schemeClr val="bg1"/>
              </a:solidFill>
              <a:latin typeface="Open Sans Condensed Light" charset="0"/>
              <a:ea typeface="Open Sans Condensed Light" charset="0"/>
              <a:cs typeface="Open Sans Condensed Light" charset="0"/>
            </a:endParaRPr>
          </a:p>
        </p:txBody>
      </p:sp>
      <p:pic>
        <p:nvPicPr>
          <p:cNvPr id="11" name="Picture 10" descr="response_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134" y="2502735"/>
            <a:ext cx="2989084" cy="18489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75764" y="2810519"/>
            <a:ext cx="1349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8000"/>
                </a:solidFill>
                <a:latin typeface="Oswald Bold"/>
                <a:cs typeface="Oswald Bold"/>
              </a:rPr>
              <a:t>Anteile</a:t>
            </a:r>
            <a:r>
              <a:rPr lang="en-US" sz="2400" dirty="0" smtClean="0">
                <a:solidFill>
                  <a:srgbClr val="FF8000"/>
                </a:solidFill>
                <a:latin typeface="Oswald Bold"/>
                <a:cs typeface="Oswald Bold"/>
              </a:rPr>
              <a:t> </a:t>
            </a:r>
          </a:p>
          <a:p>
            <a:r>
              <a:rPr lang="en-US" sz="2400" dirty="0" err="1" smtClean="0">
                <a:solidFill>
                  <a:srgbClr val="FF8000"/>
                </a:solidFill>
                <a:latin typeface="Oswald Bold"/>
                <a:cs typeface="Oswald Bold"/>
              </a:rPr>
              <a:t>erhöhen</a:t>
            </a:r>
            <a:endParaRPr lang="en-US" sz="2400" dirty="0">
              <a:solidFill>
                <a:srgbClr val="FF8000"/>
              </a:solidFill>
              <a:latin typeface="Oswald Bold"/>
              <a:cs typeface="Oswald Bold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79831" y="3226017"/>
            <a:ext cx="852469" cy="163499"/>
          </a:xfrm>
          <a:prstGeom prst="straightConnector1">
            <a:avLst/>
          </a:prstGeom>
          <a:ln w="38100" cmpd="sng">
            <a:solidFill>
              <a:srgbClr val="FF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305796" y="3292278"/>
            <a:ext cx="358372" cy="326996"/>
          </a:xfrm>
          <a:prstGeom prst="ellipse">
            <a:avLst/>
          </a:prstGeom>
          <a:noFill/>
          <a:ln w="38100" cmpd="sng"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900338" y="2935649"/>
            <a:ext cx="326070" cy="362016"/>
          </a:xfrm>
          <a:prstGeom prst="ellipse">
            <a:avLst/>
          </a:prstGeom>
          <a:noFill/>
          <a:ln w="38100" cmpd="sng">
            <a:solidFill>
              <a:srgbClr val="33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42521" y="2461547"/>
            <a:ext cx="157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33FF00"/>
                </a:solidFill>
                <a:latin typeface="Oswald Bold"/>
                <a:cs typeface="Oswald Bold"/>
              </a:rPr>
              <a:t>Anteile</a:t>
            </a:r>
            <a:endParaRPr lang="en-US" sz="2400" dirty="0">
              <a:solidFill>
                <a:srgbClr val="33FF00"/>
              </a:solidFill>
              <a:latin typeface="Oswald Bold"/>
              <a:cs typeface="Oswald Bold"/>
            </a:endParaRPr>
          </a:p>
          <a:p>
            <a:r>
              <a:rPr lang="en-US" sz="2400" dirty="0" err="1" smtClean="0">
                <a:solidFill>
                  <a:srgbClr val="33FF00"/>
                </a:solidFill>
                <a:latin typeface="Oswald Bold"/>
                <a:cs typeface="Oswald Bold"/>
              </a:rPr>
              <a:t>verringern</a:t>
            </a:r>
            <a:endParaRPr lang="en-US" sz="2400" dirty="0" smtClean="0">
              <a:solidFill>
                <a:srgbClr val="33FF00"/>
              </a:solidFill>
              <a:latin typeface="Oswald Bold"/>
              <a:cs typeface="Oswald Bold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178657" y="2935649"/>
            <a:ext cx="1863863" cy="53016"/>
          </a:xfrm>
          <a:prstGeom prst="straightConnector1">
            <a:avLst/>
          </a:prstGeom>
          <a:ln w="38100">
            <a:solidFill>
              <a:srgbClr val="33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16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3444" y="1364974"/>
            <a:ext cx="6577636" cy="3405808"/>
          </a:xfrm>
          <a:prstGeom prst="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3444" y="1612638"/>
            <a:ext cx="657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Drücken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bitte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Knopf 4, um die Order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zu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Kaufen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.</a:t>
            </a:r>
            <a:endParaRPr lang="en-US" sz="2400" dirty="0">
              <a:solidFill>
                <a:schemeClr val="bg1"/>
              </a:solidFill>
              <a:latin typeface="Open Sans Condensed Light" charset="0"/>
              <a:ea typeface="Open Sans Condensed Light" charset="0"/>
              <a:cs typeface="Open Sans Condensed Light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24889" y="2511047"/>
            <a:ext cx="4645982" cy="2005613"/>
            <a:chOff x="4648884" y="2511047"/>
            <a:chExt cx="4645982" cy="2005613"/>
          </a:xfrm>
        </p:grpSpPr>
        <p:pic>
          <p:nvPicPr>
            <p:cNvPr id="11" name="Picture 10" descr="response_bo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884" y="2511047"/>
              <a:ext cx="3242408" cy="2005613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7023574" y="3391451"/>
              <a:ext cx="326070" cy="327600"/>
            </a:xfrm>
            <a:prstGeom prst="ellipse">
              <a:avLst/>
            </a:prstGeom>
            <a:noFill/>
            <a:ln w="3810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7315145" y="2930960"/>
              <a:ext cx="820613" cy="500255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135758" y="2700127"/>
              <a:ext cx="11591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FF00FF"/>
                  </a:solidFill>
                  <a:latin typeface="Oswald Bold"/>
                  <a:cs typeface="Oswald Bold"/>
                </a:rPr>
                <a:t>Kaufen</a:t>
              </a:r>
              <a:endParaRPr lang="en-US" sz="2400" dirty="0" smtClean="0">
                <a:solidFill>
                  <a:srgbClr val="FF00FF"/>
                </a:solidFill>
                <a:latin typeface="Oswald Bold"/>
                <a:cs typeface="Oswald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32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3444" y="1364974"/>
            <a:ext cx="6577636" cy="3405808"/>
          </a:xfrm>
          <a:prstGeom prst="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3444" y="1428464"/>
            <a:ext cx="6577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Drücken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bitte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Knopf 1, um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diesen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Teil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des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strukturierten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Produkts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zu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verkaufen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Sobald</a:t>
            </a:r>
            <a:r>
              <a:rPr lang="en-US" sz="24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ein</a:t>
            </a:r>
            <a:r>
              <a:rPr lang="en-US" sz="24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Verkaufs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-Knopf </a:t>
            </a:r>
            <a:r>
              <a:rPr lang="en-US" sz="24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gelb</a:t>
            </a:r>
            <a:r>
              <a:rPr lang="en-US" sz="24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wird</a:t>
            </a:r>
            <a:r>
              <a:rPr lang="en-US" sz="24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ist</a:t>
            </a:r>
            <a:r>
              <a:rPr lang="en-US" sz="24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er</a:t>
            </a:r>
            <a:r>
              <a:rPr lang="en-US" sz="24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aktiviert</a:t>
            </a:r>
            <a:r>
              <a:rPr lang="en-US" sz="24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und </a:t>
            </a:r>
            <a:r>
              <a:rPr lang="en-US" sz="24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kann</a:t>
            </a:r>
            <a:r>
              <a:rPr lang="en-US" sz="24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gedrückt</a:t>
            </a:r>
            <a:r>
              <a:rPr lang="en-US" sz="24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werden</a:t>
            </a:r>
            <a:r>
              <a:rPr lang="en-US" sz="24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27829" y="3794284"/>
            <a:ext cx="1489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  <a:latin typeface="Oswald Bold"/>
                <a:cs typeface="Oswald Bold"/>
              </a:rPr>
              <a:t>Verkaufen</a:t>
            </a:r>
            <a:endParaRPr lang="en-US" sz="2400" dirty="0" smtClean="0">
              <a:solidFill>
                <a:srgbClr val="FFFF00"/>
              </a:solidFill>
              <a:latin typeface="Oswald Bold"/>
              <a:cs typeface="Oswald Bold"/>
            </a:endParaRPr>
          </a:p>
        </p:txBody>
      </p:sp>
      <p:pic>
        <p:nvPicPr>
          <p:cNvPr id="15" name="Picture 14" descr="response_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71" y="2640543"/>
            <a:ext cx="3242408" cy="200561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4333461" y="3699761"/>
            <a:ext cx="1035532" cy="17982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63560" y="3514586"/>
            <a:ext cx="326070" cy="327600"/>
          </a:xfrm>
          <a:prstGeom prst="ellipse">
            <a:avLst/>
          </a:prstGeom>
          <a:noFill/>
          <a:ln w="3810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4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9948" y="1364974"/>
            <a:ext cx="6577636" cy="3405808"/>
          </a:xfrm>
          <a:prstGeom prst="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36208" y="1481472"/>
            <a:ext cx="6577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Sie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haben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3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Sekunden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Zeit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, um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sich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dafür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oder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dagegen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zu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entscheiden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. Falls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Sie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sich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für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dieses </a:t>
            </a:r>
            <a:r>
              <a:rPr lang="en-US" sz="20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Aktiensplit</a:t>
            </a:r>
            <a:r>
              <a:rPr lang="en-US" sz="20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entscheiden</a:t>
            </a:r>
            <a:r>
              <a:rPr lang="en-US" sz="20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drücken</a:t>
            </a:r>
            <a:r>
              <a:rPr lang="en-US" sz="20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Sie</a:t>
            </a:r>
            <a:r>
              <a:rPr lang="en-US" sz="20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Knopf 1. Falls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Sie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sich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gegen</a:t>
            </a:r>
            <a:r>
              <a:rPr lang="en-US" sz="2000" dirty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das </a:t>
            </a:r>
            <a:r>
              <a:rPr lang="en-US" sz="20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Aktiensplit</a:t>
            </a:r>
            <a:r>
              <a:rPr lang="en-US" sz="20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entscheiden</a:t>
            </a:r>
            <a:r>
              <a:rPr lang="en-US" sz="20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drücken</a:t>
            </a:r>
            <a:r>
              <a:rPr lang="en-US" sz="20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Sie</a:t>
            </a:r>
            <a:r>
              <a:rPr lang="en-US" sz="20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bitte</a:t>
            </a:r>
            <a:r>
              <a:rPr lang="en-US" sz="2000" dirty="0" smtClean="0">
                <a:solidFill>
                  <a:schemeClr val="bg1"/>
                </a:solidFill>
                <a:latin typeface="Open Sans Condensed Light" charset="0"/>
                <a:ea typeface="Open Sans Condensed Light" charset="0"/>
                <a:cs typeface="Open Sans Condensed Light" charset="0"/>
              </a:rPr>
              <a:t> Knopf 4.</a:t>
            </a:r>
            <a:endParaRPr lang="en-US" sz="2000" dirty="0">
              <a:solidFill>
                <a:schemeClr val="bg1"/>
              </a:solidFill>
              <a:latin typeface="Open Sans Condensed Light" charset="0"/>
              <a:ea typeface="Open Sans Condensed Light" charset="0"/>
              <a:cs typeface="Open Sans Condensed Light" charset="0"/>
            </a:endParaRPr>
          </a:p>
        </p:txBody>
      </p:sp>
      <p:pic>
        <p:nvPicPr>
          <p:cNvPr id="19" name="Picture 18" descr="response_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470" y="2655297"/>
            <a:ext cx="3242408" cy="2005613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7105869" y="3547857"/>
            <a:ext cx="326070" cy="327600"/>
          </a:xfrm>
          <a:prstGeom prst="ellipse">
            <a:avLst/>
          </a:prstGeom>
          <a:noFill/>
          <a:ln w="38100" cmpd="sng">
            <a:solidFill>
              <a:srgbClr val="33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4048" y="2928030"/>
            <a:ext cx="127287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3FF00"/>
                </a:solidFill>
                <a:latin typeface="Oswald Bold"/>
                <a:cs typeface="Oswald Bold"/>
              </a:rPr>
              <a:t>Nein </a:t>
            </a:r>
            <a:r>
              <a:rPr lang="en-US" sz="2400" dirty="0" err="1" smtClean="0">
                <a:solidFill>
                  <a:srgbClr val="33FF00"/>
                </a:solidFill>
                <a:latin typeface="Oswald Bold"/>
                <a:cs typeface="Oswald Bold"/>
              </a:rPr>
              <a:t>danke</a:t>
            </a:r>
            <a:r>
              <a:rPr lang="en-US" sz="2400" dirty="0" smtClean="0">
                <a:solidFill>
                  <a:srgbClr val="33FF00"/>
                </a:solidFill>
                <a:latin typeface="Oswald Bold"/>
                <a:cs typeface="Oswald Bold"/>
              </a:rPr>
              <a:t>.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397439" y="3343529"/>
            <a:ext cx="950764" cy="276084"/>
          </a:xfrm>
          <a:prstGeom prst="straightConnector1">
            <a:avLst/>
          </a:prstGeom>
          <a:ln w="38100">
            <a:solidFill>
              <a:srgbClr val="33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257755" y="3534853"/>
            <a:ext cx="326070" cy="327600"/>
          </a:xfrm>
          <a:prstGeom prst="ellipse">
            <a:avLst/>
          </a:prstGeom>
          <a:noFill/>
          <a:ln w="38100" cmpd="sng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50306" y="2859780"/>
            <a:ext cx="11071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8000"/>
                </a:solidFill>
                <a:latin typeface="Open Sans Condensed" charset="0"/>
                <a:ea typeface="Open Sans Condensed" charset="0"/>
                <a:cs typeface="Open Sans Condensed" charset="0"/>
              </a:rPr>
              <a:t>Halten</a:t>
            </a:r>
            <a:endParaRPr lang="en-US" sz="2400" dirty="0" smtClean="0">
              <a:solidFill>
                <a:srgbClr val="FF8000"/>
              </a:solidFill>
              <a:latin typeface="Open Sans Condensed" charset="0"/>
              <a:ea typeface="Open Sans Condensed" charset="0"/>
              <a:cs typeface="Open Sans Condensed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61183" y="3321445"/>
            <a:ext cx="1096572" cy="273223"/>
          </a:xfrm>
          <a:prstGeom prst="straightConnector1">
            <a:avLst/>
          </a:prstGeom>
          <a:ln w="38100">
            <a:solidFill>
              <a:srgbClr val="FF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30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145</Words>
  <Application>Microsoft Macintosh PowerPoint</Application>
  <PresentationFormat>Custom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Saee Paliwal</cp:lastModifiedBy>
  <cp:revision>15</cp:revision>
  <dcterms:created xsi:type="dcterms:W3CDTF">2016-03-30T11:51:36Z</dcterms:created>
  <dcterms:modified xsi:type="dcterms:W3CDTF">2016-10-15T12:54:21Z</dcterms:modified>
</cp:coreProperties>
</file>